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3" r:id="rId4"/>
    <p:sldId id="267" r:id="rId5"/>
    <p:sldId id="257" r:id="rId6"/>
    <p:sldId id="264" r:id="rId7"/>
    <p:sldId id="265" r:id="rId8"/>
    <p:sldId id="266" r:id="rId9"/>
    <p:sldId id="258" r:id="rId10"/>
    <p:sldId id="269" r:id="rId11"/>
    <p:sldId id="270" r:id="rId12"/>
    <p:sldId id="272" r:id="rId13"/>
    <p:sldId id="271" r:id="rId14"/>
    <p:sldId id="273" r:id="rId15"/>
    <p:sldId id="275" r:id="rId16"/>
    <p:sldId id="25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4648200"/>
            <a:ext cx="3810000" cy="2209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Белоскова Дарья Александровна – палатная медицинская сестра офтальмологического отделения </a:t>
            </a:r>
          </a:p>
          <a:p>
            <a:r>
              <a:rPr lang="ru-RU" sz="2000" dirty="0" smtClean="0"/>
              <a:t>ГБУЗ СО ТГКБ №5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229600" cy="1470025"/>
          </a:xfrm>
        </p:spPr>
        <p:txBody>
          <a:bodyPr/>
          <a:lstStyle/>
          <a:p>
            <a:r>
              <a:rPr lang="ru-RU" dirty="0" smtClean="0"/>
              <a:t>Глазная патология при </a:t>
            </a:r>
            <a:br>
              <a:rPr lang="ru-RU" dirty="0" smtClean="0"/>
            </a:br>
            <a:r>
              <a:rPr lang="ru-RU" dirty="0" smtClean="0"/>
              <a:t>ВИЧ-инфекции</a:t>
            </a:r>
            <a:endParaRPr lang="ru-RU" dirty="0"/>
          </a:p>
        </p:txBody>
      </p:sp>
      <p:pic>
        <p:nvPicPr>
          <p:cNvPr id="4" name="Рисунок 3" descr="Ð·ÑÐµÐ½Ð¸Ðµ Ð²Ð¸Ñ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4958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Поражение переднего отдела глаз. Кератит.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19400" y="4419600"/>
            <a:ext cx="3657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инфекционный кератит</a:t>
            </a:r>
            <a:endParaRPr lang="ru-RU" sz="2000" dirty="0"/>
          </a:p>
        </p:txBody>
      </p:sp>
      <p:pic>
        <p:nvPicPr>
          <p:cNvPr id="4" name="Рисунок 3" descr="50e7630ea04233f3e283d8af3fbaf7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540000" cy="1943100"/>
          </a:xfrm>
          <a:prstGeom prst="rect">
            <a:avLst/>
          </a:prstGeom>
        </p:spPr>
      </p:pic>
      <p:pic>
        <p:nvPicPr>
          <p:cNvPr id="6" name="Рисунок 5" descr="gerpeticheskij_kerat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2197608" cy="1652016"/>
          </a:xfrm>
          <a:prstGeom prst="rect">
            <a:avLst/>
          </a:prstGeom>
        </p:spPr>
      </p:pic>
      <p:pic>
        <p:nvPicPr>
          <p:cNvPr id="7" name="Рисунок 6" descr="gerpeticheskij-keratit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2428204" cy="1724025"/>
          </a:xfrm>
          <a:prstGeom prst="rect">
            <a:avLst/>
          </a:prstGeom>
        </p:spPr>
      </p:pic>
      <p:pic>
        <p:nvPicPr>
          <p:cNvPr id="8" name="Рисунок 7" descr="gerpes-keratit-1-768x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191000"/>
            <a:ext cx="2362200" cy="1328738"/>
          </a:xfrm>
          <a:prstGeom prst="rect">
            <a:avLst/>
          </a:prstGeom>
        </p:spPr>
      </p:pic>
      <p:pic>
        <p:nvPicPr>
          <p:cNvPr id="9" name="Рисунок 8" descr="Virusnyy-keratit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828800"/>
            <a:ext cx="205740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Поражение переднего отдела глаза. Иридоциклит.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48674586748975684-300x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3505200"/>
            <a:ext cx="2857500" cy="2857500"/>
          </a:xfrm>
        </p:spPr>
      </p:pic>
      <p:pic>
        <p:nvPicPr>
          <p:cNvPr id="6" name="Рисунок 5" descr="Иридоцикл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953000"/>
            <a:ext cx="2112201" cy="1409700"/>
          </a:xfrm>
          <a:prstGeom prst="rect">
            <a:avLst/>
          </a:prstGeom>
        </p:spPr>
      </p:pic>
      <p:pic>
        <p:nvPicPr>
          <p:cNvPr id="7" name="Рисунок 6" descr="slide-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143000"/>
            <a:ext cx="2816352" cy="2112264"/>
          </a:xfrm>
          <a:prstGeom prst="rect">
            <a:avLst/>
          </a:prstGeom>
        </p:spPr>
      </p:pic>
      <p:pic>
        <p:nvPicPr>
          <p:cNvPr id="9" name="Рисунок 8" descr="bol_v_glazah_iridocikl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800600"/>
            <a:ext cx="2505075" cy="17528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066800"/>
            <a:ext cx="5238063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Поражение заднего отдела глаза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5576170" cy="573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943600" y="1828800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Задний отдел глаза включает сетчатку, сосудистую оболочку, диск зрительного нерва. </a:t>
            </a:r>
          </a:p>
          <a:p>
            <a:r>
              <a:rPr lang="ru-RU" dirty="0" smtClean="0"/>
              <a:t>   К типичным симптомам относятся плавающие пятна, </a:t>
            </a:r>
            <a:r>
              <a:rPr lang="ru-RU" dirty="0" err="1" smtClean="0"/>
              <a:t>фотопсия</a:t>
            </a:r>
            <a:r>
              <a:rPr lang="ru-RU" dirty="0" smtClean="0"/>
              <a:t>, дефекты поля зрения и снижение остроты зрения.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7921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Поражение заднего отдела глаза. </a:t>
            </a:r>
            <a:r>
              <a:rPr lang="ru-RU" sz="2800" dirty="0" err="1" smtClean="0">
                <a:solidFill>
                  <a:srgbClr val="FF0000"/>
                </a:solidFill>
              </a:rPr>
              <a:t>Микроангиопатия</a:t>
            </a:r>
            <a:r>
              <a:rPr lang="ru-RU" sz="2800" dirty="0" smtClean="0">
                <a:solidFill>
                  <a:srgbClr val="FF0000"/>
                </a:solidFill>
              </a:rPr>
              <a:t> сетчатки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55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65332"/>
            <a:ext cx="4419600" cy="229266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57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14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724400"/>
            <a:ext cx="1905000" cy="190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0" y="6324600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Поражение заднего отдела глаза. Ретинит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itinit-gla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7391400" cy="41276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Поражение заднего отдела глаза. Ретинит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m0-tub-ru.yandex.net/i?id=a140423ee0af0e835491e8eb60806904-sr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52143"/>
            <a:ext cx="4876800" cy="5477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Диагностика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oftolmoskopiya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162800" cy="48369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5638800"/>
            <a:ext cx="5867400" cy="838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П. Бер - известный французский учёный и государственный деятель, доктор медицины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«Всё, что влияет на целое, влияет на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часть, всё, что влияет на часть, влияет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на целое, а посему всякая болезнь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организма отражается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на органе зрения и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каждая болезнь глаз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 отражается на организме».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поль б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286000"/>
            <a:ext cx="2240280" cy="3380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Вич-ассоциированные поражения глаз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6bc9d2d4f17c1b98ce85af340042fd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909219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Вич-ассоциированные</a:t>
            </a:r>
            <a:r>
              <a:rPr lang="ru-RU" dirty="0" smtClean="0">
                <a:solidFill>
                  <a:srgbClr val="FF0000"/>
                </a:solidFill>
              </a:rPr>
              <a:t> поражения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5344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Поражение глаз при ВИЧ-инфекции может проявляться заболеваниями: </a:t>
            </a:r>
          </a:p>
          <a:p>
            <a:pPr algn="just"/>
            <a:r>
              <a:rPr lang="ru-RU" sz="1800" dirty="0" smtClean="0"/>
              <a:t>вспомогательных органов зрения</a:t>
            </a:r>
          </a:p>
          <a:p>
            <a:pPr algn="just"/>
            <a:r>
              <a:rPr lang="ru-RU" sz="1800" dirty="0" smtClean="0"/>
              <a:t>переднего отдела глаза </a:t>
            </a:r>
          </a:p>
          <a:p>
            <a:pPr algn="just"/>
            <a:r>
              <a:rPr lang="ru-RU" sz="1800" dirty="0" smtClean="0"/>
              <a:t> заднего отдела глаза</a:t>
            </a:r>
          </a:p>
          <a:p>
            <a:pPr algn="just"/>
            <a:endParaRPr lang="ru-RU" sz="1800" dirty="0"/>
          </a:p>
        </p:txBody>
      </p:sp>
      <p:pic>
        <p:nvPicPr>
          <p:cNvPr id="5" name="Рисунок 4" descr="slid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62200"/>
            <a:ext cx="561340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Заболевания вспомогательных органов зрения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35301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Заболевания вспомогательных органов зрения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105400"/>
          </a:xfrm>
        </p:spPr>
        <p:txBody>
          <a:bodyPr numCol="2"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 ЗАБОЛЕВАНИЕ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Герпетический</a:t>
            </a:r>
            <a:r>
              <a:rPr lang="ru-RU" dirty="0" smtClean="0"/>
              <a:t> дерматит.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Герпетический</a:t>
            </a:r>
            <a:r>
              <a:rPr lang="ru-RU" dirty="0" smtClean="0"/>
              <a:t> конъюнктивит.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СИМПТОМЫ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Покалывание и зуд в области небольших высыпаний. После этого появляются везикулы (прозрачные пузырьки).</a:t>
            </a:r>
          </a:p>
          <a:p>
            <a:pPr lvl="0">
              <a:buNone/>
            </a:pPr>
            <a:r>
              <a:rPr lang="ru-RU" dirty="0" smtClean="0"/>
              <a:t>Через несколько дней везикулы образуют корку желтоватого цвета.</a:t>
            </a:r>
          </a:p>
          <a:p>
            <a:pPr lvl="0">
              <a:buNone/>
            </a:pPr>
            <a:r>
              <a:rPr lang="ru-RU" dirty="0" smtClean="0"/>
              <a:t>Иногда может повышаться температура.</a:t>
            </a:r>
          </a:p>
          <a:p>
            <a:pPr lvl="0">
              <a:buNone/>
            </a:pPr>
            <a:r>
              <a:rPr lang="ru-RU" dirty="0" smtClean="0"/>
              <a:t>Больной чувствует недомогание и слабость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Пузырьковые высыпания начинают поражение с одного глаза.</a:t>
            </a:r>
          </a:p>
          <a:p>
            <a:pPr lvl="0">
              <a:buNone/>
            </a:pPr>
            <a:r>
              <a:rPr lang="ru-RU" dirty="0" smtClean="0"/>
              <a:t>Наблюдаются прозрачные выделения из глаз, от которых по утрам слипаются веки.</a:t>
            </a:r>
          </a:p>
          <a:p>
            <a:pPr lvl="0">
              <a:buNone/>
            </a:pPr>
            <a:r>
              <a:rPr lang="ru-RU" dirty="0" smtClean="0"/>
              <a:t>Яркий свет режет глаза.</a:t>
            </a:r>
          </a:p>
          <a:p>
            <a:pPr lvl="0">
              <a:buNone/>
            </a:pPr>
            <a:r>
              <a:rPr lang="ru-RU" dirty="0" smtClean="0"/>
              <a:t>Ощущение сухости в области глазных яблок.</a:t>
            </a:r>
          </a:p>
          <a:p>
            <a:pPr lvl="0">
              <a:buNone/>
            </a:pPr>
            <a:r>
              <a:rPr lang="ru-RU" dirty="0" smtClean="0"/>
              <a:t>Покраснение конъюнктивы.</a:t>
            </a:r>
          </a:p>
          <a:p>
            <a:pPr lvl="0">
              <a:buNone/>
            </a:pPr>
            <a:r>
              <a:rPr lang="ru-RU" dirty="0" smtClean="0"/>
              <a:t>Пузырьковые высыпания могут проявиться на роговице.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herpess.ru/wp-content/uploads/2017/02/herp-glaz-table-max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1917074" cy="12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herpess.ru/wp-content/uploads/2017/02/herp-glaz-table-max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81400"/>
            <a:ext cx="1905166" cy="120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Заболевания вспомогательных органов зрения</a:t>
            </a:r>
            <a:endParaRPr lang="ru-RU" sz="3200" dirty="0"/>
          </a:p>
        </p:txBody>
      </p:sp>
      <p:pic>
        <p:nvPicPr>
          <p:cNvPr id="4" name="Содержимое 3" descr="5b62a166be92f_.jpg.d2cc5c17968180515c2f3e93a6ca2b4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2209800" cy="2209800"/>
          </a:xfrm>
        </p:spPr>
      </p:pic>
      <p:pic>
        <p:nvPicPr>
          <p:cNvPr id="7" name="Рисунок 6" descr="img_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24000"/>
            <a:ext cx="4114800" cy="3086100"/>
          </a:xfrm>
          <a:prstGeom prst="rect">
            <a:avLst/>
          </a:prstGeom>
        </p:spPr>
      </p:pic>
      <p:pic>
        <p:nvPicPr>
          <p:cNvPr id="8" name="Рисунок 7" descr="molluscum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038600"/>
            <a:ext cx="3591195" cy="2395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43400" y="5029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Контагиозный моллюск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Заболевания вспомогательных органов зрения</a:t>
            </a:r>
            <a:endParaRPr lang="ru-RU" sz="3200" dirty="0"/>
          </a:p>
        </p:txBody>
      </p:sp>
      <p:pic>
        <p:nvPicPr>
          <p:cNvPr id="6" name="Содержимое 5" descr="lecheniekonyunktivita4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4114800"/>
            <a:ext cx="3027164" cy="2057400"/>
          </a:xfrm>
        </p:spPr>
      </p:pic>
      <p:pic>
        <p:nvPicPr>
          <p:cNvPr id="4" name="Рисунок 3" descr="wikipedia-commons-9-95.conjuntivitis_28rps_03-06-2015_29-1024x7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95400"/>
            <a:ext cx="3243010" cy="2514600"/>
          </a:xfrm>
          <a:prstGeom prst="rect">
            <a:avLst/>
          </a:prstGeom>
        </p:spPr>
      </p:pic>
      <p:pic>
        <p:nvPicPr>
          <p:cNvPr id="5" name="Рисунок 4" descr="image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838200"/>
            <a:ext cx="4800600" cy="3600450"/>
          </a:xfrm>
          <a:prstGeom prst="rect">
            <a:avLst/>
          </a:prstGeom>
        </p:spPr>
      </p:pic>
      <p:pic>
        <p:nvPicPr>
          <p:cNvPr id="7" name="Рисунок 6" descr="allergicheskii-konyunktivit-simptomy-i-lechenie-photo-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648200"/>
            <a:ext cx="3886200" cy="1821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Заболевания вспомогательных органов зрения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91000" y="5562600"/>
            <a:ext cx="47244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конъюнктивальная </a:t>
            </a:r>
          </a:p>
          <a:p>
            <a:pPr>
              <a:buNone/>
            </a:pPr>
            <a:r>
              <a:rPr lang="ru-RU" dirty="0" err="1" smtClean="0"/>
              <a:t>микроваскулопатия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0002171600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495800"/>
            <a:ext cx="2590800" cy="1943100"/>
          </a:xfrm>
          <a:prstGeom prst="rect">
            <a:avLst/>
          </a:prstGeom>
        </p:spPr>
      </p:pic>
      <p:pic>
        <p:nvPicPr>
          <p:cNvPr id="5" name="Рисунок 4" descr="0007-007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0"/>
            <a:ext cx="4191000" cy="3667125"/>
          </a:xfrm>
          <a:prstGeom prst="rect">
            <a:avLst/>
          </a:prstGeom>
        </p:spPr>
      </p:pic>
      <p:pic>
        <p:nvPicPr>
          <p:cNvPr id="6" name="Рисунок 5" descr="Konyunktivy-1024x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0"/>
            <a:ext cx="4030133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Поражение переднего отдела глаза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35054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876800" y="1524000"/>
            <a:ext cx="411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Передний отдел глаза включает роговицу, переднюю камеру и радужку. </a:t>
            </a:r>
          </a:p>
          <a:p>
            <a:r>
              <a:rPr lang="ru-RU" sz="2000" dirty="0" smtClean="0"/>
              <a:t>    Поражение переднего отдела встречается более чем у половины ВИЧ-инфицированных пациентов. </a:t>
            </a:r>
          </a:p>
          <a:p>
            <a:r>
              <a:rPr lang="ru-RU" sz="2000" dirty="0" smtClean="0"/>
              <a:t>   Наиболее распространены  инфекционный кератит и иридоциклит. 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</TotalTime>
  <Words>207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Глазная патология при  ВИЧ-инфекции</vt:lpstr>
      <vt:lpstr>Вич-ассоциированные поражения глаз</vt:lpstr>
      <vt:lpstr>Вич-ассоциированные поражения глаз</vt:lpstr>
      <vt:lpstr>Заболевания вспомогательных органов зрения</vt:lpstr>
      <vt:lpstr>Заболевания вспомогательных органов зрения</vt:lpstr>
      <vt:lpstr>Заболевания вспомогательных органов зрения</vt:lpstr>
      <vt:lpstr>Заболевания вспомогательных органов зрения</vt:lpstr>
      <vt:lpstr>Заболевания вспомогательных органов зрения</vt:lpstr>
      <vt:lpstr>Поражение переднего отдела глаза</vt:lpstr>
      <vt:lpstr>Поражение переднего отдела глаз. Кератит.</vt:lpstr>
      <vt:lpstr>Поражение переднего отдела глаза. Иридоциклит.</vt:lpstr>
      <vt:lpstr>Поражение заднего отдела глаза</vt:lpstr>
      <vt:lpstr>Поражение заднего отдела глаза. Микроангиопатия сетчатки </vt:lpstr>
      <vt:lpstr>Поражение заднего отдела глаза. Ретинит</vt:lpstr>
      <vt:lpstr>Поражение заднего отдела глаза. Ретинит</vt:lpstr>
      <vt:lpstr>Диагностика</vt:lpstr>
      <vt:lpstr>П. Бер - известный французский учёный и государственный деятель, доктор медицины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Глазная патология при  ВИЧ-инфекции</dc:title>
  <dc:creator>Иван</dc:creator>
  <cp:lastModifiedBy>user</cp:lastModifiedBy>
  <cp:revision>36</cp:revision>
  <dcterms:created xsi:type="dcterms:W3CDTF">2018-08-26T09:15:20Z</dcterms:created>
  <dcterms:modified xsi:type="dcterms:W3CDTF">2019-11-27T07:36:56Z</dcterms:modified>
</cp:coreProperties>
</file>