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9" r:id="rId8"/>
    <p:sldId id="291" r:id="rId9"/>
    <p:sldId id="270" r:id="rId10"/>
    <p:sldId id="266" r:id="rId11"/>
    <p:sldId id="292" r:id="rId12"/>
    <p:sldId id="293" r:id="rId13"/>
    <p:sldId id="294" r:id="rId14"/>
    <p:sldId id="301" r:id="rId15"/>
    <p:sldId id="295" r:id="rId16"/>
    <p:sldId id="305" r:id="rId17"/>
    <p:sldId id="307" r:id="rId18"/>
    <p:sldId id="296" r:id="rId19"/>
    <p:sldId id="306" r:id="rId20"/>
    <p:sldId id="272" r:id="rId21"/>
    <p:sldId id="273" r:id="rId22"/>
    <p:sldId id="308" r:id="rId23"/>
    <p:sldId id="297" r:id="rId24"/>
    <p:sldId id="275" r:id="rId25"/>
    <p:sldId id="300" r:id="rId26"/>
    <p:sldId id="276" r:id="rId27"/>
    <p:sldId id="277" r:id="rId28"/>
    <p:sldId id="298" r:id="rId29"/>
    <p:sldId id="279" r:id="rId30"/>
    <p:sldId id="280" r:id="rId31"/>
    <p:sldId id="281" r:id="rId32"/>
    <p:sldId id="299" r:id="rId33"/>
    <p:sldId id="282" r:id="rId34"/>
    <p:sldId id="283" r:id="rId35"/>
    <p:sldId id="302" r:id="rId36"/>
    <p:sldId id="304" r:id="rId37"/>
    <p:sldId id="303" r:id="rId38"/>
    <p:sldId id="285" r:id="rId39"/>
    <p:sldId id="286" r:id="rId40"/>
    <p:sldId id="287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5ACD6-EAF7-4554-932E-7DA69A40EAA7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57F383B-12E3-48FC-B03B-773CB54B1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58171-0094-489E-A264-3493445983FE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37609-DD40-4F0C-A59C-A707593D2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B1B13-7ED4-4137-BF3D-957E6DF12AA3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B7881-E452-477B-A349-1E19B614C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C4F5E-A1EB-454A-B688-74AB00AE8279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1BA14-5B20-4A62-96CA-D57625780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EDF23-916C-40CA-A10C-364292549501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004EC-B606-4A09-88F8-310705BBE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4D586-580D-487D-BBAD-59A15AC77637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F2248-2F86-4EC7-91AC-95DEC6979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2F6A7-D2FE-4831-A0B2-20AE08E44007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9794C-9CFD-49DF-9B55-8D2085F0F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79E54-08EB-460C-9BA2-D3ABF66472C6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F14C6-66F0-4034-861F-EEEB58369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3348A-15C8-48E4-81D6-E9288EE541DC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47A67-9605-4279-A6F9-3AEB47405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1FC1E-896F-4054-B840-C6B131CDF1CF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1CC69-9EA1-4A24-B027-D0AEF16D9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E5529-DF62-47A7-930D-59696AC9C1AA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01DDB-F564-421C-8C39-318B065BF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6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7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629BA9B-2464-465A-B857-9D4D2FC53806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F50BC88-9CBC-4099-A599-04D94AD97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1" r:id="rId2"/>
    <p:sldLayoutId id="2147483789" r:id="rId3"/>
    <p:sldLayoutId id="2147483782" r:id="rId4"/>
    <p:sldLayoutId id="2147483783" r:id="rId5"/>
    <p:sldLayoutId id="2147483784" r:id="rId6"/>
    <p:sldLayoutId id="2147483785" r:id="rId7"/>
    <p:sldLayoutId id="2147483790" r:id="rId8"/>
    <p:sldLayoutId id="2147483791" r:id="rId9"/>
    <p:sldLayoutId id="2147483786" r:id="rId10"/>
    <p:sldLayoutId id="21474837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75" y="5072063"/>
            <a:ext cx="3614738" cy="1385887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Докладчик: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Локоткова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Вера Дмитриевна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Акушерка родового отделения №1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3" y="1071563"/>
            <a:ext cx="82296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ГБУЗ СОКБ им.В.Д. </a:t>
            </a:r>
            <a:r>
              <a:rPr lang="ru-RU" sz="310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Середавина</a:t>
            </a:r>
            <a:r>
              <a:rPr lang="ru-RU" sz="31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Перинатальный центр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вертикального пути передачи ВИЧ- инфекции от матери ребенку </a:t>
            </a:r>
            <a:endParaRPr lang="ru-RU"/>
          </a:p>
        </p:txBody>
      </p:sp>
      <p:pic>
        <p:nvPicPr>
          <p:cNvPr id="8196" name="Рисунок 5" descr="749019_origina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284538"/>
            <a:ext cx="4899025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214313"/>
            <a:ext cx="4714875" cy="6357937"/>
          </a:xfrm>
        </p:spPr>
        <p:txBody>
          <a:bodyPr/>
          <a:lstStyle/>
          <a:p>
            <a:pPr eaLnBrk="1" hangingPunct="1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Заполняется «Информированное добровольное согласие на проведение обследования на ВИЧ- инфекцию».  </a:t>
            </a:r>
          </a:p>
          <a:p>
            <a:pPr eaLnBrk="1" hangingPunct="1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dirty="0" smtClean="0"/>
          </a:p>
        </p:txBody>
      </p:sp>
      <p:pic>
        <p:nvPicPr>
          <p:cNvPr id="19459" name="Рисунок 5" descr="Изображение 07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714398"/>
            <a:ext cx="4017963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 ВИЧ-инфекции в родовом отделении</a:t>
            </a:r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1"/>
          </p:nvPr>
        </p:nvSpPr>
        <p:spPr>
          <a:xfrm>
            <a:off x="571500" y="1428750"/>
            <a:ext cx="62865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Кровь на инфекционные заболевания (такие как вирус иммунодефицита человека, вирусные гепатиты) берется в том случаи если :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результаты исследования,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сделаны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более 2х месяцев назад;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отсутствует обменная карта;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отсутствуют в обменной карте результаты обследования на ВИЧ-инфекцию; 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предъявление обменной карты неустановленного образца;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наличие данных эпидемиологического анамнеза: употребление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(наркотических) веществ женщиной; </a:t>
            </a: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были незащищенные половые контакты с ВИЧ-инфицированным партнёром.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Помимо стандартных обследований</a:t>
            </a:r>
          </a:p>
          <a:p>
            <a:pPr eaLnBrk="1" hangingPunct="1">
              <a:buFont typeface="Wingdings 2" pitchFamily="18" charset="2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Рисунок 3" descr="depositphotos_13739651-stock-photo-pregnancy-and-medicin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4572000"/>
            <a:ext cx="21161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4" descr="3907995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00188"/>
            <a:ext cx="203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5" descr="thumb_54024_news_xxx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857500"/>
            <a:ext cx="207168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928688" y="57150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родоразрешения женщин с ВИЧ- инфекцией</a:t>
            </a: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143000"/>
            <a:ext cx="4929188" cy="52863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соответствии с действующим российским законодательством, медицинская помощь ВИЧ–инфицированным женщинам оказывается на общих основаниях в любом лечебно-профилактическом учреждении (ЛПУ). Персонал Перинатального центра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обладетвысокой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подготовленностью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оказанию медицинской помощи для эффективной профилактики вертикального пути передачи ВИЧ.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21508" name="Рисунок 3" descr="6491_i_gal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1285875"/>
            <a:ext cx="348297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928688" y="1000125"/>
            <a:ext cx="77724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родоразрешения женщин с ВИЧ- инфекцией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428736"/>
            <a:ext cx="6000750" cy="32146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роды в перинатальном  центре им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Середавина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происходят в индивидуальных родильных залах</a:t>
            </a:r>
          </a:p>
          <a:p>
            <a:pPr eaLnBrk="1" hangingPunct="1">
              <a:buFont typeface="Wingdings 2" pitchFamily="18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Рисунок 5" descr="IMG_738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071678"/>
            <a:ext cx="3357562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7" descr="hqdefaul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071813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928688" y="714375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родоразрешения женщин с ВИЧ- инфекцией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357313"/>
            <a:ext cx="8401050" cy="46624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Род.зал оснащен достаточным количеством одноразового стерильного белья,  комплектов, пеленок, укладок для первичной и вторичной обработки новорожденного.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 достаточным количеством средств индивидуальной защиты (защитные экраны, очки, маски, перчатки с длинной манжетой, халаты стерильные одноразовые, чепчики).</a:t>
            </a:r>
          </a:p>
          <a:p>
            <a:pPr eaLnBrk="1" hangingPunct="1"/>
            <a:endParaRPr lang="ru-RU" smtClean="0"/>
          </a:p>
        </p:txBody>
      </p:sp>
      <p:pic>
        <p:nvPicPr>
          <p:cNvPr id="23556" name="Рисунок 3" descr="IMG_7379.JPG"/>
          <p:cNvPicPr>
            <a:picLocks noChangeAspect="1"/>
          </p:cNvPicPr>
          <p:nvPr/>
        </p:nvPicPr>
        <p:blipFill>
          <a:blip r:embed="rId2"/>
          <a:srcRect l="10416" t="18750" b="28125"/>
          <a:stretch>
            <a:fillRect/>
          </a:stretch>
        </p:blipFill>
        <p:spPr bwMode="auto">
          <a:xfrm>
            <a:off x="5214938" y="3143250"/>
            <a:ext cx="37941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4" descr="IMG_7380.JPG"/>
          <p:cNvPicPr>
            <a:picLocks noChangeAspect="1"/>
          </p:cNvPicPr>
          <p:nvPr/>
        </p:nvPicPr>
        <p:blipFill>
          <a:blip r:embed="rId3"/>
          <a:srcRect t="24219" b="42188"/>
          <a:stretch>
            <a:fillRect/>
          </a:stretch>
        </p:blipFill>
        <p:spPr bwMode="auto">
          <a:xfrm>
            <a:off x="1285875" y="3357563"/>
            <a:ext cx="38274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5" descr="IMG_7421.JPG"/>
          <p:cNvPicPr>
            <a:picLocks noChangeAspect="1"/>
          </p:cNvPicPr>
          <p:nvPr/>
        </p:nvPicPr>
        <p:blipFill>
          <a:blip r:embed="rId4"/>
          <a:srcRect l="6250" t="26041" r="2083" b="25000"/>
          <a:stretch>
            <a:fillRect/>
          </a:stretch>
        </p:blipFill>
        <p:spPr bwMode="auto">
          <a:xfrm>
            <a:off x="1285875" y="4929188"/>
            <a:ext cx="32512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928688" y="85725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родоразрешения женщин с ВИЧ- инфекцией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же родильный зал оснащен аптечкой «Экстренной профилактики парентеральных инфекций»</a:t>
            </a:r>
          </a:p>
          <a:p>
            <a:pPr eaLnBrk="1" hangingPunct="1">
              <a:buNone/>
            </a:pPr>
            <a:endParaRPr lang="ru-RU" dirty="0" smtClean="0"/>
          </a:p>
        </p:txBody>
      </p:sp>
      <p:pic>
        <p:nvPicPr>
          <p:cNvPr id="24580" name="Рисунок 3" descr="6cebc961fcd8117e9aeb021b68cfa23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143250"/>
            <a:ext cx="307181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4714884"/>
            <a:ext cx="4588973" cy="1710892"/>
          </a:xfrm>
          <a:prstGeom prst="rect">
            <a:avLst/>
          </a:prstGeom>
        </p:spPr>
      </p:pic>
      <p:pic>
        <p:nvPicPr>
          <p:cNvPr id="7" name="Рисунок 6" descr="master_uni_leykoplastyr_bakteritsidnyy_72_kh_19_mm_10_polimernaya_osnova_762130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2357430"/>
            <a:ext cx="2095498" cy="2095498"/>
          </a:xfrm>
          <a:prstGeom prst="rect">
            <a:avLst/>
          </a:prstGeom>
        </p:spPr>
      </p:pic>
      <p:pic>
        <p:nvPicPr>
          <p:cNvPr id="8" name="Рисунок 7" descr="b08857c5b974a48b8465898239bbe225.jpeg"/>
          <p:cNvPicPr>
            <a:picLocks noChangeAspect="1"/>
          </p:cNvPicPr>
          <p:nvPr/>
        </p:nvPicPr>
        <p:blipFill>
          <a:blip r:embed="rId5" cstate="print"/>
          <a:srcRect l="12500" t="11969"/>
          <a:stretch>
            <a:fillRect/>
          </a:stretch>
        </p:blipFill>
        <p:spPr>
          <a:xfrm>
            <a:off x="4214810" y="3429000"/>
            <a:ext cx="1500166" cy="1050831"/>
          </a:xfrm>
          <a:prstGeom prst="rect">
            <a:avLst/>
          </a:prstGeom>
        </p:spPr>
      </p:pic>
      <p:pic>
        <p:nvPicPr>
          <p:cNvPr id="9" name="Рисунок 8" descr="6106.97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488" y="2000240"/>
            <a:ext cx="2701697" cy="1857388"/>
          </a:xfrm>
          <a:prstGeom prst="rect">
            <a:avLst/>
          </a:prstGeom>
        </p:spPr>
      </p:pic>
      <p:pic>
        <p:nvPicPr>
          <p:cNvPr id="10" name="Рисунок 9" descr="15150668741602920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4714884"/>
            <a:ext cx="853405" cy="1545517"/>
          </a:xfrm>
          <a:prstGeom prst="rect">
            <a:avLst/>
          </a:prstGeom>
        </p:spPr>
      </p:pic>
      <p:pic>
        <p:nvPicPr>
          <p:cNvPr id="11" name="Рисунок 10" descr="b08857c5b974a48b8465898239bbe225.jpeg"/>
          <p:cNvPicPr>
            <a:picLocks noChangeAspect="1"/>
          </p:cNvPicPr>
          <p:nvPr/>
        </p:nvPicPr>
        <p:blipFill>
          <a:blip r:embed="rId8" cstate="print"/>
          <a:srcRect l="7564" t="8449" r="11762" b="15511"/>
          <a:stretch>
            <a:fillRect/>
          </a:stretch>
        </p:blipFill>
        <p:spPr>
          <a:xfrm>
            <a:off x="3592286" y="4071942"/>
            <a:ext cx="979714" cy="642942"/>
          </a:xfrm>
          <a:prstGeom prst="rect">
            <a:avLst/>
          </a:prstGeom>
        </p:spPr>
      </p:pic>
      <p:pic>
        <p:nvPicPr>
          <p:cNvPr id="12" name="Рисунок 11" descr="master_uni_leykoplastyr_bakteritsidnyy_72_kh_19_mm_10_polimernaya_osnova_762130_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V="1">
            <a:off x="6000760" y="2500306"/>
            <a:ext cx="833460" cy="833460"/>
          </a:xfrm>
          <a:prstGeom prst="rect">
            <a:avLst/>
          </a:prstGeom>
        </p:spPr>
      </p:pic>
      <p:pic>
        <p:nvPicPr>
          <p:cNvPr id="13" name="Рисунок 12" descr="master_uni_leykoplastyr_bakteritsidnyy_72_kh_19_mm_10_polimernaya_osnova_762130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72198" y="3429000"/>
            <a:ext cx="785818" cy="7858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родоразрешения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женщин с ВИЧ- инфекцией</a:t>
            </a:r>
            <a:endParaRPr lang="ru-RU" dirty="0" smtClean="0"/>
          </a:p>
        </p:txBody>
      </p:sp>
      <p:sp>
        <p:nvSpPr>
          <p:cNvPr id="2560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При оказании медицинской помощи всегда присутствуют «дополнительные руки»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На случай аварийной ситуации, для быстрой замены сотрудника (акушерки или врача)</a:t>
            </a:r>
          </a:p>
        </p:txBody>
      </p:sp>
      <p:pic>
        <p:nvPicPr>
          <p:cNvPr id="25604" name="Рисунок 3" descr="Изображение 07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3429000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4" descr="Изображение 0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3500438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родоразрешения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женщин с ВИЧ- инфекцией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процедурном кабинете родового  отделения всегда находится достаточное количество АРВП . В нашем перинатальном центре для профилактики вертикального пути  инфицирования в родах  используется препарат 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Ретровир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 раствор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инфузий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10 мг/мл.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5_01_proced_kabi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643314"/>
            <a:ext cx="3810000" cy="28479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928688" y="714375"/>
            <a:ext cx="77724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АРВП во время родов и способ родоразрешения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1285875"/>
            <a:ext cx="5072062" cy="47339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Назначение  АРВП  в родах внутривенно показано: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всем ВИЧ инфицированным женщинам независимо от наличия и схемы АРВТ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 получении положительного результата экспресс - теста на ВИЧ;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если ВН перед родами  больше 1000 коп/ мл или неизвестна;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если ВН перед родами меньше 1000коп/мл 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наличии эпидемиологических показаний ( в/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введение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веществ и/или незащищенные половые контакты с ВИЧ-инфицированным партнером в последние 12 недель беременности.</a:t>
            </a:r>
          </a:p>
          <a:p>
            <a:pPr eaLnBrk="1" hangingPunct="1"/>
            <a:endParaRPr lang="ru-RU" sz="1600" dirty="0" smtClean="0"/>
          </a:p>
        </p:txBody>
      </p:sp>
      <p:pic>
        <p:nvPicPr>
          <p:cNvPr id="26628" name="Рисунок 3" descr="IMG_743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1500188"/>
            <a:ext cx="3357562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родоразрешения женщин с ВИЧ- инфекцией</a:t>
            </a:r>
            <a:endParaRPr lang="ru-RU" smtClean="0"/>
          </a:p>
        </p:txBody>
      </p:sp>
      <p:sp>
        <p:nvSpPr>
          <p:cNvPr id="30723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357313"/>
            <a:ext cx="4214813" cy="466248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Врачом проводится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дотестовое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консультирование с женщиной.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Пациентка заполняет «Информированное согласие на проведение терапии ВИЧ- инфекции»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Согласие вклеивается в историю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Рисунок 3" descr="Изображение 07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285875"/>
            <a:ext cx="4017963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357188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понятия. Актуальность.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9" name="Рисунок 3" descr="Vich-3d-art-risunki-krasivye-kartinki-60878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4357688"/>
            <a:ext cx="4730750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4" descr="a0459b66b4a83e444dba158e9f51dbf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214688"/>
            <a:ext cx="35099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Содержимое 2"/>
          <p:cNvSpPr>
            <a:spLocks noGrp="1"/>
          </p:cNvSpPr>
          <p:nvPr>
            <p:ph sz="quarter" idx="1"/>
          </p:nvPr>
        </p:nvSpPr>
        <p:spPr>
          <a:xfrm>
            <a:off x="642938" y="1071563"/>
            <a:ext cx="7812087" cy="453548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Рост числа людей, зараженных вирусом иммунодефицита человека    ( ВИЧ) и увеличение доли женщин среди них, а так же ежегодный рост числа родов у ВИЧ инфицированных женщин определяют чрезвычайную актуальность профилактики передачи ВИЧ инфекции от матери ребенку.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14290"/>
            <a:ext cx="8643998" cy="6429420"/>
          </a:xfrm>
        </p:spPr>
        <p:txBody>
          <a:bodyPr numCol="2">
            <a:normAutofit/>
          </a:bodyPr>
          <a:lstStyle/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Внутривенная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инфузия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АРВП</a:t>
            </a: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«СОКБ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им.В.Д.Середавина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проводится путем введения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АРВП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Ретровир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расчета :</a:t>
            </a: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час- 2 мг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Ретровира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1 кг веса роженицы.;</a:t>
            </a: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час и последующие 1 мг на 1 кг веса роженицы до пересечения пуповины.</a:t>
            </a: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 проводится на 5% растворе глюкозы.</a:t>
            </a: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Рисунок 3" descr="Изображение 069.jpg"/>
          <p:cNvPicPr>
            <a:picLocks noChangeAspect="1"/>
          </p:cNvPicPr>
          <p:nvPr/>
        </p:nvPicPr>
        <p:blipFill>
          <a:blip r:embed="rId2"/>
          <a:srcRect l="6667" t="11111" b="22221"/>
          <a:stretch>
            <a:fillRect/>
          </a:stretch>
        </p:blipFill>
        <p:spPr bwMode="auto">
          <a:xfrm>
            <a:off x="4786313" y="357188"/>
            <a:ext cx="4000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3" descr="IMG_7378.JPG"/>
          <p:cNvPicPr>
            <a:picLocks noChangeAspect="1"/>
          </p:cNvPicPr>
          <p:nvPr/>
        </p:nvPicPr>
        <p:blipFill>
          <a:blip r:embed="rId3"/>
          <a:srcRect l="19511" t="1221" b="9146"/>
          <a:stretch>
            <a:fillRect/>
          </a:stretch>
        </p:blipFill>
        <p:spPr bwMode="auto">
          <a:xfrm>
            <a:off x="6215063" y="2643188"/>
            <a:ext cx="2714625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500063"/>
            <a:ext cx="8258175" cy="551973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Скорость введения остается неизменной 67 мл в час.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Схема введения Ретровира 20.0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Во время родов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3000" y="2500313"/>
          <a:ext cx="6929484" cy="3143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828"/>
                <a:gridCol w="2309828"/>
                <a:gridCol w="2309828"/>
              </a:tblGrid>
              <a:tr h="523878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Вес роженицы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 час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 час</a:t>
                      </a:r>
                      <a:endParaRPr lang="ru-RU" dirty="0"/>
                    </a:p>
                  </a:txBody>
                  <a:tcPr/>
                </a:tc>
              </a:tr>
              <a:tr h="523878">
                <a:tc>
                  <a:txBody>
                    <a:bodyPr/>
                    <a:lstStyle/>
                    <a:p>
                      <a:r>
                        <a:rPr lang="ru-RU" dirty="0" smtClean="0"/>
                        <a:t>60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 мл </a:t>
                      </a:r>
                      <a:r>
                        <a:rPr lang="ru-RU" dirty="0" err="1" smtClean="0"/>
                        <a:t>Ретровира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мл </a:t>
                      </a:r>
                      <a:r>
                        <a:rPr lang="ru-RU" dirty="0" err="1" smtClean="0"/>
                        <a:t>Ретровира</a:t>
                      </a:r>
                      <a:endParaRPr lang="ru-RU" dirty="0"/>
                    </a:p>
                  </a:txBody>
                  <a:tcPr/>
                </a:tc>
              </a:tr>
              <a:tr h="523878">
                <a:tc>
                  <a:txBody>
                    <a:bodyPr/>
                    <a:lstStyle/>
                    <a:p>
                      <a:r>
                        <a:rPr lang="ru-RU" dirty="0" smtClean="0"/>
                        <a:t>70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 мл </a:t>
                      </a:r>
                      <a:r>
                        <a:rPr lang="ru-RU" dirty="0" err="1" smtClean="0"/>
                        <a:t>Ретровира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мл </a:t>
                      </a:r>
                      <a:r>
                        <a:rPr lang="ru-RU" dirty="0" err="1" smtClean="0"/>
                        <a:t>Ретровира</a:t>
                      </a:r>
                      <a:endParaRPr lang="ru-RU" dirty="0"/>
                    </a:p>
                  </a:txBody>
                  <a:tcPr/>
                </a:tc>
              </a:tr>
              <a:tr h="523878">
                <a:tc>
                  <a:txBody>
                    <a:bodyPr/>
                    <a:lstStyle/>
                    <a:p>
                      <a:r>
                        <a:rPr lang="ru-RU" dirty="0" smtClean="0"/>
                        <a:t>80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 мл </a:t>
                      </a:r>
                      <a:r>
                        <a:rPr lang="ru-RU" dirty="0" err="1" smtClean="0"/>
                        <a:t>Ретровира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мл </a:t>
                      </a:r>
                      <a:r>
                        <a:rPr lang="ru-RU" dirty="0" err="1" smtClean="0"/>
                        <a:t>Ретровира</a:t>
                      </a:r>
                      <a:endParaRPr lang="ru-RU" dirty="0"/>
                    </a:p>
                  </a:txBody>
                  <a:tcPr/>
                </a:tc>
              </a:tr>
              <a:tr h="523878">
                <a:tc>
                  <a:txBody>
                    <a:bodyPr/>
                    <a:lstStyle/>
                    <a:p>
                      <a:r>
                        <a:rPr lang="ru-RU" dirty="0" smtClean="0"/>
                        <a:t>90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 мл </a:t>
                      </a:r>
                      <a:r>
                        <a:rPr lang="ru-RU" dirty="0" err="1" smtClean="0"/>
                        <a:t>Ретровира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мл </a:t>
                      </a:r>
                      <a:r>
                        <a:rPr lang="ru-RU" dirty="0" err="1" smtClean="0"/>
                        <a:t>Ретровира</a:t>
                      </a:r>
                      <a:endParaRPr lang="ru-RU" dirty="0"/>
                    </a:p>
                  </a:txBody>
                  <a:tcPr/>
                </a:tc>
              </a:tr>
              <a:tr h="523878">
                <a:tc>
                  <a:txBody>
                    <a:bodyPr/>
                    <a:lstStyle/>
                    <a:p>
                      <a:r>
                        <a:rPr lang="ru-RU" dirty="0" smtClean="0"/>
                        <a:t>100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мл </a:t>
                      </a:r>
                      <a:r>
                        <a:rPr lang="ru-RU" dirty="0" err="1" smtClean="0"/>
                        <a:t>Ретровира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мл </a:t>
                      </a:r>
                      <a:r>
                        <a:rPr lang="ru-RU" dirty="0" err="1" smtClean="0"/>
                        <a:t>Ретровира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428604"/>
            <a:ext cx="8329642" cy="444818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плановом кесарево сечении  расчет дозы как и при естественных родах. Введение препарата начинают за 3 ч.до операции 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Инфузию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раствором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Ретровира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как при кесаревом сечении, так и при естественных родах , ведем до пережатия  пуповины новорожденного.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519284271-stolica-s-su-28-ned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476545"/>
            <a:ext cx="4214812" cy="2805192"/>
          </a:xfrm>
          <a:prstGeom prst="rect">
            <a:avLst/>
          </a:prstGeom>
        </p:spPr>
      </p:pic>
      <p:pic>
        <p:nvPicPr>
          <p:cNvPr id="5" name="Рисунок 4" descr="3cee7d4101ca-766x1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2908" y="3044688"/>
            <a:ext cx="2983804" cy="389530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 родоразрешения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9699" name="Содержимое 2"/>
          <p:cNvSpPr>
            <a:spLocks noGrp="1"/>
          </p:cNvSpPr>
          <p:nvPr>
            <p:ph sz="quarter" idx="1"/>
          </p:nvPr>
        </p:nvSpPr>
        <p:spPr>
          <a:xfrm>
            <a:off x="785813" y="1071563"/>
            <a:ext cx="7772400" cy="4572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 о способе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родоразрешения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принимается в соответствии с конкретной ситуацией, в зависимости от уровня вирусной нагрузки у женщины, с учетом интересов матери и плода.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Учитывая рекомендации врача- инфекциониста Центра по профилактике и борьбе со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СПИДом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29700" name="Рисунок 3" descr="1547467688_doct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3881438"/>
            <a:ext cx="4071937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1285875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родоразрешения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Естественные роды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периода родов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Содержимое 4"/>
          <p:cNvSpPr>
            <a:spLocks noGrp="1"/>
          </p:cNvSpPr>
          <p:nvPr>
            <p:ph sz="quarter" idx="1"/>
          </p:nvPr>
        </p:nvSpPr>
        <p:spPr>
          <a:xfrm>
            <a:off x="642938" y="1785938"/>
            <a:ext cx="4500562" cy="45720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родильном зале подключаем систему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Ретровиром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схеме.</a:t>
            </a:r>
          </a:p>
          <a:p>
            <a:pPr eaLnBrk="1" hangingPunct="1">
              <a:buFont typeface="Wingdings 2" pitchFamily="18" charset="2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Стараемся по максимуму использовать одноразовые материалы.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31748" name="Рисунок 7" descr="kapelnica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00240"/>
            <a:ext cx="3471768" cy="232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isposable-Surgical-Gown-medical-Clothes-In-Many.jpg_350x3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4429132"/>
            <a:ext cx="2000240" cy="2000240"/>
          </a:xfrm>
          <a:prstGeom prst="rect">
            <a:avLst/>
          </a:prstGeom>
        </p:spPr>
      </p:pic>
      <p:pic>
        <p:nvPicPr>
          <p:cNvPr id="6" name="Рисунок 5" descr="r=300,200_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4500570"/>
            <a:ext cx="28575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периода родов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32771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785813"/>
            <a:ext cx="4929188" cy="5786437"/>
          </a:xfrm>
        </p:spPr>
        <p:txBody>
          <a:bodyPr/>
          <a:lstStyle/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ведении родов через естественные родовые пути обрабатываем  влагалище     0,25 % водным раствором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хлоргексидина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при поступлении на роды ( при первом влагалищном исследовании), а при наличии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кольпита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при каждом последующем влагалищном исследовании.</a:t>
            </a:r>
          </a:p>
          <a:p>
            <a:pPr eaLnBrk="1" hangingPunct="1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целью уменьшения риска инфицирования плода во время родов безводный период должен составлять не более 4 – 6 часов.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32772" name="Рисунок 4" descr="38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4357688"/>
            <a:ext cx="35004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5" descr="IMG_7429.JPG"/>
          <p:cNvPicPr>
            <a:picLocks noChangeAspect="1"/>
          </p:cNvPicPr>
          <p:nvPr/>
        </p:nvPicPr>
        <p:blipFill>
          <a:blip r:embed="rId3"/>
          <a:srcRect l="14075" t="10001" b="7777"/>
          <a:stretch>
            <a:fillRect/>
          </a:stretch>
        </p:blipFill>
        <p:spPr bwMode="auto">
          <a:xfrm>
            <a:off x="5286375" y="857250"/>
            <a:ext cx="3640138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285750"/>
            <a:ext cx="5072063" cy="62150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Родоразрешение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через естественные родовые пути  может быть рекомендовано женщинам, которые получали АРВП во время беременности, если ВН перед родами менее 1000 коп./мл.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этом, факторами риска передачи ВИЧ-инфекции в родах являются: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  Длительный безводный промежуток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• Отсутствие АРВ профилактики в родах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 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Инвазивные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процедуры такие как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амниотомия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Рисунок 7" descr="IMG_74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428625"/>
            <a:ext cx="332263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8" descr="a881ff06-2dea-4ba6-b35f-297b2c7ed9e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4214813"/>
            <a:ext cx="2643187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множение 6"/>
          <p:cNvSpPr/>
          <p:nvPr/>
        </p:nvSpPr>
        <p:spPr>
          <a:xfrm>
            <a:off x="2071688" y="4500563"/>
            <a:ext cx="1428750" cy="157162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периода родов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4819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285875"/>
            <a:ext cx="8401050" cy="4733925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втором периоде родов проводится постоянное наблюдение за внутриутробным состоянием плода.</a:t>
            </a:r>
          </a:p>
          <a:p>
            <a:pPr eaLnBrk="1" hangingPunct="1">
              <a:buNone/>
            </a:pPr>
            <a:endParaRPr lang="ru-RU" dirty="0" smtClean="0"/>
          </a:p>
        </p:txBody>
      </p:sp>
      <p:pic>
        <p:nvPicPr>
          <p:cNvPr id="34820" name="Рисунок 4" descr="Изображение 07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286124"/>
            <a:ext cx="5189538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периода родов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5843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785813"/>
            <a:ext cx="77724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Во время родов у ВИЧ-инфицированной женщины, следует избегать проведения процедур, повышающих риск инфицирования плода: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– родовозбуждение;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– родоусиление;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– перинео– (эпизио) томия;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– наложение акушерских щипцов;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– вакуум-экстракция плода.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Назначение данных процедур производится по жизненным показаниям.</a:t>
            </a:r>
          </a:p>
          <a:p>
            <a:pPr eaLnBrk="1" hangingPunct="1"/>
            <a:endParaRPr lang="ru-RU" smtClean="0"/>
          </a:p>
        </p:txBody>
      </p:sp>
      <p:pic>
        <p:nvPicPr>
          <p:cNvPr id="35844" name="Рисунок 5" descr="foto1_razryvy_posle_rodov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3929063"/>
            <a:ext cx="550068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714375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ведения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периода родов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6867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1357313"/>
            <a:ext cx="8501063" cy="52149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После рождения ребенок выкладывается на живот женщины, но не прикладывается к груди. Пуповина пересекается сразу, не дожидаясь окончания ее пульсации.</a:t>
            </a:r>
          </a:p>
          <a:p>
            <a:pPr eaLnBrk="1" hangingPunct="1"/>
            <a:endParaRPr lang="ru-RU" smtClean="0"/>
          </a:p>
        </p:txBody>
      </p:sp>
      <p:pic>
        <p:nvPicPr>
          <p:cNvPr id="36868" name="Рисунок 3" descr="depositphotos_8125618_m-20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928938"/>
            <a:ext cx="5572125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понятия. Актуальность.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44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7772400" cy="4572000"/>
          </a:xfrm>
        </p:spPr>
        <p:txBody>
          <a:bodyPr/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Химиопрофилактика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беременной с ВИЧ- инфекцией проводится на нескольких этапах – это период беременности, родов и профилактика новорожденному.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Сегодня мы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рассмотрим профилактику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именно в родах. 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Задачей профилактики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вертикального пути передачи ВИЧ в родах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является обеспечение ВИЧ-инфицированным женщинам оптимального родовспоможения, которое включает назначение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антиретровирусных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препаратов и выбор метода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родоразрешения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_98984342_p05p3l0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2428868"/>
            <a:ext cx="3103390" cy="1744481"/>
          </a:xfrm>
          <a:prstGeom prst="rect">
            <a:avLst/>
          </a:prstGeom>
        </p:spPr>
      </p:pic>
      <p:pic>
        <p:nvPicPr>
          <p:cNvPr id="6" name="Рисунок 5" descr="176657564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2428868"/>
            <a:ext cx="2345888" cy="1746260"/>
          </a:xfrm>
          <a:prstGeom prst="rect">
            <a:avLst/>
          </a:prstGeom>
        </p:spPr>
      </p:pic>
      <p:pic>
        <p:nvPicPr>
          <p:cNvPr id="7" name="Рисунок 6" descr="Изображение 0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428868"/>
            <a:ext cx="2488973" cy="174228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ведения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периода родов</a:t>
            </a:r>
            <a:endParaRPr lang="ru-RU" dirty="0"/>
          </a:p>
        </p:txBody>
      </p:sp>
      <p:sp>
        <p:nvSpPr>
          <p:cNvPr id="37891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357313"/>
            <a:ext cx="4572000" cy="4572000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Рекомендуется исключить попадание материнской крови на ребенка, поэтому новорожденному проводится гигиеническая ванна ванна с 0,25% раствором хлоргексидина (из расчета 50 мл 0,25 % раствора хлоргексидина на 10 л воды). 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Младенец должен быть обмыт до начала любых процедур. 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Температура моющего раствора 37-38 С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Не допускаем переохлаждения, сохраняем тепловую цепочку.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37892" name="Рисунок 3" descr="Изображение 0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428750"/>
            <a:ext cx="3857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ведения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периода родов</a:t>
            </a:r>
            <a:endParaRPr lang="ru-RU" dirty="0"/>
          </a:p>
        </p:txBody>
      </p:sp>
      <p:sp>
        <p:nvSpPr>
          <p:cNvPr id="38915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Химиопрофилактика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ВИЧ-инфекции ребенку, родившемуся от ВИЧ-инфицированной женщины, должна быть назначена независимо от того, проводилась или нет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химиопрофилактика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матери во время беременности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родов,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первые 72 часа жизни новорожденного,  но не позднее. </a:t>
            </a:r>
          </a:p>
        </p:txBody>
      </p:sp>
      <p:pic>
        <p:nvPicPr>
          <p:cNvPr id="38916" name="Рисунок 3" descr="25986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3571875"/>
            <a:ext cx="51244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ведения </a:t>
            </a: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периода родов</a:t>
            </a:r>
            <a:endParaRPr lang="ru-RU" smtClean="0"/>
          </a:p>
        </p:txBody>
      </p:sp>
      <p:sp>
        <p:nvSpPr>
          <p:cNvPr id="39939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1428750"/>
            <a:ext cx="4143375" cy="4786313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Врач-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неонатолог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разъясняет о нужности проведения АРВТ новорожденному;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Мать заполняет «Информированное согласие на проведение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антиретровирусной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терапии у ребенка с целью предотвращения перинатального заражения ВИЧ- инфекцией от матери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39940" name="Рисунок 3" descr="IMG_744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1500188"/>
            <a:ext cx="32861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642938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родоразрешения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Кесарево сечение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214438"/>
            <a:ext cx="3786187" cy="4500562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Плановое кесарево сечение до начала родовой деятельности и излития околоплодных вод, предотвращает контакт плода с инфицированными секретами материнского организма и поэтому может являться методом профилактики передачи ВИЧ от матери ребенку. </a:t>
            </a:r>
          </a:p>
          <a:p>
            <a:pPr eaLnBrk="1" hangingPunct="1"/>
            <a:endParaRPr lang="ru-RU" smtClean="0"/>
          </a:p>
        </p:txBody>
      </p:sp>
      <p:pic>
        <p:nvPicPr>
          <p:cNvPr id="40964" name="Рисунок 4" descr="4478_i_gal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1285875"/>
            <a:ext cx="492918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Рисунок 3" descr="IMG_579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00438"/>
            <a:ext cx="4071937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4714875" y="5643563"/>
            <a:ext cx="1071563" cy="5715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родоразрешения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Кесарево сечение</a:t>
            </a:r>
            <a:endParaRPr lang="ru-RU" dirty="0"/>
          </a:p>
        </p:txBody>
      </p:sp>
      <p:sp>
        <p:nvSpPr>
          <p:cNvPr id="41987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285875"/>
            <a:ext cx="7772400" cy="45720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3 часа до операции, пациентке в плановом порядке в отделении подключают систему 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Ретровиром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 схеме.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1988" name="Рисунок 4" descr="Изображение 0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143248"/>
            <a:ext cx="4572000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928688" y="214313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 родоразрешения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Кесарево сечение</a:t>
            </a:r>
            <a:endParaRPr lang="ru-RU" smtClean="0"/>
          </a:p>
        </p:txBody>
      </p:sp>
      <p:sp>
        <p:nvSpPr>
          <p:cNvPr id="43011" name="Содержимое 2"/>
          <p:cNvSpPr>
            <a:spLocks noGrp="1"/>
          </p:cNvSpPr>
          <p:nvPr>
            <p:ph sz="quarter" idx="1"/>
          </p:nvPr>
        </p:nvSpPr>
        <p:spPr>
          <a:xfrm>
            <a:off x="0" y="2143125"/>
            <a:ext cx="4157663" cy="4714875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Затем женщину вместе с системой поднимают в операционную и внутривенная инфузия продолжается до пережатия пуповины плода.</a:t>
            </a:r>
          </a:p>
          <a:p>
            <a:pPr eaLnBrk="1" hangingPunct="1"/>
            <a:endParaRPr lang="ru-RU" smtClean="0"/>
          </a:p>
        </p:txBody>
      </p:sp>
      <p:pic>
        <p:nvPicPr>
          <p:cNvPr id="43012" name="Рисунок 3" descr="IMG_5801.JPG"/>
          <p:cNvPicPr>
            <a:picLocks noChangeAspect="1"/>
          </p:cNvPicPr>
          <p:nvPr/>
        </p:nvPicPr>
        <p:blipFill>
          <a:blip r:embed="rId2"/>
          <a:srcRect b="18604"/>
          <a:stretch>
            <a:fillRect/>
          </a:stretch>
        </p:blipFill>
        <p:spPr bwMode="auto">
          <a:xfrm>
            <a:off x="4286250" y="1571625"/>
            <a:ext cx="460851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 родоразрешения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Кесарево сечение</a:t>
            </a:r>
            <a:endParaRPr lang="ru-RU" smtClean="0"/>
          </a:p>
        </p:txBody>
      </p:sp>
      <p:sp>
        <p:nvSpPr>
          <p:cNvPr id="44035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1357313"/>
            <a:ext cx="4071938" cy="5143500"/>
          </a:xfrm>
        </p:spPr>
        <p:txBody>
          <a:bodyPr/>
          <a:lstStyle/>
          <a:p>
            <a:pPr algn="ctr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При поступлении на экстренное кесарево сечение в палате интенсивной терапии (ПИТ) пациентке сразу подключаем систему с антиретровирусным препаратом.</a:t>
            </a:r>
          </a:p>
          <a:p>
            <a:pPr algn="ctr"/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Минимальное время инфузии до операции - 1 час. Введение препарата продолжается так же до пережатия пуповины.</a:t>
            </a:r>
          </a:p>
          <a:p>
            <a:pPr algn="ctr"/>
            <a:endParaRPr lang="ru-RU" smtClean="0"/>
          </a:p>
        </p:txBody>
      </p:sp>
      <p:pic>
        <p:nvPicPr>
          <p:cNvPr id="44036" name="Рисунок 3" descr="Изображение 0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750"/>
            <a:ext cx="4183062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 родоразрешения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Кесарево сечение</a:t>
            </a:r>
            <a:endParaRPr lang="ru-RU" smtClean="0"/>
          </a:p>
        </p:txBody>
      </p:sp>
      <p:sp>
        <p:nvSpPr>
          <p:cNvPr id="45059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1428750"/>
            <a:ext cx="6286500" cy="45910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Показаниями для операции плановое кесарево сечение являются : 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 перед родами более 1000 коп/ мл;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 перед родами неизвестна;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АРВТ не проводилась во время беременности и/или невозможно применить АРВП в родах.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45060" name="Рисунок 3" descr="Изображение 0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1785938"/>
            <a:ext cx="223678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Рисунок 4" descr="Изображение 00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3690938"/>
            <a:ext cx="442912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857250" y="214313"/>
            <a:ext cx="7772400" cy="796925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Вскармливание ребёнка</a:t>
            </a:r>
            <a:endParaRPr lang="ru-RU" smtClean="0"/>
          </a:p>
        </p:txBody>
      </p:sp>
      <p:sp>
        <p:nvSpPr>
          <p:cNvPr id="46083" name="Содержимое 2"/>
          <p:cNvSpPr>
            <a:spLocks noGrp="1"/>
          </p:cNvSpPr>
          <p:nvPr>
            <p:ph sz="quarter" idx="1"/>
          </p:nvPr>
        </p:nvSpPr>
        <p:spPr>
          <a:xfrm>
            <a:off x="571500" y="1143000"/>
            <a:ext cx="8115300" cy="4876800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Консультирование ВИЧ- инфицированных беременных и матерей по вопросам грудного вскармливания играет важную роль в профилактике передачи ВИЧ от матери ребенку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Категорически </a:t>
            </a:r>
            <a:r>
              <a:rPr lang="ru-RU" sz="2000" b="1" u="sng" smtClean="0">
                <a:latin typeface="Times New Roman" pitchFamily="18" charset="0"/>
                <a:cs typeface="Times New Roman" pitchFamily="18" charset="0"/>
              </a:rPr>
              <a:t>не рекомендуется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прикладывать их к груди и кормить материнским молоком, а сразу после рождения переводить исключительно на искусственное вскармливание.</a:t>
            </a:r>
          </a:p>
          <a:p>
            <a:pPr eaLnBrk="1" hangingPunct="1"/>
            <a:endParaRPr lang="ru-RU" smtClean="0"/>
          </a:p>
        </p:txBody>
      </p:sp>
      <p:pic>
        <p:nvPicPr>
          <p:cNvPr id="46084" name="Рисунок 3" descr="Изображение 0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3429000"/>
            <a:ext cx="48577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Рисунок 4" descr="iYHKP6J5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643313"/>
            <a:ext cx="32353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7772400" cy="785812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47107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357313"/>
            <a:ext cx="8401050" cy="46624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полноценной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химиопрофилактики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всех трех этапах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 период беременности, родов, и новорожденному) значительно снижает риск заражения ребенка с 25-50%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до 3-8%.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47108" name="Рисунок 3" descr="b00b7ab793a2a7d30b11fd5eee8e2ee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3286125"/>
            <a:ext cx="4678363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Рисунок 5" descr="Изображение 0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786188"/>
            <a:ext cx="3429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285750"/>
            <a:ext cx="8401050" cy="5734050"/>
          </a:xfrm>
        </p:spPr>
        <p:txBody>
          <a:bodyPr/>
          <a:lstStyle/>
          <a:p>
            <a:pPr eaLnBrk="1" hangingPunct="1"/>
            <a:r>
              <a:rPr lang="ru-RU" smtClean="0"/>
              <a:t>В Перинатальном центре за три года рождены 299 новорожденных от ВИЧ- инфицированных матерей.</a:t>
            </a:r>
          </a:p>
          <a:p>
            <a:pPr eaLnBrk="1" hangingPunct="1"/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 </a:t>
            </a:r>
          </a:p>
          <a:p>
            <a:pPr eaLnBrk="1" hangingPunct="1"/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50" y="1928813"/>
          <a:ext cx="6905652" cy="3889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884"/>
                <a:gridCol w="2301884"/>
                <a:gridCol w="2301884"/>
              </a:tblGrid>
              <a:tr h="20090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 работы перинатального центра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Общее количество родов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Роды от ВИЧ- инфицированных матерей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267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</a:t>
                      </a:r>
                      <a:endParaRPr lang="ru-RU" dirty="0"/>
                    </a:p>
                  </a:txBody>
                  <a:tcPr/>
                </a:tc>
              </a:tr>
              <a:tr h="6267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5977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111</a:t>
                      </a:r>
                      <a:endParaRPr lang="ru-RU" dirty="0"/>
                    </a:p>
                  </a:txBody>
                  <a:tcPr/>
                </a:tc>
              </a:tr>
              <a:tr h="6267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6358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48131" name="Рисунок 3" descr="Изображение 07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71625"/>
            <a:ext cx="6500813" cy="487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415338" cy="15001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Диспансерное наблюдение ВИЧ- инфицированных беременных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1143000"/>
            <a:ext cx="8472487" cy="459105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Наблюдение ВИЧ- инфицированной беременной осуществляют </a:t>
            </a:r>
            <a:r>
              <a:rPr lang="ru-RU" sz="2400" u="sng" smtClean="0">
                <a:latin typeface="Times New Roman" pitchFamily="18" charset="0"/>
                <a:cs typeface="Times New Roman" pitchFamily="18" charset="0"/>
              </a:rPr>
              <a:t>совместно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инфекционист Центра по профилактике и борьбе со СПИДом или другой врач, ответственный за диспансерное наблюдение и лечение больных ВИЧ- инфекцией в данном регионе, а так же акушер- гинеколог женской консультации по месту жительства.</a:t>
            </a:r>
          </a:p>
          <a:p>
            <a:pPr eaLnBrk="1" hangingPunct="1"/>
            <a:endParaRPr lang="ru-RU" smtClean="0"/>
          </a:p>
        </p:txBody>
      </p:sp>
      <p:pic>
        <p:nvPicPr>
          <p:cNvPr id="12292" name="Рисунок 3" descr="shutterstock_7168356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3714750"/>
            <a:ext cx="37830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329612" cy="12033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Диспансерное наблюдение ВИЧ- инфицированных беременных</a:t>
            </a:r>
            <a:endParaRPr lang="ru-RU" dirty="0"/>
          </a:p>
        </p:txBody>
      </p:sp>
      <p:pic>
        <p:nvPicPr>
          <p:cNvPr id="13315" name="Рисунок 3" descr="shutterstock_1084961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000500"/>
            <a:ext cx="392906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57298"/>
            <a:ext cx="9001156" cy="4572000"/>
          </a:xfrm>
        </p:spPr>
        <p:txBody>
          <a:bodyPr numCol="2">
            <a:normAutofit/>
          </a:bodyPr>
          <a:lstStyle/>
          <a:p>
            <a:pPr marL="274320" indent="-274320" algn="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Врач акушер-гинеколог предоставляет инфекционисту информацию о течении беременности, сопутствующих заболеваниях, осложнениях беременности.</a:t>
            </a:r>
          </a:p>
          <a:p>
            <a:pPr marL="274320" indent="-274320" algn="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r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r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Инфекционист предоставляет информацию о режиме   АРВТ , ее эффективности, переносимости, дает рекомендации о целесообразности или нецелесообразности проведения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родоразрешения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путем планового КС для снижения риска передачи ВИЧ в родах.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114300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 ВИЧ- инфекции у беременных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387" name="Содержимое 3"/>
          <p:cNvSpPr>
            <a:spLocks noGrp="1"/>
          </p:cNvSpPr>
          <p:nvPr>
            <p:ph sz="quarter" idx="1"/>
          </p:nvPr>
        </p:nvSpPr>
        <p:spPr>
          <a:xfrm>
            <a:off x="285750" y="1285875"/>
            <a:ext cx="4643438" cy="51435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Диагностика ВИЧ-инфекции осуществляется путем комплексной оценки эпидемиологических данных, результатов клинического обследования и лабораторных исследований.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При поступлении беременной женщины в приемное отделение Перинатального центра им В.Д.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Середавина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врачом акушер- гинекологом собирается эпидемиологический анамнез, проводится медицинский осмотр. 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6388" name="Рисунок 4" descr="Изображение 07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928813"/>
            <a:ext cx="3905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857250" y="57150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 в Перинатальном центре ВИЧ- инфекции  </a:t>
            </a:r>
            <a:br>
              <a:rPr 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беременных</a:t>
            </a:r>
            <a:endParaRPr lang="ru-RU" sz="3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643063"/>
            <a:ext cx="7772400" cy="45720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плановом поступлении пациентки забор крови осуществляется в первые сутки в плановом порядке, при этом экспресс тестирование на  ВИЧ не берется.</a:t>
            </a:r>
          </a:p>
        </p:txBody>
      </p:sp>
      <p:pic>
        <p:nvPicPr>
          <p:cNvPr id="17412" name="Рисунок 3" descr="3234401_9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3071813"/>
            <a:ext cx="54292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5429250" y="4071938"/>
            <a:ext cx="142875" cy="214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858000" y="4429125"/>
            <a:ext cx="142875" cy="214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1285875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 ВИЧ-инфекции в родовом отделении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285860"/>
            <a:ext cx="8501122" cy="5143536"/>
          </a:xfrm>
        </p:spPr>
        <p:txBody>
          <a:bodyPr numCol="2">
            <a:normAutofit/>
          </a:bodyPr>
          <a:lstStyle/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поступлении в экстренном порядке беременной женщины, в родовое отделение, кровь для исследования должна быть забрана как можно быстрее. 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определения  ВИЧ статуса пациентки- берется анализ ВИЧ- экспресс, результат которого готов уже через 15-20 минут.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получении согласия ,с пациенткой врач проводит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дотестовое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консультирование  </a:t>
            </a:r>
          </a:p>
        </p:txBody>
      </p:sp>
      <p:pic>
        <p:nvPicPr>
          <p:cNvPr id="18436" name="Рисунок 4" descr="2079_2014073153da42f07d4b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928938"/>
            <a:ext cx="2979737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 descr="640C2765-6FC7-4CE0-8A88-ADF2A70774FE_cx0_cy1_cw0_w408_r1_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5000625"/>
            <a:ext cx="27686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5" descr="_perevod_rbk_ukraina_650x41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214438"/>
            <a:ext cx="2595563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924</TotalTime>
  <Words>1552</Words>
  <Application>Microsoft Office PowerPoint</Application>
  <PresentationFormat>Экран (4:3)</PresentationFormat>
  <Paragraphs>183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Справедливость</vt:lpstr>
      <vt:lpstr>ГБУЗ СОКБ им.В.Д. Середавина Перинатальный центр   Профилактика вертикального пути передачи ВИЧ- инфекции от матери ребенку </vt:lpstr>
      <vt:lpstr>Основные понятия. Актуальность. </vt:lpstr>
      <vt:lpstr>Основные понятия. Актуальность. </vt:lpstr>
      <vt:lpstr>Слайд 4</vt:lpstr>
      <vt:lpstr>Диспансерное наблюдение ВИЧ- инфицированных беременных </vt:lpstr>
      <vt:lpstr>Диспансерное наблюдение ВИЧ- инфицированных беременных</vt:lpstr>
      <vt:lpstr>Диагностика ВИЧ- инфекции у беременных  </vt:lpstr>
      <vt:lpstr>Диагностика в Перинатальном центре ВИЧ- инфекции    у беременных</vt:lpstr>
      <vt:lpstr>Диагностика ВИЧ-инфекции в родовом отделении  </vt:lpstr>
      <vt:lpstr>Слайд 10</vt:lpstr>
      <vt:lpstr>Диагностика ВИЧ-инфекции в родовом отделении</vt:lpstr>
      <vt:lpstr>Особенности родоразрешения женщин с ВИЧ- инфекцией </vt:lpstr>
      <vt:lpstr>Особенности родоразрешения женщин с ВИЧ- инфекцией </vt:lpstr>
      <vt:lpstr>Особенности родоразрешения женщин с ВИЧ- инфекцией </vt:lpstr>
      <vt:lpstr>Особенности родоразрешения женщин с ВИЧ- инфекцией </vt:lpstr>
      <vt:lpstr>Особенности родоразрешения женщин с ВИЧ- инфекцией</vt:lpstr>
      <vt:lpstr>Особенности родоразрешения женщин с ВИЧ- инфекцией</vt:lpstr>
      <vt:lpstr>Применение АРВП во время родов и способ родоразрешения </vt:lpstr>
      <vt:lpstr>Особенности родоразрешения женщин с ВИЧ- инфекцией</vt:lpstr>
      <vt:lpstr>Слайд 20</vt:lpstr>
      <vt:lpstr>Слайд 21</vt:lpstr>
      <vt:lpstr>Слайд 22</vt:lpstr>
      <vt:lpstr>Способ родоразрешения </vt:lpstr>
      <vt:lpstr>Способ родоразрешения Естественные роды Особенности I периода родов </vt:lpstr>
      <vt:lpstr>Особенности I периода родов </vt:lpstr>
      <vt:lpstr>Слайд 26</vt:lpstr>
      <vt:lpstr>Особенности II периода родов </vt:lpstr>
      <vt:lpstr>Особенности II периода родов </vt:lpstr>
      <vt:lpstr>Особенности ведения III периода родов </vt:lpstr>
      <vt:lpstr>Особенности ведения III периода родов</vt:lpstr>
      <vt:lpstr>Особенности ведения III периода родов</vt:lpstr>
      <vt:lpstr>Особенности ведения III периода родов</vt:lpstr>
      <vt:lpstr>Способ родоразрешения Кесарево сечение </vt:lpstr>
      <vt:lpstr>Способ родоразрешения Кесарево сечение</vt:lpstr>
      <vt:lpstr>Способ родоразрешения Кесарево сечение</vt:lpstr>
      <vt:lpstr>Способ родоразрешения Кесарево сечение</vt:lpstr>
      <vt:lpstr>Способ родоразрешения Кесарево сечение</vt:lpstr>
      <vt:lpstr>Вскармливание ребёнка</vt:lpstr>
      <vt:lpstr>Заключение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ГБУЗ СОКБ им.В.Д. Середавина      Профилактика вертикальной передачи ВИЧ- инфекции от матери ребенку</dc:title>
  <dc:creator>pc</dc:creator>
  <cp:lastModifiedBy>JigalovaEV</cp:lastModifiedBy>
  <cp:revision>92</cp:revision>
  <dcterms:modified xsi:type="dcterms:W3CDTF">2019-12-11T06:27:38Z</dcterms:modified>
</cp:coreProperties>
</file>