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6" r:id="rId3"/>
    <p:sldId id="257" r:id="rId4"/>
    <p:sldId id="302" r:id="rId5"/>
    <p:sldId id="259" r:id="rId6"/>
    <p:sldId id="281" r:id="rId7"/>
    <p:sldId id="260" r:id="rId8"/>
    <p:sldId id="297" r:id="rId9"/>
    <p:sldId id="298" r:id="rId10"/>
    <p:sldId id="265" r:id="rId11"/>
    <p:sldId id="299" r:id="rId12"/>
    <p:sldId id="300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3" r:id="rId21"/>
    <p:sldId id="286" r:id="rId22"/>
    <p:sldId id="287" r:id="rId23"/>
    <p:sldId id="301" r:id="rId24"/>
    <p:sldId id="288" r:id="rId25"/>
    <p:sldId id="289" r:id="rId26"/>
    <p:sldId id="303" r:id="rId27"/>
    <p:sldId id="290" r:id="rId28"/>
    <p:sldId id="292" r:id="rId29"/>
    <p:sldId id="293" r:id="rId30"/>
    <p:sldId id="280" r:id="rId31"/>
    <p:sldId id="291" r:id="rId32"/>
    <p:sldId id="284" r:id="rId33"/>
    <p:sldId id="28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24" autoAdjust="0"/>
  </p:normalViewPr>
  <p:slideViewPr>
    <p:cSldViewPr>
      <p:cViewPr varScale="1">
        <p:scale>
          <a:sx n="70" d="100"/>
          <a:sy n="70" d="100"/>
        </p:scale>
        <p:origin x="14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2012г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9.2592592592592986E-3"/>
                  <c:y val="-5.0786348629488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E5F-4EA7-B6F1-9C1FBB17CB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1728395061728461E-3"/>
                  <c:y val="-5.0786348629488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E5F-4EA7-B6F1-9C1FBB17CB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4320987654321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E5F-4EA7-B6F1-9C1FBB17CB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поступило больных</c:v>
                </c:pt>
                <c:pt idx="1">
                  <c:v>выписано больных</c:v>
                </c:pt>
                <c:pt idx="2">
                  <c:v>умерло больных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444</c:v>
                </c:pt>
                <c:pt idx="1">
                  <c:v>304</c:v>
                </c:pt>
                <c:pt idx="2">
                  <c:v>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E5F-4EA7-B6F1-9C1FBB17CB3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2017г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0864197530864265E-3"/>
                  <c:y val="1.2696587157372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E5F-4EA7-B6F1-9C1FBB17CB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432098765431554E-3"/>
                  <c:y val="1.0157269725897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E5F-4EA7-B6F1-9C1FBB17CB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поступило больных</c:v>
                </c:pt>
                <c:pt idx="1">
                  <c:v>выписано больных</c:v>
                </c:pt>
                <c:pt idx="2">
                  <c:v>умерло больных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436</c:v>
                </c:pt>
                <c:pt idx="1">
                  <c:v>352</c:v>
                </c:pt>
                <c:pt idx="2">
                  <c:v>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E5F-4EA7-B6F1-9C1FBB17CB3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2018гг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5432098765432131E-2"/>
                  <c:y val="-1.2696587157372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E5F-4EA7-B6F1-9C1FBB17CB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888888888888928E-2"/>
                  <c:y val="1.523590458884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E5F-4EA7-B6F1-9C1FBB17CB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поступило больных</c:v>
                </c:pt>
                <c:pt idx="1">
                  <c:v>выписано больных</c:v>
                </c:pt>
                <c:pt idx="2">
                  <c:v>умерло больных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409</c:v>
                </c:pt>
                <c:pt idx="1">
                  <c:v>331</c:v>
                </c:pt>
                <c:pt idx="2">
                  <c:v>110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E5F-4EA7-B6F1-9C1FBB17CB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gapDepth val="240"/>
        <c:shape val="box"/>
        <c:axId val="259088880"/>
        <c:axId val="259090448"/>
        <c:axId val="255288568"/>
      </c:bar3DChart>
      <c:catAx>
        <c:axId val="259088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59090448"/>
        <c:crosses val="autoZero"/>
        <c:auto val="1"/>
        <c:lblAlgn val="ctr"/>
        <c:lblOffset val="100"/>
        <c:noMultiLvlLbl val="0"/>
      </c:catAx>
      <c:valAx>
        <c:axId val="259090448"/>
        <c:scaling>
          <c:orientation val="minMax"/>
          <c:max val="4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59088880"/>
        <c:crosses val="autoZero"/>
        <c:crossBetween val="between"/>
      </c:valAx>
      <c:serAx>
        <c:axId val="255288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59090448"/>
        <c:crosses val="autoZero"/>
      </c:serAx>
    </c:plotArea>
    <c:legend>
      <c:legendPos val="r"/>
      <c:layout>
        <c:manualLayout>
          <c:xMode val="edge"/>
          <c:yMode val="edge"/>
          <c:x val="0.86776234567901234"/>
          <c:y val="8.5713254593175831E-2"/>
          <c:w val="0.12089117332555664"/>
          <c:h val="0.21143776552862611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33A1C-4FCA-4B3B-9239-C298B2920A1E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1B72A-96AB-4564-8A0D-E457A1092E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319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D4FB8-489D-4178-A698-C12CC028F6F4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CE989-C55D-4B19-990D-4F6379B893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2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E989-C55D-4B19-990D-4F6379B893B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30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fld id="{B933A625-2373-49E2-893C-2D38A5C72178}" type="slidenum">
              <a:rPr lang="ru-RU" smtClean="0">
                <a:solidFill>
                  <a:srgbClr val="000000"/>
                </a:solidFill>
                <a:latin typeface="Times New Roman" pitchFamily="16" charset="0"/>
              </a:rPr>
              <a:pPr/>
              <a:t>2</a:t>
            </a:fld>
            <a:endParaRPr lang="ru-RU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4825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tsogu.ru/media/photos/2011/04_22/tuberkulez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92696"/>
            <a:ext cx="8305800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FFFF00"/>
                </a:solidFill>
              </a:rPr>
              <a:t>Роль медсестры в лечении больных туберкулёзом сочетанного с ВИЧ-инфекцией.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653136"/>
            <a:ext cx="8424936" cy="122413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Медсестра ГБУЗ СО ТПТД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Петрова Ольга Викторовна.</a:t>
            </a: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  <a:latin typeface="+mn-lt"/>
              </a:rPr>
              <a:t>Течение  туберкулёза   сочетанного с  ВИЧ инфекцией  имеет  ряд особенностей:</a:t>
            </a: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+mn-lt"/>
              </a:rPr>
            </a:b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300" b="1" dirty="0" smtClean="0"/>
              <a:t>Начальная стадия (ВИЧ-инфицированность) - когда при обследовании выявляют ВИЧ, но люди клинически еще здоровы, ведут активный образ жизни и не предъявляют каких-либо жалоб, проявления туберкулеза могут быть самыми типичными и ничем не отличаться от клинической и рентгенологической картины у </a:t>
            </a:r>
            <a:r>
              <a:rPr lang="ru-RU" sz="2300" b="1" dirty="0" err="1" smtClean="0"/>
              <a:t>ВИЧ-отрицательных</a:t>
            </a:r>
            <a:r>
              <a:rPr lang="ru-RU" sz="2300" b="1" dirty="0" smtClean="0"/>
              <a:t> больных.</a:t>
            </a:r>
          </a:p>
          <a:p>
            <a:pPr>
              <a:buFont typeface="Wingdings" pitchFamily="2" charset="2"/>
              <a:buChar char="q"/>
            </a:pPr>
            <a:r>
              <a:rPr lang="ru-RU" sz="2300" b="1" dirty="0" smtClean="0"/>
              <a:t>Вторая стадия - собственно СПИД - это финальная терминальная стадия ВИЧ-инфекции </a:t>
            </a:r>
            <a:r>
              <a:rPr lang="ru-RU" sz="2300" b="1" dirty="0" smtClean="0">
                <a:latin typeface="Franklin Gothic Medium Cond" pitchFamily="34" charset="0"/>
              </a:rPr>
              <a:t>– </a:t>
            </a:r>
            <a:r>
              <a:rPr lang="ru-RU" sz="2300" b="1" dirty="0" smtClean="0"/>
              <a:t>течение болезни необычно злокачественное, тяжёлое. Туберкулезный процесс молниеносно прогрессирует. </a:t>
            </a:r>
            <a:endParaRPr lang="ru-RU" sz="2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FF0000"/>
                </a:solidFill>
              </a:rPr>
              <a:t>Клинические проявления</a:t>
            </a:r>
            <a:r>
              <a:rPr lang="ru-RU" sz="3200" b="1" dirty="0" smtClean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q"/>
            </a:pPr>
            <a:r>
              <a:rPr lang="ru-RU" sz="2800" b="1" dirty="0" smtClean="0"/>
              <a:t> </a:t>
            </a:r>
            <a:r>
              <a:rPr lang="ru-RU" sz="2800" b="1" dirty="0"/>
              <a:t>высокая температура, </a:t>
            </a:r>
            <a:endParaRPr lang="ru-RU" sz="2800" b="1" dirty="0" smtClean="0"/>
          </a:p>
          <a:p>
            <a:pPr marL="457200" indent="-45720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q"/>
            </a:pPr>
            <a:r>
              <a:rPr lang="ru-RU" sz="2800" b="1" dirty="0" smtClean="0"/>
              <a:t>выраженный </a:t>
            </a:r>
            <a:r>
              <a:rPr lang="ru-RU" sz="2800" b="1" dirty="0"/>
              <a:t>синдром интоксикации, </a:t>
            </a:r>
            <a:endParaRPr lang="ru-RU" sz="2800" b="1" dirty="0" smtClean="0"/>
          </a:p>
          <a:p>
            <a:pPr marL="457200" indent="-45720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q"/>
            </a:pPr>
            <a:r>
              <a:rPr lang="ru-RU" sz="2800" b="1" dirty="0" smtClean="0"/>
              <a:t>кахексия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pPr marL="457200" indent="-45720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q"/>
            </a:pPr>
            <a:r>
              <a:rPr lang="ru-RU" sz="2800" b="1" dirty="0" smtClean="0"/>
              <a:t>прогрессирующая </a:t>
            </a:r>
            <a:r>
              <a:rPr lang="ru-RU" sz="2800" b="1" dirty="0"/>
              <a:t>слабость, </a:t>
            </a:r>
            <a:endParaRPr lang="ru-RU" sz="2800" b="1" dirty="0" smtClean="0"/>
          </a:p>
          <a:p>
            <a:pPr marL="457200" indent="-45720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q"/>
            </a:pPr>
            <a:r>
              <a:rPr lang="ru-RU" sz="2800" b="1" dirty="0" smtClean="0"/>
              <a:t>сильный </a:t>
            </a:r>
            <a:r>
              <a:rPr lang="ru-RU" sz="2800" b="1" dirty="0"/>
              <a:t>мучительный кашель со скудной мокротой, </a:t>
            </a:r>
            <a:endParaRPr lang="ru-RU" sz="2800" b="1" dirty="0" smtClean="0"/>
          </a:p>
          <a:p>
            <a:pPr marL="457200" indent="-45720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q"/>
            </a:pPr>
            <a:r>
              <a:rPr lang="ru-RU" sz="2800" b="1" dirty="0" smtClean="0"/>
              <a:t>кровохарканье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pPr marL="457200" indent="-45720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q"/>
            </a:pPr>
            <a:r>
              <a:rPr lang="ru-RU" sz="2800" b="1" dirty="0" smtClean="0"/>
              <a:t>одышка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27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35292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ВИЧ- ассоциированные заболевания</a:t>
            </a:r>
            <a:r>
              <a:rPr lang="ru-RU" sz="3600" b="1" dirty="0" smtClean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q"/>
            </a:pPr>
            <a:r>
              <a:rPr lang="ru-RU" sz="3200" b="1" dirty="0" err="1" smtClean="0"/>
              <a:t>Пневмоцистная</a:t>
            </a:r>
            <a:r>
              <a:rPr lang="ru-RU" sz="3200" b="1" dirty="0" smtClean="0"/>
              <a:t> пневмония</a:t>
            </a:r>
          </a:p>
          <a:p>
            <a:pPr marL="457200" indent="-45720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q"/>
            </a:pPr>
            <a:r>
              <a:rPr lang="ru-RU" sz="3200" b="1" dirty="0" smtClean="0"/>
              <a:t>Саркома </a:t>
            </a:r>
            <a:r>
              <a:rPr lang="ru-RU" sz="3200" b="1" dirty="0" err="1" smtClean="0"/>
              <a:t>Капоши</a:t>
            </a:r>
            <a:endParaRPr lang="ru-RU" sz="3200" b="1" dirty="0" smtClean="0"/>
          </a:p>
          <a:p>
            <a:pPr marL="457200" indent="-45720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q"/>
            </a:pPr>
            <a:r>
              <a:rPr lang="ru-RU" sz="3200" b="1" dirty="0" err="1" smtClean="0"/>
              <a:t>Лимфомы</a:t>
            </a:r>
            <a:endParaRPr lang="ru-RU" sz="3200" b="1" dirty="0" smtClean="0"/>
          </a:p>
          <a:p>
            <a:pPr marL="457200" indent="-45720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q"/>
            </a:pPr>
            <a:r>
              <a:rPr lang="ru-RU" sz="3200" b="1" dirty="0" smtClean="0"/>
              <a:t>Микозы</a:t>
            </a:r>
          </a:p>
          <a:p>
            <a:pPr marL="457200" indent="-45720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q"/>
            </a:pPr>
            <a:r>
              <a:rPr lang="ru-RU" sz="3200" b="1" dirty="0" err="1" smtClean="0"/>
              <a:t>Микобактериозы</a:t>
            </a:r>
            <a:endParaRPr lang="ru-RU" sz="3200" b="1" dirty="0" smtClean="0"/>
          </a:p>
          <a:p>
            <a:pPr marL="457200" indent="-457200">
              <a:lnSpc>
                <a:spcPct val="150000"/>
              </a:lnSpc>
              <a:buClr>
                <a:schemeClr val="accent3"/>
              </a:buClr>
              <a:buFont typeface="Wingdings" pitchFamily="2" charset="2"/>
              <a:buChar char="q"/>
            </a:pPr>
            <a:r>
              <a:rPr lang="ru-RU" sz="3200" b="1" dirty="0" smtClean="0"/>
              <a:t>Герпетические инфекции</a:t>
            </a:r>
          </a:p>
          <a:p>
            <a:pPr marL="457200" indent="-457200">
              <a:lnSpc>
                <a:spcPct val="150000"/>
              </a:lnSpc>
              <a:buClr>
                <a:srgbClr val="00B0F0"/>
              </a:buClr>
              <a:buFont typeface="Wingdings" pitchFamily="2" charset="2"/>
              <a:buChar char="q"/>
            </a:pPr>
            <a:r>
              <a:rPr lang="ru-RU" sz="3200" b="1" dirty="0" smtClean="0"/>
              <a:t>Энцефалопатии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599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Диагностика Туберкулеза.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q"/>
            </a:pPr>
            <a:r>
              <a:rPr lang="ru-RU" b="1" dirty="0" smtClean="0"/>
              <a:t>Флюорографическое обследование лёгких.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Рентгенологический метод исследования является одним из основных при диагностики туберкулёза органов дыхания, а также при туберкулёзе костей и суставов, органов мочеполовой системы. Он позволяет определить локализацию, протяжённость процесса.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 err="1" smtClean="0"/>
              <a:t>Бактериоскопическое</a:t>
            </a:r>
            <a:r>
              <a:rPr lang="ru-RU" b="1" dirty="0" smtClean="0"/>
              <a:t> исследование направлено на выявление возбудителя инфекции из мокроты, мочи, отделяемого свища и т.д. При отсутствии мокроты исследуют промывные воды бронхов, желудка.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Самым достоверным способом подтверждения и установления диагноза, является исследование мокроты на КУМ не менее 3-х раз по </a:t>
            </a:r>
            <a:r>
              <a:rPr lang="ru-RU" b="1" dirty="0" err="1" smtClean="0"/>
              <a:t>Цилю-Нильсен</a:t>
            </a:r>
            <a:r>
              <a:rPr lang="ru-RU" dirty="0" err="1" smtClean="0"/>
              <a:t>у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9" y="476672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Особенности течения туберкулёза у ВИЧ - инфицированных пациентов:</a:t>
            </a: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b="1" dirty="0" smtClean="0"/>
              <a:t>Часто при обширном лёгочном процессе </a:t>
            </a:r>
          </a:p>
          <a:p>
            <a:pPr lvl="0"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МБТ</a:t>
            </a:r>
            <a:r>
              <a:rPr lang="ru-RU" b="1" dirty="0" smtClean="0"/>
              <a:t>(-).</a:t>
            </a:r>
          </a:p>
          <a:p>
            <a:pPr lvl="0">
              <a:buNone/>
            </a:pPr>
            <a:endParaRPr lang="ru-RU" b="1" dirty="0" smtClean="0"/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 Иногда при отсутствии деструкции в лёгких –</a:t>
            </a:r>
            <a:r>
              <a:rPr lang="ru-RU" b="1" dirty="0" err="1" smtClean="0"/>
              <a:t>МБТ</a:t>
            </a:r>
            <a:r>
              <a:rPr lang="ru-RU" b="1" dirty="0" smtClean="0"/>
              <a:t>(+)</a:t>
            </a:r>
          </a:p>
          <a:p>
            <a:endParaRPr lang="ru-RU" dirty="0"/>
          </a:p>
        </p:txBody>
      </p:sp>
      <p:pic>
        <p:nvPicPr>
          <p:cNvPr id="6" name="i-main-pic" descr="Картинка 53 из 2728">
            <a:hlinkClick r:id="rId2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84785"/>
            <a:ext cx="3055318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Ляпина Ирина Алекс\Desktop\КОНКУРС УЧ.МС\100_35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825568"/>
            <a:ext cx="2736304" cy="2843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Методы определения </a:t>
            </a:r>
            <a:r>
              <a:rPr lang="ru-RU" sz="3600" b="1" dirty="0" err="1" smtClean="0">
                <a:solidFill>
                  <a:srgbClr val="FF0000"/>
                </a:solidFill>
                <a:latin typeface="+mn-lt"/>
              </a:rPr>
              <a:t>МБТ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ru-RU" b="1" dirty="0" smtClean="0"/>
              <a:t>Световая микроскопия с окраской по </a:t>
            </a:r>
            <a:r>
              <a:rPr lang="ru-RU" b="1" dirty="0" err="1" smtClean="0"/>
              <a:t>Цилю-Нильсену</a:t>
            </a:r>
            <a:r>
              <a:rPr lang="ru-RU" b="1" smtClean="0"/>
              <a:t>.</a:t>
            </a:r>
          </a:p>
          <a:p>
            <a:pPr lvl="0">
              <a:buFont typeface="Wingdings" pitchFamily="2" charset="2"/>
              <a:buChar char="q"/>
            </a:pPr>
            <a:r>
              <a:rPr lang="ru-RU" b="1" smtClean="0"/>
              <a:t>Микроскопия </a:t>
            </a:r>
            <a:r>
              <a:rPr lang="ru-RU" b="1" dirty="0" smtClean="0"/>
              <a:t>с окраской люминесцентными красителями и LED - микроскопия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Метод культивирования микобактерий туберкулёза (плотные и жидкие питательные среды)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Молекулярно – генетические методы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Ляпина Ирина Алекс\Desktop\КОНКУРС УЧ.МС\100_4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628800"/>
            <a:ext cx="4982877" cy="4896543"/>
          </a:xfrm>
          <a:prstGeom prst="rect">
            <a:avLst/>
          </a:prstGeom>
          <a:noFill/>
        </p:spPr>
      </p:pic>
      <p:pic>
        <p:nvPicPr>
          <p:cNvPr id="5" name="Picture 3" descr="C:\Users\Ляпина Ирина Алекс\Desktop\КОНКУРС УЧ.МС\100_4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3312368" cy="309634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Диагностика Туберкулеза.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ru-RU" b="1" dirty="0" smtClean="0"/>
              <a:t>    </a:t>
            </a:r>
            <a:r>
              <a:rPr lang="ru-RU" b="1" dirty="0" err="1" smtClean="0"/>
              <a:t>Туберкулинодиагностика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  Особенность:   у ВИЧ инфицированных реакция на туберкулиновую пробу, как правило, отрицательная.</a:t>
            </a: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829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</a:rPr>
              <a:t>Лечение Туберкулеза.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52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 Лечение ТБ у ВИЧ инфицированных пациентов проводится в соответствии со стандартными режимами терапии туберкулёза, утверждёнными приказом МЗ РФ № 109 от 21.03.2003г., как и ТБ без ВИЧ инфекции, с учётом индивидуальной чувствительности. 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3162" y="3501008"/>
            <a:ext cx="4257675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Особенности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лечения: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fontScale="85000" lnSpcReduction="10000"/>
          </a:bodyPr>
          <a:lstStyle/>
          <a:p>
            <a:pPr lvl="0">
              <a:buFont typeface="Wingdings" pitchFamily="2" charset="2"/>
              <a:buChar char="q"/>
            </a:pPr>
            <a:r>
              <a:rPr lang="ru-RU" b="1" dirty="0" smtClean="0"/>
              <a:t>Лечение туберкулёза жизненно важно для ВИЧ пациентов и должно начинаться немедленно, т.е максимально раннее начало.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Лечение туберкулёза является приоритетным.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Максимальная продолжительность терапии, с использованием максимального количества препаратов в схеме.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Парентеральное введение препаратов.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Контролируемость лечения.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Совместное ведение больного врачом фтизиатром и инфекционистом.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Своевременное назначение АРВТ.</a:t>
            </a:r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Диагностика, лечение и профилактика других вторичных заболеваний в период лечения туберкулёза.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Что необходимо знать пациенту:</a:t>
            </a: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+mn-lt"/>
              </a:rPr>
            </a:b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5043264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b="1" dirty="0" smtClean="0"/>
              <a:t>  Туберкулёз излечим, при условии строгого соблюдения режима лечения в том числе и на поздних её стадиях;</a:t>
            </a:r>
          </a:p>
          <a:p>
            <a:pPr marL="0" lvl="0" indent="0">
              <a:buNone/>
            </a:pPr>
            <a:endParaRPr lang="ru-RU" sz="1200" b="1" dirty="0" smtClean="0"/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  Лечение туберкулёза достаточно длительное;</a:t>
            </a:r>
          </a:p>
          <a:p>
            <a:pPr lvl="0">
              <a:buFont typeface="Wingdings" pitchFamily="2" charset="2"/>
              <a:buChar char="q"/>
            </a:pPr>
            <a:endParaRPr lang="ru-RU" sz="1200" b="1" dirty="0" smtClean="0"/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  Лечение туберкулёза проводится под контролем </a:t>
            </a:r>
            <a:r>
              <a:rPr lang="ru-RU" b="1" dirty="0" err="1" smtClean="0"/>
              <a:t>мед.персонала</a:t>
            </a:r>
            <a:r>
              <a:rPr lang="ru-RU" b="1" dirty="0" smtClean="0"/>
              <a:t>;</a:t>
            </a:r>
          </a:p>
          <a:p>
            <a:pPr lvl="0">
              <a:buFont typeface="Wingdings" pitchFamily="2" charset="2"/>
              <a:buChar char="q"/>
            </a:pPr>
            <a:endParaRPr lang="ru-RU" sz="1100" b="1" dirty="0" smtClean="0"/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  Перерывы в лечении приводят к развитию устойчивой к  лекарствам формы туберкулёза, вылечить которую значительно сложнее и длительнее;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31305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37063"/>
            <a:ext cx="298767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765175"/>
            <a:ext cx="278288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14313"/>
            <a:ext cx="28797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429125"/>
            <a:ext cx="2528888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428875"/>
            <a:ext cx="29908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6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428875"/>
            <a:ext cx="3090862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7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00563"/>
            <a:ext cx="28575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61406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Работа в отделении строится на уважении, поддержке, общении и взаимодействии.</a:t>
            </a:r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Users\OLEG\AppData\Local\Microsoft\Windows\Temporary Internet Files\Content.Word\20180412_15234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6022" y="2354378"/>
            <a:ext cx="476352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Ляпина Ирина Алекс\Desktop\КОНКУРС УЧ.МС\100_4736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132856"/>
            <a:ext cx="432048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OLEG\AppData\Local\Microsoft\Windows\Temporary Internet Files\Content.Word\20181021_0817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09120"/>
            <a:ext cx="3474269" cy="181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OLEG\AppData\Local\Microsoft\Windows\Temporary Internet Files\Content.Word\20181021_0816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509120"/>
            <a:ext cx="3600400" cy="181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44016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ГУЗ СО «Тольяттинский противотуберкулёзный диспансер».</a:t>
            </a: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+mn-lt"/>
              </a:rPr>
            </a:br>
            <a:endParaRPr lang="ru-RU" sz="3600" b="1" dirty="0">
              <a:latin typeface="+mn-lt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52839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2800" b="1" dirty="0" smtClean="0"/>
              <a:t>Мы оказываем целостную помощь пациентам, оказавшимся в трудной жизненной ситуации, в связи с заболеванием ТБ/ВИЧ, в которую включены: физические аспекты: сестринский уход, проведение контролируемого лечения, диагностические процедуры.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4089524" cy="265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016224"/>
          </a:xfrm>
        </p:spPr>
        <p:txBody>
          <a:bodyPr>
            <a:noAutofit/>
          </a:bodyPr>
          <a:lstStyle/>
          <a:p>
            <a:pPr algn="ctr"/>
            <a:endParaRPr lang="ru-RU" sz="3200" dirty="0">
              <a:latin typeface="+mn-lt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79389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 Взаимное доверие медработника и пациента - это путь к максимально быстрому выздоровлению больного. </a:t>
            </a:r>
          </a:p>
          <a:p>
            <a:endParaRPr lang="ru-RU" b="1" dirty="0" smtClean="0"/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  Доверие есть основа отношений, которые строятся между медработником и пациентом. На основе доверия возникает надежда на излечение, растёт вера в лучшее будущее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 Важным аспектом поддержки больного является психологическая помощь, оказываемая медицинской сестрой.</a:t>
            </a:r>
          </a:p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73216"/>
            <a:ext cx="642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7"/>
            <a:ext cx="8280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</a:t>
            </a:r>
            <a:r>
              <a:rPr lang="ru-RU" sz="2800" b="1" dirty="0" smtClean="0"/>
              <a:t>еобходимыми </a:t>
            </a:r>
            <a:r>
              <a:rPr lang="ru-RU" sz="2800" b="1" dirty="0"/>
              <a:t>условиями установления и поддержания контакта, залогом осуществления диспансерного наблюдения, обеспечения приверженности </a:t>
            </a:r>
            <a:r>
              <a:rPr lang="ru-RU" sz="2800" b="1" dirty="0" smtClean="0"/>
              <a:t>лечению</a:t>
            </a:r>
            <a:r>
              <a:rPr lang="ru-RU" sz="2800" b="1" dirty="0"/>
              <a:t>,</a:t>
            </a:r>
            <a:r>
              <a:rPr lang="ru-RU" sz="2800" b="1" dirty="0" smtClean="0"/>
              <a:t> являются:</a:t>
            </a:r>
          </a:p>
          <a:p>
            <a:pPr marL="457200" indent="-457200">
              <a:buClr>
                <a:srgbClr val="00B0F0"/>
              </a:buClr>
              <a:buFont typeface="Wingdings" pitchFamily="2" charset="2"/>
              <a:buChar char="q"/>
            </a:pPr>
            <a:r>
              <a:rPr lang="ru-RU" sz="2800" b="1" dirty="0" smtClean="0"/>
              <a:t> </a:t>
            </a:r>
            <a:r>
              <a:rPr lang="ru-RU" sz="2800" b="1" dirty="0"/>
              <a:t>Принятие пациента медицинским работником вне зависимости от особенностей его внешнего вида, поведения, приведшего к заражению </a:t>
            </a:r>
            <a:r>
              <a:rPr lang="ru-RU" sz="2800" b="1" dirty="0" smtClean="0"/>
              <a:t>ВИЧ</a:t>
            </a:r>
          </a:p>
          <a:p>
            <a:r>
              <a:rPr lang="ru-RU" sz="2800" b="1" dirty="0" smtClean="0"/>
              <a:t> </a:t>
            </a:r>
          </a:p>
          <a:p>
            <a:pPr marL="457200" indent="-457200">
              <a:buClr>
                <a:srgbClr val="00B0F0"/>
              </a:buClr>
              <a:buFont typeface="Wingdings" pitchFamily="2" charset="2"/>
              <a:buChar char="q"/>
            </a:pPr>
            <a:r>
              <a:rPr lang="ru-RU" sz="2800" b="1" dirty="0" smtClean="0"/>
              <a:t>этнических </a:t>
            </a:r>
            <a:r>
              <a:rPr lang="ru-RU" sz="2800" b="1" dirty="0"/>
              <a:t>и религиозных </a:t>
            </a:r>
            <a:r>
              <a:rPr lang="ru-RU" sz="2800" b="1" dirty="0" smtClean="0"/>
              <a:t>особенностей</a:t>
            </a:r>
          </a:p>
          <a:p>
            <a:endParaRPr lang="ru-RU" sz="2000" b="1" dirty="0" smtClean="0"/>
          </a:p>
          <a:p>
            <a:pPr marL="457200" indent="-457200">
              <a:buClr>
                <a:srgbClr val="00B0F0"/>
              </a:buClr>
              <a:buFont typeface="Wingdings" pitchFamily="2" charset="2"/>
              <a:buChar char="q"/>
            </a:pPr>
            <a:r>
              <a:rPr lang="ru-RU" sz="2800" b="1" dirty="0" smtClean="0"/>
              <a:t> </a:t>
            </a:r>
            <a:r>
              <a:rPr lang="ru-RU" sz="2800" b="1" dirty="0"/>
              <a:t>уважительное отношение к его </a:t>
            </a:r>
            <a:r>
              <a:rPr lang="ru-RU" sz="2800" b="1" dirty="0" smtClean="0"/>
              <a:t>ценностям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344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OLEG\AppData\Local\Microsoft\Windows\Temporary Internet Files\Content.Word\20181019_1436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579279" y="4518065"/>
            <a:ext cx="2178124" cy="187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OLEG\AppData\Local\Microsoft\Windows\Temporary Internet Files\Content.Word\20181019_1403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59001" y="4590071"/>
            <a:ext cx="1962101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OLEG\AppData\Local\Microsoft\Windows\Temporary Internet Files\Content.Word\20181019_1434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872013"/>
            <a:ext cx="2754189" cy="167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Роль медицинской сестры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40769"/>
            <a:ext cx="7931224" cy="5202460"/>
          </a:xfrm>
        </p:spPr>
        <p:txBody>
          <a:bodyPr>
            <a:normAutofit fontScale="92500"/>
          </a:bodyPr>
          <a:lstStyle/>
          <a:p>
            <a:pPr>
              <a:buSzPct val="100000"/>
              <a:buFont typeface="Wingdings" pitchFamily="2" charset="2"/>
              <a:buChar char="q"/>
            </a:pPr>
            <a:r>
              <a:rPr lang="ru-RU" sz="1800" dirty="0" smtClean="0"/>
              <a:t> </a:t>
            </a:r>
            <a:r>
              <a:rPr lang="ru-RU" sz="2400" b="1" dirty="0" smtClean="0"/>
              <a:t>Медсестра может помочь в выявлении и  лечении побочных эффектов. О всех случаях побочных действий медицинская сестра сообщает врачу – фтизиатру и инфекционисту для консультирования специалистами и проведения коррекции лечения.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Контролирует периодичность забора плановых анализов, проведение рентгенологического исследования, </a:t>
            </a:r>
            <a:r>
              <a:rPr lang="ru-RU" sz="2400" b="1" dirty="0" err="1" smtClean="0"/>
              <a:t>туберкулинодиагностики</a:t>
            </a:r>
            <a:r>
              <a:rPr lang="ru-RU" sz="2400" b="1" dirty="0" smtClean="0"/>
              <a:t> (проба Манту, </a:t>
            </a:r>
            <a:r>
              <a:rPr lang="ru-RU" sz="2400" b="1" dirty="0" err="1" smtClean="0"/>
              <a:t>диаскинтест</a:t>
            </a:r>
            <a:r>
              <a:rPr lang="ru-RU" sz="2400" b="1" dirty="0" smtClean="0"/>
              <a:t>).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Осуществляет уход за больным с туберкулезом легких с ВИЧ инфекцией, находящихся на постельном режиме.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 Обеспечивает общий уход за ослабленными больными.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Роль медицинской сестры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sz="2400" b="1" dirty="0" smtClean="0"/>
              <a:t>Контролирует  соблюдение санитарно-гигиенического режима, режима (распорядка дна пациентов), соблюдение масочного режима со стороны больных.</a:t>
            </a:r>
          </a:p>
          <a:p>
            <a:pPr marL="0" indent="0">
              <a:buNone/>
            </a:pPr>
            <a:endParaRPr lang="ru-RU" sz="1300" b="1" dirty="0" smtClean="0"/>
          </a:p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Проводит контроль за полноценным и своевременным приемом назначенных врачом лекарственных препаратов, в том числе и АРВТ, назначенной врачом – инфекционистом. Помогает оформить больному  доверенность на получение препаратов из СПИД – центра.</a:t>
            </a:r>
          </a:p>
          <a:p>
            <a:pPr marL="0" indent="0">
              <a:buNone/>
            </a:pPr>
            <a:endParaRPr lang="ru-RU" sz="1300" b="1" dirty="0" smtClean="0"/>
          </a:p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 Для сбора мокроты снабжает пациентов плевательницей достаточного размера с хорошо притертой крышкой и обеспечивает дезинфекцию плевательницы и мокроты.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 Во время обильного потоотделения проводит смену нательного и постельного белья.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:\фото 2\Новая папка\IMG_0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4664"/>
            <a:ext cx="3744416" cy="2160240"/>
          </a:xfrm>
          <a:prstGeom prst="rect">
            <a:avLst/>
          </a:prstGeom>
          <a:noFill/>
        </p:spPr>
      </p:pic>
      <p:pic>
        <p:nvPicPr>
          <p:cNvPr id="4098" name="Picture 2" descr="F:\фото 2\Новая папка\IMG_0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136008" cy="2831976"/>
          </a:xfrm>
          <a:prstGeom prst="rect">
            <a:avLst/>
          </a:prstGeom>
          <a:noFill/>
        </p:spPr>
      </p:pic>
      <p:pic>
        <p:nvPicPr>
          <p:cNvPr id="4099" name="Picture 3" descr="F:\фото 2\Новая папка\IMG_0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" y="3284984"/>
            <a:ext cx="4208016" cy="3192016"/>
          </a:xfrm>
          <a:prstGeom prst="rect">
            <a:avLst/>
          </a:prstGeom>
          <a:noFill/>
        </p:spPr>
      </p:pic>
      <p:pic>
        <p:nvPicPr>
          <p:cNvPr id="5" name="Рисунок 4" descr="C:\Users\OLEG\AppData\Local\Microsoft\Windows\Temporary Internet Files\Content.Word\20181019_1434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852936"/>
            <a:ext cx="3258245" cy="239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OLEG\AppData\Local\Microsoft\Windows\Temporary Internet Files\Content.Word\20181019_14285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649268" y="3359844"/>
            <a:ext cx="3924201" cy="2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:\фото 24.03.14\IMG_066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45024"/>
            <a:ext cx="3275856" cy="29249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Роль медицинской сестры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Осуществляет контроль за дыханием, пульсом и артериальным давлением, ведёт подсчёт ИТС больного.</a:t>
            </a:r>
          </a:p>
          <a:p>
            <a:pPr marL="0" indent="0">
              <a:buNone/>
            </a:pPr>
            <a:endParaRPr lang="ru-RU" sz="1400" b="1" dirty="0" smtClean="0"/>
          </a:p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Проводит контроль за весом больного.</a:t>
            </a:r>
          </a:p>
          <a:p>
            <a:pPr marL="0" indent="0">
              <a:buNone/>
            </a:pPr>
            <a:endParaRPr lang="ru-RU" sz="1400" b="1" dirty="0" smtClean="0"/>
          </a:p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Наблюдает за характером мокроты (наличие в ней крови), оказывает помощь при кровохарканье.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Содержимое 3" descr="G:\конкурс\конкурс1\IMG_2733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2232248" cy="24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437112"/>
            <a:ext cx="25922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Профилактика туберкулёза:</a:t>
            </a:r>
            <a:br>
              <a:rPr lang="ru-RU" sz="3600" b="1" dirty="0" smtClean="0">
                <a:solidFill>
                  <a:srgbClr val="FF0000"/>
                </a:solidFill>
                <a:latin typeface="+mn-lt"/>
              </a:rPr>
            </a:b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6720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2800" b="1" dirty="0" smtClean="0"/>
              <a:t>   Специфическая: вакцинация и ревакцинация вакциной БЦЖ.</a:t>
            </a:r>
          </a:p>
          <a:p>
            <a:pPr lvl="0">
              <a:buNone/>
            </a:pPr>
            <a:r>
              <a:rPr lang="ru-RU" sz="2800" b="1" dirty="0" smtClean="0"/>
              <a:t>   Специфическая вакцинопрофилактика ВИЧ-инфицированным не проводится.</a:t>
            </a:r>
          </a:p>
          <a:p>
            <a:pPr lvl="0">
              <a:buNone/>
            </a:pPr>
            <a:endParaRPr lang="ru-RU" sz="2800" b="1" dirty="0" smtClean="0"/>
          </a:p>
          <a:p>
            <a:pPr lvl="0">
              <a:buFont typeface="Wingdings" pitchFamily="2" charset="2"/>
              <a:buChar char="q"/>
            </a:pPr>
            <a:r>
              <a:rPr lang="ru-RU" sz="2800" b="1" dirty="0" smtClean="0"/>
              <a:t>   Неспецифическая профилактика: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/>
              <a:t>   Социальная профилактика;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/>
              <a:t>   Санитарная профилактика;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/>
              <a:t>   Химиопрофилактика;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япина Ирина Алекс\Desktop\КОНКУРС УЧ.МС\100_4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429000"/>
            <a:ext cx="4680520" cy="295232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Превентивное лечение 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 Превентивное лечение  туберкулеза проводится всем ВИЧ-инфицированным лицам вне зависимости от степени иммуносупрессии и результата диаскинтеста/реакции Манту при уверенном исключении активного туберкулеза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(Основание Санитарно-эпидемиологические правила СП 3.1.2.3114-13 </a:t>
            </a:r>
          </a:p>
          <a:p>
            <a:pPr>
              <a:buNone/>
            </a:pPr>
            <a:r>
              <a:rPr lang="ru-RU" b="1" dirty="0" smtClean="0"/>
              <a:t>   "Профилактика </a:t>
            </a:r>
          </a:p>
          <a:p>
            <a:pPr>
              <a:buNone/>
            </a:pPr>
            <a:r>
              <a:rPr lang="ru-RU" b="1" dirty="0" smtClean="0"/>
              <a:t>     туберкулеза")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324036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  <a:cs typeface="FrankRuehl" pitchFamily="34" charset="-79"/>
              </a:rPr>
              <a:t>ВИЧ – инфекция – самый мощный фактор, увеличивающий риск заболевания ТБ.</a:t>
            </a: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  <a:cs typeface="FrankRuehl" pitchFamily="34" charset="-79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Georgia" pitchFamily="18" charset="0"/>
                <a:cs typeface="FrankRuehl" pitchFamily="34" charset="-79"/>
              </a:rPr>
            </a:br>
            <a:endParaRPr lang="ru-RU" sz="3600" dirty="0">
              <a:solidFill>
                <a:srgbClr val="FF0000"/>
              </a:solidFill>
              <a:latin typeface="Georgia" pitchFamily="18" charset="0"/>
              <a:cs typeface="FrankRuehl" pitchFamily="34" charset="-79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   Сегодня стало очевидно, что туберкулёз- одна из ведущих причин смертности среди ВИЧ – инфицированных, а ВИЧ – инфицированные – та почва, на которой растёт эпидемия туберкулёза в районах с широким распространением ВИЧ – инфекции, т.е. эпидемия ВИЧ способствует росту заболеваемости туберкулёзом.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08920"/>
            <a:ext cx="576064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04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ИНФОРМАЦИОННЫЕ ПРОФИЛАКТИЧЕСКИЕ ТЕХНОЛОГИИ В ПРОФИЛАКТИКЕ </a:t>
            </a: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:</a:t>
            </a:r>
            <a:br>
              <a:rPr lang="ru-RU" sz="2800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ТУБЕРКУЛЁЗА + ВИЧ – ИНФЕКЦИ: </a:t>
            </a:r>
            <a:r>
              <a:rPr lang="ru-RU" sz="2800" dirty="0" smtClean="0">
                <a:solidFill>
                  <a:schemeClr val="accent1"/>
                </a:solidFill>
              </a:rPr>
              <a:t/>
            </a:r>
            <a:br>
              <a:rPr lang="ru-RU" sz="2800" dirty="0" smtClean="0">
                <a:solidFill>
                  <a:schemeClr val="accent1"/>
                </a:solidFill>
              </a:rPr>
            </a:b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sz="1800" b="1" dirty="0" smtClean="0"/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 Видеофильмы</a:t>
            </a:r>
          </a:p>
          <a:p>
            <a:pPr marL="0" lvl="0" indent="0">
              <a:buNone/>
            </a:pPr>
            <a:r>
              <a:rPr lang="ru-RU" b="1" dirty="0" smtClean="0"/>
              <a:t>     </a:t>
            </a:r>
            <a:endParaRPr lang="ru-RU" dirty="0" smtClean="0"/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Санитарные бюллетени</a:t>
            </a:r>
          </a:p>
          <a:p>
            <a:pPr marL="0" lvl="0" indent="0">
              <a:buNone/>
            </a:pPr>
            <a:endParaRPr lang="ru-RU" sz="1200" dirty="0" smtClean="0"/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Беседы</a:t>
            </a:r>
          </a:p>
          <a:p>
            <a:pPr marL="0" lvl="0" indent="0">
              <a:buNone/>
            </a:pPr>
            <a:endParaRPr lang="ru-RU" sz="1400" dirty="0" smtClean="0"/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Брошюры </a:t>
            </a:r>
          </a:p>
          <a:p>
            <a:pPr marL="0" lvl="0" indent="0">
              <a:buNone/>
            </a:pPr>
            <a:endParaRPr lang="ru-RU" sz="1400" dirty="0" smtClean="0"/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Памятки</a:t>
            </a: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OLEG\AppData\Local\Microsoft\Windows\Temporary Internet Files\Content.Word\20181019_1429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554" y="3581959"/>
            <a:ext cx="340226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ИНФОРМАЦИОННЫЕ ПРОФИЛАКТИЧЕСКИЕ ТЕХНОЛОГИИ В ПРОФИЛАКТИКЕ </a:t>
            </a: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:</a:t>
            </a:r>
            <a:br>
              <a:rPr lang="ru-RU" sz="2800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ТУБЕРКУЛЁЗА + ВИЧ – ИНФЕКЦИ: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23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      </a:t>
            </a:r>
            <a:r>
              <a:rPr lang="ru-RU" sz="2800" b="1" dirty="0" smtClean="0"/>
              <a:t>Успех санитарно-просветительной работы среди населения в значительной мере зависит от среднего медицинского персонала.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Users\OLEG\AppData\Local\Microsoft\Windows\Temporary Internet Files\Content.Word\20181019_1433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645024"/>
            <a:ext cx="4842421" cy="282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Трудно переоценить роль медицинской сестры в организации лечения больных туберкулезом при ВИЧ инфекции - она и контролирует, и поддерживает, и советует, а также обеспечивает безопасность, как для пациента, так и для его окружения.</a:t>
            </a:r>
            <a:r>
              <a:rPr lang="ru-RU" sz="2600" b="1" dirty="0" smtClean="0"/>
              <a:t> </a:t>
            </a:r>
            <a:endParaRPr lang="ru-RU" sz="2600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187220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Благодарю за внимание.</a:t>
            </a:r>
            <a:br>
              <a:rPr lang="ru-RU" sz="36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Здоровья Вам и Вашим близким!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Содержимое 4" descr="ÐÐ¾ÑÐ¾Ð¶ÐµÐµ Ð¸Ð·Ð¾Ð±ÑÐ°Ð¶ÐµÐ½Ð¸Ðµ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OLEG\AppData\Local\Microsoft\Windows\Temporary Internet Files\Content.Word\rubci-opoyasivautchego-gerpes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74441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фото 2\Новая папка\Изображение 5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4032448" cy="2664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Риск развития туберкулёза у ВИЧ – инфицированных лиц в 100 раз выше, чем при отсутствии этой инфекции.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 descr="C:\Users\OLEG\AppData\Local\Microsoft\Windows\Temporary Internet Files\Content.Word\20181019_1432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933056"/>
            <a:ext cx="4860305" cy="269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фото\IMG_319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2592288" cy="2889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716016" y="1781200"/>
            <a:ext cx="3816424" cy="439248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781200"/>
            <a:ext cx="3960440" cy="439248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Туберкулёз и ВИЧ-инфекция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628801"/>
            <a:ext cx="3960440" cy="4544887"/>
          </a:xfrm>
          <a:noFill/>
        </p:spPr>
        <p:txBody>
          <a:bodyPr>
            <a:normAutofit lnSpcReduction="10000"/>
          </a:bodyPr>
          <a:lstStyle/>
          <a:p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Высокая заболеваемость туберкулёзом среди ВИЧ – инфицированных повышает </a:t>
            </a:r>
          </a:p>
          <a:p>
            <a:pPr marL="0" indent="0">
              <a:buNone/>
            </a:pPr>
            <a:r>
              <a:rPr lang="ru-RU" b="1" dirty="0" smtClean="0"/>
              <a:t>вероятность распространения инфекции среди населения в целом.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916832"/>
            <a:ext cx="3826768" cy="44380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 Туберкулёз может оказать неблагоприятное воздействие на развитие ВИЧ – инфекции, а также способствовать прогрессированию других оппортунистических инфекций.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ГУЗ СО «Тольяттинский противотуберкулёзный диспансер».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F:\сайт\100_3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240534"/>
          </a:xfrm>
          <a:prstGeom prst="rect">
            <a:avLst/>
          </a:prstGeom>
          <a:noFill/>
        </p:spPr>
      </p:pic>
      <p:pic>
        <p:nvPicPr>
          <p:cNvPr id="4" name="Picture 3" descr="F:\сайт\100_3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357430"/>
            <a:ext cx="4038600" cy="3240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n-lt"/>
              </a:rPr>
              <a:t>ВТО ВИЧ № 5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12776"/>
            <a:ext cx="425881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OLEG\AppData\Local\Microsoft\Windows\Temporary Internet Files\Content.Word\20180807_11515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27985" y="2348879"/>
            <a:ext cx="4608512" cy="360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OLEG\AppData\Local\Microsoft\Windows\Temporary Internet Files\Content.Word\20180807_1155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932904"/>
            <a:ext cx="2123728" cy="284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2" descr="20170926_12115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71500"/>
            <a:ext cx="2928938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3" descr="20170926_121306_Burst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00063"/>
            <a:ext cx="214312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5" descr="20170926_12104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85813"/>
            <a:ext cx="2357438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6" descr="20170926_12154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969" y="4211031"/>
            <a:ext cx="221456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572000"/>
            <a:ext cx="36830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8" descr="20170926_121355_Burst01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14438"/>
            <a:ext cx="1776412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Содержимое 3" descr="C:\Users\OLEG\AppData\Local\Microsoft\Windows\Temporary Internet Files\Content.Word\20180412_152159.jpg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6056778" y="3455826"/>
            <a:ext cx="2448269" cy="194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74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883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Показатели работы ВТО ВИЧ № 5 </a:t>
            </a:r>
            <a:br>
              <a:rPr lang="ru-RU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за 2012 – 2018 года (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7 лет</a:t>
            </a:r>
            <a:r>
              <a:rPr lang="ru-RU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134681"/>
              </p:ext>
            </p:extLst>
          </p:nvPr>
        </p:nvGraphicFramePr>
        <p:xfrm>
          <a:off x="457200" y="1524000"/>
          <a:ext cx="8229600" cy="5001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86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</TotalTime>
  <Words>1070</Words>
  <Application>Microsoft Office PowerPoint</Application>
  <PresentationFormat>Экран (4:3)</PresentationFormat>
  <Paragraphs>147</Paragraphs>
  <Slides>33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3" baseType="lpstr">
      <vt:lpstr>Microsoft YaHei</vt:lpstr>
      <vt:lpstr>Calibri</vt:lpstr>
      <vt:lpstr>Constantia</vt:lpstr>
      <vt:lpstr>Franklin Gothic Medium Cond</vt:lpstr>
      <vt:lpstr>FrankRuehl</vt:lpstr>
      <vt:lpstr>Georgia</vt:lpstr>
      <vt:lpstr>Times New Roman</vt:lpstr>
      <vt:lpstr>Wingdings</vt:lpstr>
      <vt:lpstr>Wingdings 2</vt:lpstr>
      <vt:lpstr>Поток</vt:lpstr>
      <vt:lpstr>    Роль медсестры в лечении больных туберкулёзом сочетанного с ВИЧ-инфекцией. </vt:lpstr>
      <vt:lpstr>Презентация PowerPoint</vt:lpstr>
      <vt:lpstr>                 ВИЧ – инфекция – самый мощный фактор, увеличивающий риск заболевания ТБ. </vt:lpstr>
      <vt:lpstr>Риск развития туберкулёза у ВИЧ – инфицированных лиц в 100 раз выше, чем при отсутствии этой инфекции.</vt:lpstr>
      <vt:lpstr>Туберкулёз и ВИЧ-инфекция</vt:lpstr>
      <vt:lpstr>Презентация PowerPoint</vt:lpstr>
      <vt:lpstr>ВТО ВИЧ № 5</vt:lpstr>
      <vt:lpstr>Презентация PowerPoint</vt:lpstr>
      <vt:lpstr>Показатели работы ВТО ВИЧ № 5  за 2012 – 2018 года ( 7 лет)</vt:lpstr>
      <vt:lpstr>Течение  туберкулёза   сочетанного с  ВИЧ инфекцией  имеет  ряд особенностей: </vt:lpstr>
      <vt:lpstr>Презентация PowerPoint</vt:lpstr>
      <vt:lpstr>Презентация PowerPoint</vt:lpstr>
      <vt:lpstr>Диагностика Туберкулеза.</vt:lpstr>
      <vt:lpstr>Особенности течения туберкулёза у ВИЧ - инфицированных пациентов: </vt:lpstr>
      <vt:lpstr>Методы определения МБТ:  </vt:lpstr>
      <vt:lpstr>Диагностика Туберкулеза.</vt:lpstr>
      <vt:lpstr> Лечение Туберкулеза. </vt:lpstr>
      <vt:lpstr>Особенности лечения:</vt:lpstr>
      <vt:lpstr>Что необходимо знать пациенту: </vt:lpstr>
      <vt:lpstr>Работа в отделении строится на уважении, поддержке, общении и взаимодействии. </vt:lpstr>
      <vt:lpstr>ГУЗ СО «Тольяттинский противотуберкулёзный диспансер». </vt:lpstr>
      <vt:lpstr>Презентация PowerPoint</vt:lpstr>
      <vt:lpstr>Презентация PowerPoint</vt:lpstr>
      <vt:lpstr>Роль медицинской сестры</vt:lpstr>
      <vt:lpstr>Роль медицинской сестры</vt:lpstr>
      <vt:lpstr>Презентация PowerPoint</vt:lpstr>
      <vt:lpstr>Роль медицинской сестры</vt:lpstr>
      <vt:lpstr>Профилактика туберкулёза: </vt:lpstr>
      <vt:lpstr>Превентивное лечение </vt:lpstr>
      <vt:lpstr>ИНФОРМАЦИОННЫЕ ПРОФИЛАКТИЧЕСКИЕ ТЕХНОЛОГИИ В ПРОФИЛАКТИКЕ : ТУБЕРКУЛЁЗА + ВИЧ – ИНФЕКЦИ:  </vt:lpstr>
      <vt:lpstr>ИНФОРМАЦИОННЫЕ ПРОФИЛАКТИЧЕСКИЕ ТЕХНОЛОГИИ В ПРОФИЛАКТИКЕ : ТУБЕРКУЛЁЗА + ВИЧ – ИНФЕКЦИ:</vt:lpstr>
      <vt:lpstr>Презентация PowerPoint</vt:lpstr>
      <vt:lpstr>Благодарю за внимание. Здоровья Вам и Вашим близким!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медсестры в лечении больных туберкулезом сочетанного с ВИЧ-инфекцией.</dc:title>
  <dc:creator>OLEG</dc:creator>
  <cp:lastModifiedBy>Конф. зал</cp:lastModifiedBy>
  <cp:revision>80</cp:revision>
  <dcterms:created xsi:type="dcterms:W3CDTF">2018-09-28T17:24:13Z</dcterms:created>
  <dcterms:modified xsi:type="dcterms:W3CDTF">2019-11-28T05:56:37Z</dcterms:modified>
</cp:coreProperties>
</file>