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5"/>
  </p:notesMasterIdLst>
  <p:sldIdLst>
    <p:sldId id="256" r:id="rId2"/>
    <p:sldId id="288" r:id="rId3"/>
    <p:sldId id="291" r:id="rId4"/>
    <p:sldId id="284" r:id="rId5"/>
    <p:sldId id="258" r:id="rId6"/>
    <p:sldId id="292" r:id="rId7"/>
    <p:sldId id="266" r:id="rId8"/>
    <p:sldId id="283" r:id="rId9"/>
    <p:sldId id="259" r:id="rId10"/>
    <p:sldId id="260" r:id="rId11"/>
    <p:sldId id="263" r:id="rId12"/>
    <p:sldId id="285" r:id="rId13"/>
    <p:sldId id="257" r:id="rId14"/>
    <p:sldId id="268" r:id="rId15"/>
    <p:sldId id="269" r:id="rId16"/>
    <p:sldId id="270" r:id="rId17"/>
    <p:sldId id="271" r:id="rId18"/>
    <p:sldId id="272" r:id="rId19"/>
    <p:sldId id="290" r:id="rId20"/>
    <p:sldId id="286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882" autoAdjust="0"/>
  </p:normalViewPr>
  <p:slideViewPr>
    <p:cSldViewPr>
      <p:cViewPr varScale="1">
        <p:scale>
          <a:sx n="63" d="100"/>
          <a:sy n="63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i="1"/>
            </a:pPr>
            <a:r>
              <a:rPr lang="ru-RU" sz="2800" i="1" dirty="0" smtClean="0">
                <a:solidFill>
                  <a:schemeClr val="tx2"/>
                </a:solidFill>
                <a:effectLst/>
              </a:rPr>
              <a:t>Структура </a:t>
            </a:r>
            <a:r>
              <a:rPr lang="ru-RU" sz="2800" i="1" dirty="0">
                <a:solidFill>
                  <a:schemeClr val="tx2"/>
                </a:solidFill>
                <a:effectLst/>
              </a:rPr>
              <a:t>заболеваемости у </a:t>
            </a:r>
            <a:r>
              <a:rPr lang="ru-RU" sz="2800" i="1" dirty="0" smtClean="0">
                <a:solidFill>
                  <a:schemeClr val="tx2"/>
                </a:solidFill>
                <a:effectLst/>
              </a:rPr>
              <a:t>ВИЧ-инфицированных</a:t>
            </a:r>
          </a:p>
        </c:rich>
      </c:tx>
      <c:layout>
        <c:manualLayout>
          <c:xMode val="edge"/>
          <c:yMode val="edge"/>
          <c:x val="0.16170483377077866"/>
          <c:y val="9.814814814814815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Структуры заболеваемости у ВИЧ-инфицированных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rgbClr val="7030A0"/>
              </a:solidFill>
            </c:spPr>
          </c:dPt>
          <c:cat>
            <c:strRef>
              <c:f>Лист1!$A$2:$A$7</c:f>
              <c:strCache>
                <c:ptCount val="6"/>
                <c:pt idx="0">
                  <c:v>СПИД-индикаторные заболевания</c:v>
                </c:pt>
                <c:pt idx="1">
                  <c:v>Лимфоаденопатии различной степени выраженности</c:v>
                </c:pt>
                <c:pt idx="2">
                  <c:v>Хронические заболевания различных органов и систем</c:v>
                </c:pt>
                <c:pt idx="3">
                  <c:v>Злокачественные новообразования</c:v>
                </c:pt>
                <c:pt idx="4">
                  <c:v>Доброкачественные образования</c:v>
                </c:pt>
                <c:pt idx="5">
                  <c:v>Туберкулёз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0">
                  <c:v>17.8</c:v>
                </c:pt>
                <c:pt idx="1">
                  <c:v>34</c:v>
                </c:pt>
                <c:pt idx="2">
                  <c:v>3.7</c:v>
                </c:pt>
                <c:pt idx="3">
                  <c:v>37.4</c:v>
                </c:pt>
                <c:pt idx="4">
                  <c:v>4.5999999999999996</c:v>
                </c:pt>
                <c:pt idx="5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5000000000000058"/>
          <c:y val="0.20534397783610381"/>
          <c:w val="0.33750000000000036"/>
          <c:h val="0.719617672790901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>
                <a:solidFill>
                  <a:schemeClr val="tx2"/>
                </a:solidFill>
                <a:effectLst/>
              </a:defRPr>
            </a:pPr>
            <a:r>
              <a:rPr lang="ru-RU" i="1" dirty="0">
                <a:solidFill>
                  <a:schemeClr val="tx2"/>
                </a:solidFill>
                <a:effectLst/>
              </a:rPr>
              <a:t>Злокачественные </a:t>
            </a:r>
            <a:r>
              <a:rPr lang="ru-RU" i="1" dirty="0" smtClean="0">
                <a:solidFill>
                  <a:schemeClr val="tx2"/>
                </a:solidFill>
                <a:effectLst/>
              </a:rPr>
              <a:t>новообразования(ЗН),</a:t>
            </a:r>
          </a:p>
          <a:p>
            <a:pPr>
              <a:defRPr i="1">
                <a:solidFill>
                  <a:schemeClr val="tx2"/>
                </a:solidFill>
                <a:effectLst/>
              </a:defRPr>
            </a:pPr>
            <a:r>
              <a:rPr lang="ru-RU" i="1" dirty="0" smtClean="0">
                <a:solidFill>
                  <a:schemeClr val="tx2"/>
                </a:solidFill>
                <a:effectLst/>
              </a:rPr>
              <a:t> </a:t>
            </a:r>
            <a:r>
              <a:rPr lang="ru-RU" i="1" dirty="0">
                <a:solidFill>
                  <a:schemeClr val="tx2"/>
                </a:solidFill>
                <a:effectLst/>
              </a:rPr>
              <a:t>развившиеся на фоне </a:t>
            </a:r>
            <a:r>
              <a:rPr lang="ru-RU" i="1" dirty="0" smtClean="0">
                <a:solidFill>
                  <a:schemeClr val="tx2"/>
                </a:solidFill>
                <a:effectLst/>
              </a:rPr>
              <a:t>ВИЧ-инфицированности</a:t>
            </a:r>
          </a:p>
          <a:p>
            <a:pPr>
              <a:defRPr i="1">
                <a:solidFill>
                  <a:schemeClr val="tx2"/>
                </a:solidFill>
                <a:effectLst/>
              </a:defRPr>
            </a:pPr>
            <a:r>
              <a:rPr lang="ru-RU" i="1" dirty="0" smtClean="0">
                <a:solidFill>
                  <a:schemeClr val="tx2"/>
                </a:solidFill>
                <a:effectLst/>
              </a:rPr>
              <a:t>( 90 пациентов)</a:t>
            </a:r>
            <a:endParaRPr lang="ru-RU" i="1" dirty="0">
              <a:solidFill>
                <a:schemeClr val="tx2"/>
              </a:solidFill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Злокачественные новообразования (ЗН), развившиеся на фоне ВИЧ-инфицированности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ЗН молочных желез</c:v>
                </c:pt>
                <c:pt idx="1">
                  <c:v>ЗН ротовой полости</c:v>
                </c:pt>
                <c:pt idx="2">
                  <c:v>ЗН легких,плевры,средостения</c:v>
                </c:pt>
                <c:pt idx="3">
                  <c:v>ЗН ЖКТ (желудка, кишечника, печени, пж железы)</c:v>
                </c:pt>
                <c:pt idx="4">
                  <c:v>ЗН яичников,матки</c:v>
                </c:pt>
                <c:pt idx="5">
                  <c:v>ЗН яичка</c:v>
                </c:pt>
                <c:pt idx="6">
                  <c:v>Меланома </c:v>
                </c:pt>
                <c:pt idx="7">
                  <c:v>Множественная миелома</c:v>
                </c:pt>
                <c:pt idx="8">
                  <c:v>Лимфогранулематоз </c:v>
                </c:pt>
                <c:pt idx="9">
                  <c:v>Опухоль мозга</c:v>
                </c:pt>
                <c:pt idx="10">
                  <c:v>ЗН мягких тканей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13</c:v>
                </c:pt>
                <c:pt idx="1">
                  <c:v>13</c:v>
                </c:pt>
                <c:pt idx="2">
                  <c:v>17</c:v>
                </c:pt>
                <c:pt idx="3">
                  <c:v>23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  <c:pt idx="7">
                  <c:v>2</c:v>
                </c:pt>
                <c:pt idx="8">
                  <c:v>1</c:v>
                </c:pt>
                <c:pt idx="9">
                  <c:v>6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349888"/>
        <c:axId val="105351424"/>
      </c:barChart>
      <c:catAx>
        <c:axId val="1053498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5351424"/>
        <c:crosses val="autoZero"/>
        <c:auto val="1"/>
        <c:lblAlgn val="ctr"/>
        <c:lblOffset val="100"/>
        <c:noMultiLvlLbl val="0"/>
      </c:catAx>
      <c:valAx>
        <c:axId val="105351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349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i="1" dirty="0">
                <a:solidFill>
                  <a:schemeClr val="tx2"/>
                </a:solidFill>
              </a:rPr>
              <a:t>СПИД-индикаторные заболевания</a:t>
            </a:r>
            <a:r>
              <a:rPr lang="ru-RU" i="1" dirty="0" smtClean="0">
                <a:solidFill>
                  <a:schemeClr val="tx2"/>
                </a:solidFill>
              </a:rPr>
              <a:t>, развившиеся </a:t>
            </a:r>
            <a:r>
              <a:rPr lang="ru-RU" i="1" dirty="0">
                <a:solidFill>
                  <a:schemeClr val="tx2"/>
                </a:solidFill>
              </a:rPr>
              <a:t>в результате прогрессии заболевания</a:t>
            </a:r>
            <a:r>
              <a:rPr lang="ru-RU" i="1" dirty="0" smtClean="0">
                <a:solidFill>
                  <a:schemeClr val="tx2"/>
                </a:solidFill>
              </a:rPr>
              <a:t>, вызванного </a:t>
            </a:r>
            <a:r>
              <a:rPr lang="ru-RU" i="1" dirty="0">
                <a:solidFill>
                  <a:schemeClr val="tx2"/>
                </a:solidFill>
              </a:rPr>
              <a:t>вирусом иммунодефицита человека (СПИД</a:t>
            </a:r>
            <a:r>
              <a:rPr lang="ru-RU" i="1" dirty="0" smtClean="0">
                <a:solidFill>
                  <a:schemeClr val="tx2"/>
                </a:solidFill>
              </a:rPr>
              <a:t>).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СПИД-индикаторные заболевания,развившиеся в результате прогрессии заболевания,вызванного вирусом иммунодефицита человека (СПИД)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Лимфома головного мозга</c:v>
                </c:pt>
                <c:pt idx="1">
                  <c:v>Саркома Капоши</c:v>
                </c:pt>
                <c:pt idx="2">
                  <c:v>Неходжкинские лимфомы</c:v>
                </c:pt>
                <c:pt idx="3">
                  <c:v>Поражения ЦНС (Многоочаговая лейкоэнцефалопатия,СПИД-деменция)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32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595584"/>
        <c:axId val="118597120"/>
      </c:barChart>
      <c:catAx>
        <c:axId val="118595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18597120"/>
        <c:crosses val="autoZero"/>
        <c:auto val="1"/>
        <c:lblAlgn val="ctr"/>
        <c:lblOffset val="100"/>
        <c:noMultiLvlLbl val="0"/>
      </c:catAx>
      <c:valAx>
        <c:axId val="118597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595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0.35257</cdr:x>
      <cdr:y>0.3424</cdr:y>
    </cdr:from>
    <cdr:to>
      <cdr:x>0.4932</cdr:x>
      <cdr:y>0.45699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23914" y="2348194"/>
          <a:ext cx="1285884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800" b="1" dirty="0" smtClean="0"/>
            <a:t>17,8</a:t>
          </a:r>
          <a:r>
            <a:rPr lang="en-US" sz="2800" b="1" dirty="0"/>
            <a:t>%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0.3682</cdr:x>
      <cdr:y>0.47782</cdr:y>
    </cdr:from>
    <cdr:to>
      <cdr:x>0.50101</cdr:x>
      <cdr:y>0.5924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66790" y="3276888"/>
          <a:ext cx="1214446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3600" b="1" dirty="0" smtClean="0"/>
            <a:t>34%</a:t>
          </a:r>
          <a:endParaRPr lang="ru-RU" sz="3600" b="1" dirty="0"/>
        </a:p>
      </cdr:txBody>
    </cdr:sp>
  </cdr:relSizeAnchor>
  <cdr:relSizeAnchor xmlns:cdr="http://schemas.openxmlformats.org/drawingml/2006/chartDrawing">
    <cdr:from>
      <cdr:x>0.23538</cdr:x>
      <cdr:y>0.60282</cdr:y>
    </cdr:from>
    <cdr:to>
      <cdr:x>0.35257</cdr:x>
      <cdr:y>0.68615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52344" y="4134144"/>
          <a:ext cx="107157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3,7%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0.11038</cdr:x>
      <cdr:y>0.44657</cdr:y>
    </cdr:from>
    <cdr:to>
      <cdr:x>0.25882</cdr:x>
      <cdr:y>0.55074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09336" y="3062574"/>
          <a:ext cx="1357322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3600" b="1" dirty="0" smtClean="0"/>
            <a:t>37,4%</a:t>
          </a:r>
          <a:endParaRPr lang="ru-RU" sz="3600" b="1" dirty="0"/>
        </a:p>
      </cdr:txBody>
    </cdr:sp>
  </cdr:relSizeAnchor>
  <cdr:relSizeAnchor xmlns:cdr="http://schemas.openxmlformats.org/drawingml/2006/chartDrawing">
    <cdr:from>
      <cdr:x>0.23538</cdr:x>
      <cdr:y>0.3424</cdr:y>
    </cdr:from>
    <cdr:to>
      <cdr:x>0.32913</cdr:x>
      <cdr:y>0.41532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152344" y="2348194"/>
          <a:ext cx="85725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4,6</a:t>
          </a:r>
          <a:r>
            <a:rPr lang="ru-RU" sz="2000" b="1" dirty="0" smtClean="0"/>
            <a:t>%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0.28226</cdr:x>
      <cdr:y>0.30074</cdr:y>
    </cdr:from>
    <cdr:to>
      <cdr:x>0.35257</cdr:x>
      <cdr:y>0.38407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80972" y="2062442"/>
          <a:ext cx="64294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2,5</a:t>
          </a:r>
          <a:r>
            <a:rPr lang="ru-RU" sz="1600" b="1" dirty="0" smtClean="0"/>
            <a:t>%</a:t>
          </a:r>
          <a:endParaRPr lang="ru-RU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2E574-CEE6-4255-9049-B1BE6DCD41C1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58D19-0115-4839-AF66-A6D88EF61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78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Два самых страшных диагноза, которые может услышать человек это СПИД и рак.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875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1910 год. Впервые прозвучала «Вирусная теория» возникновения рака. И.И Мечников предположил, что существуют две причины злокачественного перерождения, «Одна из которых находится в самом организме, но другая попадает в него в виде экзогенного начала, скорее всего-вируса».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498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Лев Александрович Зильбер — первым сформулировал вирусогенетическую теорию происхождения опухолей и заложил основы иммунологии рака, лишь в 50–60-е годы, пионер вирусологии и иммунологии  нашел себе сторонников. Он мечтал создать вакцину против рака, но не успел… Прошло более полувека, и первая вакцина против рака шейки матки была создана и дала чудесные результаты, сохраняя здоровье женщин.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619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Онковирусы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инфицирующие нормальные клетки, встраивают свой геном в клетки-хозяина, и это приводит к изменению клетки (приобретению опухолевого фенотипа), что является причиной развития некоторых видов рака у человека и оказывают непосредственное влияние на течение заболевания у ВИЧ-инфицированных пациентов.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133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Онкологические заболевания, возникновение которых провоцирует ВИЧ-инфекция. Правда, не все многочисленные известные на сегодняшний день виды рака поражают больных СПИДом, а только некоторые из них, индикаторные или СПИД-ассоциированные онкологические заболевания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1.Саркома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Капоши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2.Лимфома (особенно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неходжкинская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центральной нервной системы);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3.Инвазивный рак шейки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матки;Инвазивный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рак анального канала;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4.Болезнь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Ходжкина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004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Один из основных показателей СПИД-ассоциированного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онкологического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заболеваниям вирусной природы – это Саркома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Капоши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которая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первоначально встречалась почти у трети ВИЧ-положительных. Но затем заболеваемость саркомой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Капоши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 людей с ВИЧ значительно снизилась, и это снижение совпало с широкомасштабным применением высокоактивной антиретровирусной терапии для лечения ВИЧ-инфекции. Но сама по себе саркома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Капоши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редко бывает причиной смерти у ВИЧ-инфицированных людей.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300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Вторая по частоте индикаторная опухоль у больных ВИЧ-инфекцией, которая возникает на более поздних стадиях болезни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это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так называемые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неходжкинские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Примерно 12–16 % больных СПИДом умирают от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течение первого года после их возникновения. Распространенность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 ВИЧ-инфицированных пациентов составляет по разным оценкам от 3 до 10 %, что примерно в 100–200 раз чаще, чем среди населения в целом. А одна из форм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называемая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Беркитта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встречается у ВИЧ-инфицированных в 1 000– 2 000 раз чаще, чем у неинфицированных людей.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465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Предраковые изменения шейки матки и инвазивный рак шейки матки</a:t>
            </a:r>
            <a:endParaRPr lang="ru-RU" sz="12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ВИЧ-инфицированные женщины имеют повышенный риск развития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внутриэпителиальной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неоплазии шейки матки. Нелеченая неоплазия с большей вероятностью переходит в инвазивный рак у ВИЧ-инфицированных женщин, чем у здоровых. Стандартное лечение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внутриэпителиальной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неоплазии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хуже действует на ВИЧ-инфицированных женщин.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909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У ВИЧ-инфицированных пациентов риск развития рака</a:t>
            </a:r>
            <a:r>
              <a:rPr lang="ru-RU" baseline="0" dirty="0" smtClean="0"/>
              <a:t> </a:t>
            </a:r>
            <a:r>
              <a:rPr lang="ru-RU" dirty="0" smtClean="0"/>
              <a:t>эпителия анального канала в 2–6 раз выше</a:t>
            </a:r>
            <a:r>
              <a:rPr lang="ru-RU" baseline="0" dirty="0" smtClean="0"/>
              <a:t> и возникает</a:t>
            </a:r>
            <a:r>
              <a:rPr lang="ru-RU" dirty="0" smtClean="0"/>
              <a:t> независимо от половой принадлежности и сексуальных предпочтений. К сегодняшнему дню известно почти 100 разных типов вируса</a:t>
            </a:r>
            <a:r>
              <a:rPr lang="ru-RU" baseline="0" dirty="0" smtClean="0"/>
              <a:t> папилломы человека</a:t>
            </a:r>
            <a:r>
              <a:rPr lang="ru-RU" dirty="0" smtClean="0"/>
              <a:t>,</a:t>
            </a:r>
            <a:r>
              <a:rPr lang="ru-RU" baseline="0" dirty="0" smtClean="0"/>
              <a:t> </a:t>
            </a:r>
            <a:r>
              <a:rPr lang="ru-RU" dirty="0" smtClean="0"/>
              <a:t>из которых 20 типов ассоциируются с возникновением рака анального канала.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095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Применение противовирусной терапии снизила частоту развития у ВИЧ-инфицированных саркомы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Капоши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 других злокачественных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но заболеваемость болезнью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Ходжкина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лимфогранулематозом, наоборот, растёт. 1.два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случая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 100 тысяч россиян 2. преобладание молодого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возраста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3.</a:t>
            </a:r>
            <a:r>
              <a:rPr lang="ru-RU" dirty="0" smtClean="0"/>
              <a:t> У ВИЧ-инфицированных заболеваемость </a:t>
            </a:r>
            <a:r>
              <a:rPr lang="ru-RU" b="1" dirty="0" smtClean="0"/>
              <a:t>лимфогранулематозом</a:t>
            </a:r>
            <a:r>
              <a:rPr lang="ru-RU" dirty="0" smtClean="0"/>
              <a:t> в 5–15 раз выше, чем у ВИЧ-отрицательных.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803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обследования в специализированных отделениях ГБУЗ СОКОД у лиц с положительным ВИЧ-статусом были выявлены СПИД-индикаторные заболевания в 15% случаев (43 человека): саркома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Капоши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- 3 случая,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неходжкинские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- 32,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головного мозга - 3, поражения ЦНС (многоочаговая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лейкоэнцефалопатия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“СПИД-деменция”) - 5,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развившиеся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результате прогрессии заболевания, вызванного вирусом иммунодефицита человека (СПИД).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565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1" dirty="0" smtClean="0"/>
              <a:t>При возникновении ВИЧ-инфекции</a:t>
            </a:r>
            <a:r>
              <a:rPr lang="ru-RU" dirty="0" smtClean="0"/>
              <a:t>—происходит</a:t>
            </a:r>
            <a:r>
              <a:rPr lang="ru-RU" baseline="0" dirty="0" smtClean="0"/>
              <a:t> </a:t>
            </a:r>
            <a:r>
              <a:rPr lang="ru-RU" dirty="0" smtClean="0"/>
              <a:t>тотальное угнетение иммунной системы, сопровождающиеся развитием оппортунистических инфекций и опухолей.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видно на слайде, в структуре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заболеваемости у ВИЧ-инфицированных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более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17 % случаев приходятся на СПИД-индикаторные заболевания и 37% случаев на злокачественные новообразования.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ВИЧ-ассоциированные</a:t>
            </a:r>
            <a:r>
              <a:rPr lang="ru-RU" baseline="0" dirty="0" smtClean="0"/>
              <a:t> инфекции оказывают н</a:t>
            </a:r>
            <a:r>
              <a:rPr lang="ru-RU" dirty="0" smtClean="0"/>
              <a:t>еблагоприятное влияние на течение рака: возникновение рака намного</a:t>
            </a:r>
            <a:r>
              <a:rPr lang="ru-RU" baseline="0" dirty="0" smtClean="0"/>
              <a:t> раньше, чем у ВИЧ-негативных пациентов. Злокачественные процессы манифестируют начало и развитие СПИД (терминальной) стадии, когда в организме «уживается» множество </a:t>
            </a:r>
            <a:r>
              <a:rPr lang="ru-RU" baseline="0" dirty="0" err="1" smtClean="0"/>
              <a:t>генерализованных</a:t>
            </a:r>
            <a:r>
              <a:rPr lang="ru-RU" baseline="0" dirty="0" smtClean="0"/>
              <a:t> инфекций, каждая из которых формирует собственный комплекс симптомов и проявлений. В этот период обязательно возникает вирусная лихорадка, боли в мышцах и суставах, прогрессируют неврологические нарушения и изменения в психике. Активизируется </a:t>
            </a:r>
            <a:r>
              <a:rPr lang="ru-RU" baseline="0" dirty="0" err="1" smtClean="0"/>
              <a:t>герпесная</a:t>
            </a:r>
            <a:r>
              <a:rPr lang="ru-RU" baseline="0" dirty="0" smtClean="0"/>
              <a:t> группа вирусов, поражая кожу и нервные клетки, меняется продукция гормонов, доводящая до фатальной недостаточности надпочечников. Злокачественный процесс активизируется и поддерживается «разрушением» организма.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256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уменьшения рисков развития онкологических заболеваний принимать антиретровирусную терапию. Это точно снизит риск саркомы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Капоши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неходжкинской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увеличит продолжительность жизни пациента. риски развития рака легких, горла и других видов рака можно уменьшить, отказавшись от курения, программы профилактики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табакокурения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среди подростков, могли бы предотвратить до 46% случаев возникновения онкологических заболеваний у ВИЧ-инфицированных взрослых.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Вирусный гепатит С повышает риск развития рака печени. При положительном диагнозе необходимо регулярно проверять печень и сократить потребление спиртных напитков.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Вирус папилломы человека и связанные с ним заболевания можно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профилактировать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вакцинацией. Рак анального канала также вызывается вирусом папилломы человека. Скрининг с использованием Пап-теста может выявить ранние стадии рака, а своевременное лечение чаще всего предотвращает прогрессирование опухоли. При появлении кровотечения из прямой кишки, примеси крови в стуле, необходимо обязательно посетить проктолога.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10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Рак у ВИЧ-инфицированных по своему течению радикально отличается от злокачественных процессов, развивающихся на фоне нормального или чуть сниженного иммунитета. Вирус иммунодефицита помогает онкогенезу и выживанию опухолевых клеток, поддерживая в организме больного персистентный «коктейль» из инфекционных и воспалительных процессов.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 не менее, в последние десятилетия адекватная противовирусная терапия позволила не только улучшить результаты противоракового воздействия, но и в разы уменьшить вероятность развития злокачественного процесса у ответственного пациента.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5004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70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СПИД не имеет четко очерченной клинической картины, обусловленной действием именно самого вируса (исключение составляют ВИЧ-энцефалопатия и ВИЧ-кахексия). </a:t>
            </a:r>
            <a:r>
              <a:rPr lang="ru-RU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всех других случаях на фоне выраженного иммунодефицита происходит активация оппортунистических инфекций или опухолевого роста, которые определяют клиническую картину СПИДа.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267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Организм не в состоянии противостоять должным образом, развиваются так называемые СПИД-ассоциированные заболевания. </a:t>
            </a:r>
            <a:r>
              <a:rPr lang="ru-RU" dirty="0" smtClean="0">
                <a:effectLst/>
              </a:rPr>
              <a:t>Эти заболевания обычно и являются причиной смерти больного. Известно</a:t>
            </a:r>
            <a:r>
              <a:rPr lang="ru-RU" baseline="0" dirty="0" smtClean="0">
                <a:effectLst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 23 наименований, которые делятся на 2 большие группы, в том числе злокачественные опухолевые процессы: саркома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Капоши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тканей головного мозга.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50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одно из сопутствующих заболеваний ВИЧ-инфекции — это рак, у 4 из 10 заболевших СПИДом развивается онкологические заболевания.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45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90 пациентов ГБУЗ СОКОД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(32%) выявлены злокачественные новообразования (ЗН) различных органов и систем, не связанных со СПИД, 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развившихся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фоне ВИЧ-инфицированности.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481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Сейчас довольно четко установлено, что главной причиной первичного рака печени во всем мире является хроническая инфекция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и 2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гепатита В и С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(80% случаев)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3. Вирус папилломы человека — считается одной из основных причин развития рака шейки матки (свыше 10%) и является одним из распространенных заболеваний, передаваемых половым путем, а также некоторых других видов рака ануса у женщин и мужчин, рака влагалища и рака пениса.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Т-клеточный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лимфотропный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вирус человека типа I — поражает Т-лимфоциты и вызывает некоторые Т-клеточные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5 Вирус Эпштейна-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Барр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был первым вирусом, связь которого с раком удалось доказать: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рак носоглотки,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лимфома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Беркитта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лимфогра­нулематоз,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лейомиосаркому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 иммунодефицитах, вклю­чая СПИД.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Герпес-вирус 8(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HHV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8). Вирус относят к числу самых опасных, так как с его присутствием связывают развитие саркомы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Капоши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Многолетние наблюдения врачей позволили обнаружить четкую взаимосвязь между ВИЧ-инфекцией и отдельными типами злокачественных заболеваний.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3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Факторы риска, способные вызвать рак: 1.вредные привычки в виде курения и алкоголя 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соматические заболевания инфекционной этиологии, </a:t>
            </a:r>
          </a:p>
          <a:p>
            <a:pPr lvl="0"/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экстрагенитальные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заболевания вирусной этиологии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депрессивные состояния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631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понимания лечения и профилактики возникновения СПИД-ассоциированных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онкологических заболеваний обратимся к истории возникновения онкологии в целом: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рак это проблемой современности,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злокачественные опухоли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существовали во все времена,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 причинах развития подобной патологии до сих пор ничего доподлинно не известно. Мнения учёных и современных медиков разделились: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кто- то винит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разные канцерогены, другие списывают проблему на экологию, третьи — приверженцы теории стрессовой природы онкологии,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но существует ещё 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теория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«Вирусного происхождения».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 всех случаях известные на сегодняшний день вирусы не вызывают непосредственно рак у человека, но само их присутствие делает клетки более склонными к злокачественному перерождению, либо вирусы повреждают или изменяют работу нормальных генов человека, что ведет к ускорению этого процесса.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8D19-0115-4839-AF66-A6D88EF6106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44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0%BD%D0%BA%D0%BE%D0%B3%D0%B5%D0%BD" TargetMode="External"/><Relationship Id="rId7" Type="http://schemas.openxmlformats.org/officeDocument/2006/relationships/hyperlink" Target="https://ru.wikipedia.org/wiki/%D0%A0%D0%B5%D1%82%D1%80%D0%BE%D0%B2%D0%B8%D1%80%D1%83%D1%8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D%D0%BE%D0%B1%D0%B5%D0%BB%D0%B5%D0%B2%D1%81%D0%BA%D0%B0%D1%8F_%D0%BF%D1%80%D0%B5%D0%BC%D0%B8%D1%8F_%D0%BF%D0%BE_%D1%84%D0%B8%D0%B7%D0%B8%D0%BE%D0%BB%D0%BE%D0%B3%D0%B8%D0%B8_%D0%B8_%D0%BC%D0%B5%D0%B4%D0%B8%D1%86%D0%B8%D0%BD%D0%B5" TargetMode="External"/><Relationship Id="rId5" Type="http://schemas.openxmlformats.org/officeDocument/2006/relationships/hyperlink" Target="https://ru.wikipedia.org/wiki/%D0%9A%D0%BB%D0%B5%D1%82%D0%BA%D0%B0" TargetMode="External"/><Relationship Id="rId4" Type="http://schemas.openxmlformats.org/officeDocument/2006/relationships/hyperlink" Target="https://ru.wikipedia.org/wiki/%D0%92%D0%B8%D1%80%D1%83%D1%81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2219672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СПИД-ассоциированные онкологические заболевания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8078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и профилактика</a:t>
            </a:r>
          </a:p>
          <a:p>
            <a:endParaRPr lang="en-US" dirty="0" smtClean="0"/>
          </a:p>
          <a:p>
            <a:r>
              <a:rPr lang="ru-RU" dirty="0" smtClean="0"/>
              <a:t>Врач-эпидемиолог</a:t>
            </a:r>
          </a:p>
          <a:p>
            <a:r>
              <a:rPr lang="ru-RU" dirty="0" smtClean="0"/>
              <a:t>ГБУЗ СОКОД</a:t>
            </a:r>
          </a:p>
          <a:p>
            <a:r>
              <a:rPr lang="ru-RU" dirty="0" smtClean="0"/>
              <a:t>Емельянова А.В.</a:t>
            </a:r>
          </a:p>
          <a:p>
            <a:pPr algn="ctr"/>
            <a:r>
              <a:rPr lang="ru-RU" dirty="0" smtClean="0"/>
              <a:t>Самара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0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872207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/>
            <a:r>
              <a:rPr lang="ru-RU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1910 год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И.И.Мечников</a:t>
            </a:r>
            <a:endParaRPr lang="ru-RU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9" y="2636912"/>
            <a:ext cx="7776862" cy="3312368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…«для </a:t>
            </a:r>
            <a:r>
              <a:rPr lang="ru-RU" sz="1800" dirty="0"/>
              <a:t>меня очевидно, что вирус рака является весьма малоактивным заразным началом. Для того чтобы он обнаружил свою силу, нужно, чтобы он встретил в </a:t>
            </a:r>
            <a:r>
              <a:rPr lang="ru-RU" sz="1800" dirty="0" smtClean="0"/>
              <a:t>организме </a:t>
            </a:r>
            <a:r>
              <a:rPr lang="ru-RU" sz="1800" dirty="0"/>
              <a:t>особенно благоприятные условия в виде хронических поражений. Обратите внимание, что рак кожи развивается легче всего на бородавках и родинках, язва желудка благоприятствует развитию рака этого органа и т. д. Я думаю, что для образования злокачественной опухоли нужно сочетание нескольких факторов, из которых один — вирус — приходит извне, а другие заложены в самом организме, и наследственность в возникновении рака не играет никакой роли, или же ее влияние очень незначительно. Когда вирус рака будет обнаружен, тогда можно будет изучить, каким путем он передается от человека к человеку, и понять, почему заболевания раком хотя и </a:t>
            </a:r>
            <a:r>
              <a:rPr lang="ru-RU" sz="1800" dirty="0" smtClean="0"/>
              <a:t>увеличиваются</a:t>
            </a:r>
            <a:r>
              <a:rPr lang="ru-RU" sz="1800" dirty="0"/>
              <a:t>, но незначительно</a:t>
            </a:r>
            <a:r>
              <a:rPr lang="ru-RU" sz="1800" dirty="0" smtClean="0"/>
              <a:t>.»</a:t>
            </a:r>
          </a:p>
          <a:p>
            <a:pPr algn="l"/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EmelyanovaAV\Pictures\Mechnikov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764704"/>
            <a:ext cx="288031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1944 год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Л.А.Зильбер</a:t>
            </a:r>
            <a:endParaRPr lang="ru-RU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Вирусогенетическая теория      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вируса в развитии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опухолевого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сводится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тому, что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изменяет наследственные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клетки, превращая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нормальной в опухолевую,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образовавшаяся таким образом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опухолевая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клетка служит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роста опухоли;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же, вызвавший это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быть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C:\Users\EmelyanovaAV\Pictures\Зильберт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85938"/>
            <a:ext cx="3456384" cy="416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24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-1975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год.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Р.Дульбекко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Х.М.Темин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Д.Балтимор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Нобелевские лауреаты по физиологии и медицине «за открытия, касающиеся взаимодействия между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hlinkClick r:id="rId3" tooltip="Онкоген"/>
              </a:rPr>
              <a:t>онкогенными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hlinkClick r:id="rId4" tooltip="Вирус"/>
              </a:rPr>
              <a:t>вирусами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и генетическим материалом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hlinkClick r:id="rId5" tooltip="Клетка"/>
              </a:rPr>
              <a:t>клетки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».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-</a:t>
            </a:r>
            <a:r>
              <a:rPr lang="ru-RU" sz="2800" dirty="0"/>
              <a:t>1989 год </a:t>
            </a:r>
            <a:r>
              <a:rPr lang="ru-RU" sz="2800" dirty="0" err="1"/>
              <a:t>Д.Бишоп</a:t>
            </a:r>
            <a:r>
              <a:rPr lang="ru-RU" sz="2800" dirty="0"/>
              <a:t> и </a:t>
            </a:r>
            <a:r>
              <a:rPr lang="ru-RU" sz="2800" dirty="0" err="1"/>
              <a:t>Г.Вармус</a:t>
            </a:r>
            <a:r>
              <a:rPr lang="ru-RU" sz="2800" dirty="0"/>
              <a:t> лауреаты </a:t>
            </a:r>
            <a:r>
              <a:rPr lang="ru-RU" sz="2800" dirty="0">
                <a:hlinkClick r:id="rId6"/>
              </a:rPr>
              <a:t>Нобелевской премии по физиологии и медицине</a:t>
            </a:r>
            <a:r>
              <a:rPr lang="ru-RU" sz="2800" dirty="0"/>
              <a:t> «за открытие </a:t>
            </a:r>
            <a:r>
              <a:rPr lang="ru-RU" sz="2800" dirty="0">
                <a:hlinkClick r:id="rId5" tooltip="Клетка"/>
              </a:rPr>
              <a:t>клеточной</a:t>
            </a:r>
            <a:r>
              <a:rPr lang="ru-RU" sz="2800" dirty="0"/>
              <a:t> природы </a:t>
            </a:r>
            <a:r>
              <a:rPr lang="ru-RU" sz="2800" dirty="0" err="1">
                <a:hlinkClick r:id="rId7" tooltip="Ретровирус"/>
              </a:rPr>
              <a:t>ретровирусных</a:t>
            </a:r>
            <a:r>
              <a:rPr lang="ru-RU" sz="2800" dirty="0"/>
              <a:t> </a:t>
            </a:r>
            <a:r>
              <a:rPr lang="ru-RU" sz="2800" dirty="0">
                <a:hlinkClick r:id="rId3" tooltip="Онкоген"/>
              </a:rPr>
              <a:t>онкогенов</a:t>
            </a:r>
            <a:r>
              <a:rPr lang="ru-RU" sz="2800" dirty="0" smtClean="0"/>
              <a:t>».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59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СПИД-определяющие болезни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060848"/>
            <a:ext cx="7272808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Саркома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Капоши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996952"/>
            <a:ext cx="7272808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Лимфомы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005064"/>
            <a:ext cx="7272808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Инвазивный рак шейки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матки, инвазивный рак анального канала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5229200"/>
            <a:ext cx="7272808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Болезнь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Ходжкина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75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Саркома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Капоши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Возбудитель -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герпесвирус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 8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ВГЧ-8, HHV-8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Саркомой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Капоши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страдают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30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больных ВИЧ/СПИДом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часто заболевание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инфицированных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мужчин-гомосексуалистов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саркомы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Капоши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эпидемическим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Эндемическая саркома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Капоши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EmelyanovaAV\Pictures\vLU9w6VdMIRW9uI6c4pABwAdDtZSaMWcU69hkQEbapU-JeYYWPZvp67QqADq4lcK2QDBOXFV5_DoKP9JN-OO0mNpcpyQLQ9EGGtjN00wVK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40768"/>
            <a:ext cx="244827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EmelyanovaAV\Pictures\фред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05064"/>
            <a:ext cx="223224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9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Autofit/>
          </a:bodyPr>
          <a:lstStyle/>
          <a:p>
            <a:pPr algn="ctr"/>
            <a:r>
              <a:rPr lang="ru-RU" sz="3200" b="1" i="1" dirty="0" err="1"/>
              <a:t>Лимфомы</a:t>
            </a:r>
            <a:r>
              <a:rPr lang="ru-RU" sz="3200" b="1" i="1" dirty="0"/>
              <a:t> 42 % от всех злокачественных опухолей у ВИЧ-инфицированных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возбудитель – </a:t>
            </a:r>
            <a:r>
              <a:rPr lang="ru-RU" b="1" dirty="0" smtClean="0"/>
              <a:t>Т-клеточный </a:t>
            </a:r>
            <a:r>
              <a:rPr lang="ru-RU" b="1" dirty="0" err="1" smtClean="0"/>
              <a:t>лимфотропный</a:t>
            </a:r>
            <a:r>
              <a:rPr lang="ru-RU" b="1" dirty="0" smtClean="0"/>
              <a:t> вирус человека типа </a:t>
            </a:r>
            <a:r>
              <a:rPr lang="en-US" b="1" dirty="0" smtClean="0"/>
              <a:t>I</a:t>
            </a:r>
            <a:r>
              <a:rPr lang="ru-RU" b="1" dirty="0" smtClean="0"/>
              <a:t>;</a:t>
            </a:r>
            <a:endParaRPr lang="en-US" dirty="0" smtClean="0"/>
          </a:p>
          <a:p>
            <a:r>
              <a:rPr lang="ru-RU" dirty="0"/>
              <a:t>у</a:t>
            </a:r>
            <a:r>
              <a:rPr lang="ru-RU" dirty="0" smtClean="0"/>
              <a:t> ВИЧ-инфицированных </a:t>
            </a:r>
            <a:r>
              <a:rPr lang="ru-RU" dirty="0"/>
              <a:t>больных </a:t>
            </a:r>
            <a:r>
              <a:rPr lang="ru-RU" dirty="0" err="1"/>
              <a:t>лимфома</a:t>
            </a:r>
            <a:r>
              <a:rPr lang="ru-RU" dirty="0"/>
              <a:t> встречается в более чем 10% случаев, иногда болезнь протекает </a:t>
            </a:r>
            <a:r>
              <a:rPr lang="ru-RU" dirty="0" smtClean="0"/>
              <a:t>бессимптомно;</a:t>
            </a:r>
            <a:endParaRPr lang="en-US" dirty="0" smtClean="0"/>
          </a:p>
          <a:p>
            <a:r>
              <a:rPr lang="ru-RU" dirty="0"/>
              <a:t>СПИД-</a:t>
            </a:r>
            <a:r>
              <a:rPr lang="ru-RU" dirty="0" err="1"/>
              <a:t>лимфомы</a:t>
            </a:r>
            <a:r>
              <a:rPr lang="ru-RU" dirty="0"/>
              <a:t> агрессивнее аналогичных процессов у не инфицированных, ярче их клинические проявления и больше вероятность рецидива после успешной терапии.</a:t>
            </a:r>
          </a:p>
        </p:txBody>
      </p:sp>
    </p:spTree>
    <p:extLst>
      <p:ext uri="{BB962C8B-B14F-4D97-AF65-F5344CB8AC3E}">
        <p14:creationId xmlns:p14="http://schemas.microsoft.com/office/powerpoint/2010/main" val="21786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507288" cy="1440160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3600" b="1" i="1" dirty="0"/>
              <a:t>Предраковые изменения шейки матки и инвазивный рак шейки матки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Autofit/>
          </a:bodyPr>
          <a:lstStyle/>
          <a:p>
            <a:r>
              <a:rPr lang="ru-RU" sz="2000" dirty="0"/>
              <a:t>В 90% случаев рака шейки матки причиной служит вирус папилломы </a:t>
            </a:r>
            <a:r>
              <a:rPr lang="ru-RU" sz="2000" dirty="0" smtClean="0"/>
              <a:t>человека </a:t>
            </a:r>
            <a:r>
              <a:rPr lang="en-US" sz="2000" dirty="0" smtClean="0"/>
              <a:t>HPV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среднем, интервал между постановкой диагноза "ВИЧ-инфекция" и обнаружением рака составил 8,5 лет, две трети пациенток на тот момент получали антиретровирусную </a:t>
            </a:r>
            <a:r>
              <a:rPr lang="ru-RU" sz="2000" dirty="0" smtClean="0"/>
              <a:t>терапию;</a:t>
            </a:r>
            <a:endParaRPr lang="ru-RU" sz="2000" dirty="0"/>
          </a:p>
          <a:p>
            <a:r>
              <a:rPr lang="ru-RU" sz="2000" dirty="0"/>
              <a:t>Только 49% женщин получали лечение в соответствии с клиническими рекомендациями. Лучшая приверженность к лечению была у женщин, которым диагностировали рак на ранней </a:t>
            </a:r>
            <a:r>
              <a:rPr lang="ru-RU" sz="2000" dirty="0" smtClean="0"/>
              <a:t>стадии;</a:t>
            </a:r>
            <a:endParaRPr lang="ru-RU" sz="2000" dirty="0"/>
          </a:p>
          <a:p>
            <a:r>
              <a:rPr lang="ru-RU" sz="2000" dirty="0"/>
              <a:t>На поздних стадиях онкологии главным (43%) препятствием к лечению стала токсичность препаратов, которыми лечат </a:t>
            </a:r>
            <a:r>
              <a:rPr lang="ru-RU" sz="2000" dirty="0" smtClean="0"/>
              <a:t>рак;</a:t>
            </a:r>
            <a:endParaRPr lang="ru-RU" sz="2000" dirty="0"/>
          </a:p>
          <a:p>
            <a:r>
              <a:rPr lang="ru-RU" sz="2000" dirty="0"/>
              <a:t>Четырёхлетняя выживаемость пациентов различалась в зависимости от типа рака: в 100% в случае рака матки; 79% – для рака шейки матки; 77% – для рака вульвы и 21% – для рака яичников.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935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4000" b="1" i="1" dirty="0"/>
              <a:t>Инвазивный рак анального </a:t>
            </a:r>
            <a:r>
              <a:rPr lang="ru-RU" sz="3600" b="1" i="1" dirty="0"/>
              <a:t>канала</a:t>
            </a:r>
            <a:endParaRPr lang="ru-RU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Возбудитель </a:t>
            </a:r>
            <a:r>
              <a:rPr lang="ru-RU" dirty="0" err="1" smtClean="0"/>
              <a:t>папилломавирус</a:t>
            </a:r>
            <a:r>
              <a:rPr lang="ru-RU" dirty="0" smtClean="0"/>
              <a:t> человека (</a:t>
            </a:r>
            <a:r>
              <a:rPr lang="en-US" dirty="0" smtClean="0"/>
              <a:t>HPV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Частота </a:t>
            </a:r>
            <a:r>
              <a:rPr lang="ru-RU" dirty="0"/>
              <a:t>встречаемости анальных карцином в основной популяции населения оценивается как 7 на миллион у мужчин и </a:t>
            </a:r>
            <a:r>
              <a:rPr lang="ru-RU" b="1" dirty="0"/>
              <a:t>9 на миллион у </a:t>
            </a:r>
            <a:r>
              <a:rPr lang="ru-RU" b="1" dirty="0" smtClean="0"/>
              <a:t>женщин;</a:t>
            </a:r>
            <a:endParaRPr lang="ru-RU" b="1" dirty="0"/>
          </a:p>
          <a:p>
            <a:r>
              <a:rPr lang="ru-RU" dirty="0"/>
              <a:t>Чаще всего рак анального канала проявляется кровотечениями из прямой </a:t>
            </a:r>
            <a:r>
              <a:rPr lang="ru-RU" dirty="0" smtClean="0"/>
              <a:t>кишки;</a:t>
            </a:r>
            <a:endParaRPr lang="ru-RU" dirty="0"/>
          </a:p>
          <a:p>
            <a:r>
              <a:rPr lang="ru-RU" dirty="0"/>
              <a:t>В зависимости от локализации опухоли поражаются соответствующие регионарные лимфатические узлы. Глубоко расположенная опухоль инфильтрирует паховые, центральные тазовые и вышележащие </a:t>
            </a:r>
            <a:r>
              <a:rPr lang="ru-RU" dirty="0" err="1"/>
              <a:t>мезентериальные</a:t>
            </a:r>
            <a:r>
              <a:rPr lang="ru-RU" dirty="0"/>
              <a:t> лимфатические узлы.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53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i="1" dirty="0" err="1"/>
              <a:t>Лимфома</a:t>
            </a:r>
            <a:r>
              <a:rPr lang="ru-RU" b="1" i="1" dirty="0"/>
              <a:t> </a:t>
            </a:r>
            <a:r>
              <a:rPr lang="ru-RU" b="1" i="1" dirty="0" err="1"/>
              <a:t>Ходжкина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Предположительно возбудителем заболевания является вирус Эпштейн-</a:t>
            </a:r>
            <a:r>
              <a:rPr lang="ru-RU" sz="3200" dirty="0" err="1"/>
              <a:t>Барра</a:t>
            </a:r>
            <a:r>
              <a:rPr lang="ru-RU" sz="3200" dirty="0"/>
              <a:t>;</a:t>
            </a:r>
          </a:p>
          <a:p>
            <a:r>
              <a:rPr lang="ru-RU" sz="3200" dirty="0"/>
              <a:t>хронические проблемы иммунной системы, ее ослабление;</a:t>
            </a:r>
          </a:p>
          <a:p>
            <a:r>
              <a:rPr lang="ru-RU" sz="3200" dirty="0" smtClean="0"/>
              <a:t>возможна </a:t>
            </a:r>
            <a:r>
              <a:rPr lang="ru-RU" sz="3200" dirty="0"/>
              <a:t>генетическая наследственность (хотя врачам пока не удается это доказать), поскольку среди близнецов </a:t>
            </a:r>
            <a:r>
              <a:rPr lang="ru-RU" sz="3200" dirty="0" err="1"/>
              <a:t>лимфома</a:t>
            </a:r>
            <a:r>
              <a:rPr lang="ru-RU" sz="3200" dirty="0"/>
              <a:t> </a:t>
            </a:r>
            <a:r>
              <a:rPr lang="ru-RU" sz="3200" dirty="0" err="1"/>
              <a:t>Ходжкина</a:t>
            </a:r>
            <a:r>
              <a:rPr lang="ru-RU" sz="3200" dirty="0"/>
              <a:t> выявляется часто.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8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539051"/>
              </p:ext>
            </p:extLst>
          </p:nvPr>
        </p:nvGraphicFramePr>
        <p:xfrm>
          <a:off x="251520" y="188640"/>
          <a:ext cx="850728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45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15448003"/>
              </p:ext>
            </p:extLst>
          </p:nvPr>
        </p:nvGraphicFramePr>
        <p:xfrm>
          <a:off x="-9236" y="9236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76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Влияние ВИЧ-инфекции и СПИД- ассоциированных инфекций на течение рака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/>
          <a:lstStyle/>
          <a:p>
            <a:r>
              <a:rPr lang="ru-RU" sz="2800" dirty="0"/>
              <a:t>Усугубляется скорость прогрессирования и увеличение массива опухолевого повреждения;</a:t>
            </a:r>
          </a:p>
          <a:p>
            <a:r>
              <a:rPr lang="ru-RU" sz="2800" dirty="0"/>
              <a:t>формирование собственного комплекса разнообразных симптомов и клинических проявлений;</a:t>
            </a:r>
          </a:p>
          <a:p>
            <a:r>
              <a:rPr lang="ru-RU" sz="2800" dirty="0"/>
              <a:t>злокачественный процесс активизируется и поддерживается «разрушением» </a:t>
            </a:r>
            <a:r>
              <a:rPr lang="ru-RU" sz="2800" dirty="0" smtClean="0"/>
              <a:t>организма.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5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08888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Для уменьшения рисков развития онкологических заболеваний у ВИЧ-инфицированных пациентов</a:t>
            </a:r>
            <a:endParaRPr lang="ru-RU" sz="4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56992"/>
            <a:ext cx="8291264" cy="29676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Принимать антиретровирусную терапию;</a:t>
            </a:r>
          </a:p>
          <a:p>
            <a:r>
              <a:rPr lang="ru-RU" sz="3200" dirty="0" smtClean="0"/>
              <a:t>Отказ от курения;</a:t>
            </a:r>
          </a:p>
          <a:p>
            <a:r>
              <a:rPr lang="ru-RU" sz="3200" dirty="0" smtClean="0"/>
              <a:t>Сокращение потребления алкоголя;</a:t>
            </a:r>
          </a:p>
          <a:p>
            <a:r>
              <a:rPr lang="ru-RU" sz="3200" dirty="0" smtClean="0"/>
              <a:t>Вакцинация от ВПЧ;  </a:t>
            </a:r>
          </a:p>
          <a:p>
            <a:r>
              <a:rPr lang="ru-RU" sz="3200" dirty="0" smtClean="0"/>
              <a:t>Прохождение ПАП-теста</a:t>
            </a:r>
            <a:r>
              <a:rPr lang="ru-RU" sz="32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6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Вирус иммунодефицита «помогает» онкогенезу и выживанию опухолевых клеток, поддерживая в организме больного персистентный «коктейль» из инфекционных и воспалительных процессов.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9676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6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8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751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СПИД-ассоциированные, или индикаторные заболевания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Человек, инфицированный ВИЧ, погибает не от самого вируса, и даже не от СПИДа, а от последствий, к которым приводит синдром приобретенного иммунодефицита. Эти последствия и есть СПИД-индикаторные заболевания. Если они имеются, то больному ставится диагноз «СПИД», без этих симптомов человек считается </a:t>
            </a:r>
            <a:r>
              <a:rPr lang="ru-RU" dirty="0" smtClean="0"/>
              <a:t>зараженным </a:t>
            </a:r>
            <a:r>
              <a:rPr lang="ru-RU" dirty="0"/>
              <a:t>ВИЧ.</a:t>
            </a:r>
          </a:p>
        </p:txBody>
      </p:sp>
    </p:spTree>
    <p:extLst>
      <p:ext uri="{BB962C8B-B14F-4D97-AF65-F5344CB8AC3E}">
        <p14:creationId xmlns:p14="http://schemas.microsoft.com/office/powerpoint/2010/main" val="26224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3220" y="908720"/>
            <a:ext cx="7851648" cy="1656184"/>
          </a:xfrm>
          <a:ln w="76200"/>
          <a:scene3d>
            <a:camera prst="orthographicFront"/>
            <a:lightRig rig="freezing" dir="t">
              <a:rot lat="0" lon="0" rev="5640000"/>
            </a:lightRig>
          </a:scene3d>
          <a:sp3d>
            <a:bevelT/>
          </a:sp3d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ru-RU" sz="5400" i="1" dirty="0" smtClean="0">
                <a:solidFill>
                  <a:schemeClr val="tx2"/>
                </a:solidFill>
                <a:effectLst/>
              </a:rPr>
              <a:t>СПИД-ассоциированные</a:t>
            </a:r>
            <a:r>
              <a:rPr lang="ru-RU" sz="5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i="1" dirty="0" smtClean="0">
                <a:solidFill>
                  <a:schemeClr val="tx2"/>
                </a:solidFill>
                <a:effectLst/>
              </a:rPr>
              <a:t>заболевания</a:t>
            </a:r>
            <a:endParaRPr lang="ru-RU" sz="54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852936"/>
            <a:ext cx="3528392" cy="25202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</a:t>
            </a:r>
            <a:r>
              <a:rPr lang="ru-RU" dirty="0" smtClean="0"/>
              <a:t> группа:</a:t>
            </a:r>
          </a:p>
          <a:p>
            <a:pPr algn="l"/>
            <a:r>
              <a:rPr lang="ru-RU" dirty="0"/>
              <a:t>-</a:t>
            </a:r>
            <a:r>
              <a:rPr lang="ru-RU" dirty="0" smtClean="0"/>
              <a:t>грибковые </a:t>
            </a:r>
            <a:r>
              <a:rPr lang="ru-RU" dirty="0"/>
              <a:t>поражения внутренних </a:t>
            </a:r>
            <a:r>
              <a:rPr lang="ru-RU" dirty="0" smtClean="0"/>
              <a:t>органов;</a:t>
            </a:r>
          </a:p>
          <a:p>
            <a:pPr algn="l"/>
            <a:r>
              <a:rPr lang="ru-RU" dirty="0" smtClean="0"/>
              <a:t>-вирусные заболевания;</a:t>
            </a:r>
          </a:p>
          <a:p>
            <a:pPr algn="l"/>
            <a:r>
              <a:rPr lang="ru-RU" dirty="0" smtClean="0"/>
              <a:t>-простейшие.                       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644008" y="2852936"/>
            <a:ext cx="3672408" cy="2376264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II</a:t>
            </a:r>
            <a:r>
              <a:rPr lang="ru-RU" dirty="0" smtClean="0"/>
              <a:t> группа:</a:t>
            </a:r>
          </a:p>
          <a:p>
            <a:pPr algn="l"/>
            <a:r>
              <a:rPr lang="ru-RU" dirty="0" smtClean="0"/>
              <a:t>-грибковые поражения головного мозга;</a:t>
            </a:r>
          </a:p>
          <a:p>
            <a:pPr algn="l"/>
            <a:r>
              <a:rPr lang="ru-RU" dirty="0" smtClean="0"/>
              <a:t>-</a:t>
            </a:r>
            <a:r>
              <a:rPr lang="ru-RU" dirty="0" err="1" smtClean="0"/>
              <a:t>лимфомы</a:t>
            </a:r>
            <a:r>
              <a:rPr lang="ru-RU" dirty="0" smtClean="0"/>
              <a:t>;</a:t>
            </a:r>
          </a:p>
          <a:p>
            <a:pPr algn="l"/>
            <a:r>
              <a:rPr lang="ru-RU" dirty="0" smtClean="0"/>
              <a:t>-</a:t>
            </a:r>
            <a:r>
              <a:rPr lang="ru-RU" dirty="0" err="1" smtClean="0"/>
              <a:t>микобактериозы</a:t>
            </a:r>
            <a:r>
              <a:rPr lang="ru-RU" dirty="0" smtClean="0"/>
              <a:t>.</a:t>
            </a:r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381642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иммунной системы приводит к размножению патогенных микроорганизмов и развитию сопутствующих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заболеваний,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СПИД.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/>
          <a:lstStyle/>
          <a:p>
            <a:r>
              <a:rPr lang="en-US" dirty="0" err="1" smtClean="0"/>
              <a:t>Leonem</a:t>
            </a:r>
            <a:r>
              <a:rPr lang="en-US" dirty="0" smtClean="0"/>
              <a:t> </a:t>
            </a:r>
            <a:r>
              <a:rPr lang="en-US" dirty="0" err="1"/>
              <a:t>mortuum</a:t>
            </a:r>
            <a:r>
              <a:rPr lang="en-US" dirty="0"/>
              <a:t>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catuli</a:t>
            </a:r>
            <a:r>
              <a:rPr lang="en-US" dirty="0"/>
              <a:t> </a:t>
            </a:r>
            <a:r>
              <a:rPr lang="en-US" dirty="0" smtClean="0"/>
              <a:t>mordent</a:t>
            </a:r>
            <a:endParaRPr lang="ru-RU" dirty="0" smtClean="0"/>
          </a:p>
          <a:p>
            <a:pPr marL="0" indent="0">
              <a:buNone/>
            </a:pPr>
            <a:r>
              <a:rPr lang="ru-RU" sz="2800" dirty="0" smtClean="0"/>
              <a:t>(</a:t>
            </a:r>
            <a:r>
              <a:rPr lang="ru-RU" sz="2800" dirty="0"/>
              <a:t>М</a:t>
            </a:r>
            <a:r>
              <a:rPr lang="ru-RU" sz="2800" dirty="0" smtClean="0"/>
              <a:t>ертвого </a:t>
            </a:r>
            <a:r>
              <a:rPr lang="ru-RU" sz="2800" dirty="0"/>
              <a:t>льва даже щенята </a:t>
            </a:r>
            <a:r>
              <a:rPr lang="ru-RU" sz="2800" dirty="0" smtClean="0"/>
              <a:t>кусают)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31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90537121"/>
              </p:ext>
            </p:extLst>
          </p:nvPr>
        </p:nvGraphicFramePr>
        <p:xfrm>
          <a:off x="611560" y="260648"/>
          <a:ext cx="792088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687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15 % всех случаев рака является следствием различных хронических инфекционных </a:t>
            </a:r>
            <a:r>
              <a:rPr lang="ru-RU" sz="3200" dirty="0" smtClean="0"/>
              <a:t>заболеваний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Основные вирусы, ассоциированные с разными формами рака: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4515" y="3344416"/>
            <a:ext cx="2304256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Вирус гепатита 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3689205"/>
            <a:ext cx="2160240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Вирус гепатита С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4064496"/>
            <a:ext cx="2304256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Вирус папилломы человека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77178" y="4385356"/>
            <a:ext cx="2304256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Вирус Т-клеточной лейкемии человека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4842556"/>
            <a:ext cx="2304256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Вирус Эпштейн-Бара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4994956"/>
            <a:ext cx="2304256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Человеческий герпесвирус-8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77178" y="5805264"/>
            <a:ext cx="7539238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Вирус иммунодефицита человека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75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Факторы риска, способные вызывать рак: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Курение;</a:t>
            </a:r>
          </a:p>
          <a:p>
            <a:r>
              <a:rPr lang="ru-RU" dirty="0"/>
              <a:t>Алкоголь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Определенные виды инфекций;</a:t>
            </a:r>
          </a:p>
          <a:p>
            <a:r>
              <a:rPr lang="ru-RU" dirty="0"/>
              <a:t>Ультрафиолетовое излучение;</a:t>
            </a:r>
          </a:p>
          <a:p>
            <a:r>
              <a:rPr lang="ru-RU" dirty="0" smtClean="0"/>
              <a:t>Ожирение</a:t>
            </a:r>
            <a:r>
              <a:rPr lang="ru-RU" dirty="0"/>
              <a:t>;</a:t>
            </a:r>
          </a:p>
          <a:p>
            <a:r>
              <a:rPr lang="ru-RU" dirty="0"/>
              <a:t>Диабет;</a:t>
            </a:r>
          </a:p>
          <a:p>
            <a:r>
              <a:rPr lang="ru-RU" dirty="0"/>
              <a:t>Нездоровая диета;</a:t>
            </a:r>
          </a:p>
          <a:p>
            <a:r>
              <a:rPr lang="ru-RU" dirty="0"/>
              <a:t>Низкая физическая активность;</a:t>
            </a:r>
          </a:p>
          <a:p>
            <a:r>
              <a:rPr lang="ru-RU" dirty="0"/>
              <a:t>Окружающая </a:t>
            </a:r>
            <a:r>
              <a:rPr lang="ru-RU" dirty="0" smtClean="0"/>
              <a:t>среда;</a:t>
            </a:r>
          </a:p>
          <a:p>
            <a:r>
              <a:rPr lang="ru-RU" dirty="0" smtClean="0"/>
              <a:t>Иммунодепрессанты.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6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92888" cy="5544616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Cancer – </a:t>
            </a:r>
            <a:r>
              <a:rPr lang="ru-RU" sz="1800" dirty="0" smtClean="0">
                <a:solidFill>
                  <a:schemeClr val="tx1"/>
                </a:solidFill>
              </a:rPr>
              <a:t>речной рак. 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Сам термин «рак» появился с лёгкой руки отца современной медицины,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древнегреческого </a:t>
            </a:r>
            <a:r>
              <a:rPr lang="ru-RU" sz="1800" dirty="0">
                <a:solidFill>
                  <a:schemeClr val="tx1"/>
                </a:solidFill>
              </a:rPr>
              <a:t>целителя Гиппократа. Одна из пациенток знаменитого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врача </a:t>
            </a:r>
            <a:r>
              <a:rPr lang="ru-RU" sz="1800" dirty="0">
                <a:solidFill>
                  <a:schemeClr val="tx1"/>
                </a:solidFill>
              </a:rPr>
              <a:t>страдала от заболевания, которое медик позже описал в своём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научном </a:t>
            </a:r>
            <a:r>
              <a:rPr lang="ru-RU" sz="1800" dirty="0">
                <a:solidFill>
                  <a:schemeClr val="tx1"/>
                </a:solidFill>
              </a:rPr>
              <a:t>труде «Карцинома». Согласно современной симптоматике, у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неё был </a:t>
            </a:r>
            <a:r>
              <a:rPr lang="ru-RU" sz="1800" dirty="0">
                <a:solidFill>
                  <a:schemeClr val="tx1"/>
                </a:solidFill>
              </a:rPr>
              <a:t>рак груди.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При </a:t>
            </a:r>
            <a:r>
              <a:rPr lang="ru-RU" sz="1800" dirty="0">
                <a:solidFill>
                  <a:schemeClr val="tx1"/>
                </a:solidFill>
              </a:rPr>
              <a:t>этом, судя по описанию, </a:t>
            </a:r>
            <a:r>
              <a:rPr lang="ru-RU" sz="1800" dirty="0" smtClean="0">
                <a:solidFill>
                  <a:schemeClr val="tx1"/>
                </a:solidFill>
              </a:rPr>
              <a:t>заболевание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находилось в довольно-таки </a:t>
            </a:r>
            <a:r>
              <a:rPr lang="ru-RU" sz="1800" dirty="0" smtClean="0">
                <a:solidFill>
                  <a:schemeClr val="tx1"/>
                </a:solidFill>
              </a:rPr>
              <a:t>серьёзной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стадии — когда врач </a:t>
            </a:r>
            <a:r>
              <a:rPr lang="ru-RU" sz="1800" dirty="0" smtClean="0">
                <a:solidFill>
                  <a:schemeClr val="tx1"/>
                </a:solidFill>
              </a:rPr>
              <a:t>осматривал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женщину, новообразование в её </a:t>
            </a:r>
            <a:r>
              <a:rPr lang="ru-RU" sz="1800" dirty="0" smtClean="0">
                <a:solidFill>
                  <a:schemeClr val="tx1"/>
                </a:solidFill>
              </a:rPr>
              <a:t>груди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было похоже на «распухшее животное</a:t>
            </a:r>
            <a:r>
              <a:rPr lang="ru-RU" sz="1800" dirty="0" smtClean="0">
                <a:solidFill>
                  <a:schemeClr val="tx1"/>
                </a:solidFill>
              </a:rPr>
              <a:t>»,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а те сосуды, что питали опухоль, «</a:t>
            </a:r>
            <a:r>
              <a:rPr lang="ru-RU" sz="1800" dirty="0" smtClean="0">
                <a:solidFill>
                  <a:schemeClr val="tx1"/>
                </a:solidFill>
              </a:rPr>
              <a:t>сильно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набухли и были похожи </a:t>
            </a:r>
            <a:r>
              <a:rPr lang="ru-RU" sz="1800" dirty="0" smtClean="0">
                <a:solidFill>
                  <a:schemeClr val="tx1"/>
                </a:solidFill>
              </a:rPr>
              <a:t>на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расставленные клешни».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Из-за </a:t>
            </a:r>
            <a:r>
              <a:rPr lang="ru-RU" sz="1800" dirty="0">
                <a:solidFill>
                  <a:schemeClr val="tx1"/>
                </a:solidFill>
              </a:rPr>
              <a:t>внешнего сходства </a:t>
            </a:r>
            <a:r>
              <a:rPr lang="ru-RU" sz="1800" dirty="0" smtClean="0">
                <a:solidFill>
                  <a:schemeClr val="tx1"/>
                </a:solidFill>
              </a:rPr>
              <a:t>с известным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Членистоногим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Гиппократ </a:t>
            </a:r>
            <a:r>
              <a:rPr lang="ru-RU" sz="1800" dirty="0">
                <a:solidFill>
                  <a:schemeClr val="tx1"/>
                </a:solidFill>
              </a:rPr>
              <a:t>и назвал болезнь «</a:t>
            </a:r>
            <a:r>
              <a:rPr lang="ru-RU" sz="1800" dirty="0" err="1">
                <a:solidFill>
                  <a:schemeClr val="tx1"/>
                </a:solidFill>
              </a:rPr>
              <a:t>karkinos</a:t>
            </a:r>
            <a:r>
              <a:rPr lang="ru-RU" sz="1800" dirty="0" smtClean="0">
                <a:solidFill>
                  <a:schemeClr val="tx1"/>
                </a:solidFill>
              </a:rPr>
              <a:t>», что </a:t>
            </a:r>
            <a:r>
              <a:rPr lang="ru-RU" sz="1800" dirty="0">
                <a:solidFill>
                  <a:schemeClr val="tx1"/>
                </a:solidFill>
              </a:rPr>
              <a:t>по-гречески и означает «рак».</a:t>
            </a:r>
          </a:p>
        </p:txBody>
      </p:sp>
      <p:pic>
        <p:nvPicPr>
          <p:cNvPr id="4" name="Picture 2" descr="C:\Users\EmelyanovaAV\Pictures\9365330_927981f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20888"/>
            <a:ext cx="3312368" cy="302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8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2648</TotalTime>
  <Words>2103</Words>
  <Application>Microsoft Office PowerPoint</Application>
  <PresentationFormat>Экран (4:3)</PresentationFormat>
  <Paragraphs>189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СПИД-ассоциированные онкологические заболевания</vt:lpstr>
      <vt:lpstr>Презентация PowerPoint</vt:lpstr>
      <vt:lpstr>СПИД-ассоциированные, или индикаторные заболевания</vt:lpstr>
      <vt:lpstr>СПИД-ассоциированные заболевания</vt:lpstr>
      <vt:lpstr>    Нарушение работы иммунной системы приводит к размножению патогенных микроорганизмов и развитию сопутствующих заболеваний, в том числе СПИД.  </vt:lpstr>
      <vt:lpstr>Презентация PowerPoint</vt:lpstr>
      <vt:lpstr>   15 % всех случаев рака является следствием различных хронических инфекционных заболеваний</vt:lpstr>
      <vt:lpstr>Факторы риска, способные вызывать рак:</vt:lpstr>
      <vt:lpstr>Презентация PowerPoint</vt:lpstr>
      <vt:lpstr>1910 год  И.И.Мечников</vt:lpstr>
      <vt:lpstr>1944 год Л.А.Зильбер</vt:lpstr>
      <vt:lpstr>Презентация PowerPoint</vt:lpstr>
      <vt:lpstr>СПИД-определяющие болезни</vt:lpstr>
      <vt:lpstr>Саркома Капоши</vt:lpstr>
      <vt:lpstr>Лимфомы 42 % от всех злокачественных опухолей у ВИЧ-инфицированных</vt:lpstr>
      <vt:lpstr>Предраковые изменения шейки матки и инвазивный рак шейки матки</vt:lpstr>
      <vt:lpstr>Инвазивный рак анального канала</vt:lpstr>
      <vt:lpstr>Лимфома Ходжкина</vt:lpstr>
      <vt:lpstr>Презентация PowerPoint</vt:lpstr>
      <vt:lpstr>Влияние ВИЧ-инфекции и СПИД- ассоциированных инфекций на течение рака</vt:lpstr>
      <vt:lpstr>Для уменьшения рисков развития онкологических заболеваний у ВИЧ-инфицированных пациентов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СПИД-ассоциированные онкологические заболевания</dc:title>
  <dc:creator>Емельянова Алла Викторовна</dc:creator>
  <cp:lastModifiedBy>Кравчук Александра Александровна</cp:lastModifiedBy>
  <cp:revision>133</cp:revision>
  <dcterms:created xsi:type="dcterms:W3CDTF">2019-11-28T05:49:32Z</dcterms:created>
  <dcterms:modified xsi:type="dcterms:W3CDTF">2019-12-11T05:47:29Z</dcterms:modified>
</cp:coreProperties>
</file>