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464" r:id="rId2"/>
    <p:sldId id="463" r:id="rId3"/>
    <p:sldId id="462" r:id="rId4"/>
    <p:sldId id="461" r:id="rId5"/>
    <p:sldId id="421" r:id="rId6"/>
    <p:sldId id="395" r:id="rId7"/>
    <p:sldId id="323" r:id="rId8"/>
    <p:sldId id="420" r:id="rId9"/>
    <p:sldId id="257" r:id="rId10"/>
    <p:sldId id="272" r:id="rId11"/>
    <p:sldId id="270" r:id="rId12"/>
    <p:sldId id="466" r:id="rId13"/>
    <p:sldId id="465" r:id="rId14"/>
    <p:sldId id="468" r:id="rId15"/>
    <p:sldId id="470" r:id="rId16"/>
    <p:sldId id="267" r:id="rId17"/>
    <p:sldId id="268" r:id="rId18"/>
    <p:sldId id="271" r:id="rId19"/>
    <p:sldId id="357" r:id="rId20"/>
    <p:sldId id="277" r:id="rId21"/>
    <p:sldId id="398" r:id="rId22"/>
    <p:sldId id="422" r:id="rId23"/>
    <p:sldId id="423" r:id="rId24"/>
    <p:sldId id="425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60"/>
  </p:normalViewPr>
  <p:slideViewPr>
    <p:cSldViewPr snapToGrid="0">
      <p:cViewPr>
        <p:scale>
          <a:sx n="100" d="100"/>
          <a:sy n="100" d="100"/>
        </p:scale>
        <p:origin x="-936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260631799848027E-2"/>
          <c:y val="3.3198776035839525E-2"/>
          <c:w val="0.90829777083592023"/>
          <c:h val="0.747509397794938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892569359707011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27D-43E4-8192-49916B1B3A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Самарская область</c:v>
                </c:pt>
                <c:pt idx="1">
                  <c:v>ПФО</c:v>
                </c:pt>
                <c:pt idx="2">
                  <c:v>РФ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54.8</c:v>
                </c:pt>
                <c:pt idx="1">
                  <c:v>43.1</c:v>
                </c:pt>
                <c:pt idx="2">
                  <c:v>44.4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27D-43E4-8192-49916B1B3A1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6D09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4104744664224981E-3"/>
                  <c:y val="1.1452551448107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27D-43E4-8192-49916B1B3A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Самарская область</c:v>
                </c:pt>
                <c:pt idx="1">
                  <c:v>ПФО</c:v>
                </c:pt>
                <c:pt idx="2">
                  <c:v>РФ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51.7</c:v>
                </c:pt>
                <c:pt idx="1">
                  <c:v>40.299999999999997</c:v>
                </c:pt>
                <c:pt idx="2">
                  <c:v>41.2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27D-43E4-8192-49916B1B3A1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8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4104744664224981E-3"/>
                  <c:y val="6.87153086886447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27D-43E4-8192-49916B1B3A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Самарская область</c:v>
                </c:pt>
                <c:pt idx="1">
                  <c:v>ПФО</c:v>
                </c:pt>
                <c:pt idx="2">
                  <c:v>РФ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27D-43E4-8192-49916B1B3A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957440"/>
        <c:axId val="29938816"/>
      </c:barChart>
      <c:catAx>
        <c:axId val="22957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938816"/>
        <c:crosses val="autoZero"/>
        <c:auto val="1"/>
        <c:lblAlgn val="ctr"/>
        <c:lblOffset val="100"/>
        <c:noMultiLvlLbl val="0"/>
      </c:catAx>
      <c:valAx>
        <c:axId val="299388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957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530346869671489E-2"/>
          <c:y val="4.6554711814127438E-2"/>
          <c:w val="0.95712949105872769"/>
          <c:h val="0.71964731191483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Самарская область</c:v>
                </c:pt>
                <c:pt idx="1">
                  <c:v>ПФО</c:v>
                </c:pt>
                <c:pt idx="2">
                  <c:v>РФ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44.4</c:v>
                </c:pt>
                <c:pt idx="1">
                  <c:v>37.4</c:v>
                </c:pt>
                <c:pt idx="2">
                  <c:v>38.5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311-4AA1-9E19-53A26DD2DF3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6D09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9164428353276335E-3"/>
                  <c:y val="9.16204115848599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311-4AA1-9E19-53A26DD2DF37}"/>
                </c:ext>
              </c:extLst>
            </c:dLbl>
            <c:dLbl>
              <c:idx val="2"/>
              <c:layout>
                <c:manualLayout>
                  <c:x val="1.9170575250092984E-3"/>
                  <c:y val="1.1452551448107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311-4AA1-9E19-53A26DD2DF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Самарская область</c:v>
                </c:pt>
                <c:pt idx="1">
                  <c:v>ПФО</c:v>
                </c:pt>
                <c:pt idx="2">
                  <c:v>РФ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41.7</c:v>
                </c:pt>
                <c:pt idx="1">
                  <c:v>34.6</c:v>
                </c:pt>
                <c:pt idx="2">
                  <c:v>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311-4AA1-9E19-53A26DD2DF3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8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4104744664224981E-3"/>
                  <c:y val="6.87153086886447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311-4AA1-9E19-53A26DD2DF37}"/>
                </c:ext>
              </c:extLst>
            </c:dLbl>
            <c:dLbl>
              <c:idx val="2"/>
              <c:layout>
                <c:manualLayout>
                  <c:x val="0"/>
                  <c:y val="1.37430617377290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311-4AA1-9E19-53A26DD2DF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Самарская область</c:v>
                </c:pt>
                <c:pt idx="1">
                  <c:v>ПФО</c:v>
                </c:pt>
                <c:pt idx="2">
                  <c:v>РФ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311-4AA1-9E19-53A26DD2DF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235904"/>
        <c:axId val="32237824"/>
      </c:barChart>
      <c:catAx>
        <c:axId val="32235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237824"/>
        <c:crosses val="autoZero"/>
        <c:auto val="1"/>
        <c:lblAlgn val="ctr"/>
        <c:lblOffset val="100"/>
        <c:noMultiLvlLbl val="0"/>
      </c:catAx>
      <c:valAx>
        <c:axId val="32237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235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133419354371251"/>
          <c:y val="0.90340737753525224"/>
          <c:w val="0.43143183366099419"/>
          <c:h val="6.91064989892897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15553145771012"/>
          <c:y val="3.4584463019251374E-2"/>
          <c:w val="0.87046701324477038"/>
          <c:h val="0.843039591795160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2018 г.</c:v>
                </c:pt>
                <c:pt idx="1">
                  <c:v>2019 г.</c:v>
                </c:pt>
                <c:pt idx="2">
                  <c:v>2020 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63</c:v>
                </c:pt>
                <c:pt idx="1">
                  <c:v>60.4</c:v>
                </c:pt>
                <c:pt idx="2">
                  <c:v>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725248"/>
        <c:axId val="21606400"/>
      </c:barChart>
      <c:catAx>
        <c:axId val="327252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="1" i="0" baseline="0"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21606400"/>
        <c:crosses val="autoZero"/>
        <c:auto val="1"/>
        <c:lblAlgn val="ctr"/>
        <c:lblOffset val="100"/>
        <c:noMultiLvlLbl val="0"/>
      </c:catAx>
      <c:valAx>
        <c:axId val="21606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327252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14300662299876"/>
          <c:y val="3.4584463019251374E-2"/>
          <c:w val="0.87046701324477038"/>
          <c:h val="0.843039591795160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2018 г.</c:v>
                </c:pt>
                <c:pt idx="1">
                  <c:v>2019 г.</c:v>
                </c:pt>
                <c:pt idx="2">
                  <c:v>2020 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44.6</c:v>
                </c:pt>
                <c:pt idx="1">
                  <c:v>44.8</c:v>
                </c:pt>
                <c:pt idx="2">
                  <c:v>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419200"/>
        <c:axId val="32584832"/>
      </c:barChart>
      <c:catAx>
        <c:axId val="324192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="1" i="0" baseline="0"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32584832"/>
        <c:crosses val="autoZero"/>
        <c:auto val="1"/>
        <c:lblAlgn val="ctr"/>
        <c:lblOffset val="100"/>
        <c:noMultiLvlLbl val="0"/>
      </c:catAx>
      <c:valAx>
        <c:axId val="325848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32419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Самарская область</c:v>
                </c:pt>
                <c:pt idx="1">
                  <c:v>ПФО</c:v>
                </c:pt>
                <c:pt idx="2">
                  <c:v>РФ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42.1</c:v>
                </c:pt>
                <c:pt idx="1">
                  <c:v>27</c:v>
                </c:pt>
                <c:pt idx="2">
                  <c:v>22.8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Самарская область</c:v>
                </c:pt>
                <c:pt idx="1">
                  <c:v>ПФО</c:v>
                </c:pt>
                <c:pt idx="2">
                  <c:v>РФ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44.5</c:v>
                </c:pt>
                <c:pt idx="1">
                  <c:v>28</c:v>
                </c:pt>
                <c:pt idx="2">
                  <c:v>23.7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 г.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Самарская область</c:v>
                </c:pt>
                <c:pt idx="1">
                  <c:v>ПФО</c:v>
                </c:pt>
                <c:pt idx="2">
                  <c:v>РФ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631360"/>
        <c:axId val="21632896"/>
      </c:barChart>
      <c:catAx>
        <c:axId val="2163136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rgbClr val="002060"/>
            </a:solidFill>
          </a:ln>
        </c:spPr>
        <c:txPr>
          <a:bodyPr/>
          <a:lstStyle/>
          <a:p>
            <a:pPr>
              <a:defRPr sz="2000" b="1" i="0" baseline="0"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21632896"/>
        <c:crosses val="autoZero"/>
        <c:auto val="1"/>
        <c:lblAlgn val="ctr"/>
        <c:lblOffset val="100"/>
        <c:noMultiLvlLbl val="0"/>
      </c:catAx>
      <c:valAx>
        <c:axId val="216328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16313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032006415864679"/>
          <c:y val="0.26638043660542521"/>
          <c:w val="0.16273549139690871"/>
          <c:h val="0.36060988567515906"/>
        </c:manualLayout>
      </c:layout>
      <c:overlay val="0"/>
      <c:txPr>
        <a:bodyPr/>
        <a:lstStyle/>
        <a:p>
          <a:pPr>
            <a:defRPr sz="20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777777777777776E-2"/>
                  <c:y val="-4.9578930438027899E-2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9444444444444441E-3"/>
                  <c:y val="-3.9663144350422321E-2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9444444444444441E-3"/>
                  <c:y val="-3.7184197828520921E-2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2018 г.</c:v>
                </c:pt>
                <c:pt idx="1">
                  <c:v>2019 г.</c:v>
                </c:pt>
                <c:pt idx="2">
                  <c:v>2020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43.3</c:v>
                </c:pt>
                <c:pt idx="1">
                  <c:v>45.8</c:v>
                </c:pt>
                <c:pt idx="2">
                  <c:v>48.8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668224"/>
        <c:axId val="21669760"/>
        <c:axId val="21624128"/>
      </c:bar3DChart>
      <c:catAx>
        <c:axId val="216682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="1" i="0" baseline="0"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21669760"/>
        <c:crosses val="autoZero"/>
        <c:auto val="1"/>
        <c:lblAlgn val="ctr"/>
        <c:lblOffset val="100"/>
        <c:noMultiLvlLbl val="0"/>
      </c:catAx>
      <c:valAx>
        <c:axId val="216697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668224"/>
        <c:crosses val="autoZero"/>
        <c:crossBetween val="between"/>
      </c:valAx>
      <c:serAx>
        <c:axId val="21624128"/>
        <c:scaling>
          <c:orientation val="minMax"/>
        </c:scaling>
        <c:delete val="1"/>
        <c:axPos val="b"/>
        <c:majorTickMark val="out"/>
        <c:minorTickMark val="none"/>
        <c:tickLblPos val="nextTo"/>
        <c:crossAx val="21669760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993567966132421E-2"/>
          <c:y val="2.364960891791244E-2"/>
          <c:w val="0.87673694150942294"/>
          <c:h val="0.735680883942188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1.4820948932844997E-3"/>
                  <c:y val="-6.871530868864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CE5-45F7-BF1E-44BACF7347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Самарская область</c:v>
                </c:pt>
                <c:pt idx="1">
                  <c:v>ПФО</c:v>
                </c:pt>
                <c:pt idx="2">
                  <c:v>РФ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124.8</c:v>
                </c:pt>
                <c:pt idx="1">
                  <c:v>100.7</c:v>
                </c:pt>
                <c:pt idx="2">
                  <c:v>101.6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CE5-45F7-BF1E-44BACF73470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6D09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7849537185926713E-3"/>
                  <c:y val="2.29032993448058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CE5-45F7-BF1E-44BACF734704}"/>
                </c:ext>
              </c:extLst>
            </c:dLbl>
            <c:dLbl>
              <c:idx val="1"/>
              <c:layout>
                <c:manualLayout>
                  <c:x val="1.8924066916541436E-2"/>
                  <c:y val="4.58102057924299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CE5-45F7-BF1E-44BACF734704}"/>
                </c:ext>
              </c:extLst>
            </c:dLbl>
            <c:dLbl>
              <c:idx val="2"/>
              <c:layout>
                <c:manualLayout>
                  <c:x val="1.5585402791502698E-2"/>
                  <c:y val="6.87153086886449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CE5-45F7-BF1E-44BACF7347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Самарская область</c:v>
                </c:pt>
                <c:pt idx="1">
                  <c:v>ПФО</c:v>
                </c:pt>
                <c:pt idx="2">
                  <c:v>РФ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104.6</c:v>
                </c:pt>
                <c:pt idx="1">
                  <c:v>85.5</c:v>
                </c:pt>
                <c:pt idx="2">
                  <c:v>86.4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CE5-45F7-BF1E-44BACF73470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8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4104744664224712E-3"/>
                  <c:y val="6.87153086886451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CE5-45F7-BF1E-44BACF734704}"/>
                </c:ext>
              </c:extLst>
            </c:dLbl>
            <c:dLbl>
              <c:idx val="1"/>
              <c:layout>
                <c:manualLayout>
                  <c:x val="1.1139113197948766E-2"/>
                  <c:y val="1.1452551448107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CE5-45F7-BF1E-44BACF734704}"/>
                </c:ext>
              </c:extLst>
            </c:dLbl>
            <c:dLbl>
              <c:idx val="2"/>
              <c:layout>
                <c:manualLayout>
                  <c:x val="7.4260754652991775E-3"/>
                  <c:y val="1.60335720273504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CE5-45F7-BF1E-44BACF7347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Самарская область</c:v>
                </c:pt>
                <c:pt idx="1">
                  <c:v>ПФО</c:v>
                </c:pt>
                <c:pt idx="2">
                  <c:v>РФ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85.4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8CE5-45F7-BF1E-44BACF7347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099136"/>
        <c:axId val="33105024"/>
      </c:barChart>
      <c:catAx>
        <c:axId val="33099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105024"/>
        <c:crosses val="autoZero"/>
        <c:auto val="1"/>
        <c:lblAlgn val="ctr"/>
        <c:lblOffset val="100"/>
        <c:noMultiLvlLbl val="0"/>
      </c:catAx>
      <c:valAx>
        <c:axId val="33105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099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702229164079802E-2"/>
          <c:y val="3.0521139786776938E-2"/>
          <c:w val="0.78973017937316015"/>
          <c:h val="0.657803534095057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Самарская область</c:v>
                </c:pt>
                <c:pt idx="1">
                  <c:v>ПФО</c:v>
                </c:pt>
                <c:pt idx="2">
                  <c:v>РФ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5.6</c:v>
                </c:pt>
                <c:pt idx="1">
                  <c:v>4.5999999999999996</c:v>
                </c:pt>
                <c:pt idx="2">
                  <c:v>5.8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360-40E8-8ED9-8D489889F6E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6D0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Самарская область</c:v>
                </c:pt>
                <c:pt idx="1">
                  <c:v>ПФО</c:v>
                </c:pt>
                <c:pt idx="2">
                  <c:v>РФ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3.9</c:v>
                </c:pt>
                <c:pt idx="1">
                  <c:v>3.8</c:v>
                </c:pt>
                <c:pt idx="2">
                  <c:v>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360-40E8-8ED9-8D489889F6E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8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4104744664224981E-3"/>
                  <c:y val="6.87153086886447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360-40E8-8ED9-8D489889F6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Самарская область</c:v>
                </c:pt>
                <c:pt idx="1">
                  <c:v>ПФО</c:v>
                </c:pt>
                <c:pt idx="2">
                  <c:v>РФ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360-40E8-8ED9-8D489889F6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777344"/>
        <c:axId val="36783232"/>
      </c:barChart>
      <c:catAx>
        <c:axId val="3677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783232"/>
        <c:crosses val="autoZero"/>
        <c:auto val="1"/>
        <c:lblAlgn val="ctr"/>
        <c:lblOffset val="100"/>
        <c:noMultiLvlLbl val="0"/>
      </c:catAx>
      <c:valAx>
        <c:axId val="36783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777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702229164079857E-2"/>
          <c:y val="2.8230629497155442E-2"/>
          <c:w val="0.90829777083592"/>
          <c:h val="0.797524661761968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Самарская область</c:v>
                </c:pt>
                <c:pt idx="1">
                  <c:v>ПФО</c:v>
                </c:pt>
                <c:pt idx="2">
                  <c:v>РФ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86.6</c:v>
                </c:pt>
                <c:pt idx="1">
                  <c:v>75.599999999999994</c:v>
                </c:pt>
                <c:pt idx="2">
                  <c:v>72.7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123-431C-ABDA-04F03FBD01C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6D0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Самарская область</c:v>
                </c:pt>
                <c:pt idx="1">
                  <c:v>ПФО</c:v>
                </c:pt>
                <c:pt idx="2">
                  <c:v>РФ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86.7</c:v>
                </c:pt>
                <c:pt idx="1">
                  <c:v>76.7</c:v>
                </c:pt>
                <c:pt idx="2">
                  <c:v>73.7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123-431C-ABDA-04F03FBD01C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8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4104744664224981E-3"/>
                  <c:y val="6.87153086886447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123-431C-ABDA-04F03FBD01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Самарская область</c:v>
                </c:pt>
                <c:pt idx="1">
                  <c:v>ПФО</c:v>
                </c:pt>
                <c:pt idx="2">
                  <c:v>РФ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85.4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123-431C-ABDA-04F03FBD01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1828224"/>
        <c:axId val="91829760"/>
      </c:barChart>
      <c:catAx>
        <c:axId val="91828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1829760"/>
        <c:crosses val="autoZero"/>
        <c:auto val="1"/>
        <c:lblAlgn val="ctr"/>
        <c:lblOffset val="100"/>
        <c:noMultiLvlLbl val="0"/>
      </c:catAx>
      <c:valAx>
        <c:axId val="918297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1828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0.29993</cdr:x>
      <cdr:y>0</cdr:y>
    </cdr:from>
    <cdr:to>
      <cdr:x>0.76584</cdr:x>
      <cdr:y>0.13947</cdr:y>
    </cdr:to>
    <cdr:sp macro="" textlink="">
      <cdr:nvSpPr>
        <cdr:cNvPr id="2" name="Прямоугольная выноска 1">
          <a:extLst xmlns:a="http://schemas.openxmlformats.org/drawingml/2006/main">
            <a:ext uri="{FF2B5EF4-FFF2-40B4-BE49-F238E27FC236}">
              <a16:creationId xmlns:a16="http://schemas.microsoft.com/office/drawing/2014/main" xmlns="" id="{69A6AFF1-6BDD-4EB5-B597-93F75EA16AE4}"/>
            </a:ext>
          </a:extLst>
        </cdr:cNvPr>
        <cdr:cNvSpPr/>
      </cdr:nvSpPr>
      <cdr:spPr>
        <a:xfrm xmlns:a="http://schemas.openxmlformats.org/drawingml/2006/main">
          <a:off x="2213577" y="0"/>
          <a:ext cx="3438543" cy="713050"/>
        </a:xfrm>
        <a:prstGeom xmlns:a="http://schemas.openxmlformats.org/drawingml/2006/main" prst="wedgeRectCallout">
          <a:avLst>
            <a:gd name="adj1" fmla="val -21612"/>
            <a:gd name="adj2" fmla="val 46031"/>
          </a:avLst>
        </a:prstGeom>
        <a:solidFill xmlns:a="http://schemas.openxmlformats.org/drawingml/2006/main">
          <a:srgbClr val="8000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Пик заболеваемости в РФ – 2008 год (85,1 на 100 тыс. населения)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2EA34-DB1A-4505-8EE0-B2DBF57C4EDB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DAFEED-10E3-46DE-9C55-C9192BC4B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846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9AAA85-33B3-4FB1-AE57-4FBF153341D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7921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xmlns="" id="{D318A7CB-6BFB-4B6F-BBD5-84D6F0B3E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xmlns="" id="{729E1727-3DA6-4A0C-A612-DBB376051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xmlns="" id="{6A4BE674-D31C-4D5C-9BD5-6F1902E4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35BF0C-27E3-4F82-AAF2-85D9D3E332B2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764908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9D6E12-23C0-40EE-953E-4563B08AC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A884B8A-CE80-4E5B-ACA1-450EB198C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2D2E4CB-1D1E-4042-B4F2-A41A39F89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648B-931C-47FF-8C92-75DA38D2DC47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0FCB493-723E-4904-88F2-F25EF6F1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024F5AE-92CF-4709-AB75-92D322292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FA42D-48B6-49E1-8FBE-235049FBE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797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xmlns="" id="{ECD5F3C4-0B62-49C1-BEFB-DD0608D613A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xmlns="" id="{FED9B63B-0C70-4008-B007-D51A4126F8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04FC867-1DB7-4417-A522-B029ED19DE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1919B4B-EB25-4F50-A0B3-0442F53A3C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9EE0202-4A73-409B-BD8A-AF72B38E13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E1D00E7-6B7F-4CB2-A4AF-8DBA5F2BBF7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5726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slow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Главная">
            <a:extLst>
              <a:ext uri="{FF2B5EF4-FFF2-40B4-BE49-F238E27FC236}">
                <a16:creationId xmlns:a16="http://schemas.microsoft.com/office/drawing/2014/main" xmlns="" id="{D85143F1-EA40-4F38-80E8-989F01213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2" y="186613"/>
            <a:ext cx="6233621" cy="67180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1">
            <a:extLst>
              <a:ext uri="{FF2B5EF4-FFF2-40B4-BE49-F238E27FC236}">
                <a16:creationId xmlns:a16="http://schemas.microsoft.com/office/drawing/2014/main" xmlns="" id="{D76B39E5-3E6D-48B3-87CA-A209F8517B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846" y="768623"/>
            <a:ext cx="11385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Эпидемическая ситуация по туберкулезу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в  </a:t>
            </a: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Самарской области по 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итогам 2020 года, меры профилактики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0CE0376-6822-4A43-90B5-A717B60408BF}"/>
              </a:ext>
            </a:extLst>
          </p:cNvPr>
          <p:cNvSpPr txBox="1"/>
          <p:nvPr/>
        </p:nvSpPr>
        <p:spPr>
          <a:xfrm>
            <a:off x="4809493" y="5573319"/>
            <a:ext cx="73129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Илясова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Э.В.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Заведующий кабинетом мониторинга противотуберкулезных мероприятий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организационно-методического отдела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ГБУЗ «СОКПТД»,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к.м.н.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229" y="1476509"/>
            <a:ext cx="8354860" cy="4096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07084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9536" y="144116"/>
            <a:ext cx="8640960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Заболеваемость туберкулезом всего населения Самарской области (на 100 тысяч населения, 2018-2020 гг.)</a:t>
            </a:r>
            <a:b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955748994"/>
              </p:ext>
            </p:extLst>
          </p:nvPr>
        </p:nvGraphicFramePr>
        <p:xfrm>
          <a:off x="461628" y="1164196"/>
          <a:ext cx="738031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61628" y="1913874"/>
            <a:ext cx="1224136" cy="288032"/>
          </a:xfrm>
          <a:prstGeom prst="rect">
            <a:avLst/>
          </a:prstGeom>
          <a:solidFill>
            <a:schemeClr val="bg1"/>
          </a:solidFill>
          <a:ln>
            <a:solidFill>
              <a:srgbClr val="2C4D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C4D76"/>
                </a:solidFill>
              </a:rPr>
              <a:t>1 750 чел.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80360" y="2807568"/>
            <a:ext cx="127835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1 647 чел.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85764" y="3643300"/>
            <a:ext cx="1224135" cy="298376"/>
          </a:xfrm>
          <a:prstGeom prst="rect">
            <a:avLst/>
          </a:prstGeom>
          <a:solidFill>
            <a:schemeClr val="bg1"/>
          </a:solidFill>
          <a:ln>
            <a:solidFill>
              <a:srgbClr val="00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5000"/>
                </a:solidFill>
              </a:rPr>
              <a:t>1 358 чел.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96000" y="1164196"/>
            <a:ext cx="5702423" cy="5760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C00000"/>
                </a:solidFill>
              </a:rPr>
              <a:t>Пик заболеваемости </a:t>
            </a:r>
            <a:r>
              <a:rPr lang="ru-RU" sz="2000" b="1" dirty="0">
                <a:solidFill>
                  <a:srgbClr val="002060"/>
                </a:solidFill>
              </a:rPr>
              <a:t>туберкулезом </a:t>
            </a:r>
            <a:r>
              <a:rPr lang="ru-RU" sz="2000" b="1" dirty="0">
                <a:solidFill>
                  <a:srgbClr val="C00000"/>
                </a:solidFill>
              </a:rPr>
              <a:t>всего населения </a:t>
            </a:r>
            <a:r>
              <a:rPr lang="ru-RU" sz="2000" b="1" dirty="0">
                <a:solidFill>
                  <a:srgbClr val="002060"/>
                </a:solidFill>
              </a:rPr>
              <a:t>в Самарской области – </a:t>
            </a:r>
            <a:r>
              <a:rPr lang="ru-RU" sz="2000" b="1" dirty="0">
                <a:solidFill>
                  <a:srgbClr val="C00000"/>
                </a:solidFill>
              </a:rPr>
              <a:t>2013</a:t>
            </a:r>
            <a:r>
              <a:rPr lang="ru-RU" sz="2000" b="1" dirty="0">
                <a:solidFill>
                  <a:srgbClr val="002060"/>
                </a:solidFill>
              </a:rPr>
              <a:t> год: заболеваемость </a:t>
            </a:r>
            <a:r>
              <a:rPr lang="ru-RU" sz="2000" b="1" dirty="0">
                <a:solidFill>
                  <a:srgbClr val="C00000"/>
                </a:solidFill>
              </a:rPr>
              <a:t>95,6</a:t>
            </a:r>
            <a:r>
              <a:rPr lang="ru-RU" sz="2000" b="1" dirty="0">
                <a:solidFill>
                  <a:srgbClr val="002060"/>
                </a:solidFill>
              </a:rPr>
              <a:t> на 100 тыс. населения, заболело туберкулезом на территории региона </a:t>
            </a:r>
            <a:r>
              <a:rPr lang="ru-RU" sz="2000" b="1" dirty="0">
                <a:solidFill>
                  <a:srgbClr val="C00000"/>
                </a:solidFill>
              </a:rPr>
              <a:t>3 072 </a:t>
            </a:r>
            <a:r>
              <a:rPr lang="ru-RU" sz="2000" b="1" dirty="0">
                <a:solidFill>
                  <a:srgbClr val="002060"/>
                </a:solidFill>
              </a:rPr>
              <a:t>человек.</a:t>
            </a:r>
          </a:p>
          <a:p>
            <a:pPr algn="ctr"/>
            <a:endParaRPr lang="ru-RU" sz="2000" b="1" dirty="0">
              <a:solidFill>
                <a:srgbClr val="002060"/>
              </a:solidFill>
            </a:endParaRPr>
          </a:p>
          <a:p>
            <a:pPr marL="285750" indent="-285750" algn="ctr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</a:rPr>
              <a:t>За </a:t>
            </a:r>
            <a:r>
              <a:rPr lang="ru-RU" sz="2000" b="1" dirty="0">
                <a:solidFill>
                  <a:srgbClr val="C00000"/>
                </a:solidFill>
              </a:rPr>
              <a:t>7 лет </a:t>
            </a:r>
            <a:r>
              <a:rPr lang="ru-RU" sz="2000" b="1" dirty="0">
                <a:solidFill>
                  <a:srgbClr val="002060"/>
                </a:solidFill>
              </a:rPr>
              <a:t>заболеваемость всего населения </a:t>
            </a:r>
            <a:r>
              <a:rPr lang="ru-RU" sz="2000" b="1" dirty="0">
                <a:solidFill>
                  <a:srgbClr val="C00000"/>
                </a:solidFill>
              </a:rPr>
              <a:t>снизилась на 55,3%.</a:t>
            </a:r>
          </a:p>
          <a:p>
            <a:pPr algn="ctr"/>
            <a:endParaRPr lang="ru-RU" sz="2000" b="1" dirty="0">
              <a:solidFill>
                <a:srgbClr val="002060"/>
              </a:solidFill>
            </a:endParaRPr>
          </a:p>
          <a:p>
            <a:pPr marL="285750" indent="-285750" algn="ctr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</a:rPr>
              <a:t>В </a:t>
            </a:r>
            <a:r>
              <a:rPr lang="ru-RU" sz="2000" b="1" dirty="0">
                <a:solidFill>
                  <a:srgbClr val="C00000"/>
                </a:solidFill>
              </a:rPr>
              <a:t>2020 году </a:t>
            </a:r>
            <a:r>
              <a:rPr lang="ru-RU" sz="2000" b="1" dirty="0">
                <a:solidFill>
                  <a:srgbClr val="002060"/>
                </a:solidFill>
              </a:rPr>
              <a:t>на территории региона заболело </a:t>
            </a:r>
            <a:r>
              <a:rPr lang="ru-RU" sz="2000" b="1" dirty="0">
                <a:solidFill>
                  <a:srgbClr val="C00000"/>
                </a:solidFill>
              </a:rPr>
              <a:t>на 1 714</a:t>
            </a:r>
            <a:r>
              <a:rPr lang="ru-RU" sz="2000" b="1" dirty="0">
                <a:solidFill>
                  <a:srgbClr val="002060"/>
                </a:solidFill>
              </a:rPr>
              <a:t> человек </a:t>
            </a:r>
            <a:r>
              <a:rPr lang="ru-RU" sz="2000" b="1" dirty="0">
                <a:solidFill>
                  <a:srgbClr val="C00000"/>
                </a:solidFill>
              </a:rPr>
              <a:t>меньше, </a:t>
            </a:r>
            <a:r>
              <a:rPr lang="ru-RU" sz="2000" b="1" dirty="0">
                <a:solidFill>
                  <a:srgbClr val="002060"/>
                </a:solidFill>
              </a:rPr>
              <a:t>чем в 2013 году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674735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9536" y="0"/>
            <a:ext cx="8640960" cy="1124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Заболеваемость туберкулезом постоянного населения Самарской области (на 100 тысяч населения, 2018-2020 гг.)</a:t>
            </a:r>
            <a:r>
              <a:rPr lang="ru-RU" alt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291461854"/>
              </p:ext>
            </p:extLst>
          </p:nvPr>
        </p:nvGraphicFramePr>
        <p:xfrm>
          <a:off x="479376" y="751012"/>
          <a:ext cx="662473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456040" y="1052736"/>
            <a:ext cx="5537692" cy="4869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C00000"/>
                </a:solidFill>
              </a:rPr>
              <a:t>Пик заболеваемости</a:t>
            </a:r>
            <a:r>
              <a:rPr lang="ru-RU" sz="2000" b="1" dirty="0">
                <a:solidFill>
                  <a:srgbClr val="002060"/>
                </a:solidFill>
              </a:rPr>
              <a:t> туберкулезом </a:t>
            </a:r>
            <a:r>
              <a:rPr lang="ru-RU" sz="2000" b="1" dirty="0">
                <a:solidFill>
                  <a:srgbClr val="C00000"/>
                </a:solidFill>
              </a:rPr>
              <a:t>постоянного населения </a:t>
            </a:r>
            <a:r>
              <a:rPr lang="ru-RU" sz="2000" b="1" dirty="0">
                <a:solidFill>
                  <a:srgbClr val="002060"/>
                </a:solidFill>
              </a:rPr>
              <a:t>Самарской области – </a:t>
            </a:r>
            <a:r>
              <a:rPr lang="ru-RU" sz="2000" b="1" dirty="0">
                <a:solidFill>
                  <a:srgbClr val="C00000"/>
                </a:solidFill>
              </a:rPr>
              <a:t>2013</a:t>
            </a:r>
            <a:r>
              <a:rPr lang="ru-RU" sz="2000" b="1" dirty="0">
                <a:solidFill>
                  <a:srgbClr val="002060"/>
                </a:solidFill>
              </a:rPr>
              <a:t> год: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заболеваемость – </a:t>
            </a:r>
            <a:r>
              <a:rPr lang="ru-RU" sz="2000" b="1" dirty="0">
                <a:solidFill>
                  <a:srgbClr val="C00000"/>
                </a:solidFill>
              </a:rPr>
              <a:t>76,7</a:t>
            </a:r>
            <a:r>
              <a:rPr lang="ru-RU" sz="2000" b="1" dirty="0">
                <a:solidFill>
                  <a:srgbClr val="002060"/>
                </a:solidFill>
              </a:rPr>
              <a:t> на 100 тыс. населения, заболело туберкулезом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2 464 </a:t>
            </a:r>
            <a:r>
              <a:rPr lang="ru-RU" sz="2000" b="1" dirty="0">
                <a:solidFill>
                  <a:srgbClr val="002060"/>
                </a:solidFill>
              </a:rPr>
              <a:t>жителя региона.</a:t>
            </a:r>
          </a:p>
          <a:p>
            <a:pPr algn="ctr"/>
            <a:endParaRPr lang="ru-RU" sz="2000" b="1" dirty="0">
              <a:solidFill>
                <a:srgbClr val="00206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</a:rPr>
              <a:t>За </a:t>
            </a:r>
            <a:r>
              <a:rPr lang="ru-RU" sz="2000" b="1" dirty="0">
                <a:solidFill>
                  <a:srgbClr val="C00000"/>
                </a:solidFill>
              </a:rPr>
              <a:t>7 лет </a:t>
            </a:r>
            <a:r>
              <a:rPr lang="ru-RU" sz="2000" b="1" dirty="0">
                <a:solidFill>
                  <a:srgbClr val="002060"/>
                </a:solidFill>
              </a:rPr>
              <a:t>заболеваемость постоянного населения </a:t>
            </a:r>
            <a:r>
              <a:rPr lang="ru-RU" sz="2000" b="1" dirty="0">
                <a:solidFill>
                  <a:srgbClr val="C00000"/>
                </a:solidFill>
              </a:rPr>
              <a:t>снизилась на 53,8%.</a:t>
            </a:r>
          </a:p>
          <a:p>
            <a:pPr algn="ctr"/>
            <a:endParaRPr lang="ru-RU" sz="2000" b="1" dirty="0">
              <a:solidFill>
                <a:srgbClr val="00206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</a:rPr>
              <a:t>В </a:t>
            </a:r>
            <a:r>
              <a:rPr lang="ru-RU" sz="2000" b="1" dirty="0">
                <a:solidFill>
                  <a:srgbClr val="C00000"/>
                </a:solidFill>
              </a:rPr>
              <a:t>2020</a:t>
            </a:r>
            <a:r>
              <a:rPr lang="ru-RU" sz="2000" b="1" dirty="0">
                <a:solidFill>
                  <a:srgbClr val="002060"/>
                </a:solidFill>
              </a:rPr>
              <a:t> году заболело туберкулезом </a:t>
            </a:r>
            <a:r>
              <a:rPr lang="ru-RU" sz="2000" b="1" dirty="0">
                <a:solidFill>
                  <a:srgbClr val="C00000"/>
                </a:solidFill>
              </a:rPr>
              <a:t>на 1 337 </a:t>
            </a:r>
            <a:r>
              <a:rPr lang="ru-RU" sz="2000" b="1" dirty="0">
                <a:solidFill>
                  <a:srgbClr val="002060"/>
                </a:solidFill>
              </a:rPr>
              <a:t>жителей региона </a:t>
            </a:r>
            <a:r>
              <a:rPr lang="ru-RU" sz="2000" b="1" dirty="0">
                <a:solidFill>
                  <a:srgbClr val="C00000"/>
                </a:solidFill>
              </a:rPr>
              <a:t>меньше, </a:t>
            </a:r>
            <a:r>
              <a:rPr lang="ru-RU" sz="2000" b="1" dirty="0">
                <a:solidFill>
                  <a:srgbClr val="002060"/>
                </a:solidFill>
              </a:rPr>
              <a:t>чем в 2013 году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779283"/>
            <a:ext cx="1296144" cy="288032"/>
          </a:xfrm>
          <a:prstGeom prst="rect">
            <a:avLst/>
          </a:prstGeom>
          <a:solidFill>
            <a:schemeClr val="bg1"/>
          </a:solidFill>
          <a:ln>
            <a:solidFill>
              <a:srgbClr val="2C4D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C4D76"/>
                </a:solidFill>
              </a:rPr>
              <a:t>1 419 чел.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12787" y="2795321"/>
            <a:ext cx="127835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1 328 чел.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51963" y="3811359"/>
            <a:ext cx="1224135" cy="298376"/>
          </a:xfrm>
          <a:prstGeom prst="rect">
            <a:avLst/>
          </a:prstGeom>
          <a:solidFill>
            <a:schemeClr val="bg1"/>
          </a:solidFill>
          <a:ln>
            <a:solidFill>
              <a:srgbClr val="00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5000"/>
                </a:solidFill>
              </a:rPr>
              <a:t>1 127 чел. </a:t>
            </a:r>
          </a:p>
        </p:txBody>
      </p:sp>
    </p:spTree>
    <p:extLst>
      <p:ext uri="{BB962C8B-B14F-4D97-AF65-F5344CB8AC3E}">
        <p14:creationId xmlns:p14="http://schemas.microsoft.com/office/powerpoint/2010/main" val="14248666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4652" y="249586"/>
            <a:ext cx="4638806" cy="1143000"/>
          </a:xfrm>
        </p:spPr>
        <p:txBody>
          <a:bodyPr/>
          <a:lstStyle/>
          <a:p>
            <a:pPr eaLnBrk="1" hangingPunct="1"/>
            <a:r>
              <a:rPr lang="ru-RU" sz="2200" b="1" dirty="0">
                <a:solidFill>
                  <a:srgbClr val="002060"/>
                </a:solidFill>
                <a:latin typeface="+mn-lt"/>
              </a:rPr>
              <a:t>Доля больных туберкулезом с бактериовыделением среди впервые </a:t>
            </a:r>
            <a:r>
              <a:rPr lang="ru-RU" sz="2200" b="1" dirty="0" smtClean="0">
                <a:solidFill>
                  <a:srgbClr val="002060"/>
                </a:solidFill>
                <a:latin typeface="+mn-lt"/>
              </a:rPr>
              <a:t>заболевших, %</a:t>
            </a:r>
            <a:endParaRPr lang="ru-RU" sz="22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6250381"/>
              </p:ext>
            </p:extLst>
          </p:nvPr>
        </p:nvGraphicFramePr>
        <p:xfrm>
          <a:off x="609601" y="1600200"/>
          <a:ext cx="4889326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789106" y="412739"/>
            <a:ext cx="524840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>
                <a:solidFill>
                  <a:srgbClr val="002060"/>
                </a:solidFill>
                <a:ea typeface="+mj-ea"/>
                <a:cs typeface="+mj-cs"/>
              </a:rPr>
              <a:t>Доля больных </a:t>
            </a:r>
            <a:r>
              <a:rPr lang="ru-RU" sz="2200" b="1" dirty="0" smtClean="0">
                <a:solidFill>
                  <a:srgbClr val="002060"/>
                </a:solidFill>
                <a:ea typeface="+mj-ea"/>
                <a:cs typeface="+mj-cs"/>
              </a:rPr>
              <a:t>с </a:t>
            </a:r>
            <a:r>
              <a:rPr lang="ru-RU" sz="2200" b="1" dirty="0">
                <a:solidFill>
                  <a:srgbClr val="002060"/>
                </a:solidFill>
                <a:ea typeface="+mj-ea"/>
                <a:cs typeface="+mj-cs"/>
              </a:rPr>
              <a:t>МЛУ </a:t>
            </a:r>
            <a:r>
              <a:rPr lang="ru-RU" sz="2200" b="1" dirty="0" smtClean="0">
                <a:solidFill>
                  <a:srgbClr val="002060"/>
                </a:solidFill>
                <a:ea typeface="+mj-ea"/>
                <a:cs typeface="+mj-cs"/>
              </a:rPr>
              <a:t>возбудителя среди </a:t>
            </a:r>
            <a:r>
              <a:rPr lang="ru-RU" sz="2200" b="1" dirty="0">
                <a:solidFill>
                  <a:srgbClr val="002060"/>
                </a:solidFill>
                <a:ea typeface="+mj-ea"/>
                <a:cs typeface="+mj-cs"/>
              </a:rPr>
              <a:t>впервые </a:t>
            </a:r>
            <a:r>
              <a:rPr lang="ru-RU" sz="2200" b="1" dirty="0" smtClean="0">
                <a:solidFill>
                  <a:srgbClr val="002060"/>
                </a:solidFill>
                <a:ea typeface="+mj-ea"/>
                <a:cs typeface="+mj-cs"/>
              </a:rPr>
              <a:t>выявленных больных туберкулезом с </a:t>
            </a:r>
            <a:r>
              <a:rPr lang="ru-RU" sz="2200" b="1" dirty="0" err="1" smtClean="0">
                <a:solidFill>
                  <a:srgbClr val="002060"/>
                </a:solidFill>
                <a:ea typeface="+mj-ea"/>
                <a:cs typeface="+mj-cs"/>
              </a:rPr>
              <a:t>бактериовыделением</a:t>
            </a:r>
            <a:r>
              <a:rPr lang="ru-RU" sz="2200" b="1" dirty="0" smtClean="0">
                <a:solidFill>
                  <a:srgbClr val="002060"/>
                </a:solidFill>
                <a:ea typeface="+mj-ea"/>
                <a:cs typeface="+mj-cs"/>
              </a:rPr>
              <a:t>, %</a:t>
            </a:r>
            <a:endParaRPr lang="ru-RU" sz="2200" b="1" dirty="0">
              <a:solidFill>
                <a:srgbClr val="002060"/>
              </a:solidFill>
              <a:ea typeface="+mj-ea"/>
              <a:cs typeface="+mj-cs"/>
            </a:endParaRPr>
          </a:p>
        </p:txBody>
      </p:sp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0452067"/>
              </p:ext>
            </p:extLst>
          </p:nvPr>
        </p:nvGraphicFramePr>
        <p:xfrm>
          <a:off x="6450282" y="1681348"/>
          <a:ext cx="4889326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0614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b="1" dirty="0">
                <a:solidFill>
                  <a:srgbClr val="002060"/>
                </a:solidFill>
                <a:latin typeface="+mn-lt"/>
              </a:rPr>
              <a:t>Доля </a:t>
            </a:r>
            <a:r>
              <a:rPr lang="ru-RU" sz="2200" b="1" dirty="0" smtClean="0">
                <a:solidFill>
                  <a:srgbClr val="002060"/>
                </a:solidFill>
                <a:latin typeface="+mn-lt"/>
              </a:rPr>
              <a:t>пациентов с ВИЧ-инфекцией </a:t>
            </a:r>
            <a:r>
              <a:rPr lang="ru-RU" sz="2200" b="1" dirty="0">
                <a:solidFill>
                  <a:srgbClr val="002060"/>
                </a:solidFill>
                <a:latin typeface="+mn-lt"/>
              </a:rPr>
              <a:t>среди </a:t>
            </a:r>
            <a:r>
              <a:rPr lang="ru-RU" sz="22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2200" b="1" dirty="0" smtClean="0">
                <a:solidFill>
                  <a:srgbClr val="002060"/>
                </a:solidFill>
                <a:latin typeface="+mn-lt"/>
              </a:rPr>
              <a:t>впервые выявленных больных туберкулезом, %</a:t>
            </a:r>
            <a:endParaRPr lang="ru-RU" sz="22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214674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8447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200" b="1" dirty="0">
                <a:solidFill>
                  <a:srgbClr val="002060"/>
                </a:solidFill>
                <a:latin typeface="+mn-lt"/>
              </a:rPr>
              <a:t>Доля </a:t>
            </a:r>
            <a:r>
              <a:rPr lang="ru-RU" sz="2200" b="1" dirty="0" smtClean="0">
                <a:solidFill>
                  <a:srgbClr val="002060"/>
                </a:solidFill>
                <a:latin typeface="+mn-lt"/>
              </a:rPr>
              <a:t>пациентов с ВИЧ-инфекцией среди больных активными формами туберкулеза, %</a:t>
            </a:r>
            <a:endParaRPr lang="ru-RU" sz="22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1614418"/>
              </p:ext>
            </p:extLst>
          </p:nvPr>
        </p:nvGraphicFramePr>
        <p:xfrm>
          <a:off x="609600" y="1189974"/>
          <a:ext cx="10972800" cy="5123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392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0749" y="74613"/>
            <a:ext cx="10420351" cy="887412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COVID-19 </a:t>
            </a:r>
            <a:r>
              <a:rPr lang="ru-RU" b="1" dirty="0">
                <a:solidFill>
                  <a:srgbClr val="002060"/>
                </a:solidFill>
              </a:rPr>
              <a:t>и </a:t>
            </a:r>
            <a:r>
              <a:rPr lang="ru-RU" b="1" dirty="0" smtClean="0">
                <a:solidFill>
                  <a:srgbClr val="002060"/>
                </a:solidFill>
              </a:rPr>
              <a:t>туберкулез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(еженедельный мониторинг с мая 2020 г.)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825" y="1142999"/>
            <a:ext cx="5381625" cy="562105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b="1" u="sng" dirty="0" smtClean="0"/>
              <a:t>Количество пациентов: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2020 г. </a:t>
            </a:r>
            <a:r>
              <a:rPr lang="ru-RU" sz="2400" dirty="0" smtClean="0"/>
              <a:t>– </a:t>
            </a:r>
            <a:r>
              <a:rPr lang="ru-RU" sz="2400" dirty="0" smtClean="0"/>
              <a:t>33 </a:t>
            </a:r>
            <a:r>
              <a:rPr lang="ru-RU" sz="2400" dirty="0" smtClean="0"/>
              <a:t>чел.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2021 г</a:t>
            </a:r>
            <a:r>
              <a:rPr lang="ru-RU" sz="2400" dirty="0" smtClean="0"/>
              <a:t>. </a:t>
            </a:r>
            <a:r>
              <a:rPr lang="ru-RU" sz="2400" smtClean="0"/>
              <a:t>– </a:t>
            </a:r>
            <a:r>
              <a:rPr lang="ru-RU" sz="2400" smtClean="0"/>
              <a:t>15 </a:t>
            </a:r>
            <a:r>
              <a:rPr lang="ru-RU" sz="2400" dirty="0" smtClean="0"/>
              <a:t>чел.</a:t>
            </a:r>
          </a:p>
          <a:p>
            <a:pPr marL="0" indent="0">
              <a:buNone/>
            </a:pPr>
            <a:r>
              <a:rPr lang="ru-RU" sz="2400" dirty="0" smtClean="0"/>
              <a:t>Из них:</a:t>
            </a:r>
          </a:p>
          <a:p>
            <a:r>
              <a:rPr lang="ru-RU" sz="2400" dirty="0" smtClean="0"/>
              <a:t> 45 чел. </a:t>
            </a:r>
            <a:r>
              <a:rPr lang="ru-RU" sz="2400" dirty="0"/>
              <a:t>с</a:t>
            </a:r>
            <a:r>
              <a:rPr lang="ru-RU" sz="2400" dirty="0" smtClean="0"/>
              <a:t> активным туберкулезом состояли на ДН (93,7%);</a:t>
            </a:r>
          </a:p>
          <a:p>
            <a:r>
              <a:rPr lang="ru-RU" sz="2400" dirty="0"/>
              <a:t>1</a:t>
            </a:r>
            <a:r>
              <a:rPr lang="ru-RU" sz="2400" dirty="0" smtClean="0"/>
              <a:t> чел. контактный с больным туберкулезом (2,1%);</a:t>
            </a:r>
          </a:p>
          <a:p>
            <a:r>
              <a:rPr lang="ru-RU" sz="2400" dirty="0" smtClean="0"/>
              <a:t>1 чел. </a:t>
            </a:r>
            <a:r>
              <a:rPr lang="ru-RU" sz="2400" dirty="0"/>
              <a:t>с</a:t>
            </a:r>
            <a:r>
              <a:rPr lang="ru-RU" sz="2400" dirty="0" smtClean="0"/>
              <a:t> ЛТИ (подросток);</a:t>
            </a:r>
          </a:p>
          <a:p>
            <a:r>
              <a:rPr lang="ru-RU" sz="2400" dirty="0" smtClean="0"/>
              <a:t>1 чел. - посмертное выявление туберкулеза </a:t>
            </a:r>
          </a:p>
          <a:p>
            <a:pPr marL="0" indent="0">
              <a:buNone/>
            </a:pPr>
            <a:r>
              <a:rPr lang="ru-RU" sz="2400" dirty="0" smtClean="0"/>
              <a:t>Доля пациентов с </a:t>
            </a:r>
            <a:r>
              <a:rPr lang="ru-RU" sz="2400" b="1" dirty="0" smtClean="0"/>
              <a:t>ВИЧ-инфекцией</a:t>
            </a:r>
            <a:r>
              <a:rPr lang="ru-RU" sz="2400" dirty="0" smtClean="0"/>
              <a:t> – </a:t>
            </a:r>
          </a:p>
          <a:p>
            <a:pPr marL="0" indent="0">
              <a:buNone/>
            </a:pPr>
            <a:r>
              <a:rPr lang="ru-RU" sz="2400" dirty="0" smtClean="0"/>
              <a:t>27 чел. (56,3%)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6096000" y="1104900"/>
            <a:ext cx="5981699" cy="56591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b="1" u="sng" dirty="0" smtClean="0"/>
              <a:t>Количество умерших: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2020 г.</a:t>
            </a:r>
            <a:r>
              <a:rPr lang="ru-RU" sz="2400" dirty="0" smtClean="0"/>
              <a:t> –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  <a:r>
              <a:rPr lang="ru-RU" sz="2400" dirty="0" smtClean="0"/>
              <a:t> чел., из них:</a:t>
            </a:r>
          </a:p>
          <a:p>
            <a:r>
              <a:rPr lang="ru-RU" sz="2400" dirty="0" smtClean="0"/>
              <a:t>1 чел. от туберкулёза;</a:t>
            </a:r>
          </a:p>
          <a:p>
            <a:r>
              <a:rPr lang="ru-RU" sz="2400" dirty="0" smtClean="0"/>
              <a:t> 5 чел. от других причин (ВИЧ-инфекция</a:t>
            </a:r>
            <a:r>
              <a:rPr lang="en-US" sz="2400" dirty="0" smtClean="0"/>
              <a:t> -</a:t>
            </a:r>
            <a:r>
              <a:rPr lang="ru-RU" sz="2400" dirty="0" smtClean="0"/>
              <a:t> </a:t>
            </a:r>
            <a:r>
              <a:rPr lang="en-US" sz="2400" dirty="0" smtClean="0"/>
              <a:t>3 </a:t>
            </a:r>
            <a:r>
              <a:rPr lang="ru-RU" sz="2400" dirty="0" smtClean="0"/>
              <a:t>чел., цирроз печени - 1 чел., онкология </a:t>
            </a:r>
            <a:r>
              <a:rPr lang="en-US" sz="2400" dirty="0" smtClean="0"/>
              <a:t>- 1</a:t>
            </a:r>
            <a:r>
              <a:rPr lang="ru-RU" sz="2400" dirty="0" smtClean="0"/>
              <a:t> чел.)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2021г. </a:t>
            </a:r>
            <a:r>
              <a:rPr lang="ru-RU" sz="2400" dirty="0" smtClean="0"/>
              <a:t>– 2 чел., из них:</a:t>
            </a:r>
          </a:p>
          <a:p>
            <a:r>
              <a:rPr lang="ru-RU" sz="2400" dirty="0" smtClean="0"/>
              <a:t>1 чел. </a:t>
            </a:r>
            <a:r>
              <a:rPr lang="en-US" sz="2400" dirty="0" smtClean="0"/>
              <a:t>COVID-19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1 чел. ВИЧ-инфекция</a:t>
            </a:r>
          </a:p>
          <a:p>
            <a:pPr marL="0" indent="0">
              <a:buNone/>
            </a:pPr>
            <a:r>
              <a:rPr lang="ru-RU" sz="2400" dirty="0" smtClean="0"/>
              <a:t>Из всех 8 умерших – 7 чел. состояли на ДН у врача-фтизиатра с активным туберкулезом; 1 чел. – посмертное выявление туберкулеза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247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9536" y="0"/>
            <a:ext cx="8640960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Распространенность туберкулеза в Самарской области </a:t>
            </a:r>
            <a:b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 100 тысяч населения, 2018-2020 гг.)</a:t>
            </a:r>
            <a:r>
              <a:rPr lang="ru-RU" alt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673944965"/>
              </p:ext>
            </p:extLst>
          </p:nvPr>
        </p:nvGraphicFramePr>
        <p:xfrm>
          <a:off x="137548" y="936104"/>
          <a:ext cx="684076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987989" y="1052736"/>
            <a:ext cx="6066463" cy="4968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</a:rPr>
              <a:t>В </a:t>
            </a:r>
            <a:r>
              <a:rPr lang="ru-RU" sz="2000" b="1" dirty="0">
                <a:solidFill>
                  <a:srgbClr val="C00000"/>
                </a:solidFill>
              </a:rPr>
              <a:t>2013</a:t>
            </a:r>
            <a:r>
              <a:rPr lang="ru-RU" sz="2000" b="1" dirty="0">
                <a:solidFill>
                  <a:srgbClr val="002060"/>
                </a:solidFill>
              </a:rPr>
              <a:t> году </a:t>
            </a:r>
            <a:r>
              <a:rPr lang="ru-RU" sz="2000" b="1" dirty="0">
                <a:solidFill>
                  <a:srgbClr val="C00000"/>
                </a:solidFill>
              </a:rPr>
              <a:t>распространенность туберкулеза</a:t>
            </a:r>
            <a:r>
              <a:rPr lang="ru-RU" sz="2000" b="1" dirty="0">
                <a:solidFill>
                  <a:srgbClr val="002060"/>
                </a:solidFill>
              </a:rPr>
              <a:t> среди населения Самарской области составляла </a:t>
            </a:r>
            <a:r>
              <a:rPr lang="ru-RU" sz="2000" b="1" dirty="0">
                <a:solidFill>
                  <a:srgbClr val="C00000"/>
                </a:solidFill>
              </a:rPr>
              <a:t>175,7 </a:t>
            </a:r>
            <a:r>
              <a:rPr lang="ru-RU" sz="2000" b="1" dirty="0">
                <a:solidFill>
                  <a:srgbClr val="002060"/>
                </a:solidFill>
              </a:rPr>
              <a:t>на 100 тыс. населения.</a:t>
            </a:r>
          </a:p>
          <a:p>
            <a:pPr algn="ctr"/>
            <a:endParaRPr lang="ru-RU" sz="2000" b="1" dirty="0">
              <a:solidFill>
                <a:srgbClr val="00206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</a:rPr>
              <a:t>В </a:t>
            </a:r>
            <a:r>
              <a:rPr lang="ru-RU" sz="2000" b="1" dirty="0">
                <a:solidFill>
                  <a:srgbClr val="C00000"/>
                </a:solidFill>
              </a:rPr>
              <a:t>2013</a:t>
            </a:r>
            <a:r>
              <a:rPr lang="ru-RU" sz="2000" b="1" dirty="0">
                <a:solidFill>
                  <a:srgbClr val="002060"/>
                </a:solidFill>
              </a:rPr>
              <a:t> году на диспансерном учете врачей-фтизиатров в Самарской области состояло </a:t>
            </a:r>
            <a:r>
              <a:rPr lang="ru-RU" sz="2000" b="1" dirty="0">
                <a:solidFill>
                  <a:srgbClr val="C00000"/>
                </a:solidFill>
              </a:rPr>
              <a:t>5 647 </a:t>
            </a:r>
            <a:r>
              <a:rPr lang="ru-RU" sz="2000" b="1" dirty="0">
                <a:solidFill>
                  <a:srgbClr val="002060"/>
                </a:solidFill>
              </a:rPr>
              <a:t>больных активными формами туберкулеза.</a:t>
            </a:r>
          </a:p>
          <a:p>
            <a:pPr algn="ctr"/>
            <a:endParaRPr lang="ru-RU" sz="2000" b="1" dirty="0">
              <a:solidFill>
                <a:srgbClr val="00206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</a:rPr>
              <a:t>За </a:t>
            </a:r>
            <a:r>
              <a:rPr lang="ru-RU" sz="2000" b="1" dirty="0">
                <a:solidFill>
                  <a:srgbClr val="C00000"/>
                </a:solidFill>
              </a:rPr>
              <a:t>7 лет </a:t>
            </a:r>
            <a:r>
              <a:rPr lang="ru-RU" sz="2000" b="1" dirty="0">
                <a:solidFill>
                  <a:srgbClr val="002060"/>
                </a:solidFill>
              </a:rPr>
              <a:t>показатель распространенности туберкулеза </a:t>
            </a:r>
            <a:r>
              <a:rPr lang="ru-RU" sz="2000" b="1" dirty="0">
                <a:solidFill>
                  <a:srgbClr val="C00000"/>
                </a:solidFill>
              </a:rPr>
              <a:t>снизился на 51,4%.</a:t>
            </a:r>
          </a:p>
          <a:p>
            <a:pPr algn="ctr"/>
            <a:endParaRPr lang="ru-RU" sz="2000" b="1" dirty="0">
              <a:solidFill>
                <a:srgbClr val="00206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</a:rPr>
              <a:t>В </a:t>
            </a:r>
            <a:r>
              <a:rPr lang="ru-RU" sz="2000" b="1" dirty="0">
                <a:solidFill>
                  <a:srgbClr val="C00000"/>
                </a:solidFill>
              </a:rPr>
              <a:t>2020</a:t>
            </a:r>
            <a:r>
              <a:rPr lang="ru-RU" sz="2000" b="1" dirty="0">
                <a:solidFill>
                  <a:srgbClr val="002060"/>
                </a:solidFill>
              </a:rPr>
              <a:t> году количество больных активными формами туберкулеза </a:t>
            </a:r>
            <a:r>
              <a:rPr lang="ru-RU" sz="2000" b="1" dirty="0">
                <a:solidFill>
                  <a:srgbClr val="C00000"/>
                </a:solidFill>
              </a:rPr>
              <a:t>уменьшилось на 2 933 человека </a:t>
            </a:r>
            <a:r>
              <a:rPr lang="ru-RU" sz="2000" b="1" dirty="0">
                <a:solidFill>
                  <a:srgbClr val="002060"/>
                </a:solidFill>
              </a:rPr>
              <a:t>по сравнению с 2013 годом</a:t>
            </a: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574642"/>
            <a:ext cx="1188301" cy="288032"/>
          </a:xfrm>
          <a:prstGeom prst="rect">
            <a:avLst/>
          </a:prstGeom>
          <a:solidFill>
            <a:schemeClr val="bg1"/>
          </a:solidFill>
          <a:ln>
            <a:solidFill>
              <a:srgbClr val="2C4D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C4D76"/>
                </a:solidFill>
              </a:rPr>
              <a:t>3 987 чел.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9125" y="2872664"/>
            <a:ext cx="127835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3 330 чел.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93915" y="4022509"/>
            <a:ext cx="1224135" cy="298376"/>
          </a:xfrm>
          <a:prstGeom prst="rect">
            <a:avLst/>
          </a:prstGeom>
          <a:solidFill>
            <a:schemeClr val="bg1"/>
          </a:solidFill>
          <a:ln>
            <a:solidFill>
              <a:srgbClr val="00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5000"/>
                </a:solidFill>
              </a:rPr>
              <a:t>2 714 чел. </a:t>
            </a:r>
          </a:p>
        </p:txBody>
      </p:sp>
    </p:spTree>
    <p:extLst>
      <p:ext uri="{BB962C8B-B14F-4D97-AF65-F5344CB8AC3E}">
        <p14:creationId xmlns:p14="http://schemas.microsoft.com/office/powerpoint/2010/main" val="180417814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5047" y="186431"/>
            <a:ext cx="8640960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Смертность населения Самарской области от туберкулеза </a:t>
            </a:r>
            <a:b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 100 тысяч населения, 2018-2020 гг.)</a:t>
            </a:r>
            <a:r>
              <a:rPr lang="ru-RU" alt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532793144"/>
              </p:ext>
            </p:extLst>
          </p:nvPr>
        </p:nvGraphicFramePr>
        <p:xfrm>
          <a:off x="477422" y="550416"/>
          <a:ext cx="6933466" cy="6007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960295" y="936104"/>
            <a:ext cx="6042315" cy="5085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</a:rPr>
              <a:t>В </a:t>
            </a:r>
            <a:r>
              <a:rPr lang="ru-RU" sz="2000" b="1" dirty="0">
                <a:solidFill>
                  <a:srgbClr val="C00000"/>
                </a:solidFill>
              </a:rPr>
              <a:t>2013</a:t>
            </a:r>
            <a:r>
              <a:rPr lang="ru-RU" sz="2000" b="1" dirty="0">
                <a:solidFill>
                  <a:srgbClr val="002060"/>
                </a:solidFill>
              </a:rPr>
              <a:t> году </a:t>
            </a:r>
            <a:r>
              <a:rPr lang="ru-RU" sz="2000" b="1" dirty="0">
                <a:solidFill>
                  <a:srgbClr val="C00000"/>
                </a:solidFill>
              </a:rPr>
              <a:t>показатель смертности </a:t>
            </a:r>
            <a:r>
              <a:rPr lang="ru-RU" sz="2000" b="1" dirty="0">
                <a:solidFill>
                  <a:srgbClr val="002060"/>
                </a:solidFill>
              </a:rPr>
              <a:t>населения Самарской области от туберкулеза составлял </a:t>
            </a:r>
            <a:r>
              <a:rPr lang="ru-RU" sz="2000" b="1" dirty="0">
                <a:solidFill>
                  <a:srgbClr val="C00000"/>
                </a:solidFill>
              </a:rPr>
              <a:t>14,1</a:t>
            </a:r>
            <a:r>
              <a:rPr lang="ru-RU" sz="2000" b="1" dirty="0">
                <a:solidFill>
                  <a:srgbClr val="002060"/>
                </a:solidFill>
              </a:rPr>
              <a:t> на 100 тыс. населения.</a:t>
            </a:r>
          </a:p>
          <a:p>
            <a:pPr algn="ctr"/>
            <a:endParaRPr lang="ru-RU" sz="2000" b="1" dirty="0">
              <a:solidFill>
                <a:srgbClr val="00206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</a:rPr>
              <a:t>В </a:t>
            </a:r>
            <a:r>
              <a:rPr lang="ru-RU" sz="2000" b="1" dirty="0">
                <a:solidFill>
                  <a:srgbClr val="C00000"/>
                </a:solidFill>
              </a:rPr>
              <a:t>2013</a:t>
            </a:r>
            <a:r>
              <a:rPr lang="ru-RU" sz="2000" b="1" dirty="0">
                <a:solidFill>
                  <a:srgbClr val="002060"/>
                </a:solidFill>
              </a:rPr>
              <a:t> году на территории Самарской области </a:t>
            </a:r>
            <a:r>
              <a:rPr lang="ru-RU" sz="2000" b="1" dirty="0">
                <a:solidFill>
                  <a:srgbClr val="C00000"/>
                </a:solidFill>
              </a:rPr>
              <a:t>умерло от туберкулеза 453 </a:t>
            </a:r>
            <a:r>
              <a:rPr lang="ru-RU" sz="2000" b="1" dirty="0">
                <a:solidFill>
                  <a:srgbClr val="002060"/>
                </a:solidFill>
              </a:rPr>
              <a:t>человека.</a:t>
            </a:r>
          </a:p>
          <a:p>
            <a:pPr algn="ctr"/>
            <a:endParaRPr lang="ru-RU" sz="2000" b="1" dirty="0">
              <a:solidFill>
                <a:srgbClr val="00206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C00000"/>
                </a:solidFill>
              </a:rPr>
              <a:t>За 7 лет </a:t>
            </a:r>
            <a:r>
              <a:rPr lang="ru-RU" sz="2000" b="1" dirty="0">
                <a:solidFill>
                  <a:srgbClr val="002060"/>
                </a:solidFill>
              </a:rPr>
              <a:t>показатель смертности населения от туберкулеза </a:t>
            </a:r>
            <a:r>
              <a:rPr lang="ru-RU" sz="2000" b="1" dirty="0">
                <a:solidFill>
                  <a:srgbClr val="C00000"/>
                </a:solidFill>
              </a:rPr>
              <a:t>снизился на 74,5%.</a:t>
            </a:r>
          </a:p>
          <a:p>
            <a:pPr algn="ctr"/>
            <a:endParaRPr lang="ru-RU" sz="2000" b="1" dirty="0">
              <a:solidFill>
                <a:srgbClr val="00206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</a:rPr>
              <a:t>В </a:t>
            </a:r>
            <a:r>
              <a:rPr lang="ru-RU" sz="2000" b="1" dirty="0">
                <a:solidFill>
                  <a:srgbClr val="C00000"/>
                </a:solidFill>
              </a:rPr>
              <a:t>2020</a:t>
            </a:r>
            <a:r>
              <a:rPr lang="ru-RU" sz="2000" b="1" dirty="0">
                <a:solidFill>
                  <a:srgbClr val="002060"/>
                </a:solidFill>
              </a:rPr>
              <a:t> году в Самарской области от туберкулеза </a:t>
            </a:r>
            <a:r>
              <a:rPr lang="ru-RU" sz="2000" b="1" dirty="0">
                <a:solidFill>
                  <a:srgbClr val="C00000"/>
                </a:solidFill>
              </a:rPr>
              <a:t>умерло на 340 человек</a:t>
            </a:r>
            <a:r>
              <a:rPr lang="ru-RU" sz="2000" b="1" dirty="0">
                <a:solidFill>
                  <a:srgbClr val="002060"/>
                </a:solidFill>
              </a:rPr>
              <a:t> меньше, чем в </a:t>
            </a:r>
            <a:r>
              <a:rPr lang="ru-RU" sz="2000" b="1" dirty="0">
                <a:solidFill>
                  <a:srgbClr val="C00000"/>
                </a:solidFill>
              </a:rPr>
              <a:t>2013</a:t>
            </a:r>
            <a:r>
              <a:rPr lang="ru-RU" sz="2000" b="1" dirty="0">
                <a:solidFill>
                  <a:srgbClr val="002060"/>
                </a:solidFill>
              </a:rPr>
              <a:t> году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8621" y="1689056"/>
            <a:ext cx="1008112" cy="288032"/>
          </a:xfrm>
          <a:prstGeom prst="rect">
            <a:avLst/>
          </a:prstGeom>
          <a:solidFill>
            <a:schemeClr val="bg1"/>
          </a:solidFill>
          <a:ln>
            <a:solidFill>
              <a:srgbClr val="2C4D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C4D76"/>
                </a:solidFill>
              </a:rPr>
              <a:t>178 чел.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03177" y="2827696"/>
            <a:ext cx="111167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124 чел.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86733" y="3742273"/>
            <a:ext cx="1008112" cy="298376"/>
          </a:xfrm>
          <a:prstGeom prst="rect">
            <a:avLst/>
          </a:prstGeom>
          <a:solidFill>
            <a:schemeClr val="bg1"/>
          </a:solidFill>
          <a:ln>
            <a:solidFill>
              <a:srgbClr val="00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5000"/>
                </a:solidFill>
              </a:rPr>
              <a:t>113 чел. </a:t>
            </a:r>
          </a:p>
        </p:txBody>
      </p:sp>
    </p:spTree>
    <p:extLst>
      <p:ext uri="{BB962C8B-B14F-4D97-AF65-F5344CB8AC3E}">
        <p14:creationId xmlns:p14="http://schemas.microsoft.com/office/powerpoint/2010/main" val="331059274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0" y="0"/>
            <a:ext cx="9144000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Охват населения Самарской области профилактическими осмотрами </a:t>
            </a:r>
          </a:p>
          <a:p>
            <a:pPr algn="ctr"/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всеми методами (%, 2018-2020 гг.)</a:t>
            </a:r>
            <a:b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418131761"/>
              </p:ext>
            </p:extLst>
          </p:nvPr>
        </p:nvGraphicFramePr>
        <p:xfrm>
          <a:off x="1242874" y="1196752"/>
          <a:ext cx="956125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DE9C77B-BCC6-42EA-8ADF-BCF21CDC5F1D}"/>
              </a:ext>
            </a:extLst>
          </p:cNvPr>
          <p:cNvSpPr/>
          <p:nvPr/>
        </p:nvSpPr>
        <p:spPr>
          <a:xfrm>
            <a:off x="6329779" y="794062"/>
            <a:ext cx="5069149" cy="1412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</a:t>
            </a:r>
            <a:r>
              <a:rPr lang="ru-RU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заболеваемости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туберкулезом в Самарской области происходит на фоне </a:t>
            </a:r>
            <a:r>
              <a:rPr lang="ru-RU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высокого охвата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населения профилактическими осмотрами</a:t>
            </a:r>
          </a:p>
        </p:txBody>
      </p:sp>
    </p:spTree>
    <p:extLst>
      <p:ext uri="{BB962C8B-B14F-4D97-AF65-F5344CB8AC3E}">
        <p14:creationId xmlns:p14="http://schemas.microsoft.com/office/powerpoint/2010/main" val="229306172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85" y="143146"/>
            <a:ext cx="8416637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Выявление туберкулеза у работающего населения </a:t>
            </a:r>
          </a:p>
          <a:p>
            <a:pPr algn="ctr" defTabSz="685800">
              <a:defRPr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Самарской области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72863" y="684034"/>
            <a:ext cx="5205833" cy="58781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endParaRPr lang="ru-RU" sz="135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7326" y="1834728"/>
            <a:ext cx="4834627" cy="148747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ru-RU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Arial" panose="020B0604020202020204" pitchFamily="34" charset="0"/>
              </a:rPr>
              <a:t>ПОСТАНОВЛЕНИЕ ГЛАВНОГО ГОСУДАРСТВЕННОГО САНИТАРНОГО ВРАЧА </a:t>
            </a:r>
          </a:p>
          <a:p>
            <a:pPr defTabSz="685800">
              <a:defRPr/>
            </a:pPr>
            <a:r>
              <a:rPr lang="ru-RU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Arial" panose="020B0604020202020204" pitchFamily="34" charset="0"/>
              </a:rPr>
              <a:t>РОССИЙСКОЙ ФЕДЕРАЦИИ</a:t>
            </a:r>
          </a:p>
          <a:p>
            <a:pPr defTabSz="685800">
              <a:defRPr/>
            </a:pPr>
            <a:r>
              <a:rPr lang="ru-RU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Arial" panose="020B0604020202020204" pitchFamily="34" charset="0"/>
              </a:rPr>
              <a:t>от 22 октября 2013 г. N 60</a:t>
            </a:r>
          </a:p>
          <a:p>
            <a:pPr defTabSz="685800">
              <a:defRPr/>
            </a:pPr>
            <a:endParaRPr lang="ru-RU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cs typeface="Arial" panose="020B0604020202020204" pitchFamily="34" charset="0"/>
            </a:endParaRPr>
          </a:p>
          <a:p>
            <a:pPr defTabSz="685800">
              <a:defRPr/>
            </a:pPr>
            <a:r>
              <a:rPr lang="ru-RU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Arial" panose="020B0604020202020204" pitchFamily="34" charset="0"/>
              </a:rPr>
              <a:t>ОБ УТВЕРЖДЕНИИ САНИТАРНО-ЭПИДЕМИОЛОГИЧЕСКИХ ПРАВИЛ</a:t>
            </a:r>
          </a:p>
          <a:p>
            <a:pPr defTabSz="685800">
              <a:defRPr/>
            </a:pPr>
            <a:r>
              <a:rPr lang="ru-RU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Arial" panose="020B0604020202020204" pitchFamily="34" charset="0"/>
              </a:rPr>
              <a:t>СП 3.1.2.3114-13 «ПРОФИЛАКТИКА ТУБЕРКУЛЕЗА»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60285" y="3520189"/>
            <a:ext cx="5052747" cy="3010674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endParaRPr lang="ru-RU" sz="135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  <a:p>
            <a:pPr defTabSz="685800">
              <a:defRPr/>
            </a:pPr>
            <a:r>
              <a:rPr lang="ru-RU" sz="1600" b="1" dirty="0">
                <a:solidFill>
                  <a:srgbClr val="002060"/>
                </a:solidFill>
                <a:latin typeface="Calibri" panose="020F0502020204030204"/>
              </a:rPr>
              <a:t>4.7. Руководители предприятий, организаций </a:t>
            </a:r>
            <a:r>
              <a:rPr lang="ru-RU" sz="1600" b="1" dirty="0">
                <a:solidFill>
                  <a:srgbClr val="C00000"/>
                </a:solidFill>
                <a:latin typeface="Calibri" panose="020F0502020204030204"/>
              </a:rPr>
              <a:t>по запросу</a:t>
            </a:r>
            <a:r>
              <a:rPr lang="ru-RU" sz="1600" b="1" dirty="0">
                <a:solidFill>
                  <a:srgbClr val="002060"/>
                </a:solidFill>
                <a:latin typeface="Calibri" panose="020F0502020204030204"/>
              </a:rPr>
              <a:t> обслуживающей медицинской организации представляют информацию, необходимую для организации и проведения профилактических обследований сотрудников в целях раннего выявления туберкулеза.</a:t>
            </a:r>
          </a:p>
          <a:p>
            <a:pPr defTabSz="685800">
              <a:defRPr/>
            </a:pPr>
            <a:r>
              <a:rPr lang="ru-RU" sz="1600" b="1" dirty="0">
                <a:solidFill>
                  <a:srgbClr val="002060"/>
                </a:solidFill>
                <a:latin typeface="Calibri" panose="020F0502020204030204"/>
              </a:rPr>
              <a:t>4.11. </a:t>
            </a:r>
            <a:r>
              <a:rPr lang="ru-RU" sz="1600" b="1" dirty="0">
                <a:solidFill>
                  <a:srgbClr val="C00000"/>
                </a:solidFill>
                <a:latin typeface="Calibri" panose="020F0502020204030204"/>
              </a:rPr>
              <a:t>Контроль</a:t>
            </a:r>
            <a:r>
              <a:rPr lang="ru-RU" sz="1600" b="1" dirty="0">
                <a:solidFill>
                  <a:srgbClr val="002060"/>
                </a:solidFill>
                <a:latin typeface="Calibri" panose="020F0502020204030204"/>
              </a:rPr>
              <a:t> за своевременным прохождением сотрудниками организации профилактических осмотров на туберкулез </a:t>
            </a:r>
            <a:r>
              <a:rPr lang="ru-RU" sz="1600" b="1" dirty="0">
                <a:solidFill>
                  <a:srgbClr val="C00000"/>
                </a:solidFill>
                <a:latin typeface="Calibri" panose="020F0502020204030204"/>
              </a:rPr>
              <a:t>осуществляется руководством организации.</a:t>
            </a:r>
          </a:p>
          <a:p>
            <a:pPr defTabSz="685800">
              <a:defRPr/>
            </a:pPr>
            <a:endParaRPr lang="ru-RU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85101" y="845119"/>
            <a:ext cx="3806852" cy="62345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85800">
              <a:defRPr/>
            </a:pPr>
            <a:r>
              <a:rPr lang="ru-RU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ФЕДЕРАЛЬНАЯ СЛУЖБА ПО НАДЗОРУ В СФЕРЕ ЗАЩИТЫ ПРАВ ПОТРЕБИТЕЛЕЙ И БЛАГОПОЛУЧИЯ ЧЕЛОВЕКА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71821" y="719210"/>
            <a:ext cx="5450890" cy="5760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2020 году продолжается регистрация не только случаев выявления туберкулеза у работающих, </a:t>
            </a:r>
            <a:r>
              <a:rPr lang="ru-RU" sz="1600" b="1" dirty="0">
                <a:solidFill>
                  <a:srgbClr val="A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прошедших своевременно ФГ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но и случаев допуска к работе лиц, у которых при профилактическом осмотре было </a:t>
            </a:r>
            <a:r>
              <a:rPr lang="ru-RU" sz="1600" b="1" dirty="0">
                <a:solidFill>
                  <a:srgbClr val="A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выявлено подозрение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туберкулез</a:t>
            </a:r>
          </a:p>
          <a:p>
            <a:pPr algn="just" defTabSz="685800">
              <a:defRPr/>
            </a:pPr>
            <a:endParaRPr lang="ru-RU" sz="1275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685800">
              <a:defRPr/>
            </a:pPr>
            <a:endParaRPr lang="ru-RU" sz="1275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85800">
              <a:defRPr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Среди всех впервые выявленных больных туберкулезом, постоянных жителей, было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264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работающих (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23,4%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algn="just" defTabSz="685800">
              <a:defRPr/>
            </a:pP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85800">
              <a:defRPr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них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чел. (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23,1%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algn="ctr" defTabSz="685800">
              <a:defRPr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проходили флюорографию своевременно</a:t>
            </a:r>
          </a:p>
          <a:p>
            <a:pPr algn="just" defTabSz="685800">
              <a:defRPr/>
            </a:pPr>
            <a:endParaRPr lang="ru-RU" sz="1275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86" y="743998"/>
            <a:ext cx="713049" cy="825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578585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B0FCF65-597A-455E-85F4-7AA369414F06}"/>
              </a:ext>
            </a:extLst>
          </p:cNvPr>
          <p:cNvSpPr/>
          <p:nvPr/>
        </p:nvSpPr>
        <p:spPr>
          <a:xfrm>
            <a:off x="213063" y="1265423"/>
            <a:ext cx="11638625" cy="540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этот день в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1882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г.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Роберт Кох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объявил об открытии </a:t>
            </a:r>
            <a:r>
              <a:rPr lang="ru-RU" b="1" dirty="0">
                <a:solidFill>
                  <a:srgbClr val="FF6D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возбудителя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туберкулеза. Открытие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микобактерии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туберкулеза положило начало современным научным методам 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диагностики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лечения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этого заболевания</a:t>
            </a:r>
          </a:p>
          <a:p>
            <a:pPr algn="ctr"/>
            <a:endParaRPr lang="ru-RU" dirty="0"/>
          </a:p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проведения Всемирного дня борьбы с туберкулезом: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привлечь внимание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общественности к катастрофическим последствиям этой болезни для здоровья, общества и экономики;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активизировать усилия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ликвидации глобальной эпидемии туберкулеза</a:t>
            </a:r>
          </a:p>
          <a:p>
            <a:pPr algn="ctr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Туберкулез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остается одним из наиболее смертоносных инфекционных заболеваний во всем мире. Каждый день около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28 000 человек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заболевают туберкулезом. По оценкам ВОЗ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2000 г.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глобальные усилия по борьбе с туберкулезом позволили спасти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 миллиона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жизней</a:t>
            </a:r>
          </a:p>
          <a:p>
            <a:pPr algn="ctr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43B5714-CF66-4784-9CFE-6FD4556296EF}"/>
              </a:ext>
            </a:extLst>
          </p:cNvPr>
          <p:cNvSpPr/>
          <p:nvPr/>
        </p:nvSpPr>
        <p:spPr>
          <a:xfrm>
            <a:off x="6419528" y="286830"/>
            <a:ext cx="5512060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Всемирный день борьбы с 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туберкулезом 24 марта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F2948FD-98A4-413E-B970-E3521317A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280" y="137823"/>
            <a:ext cx="1182771" cy="104577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730C051-445E-4F09-A8BE-B9DD41396D1E}"/>
              </a:ext>
            </a:extLst>
          </p:cNvPr>
          <p:cNvSpPr/>
          <p:nvPr/>
        </p:nvSpPr>
        <p:spPr>
          <a:xfrm>
            <a:off x="1667000" y="191977"/>
            <a:ext cx="4752528" cy="9097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Всемирная организация</a:t>
            </a:r>
          </a:p>
          <a:p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здравоохранения</a:t>
            </a:r>
          </a:p>
        </p:txBody>
      </p:sp>
    </p:spTree>
    <p:extLst>
      <p:ext uri="{BB962C8B-B14F-4D97-AF65-F5344CB8AC3E}">
        <p14:creationId xmlns:p14="http://schemas.microsoft.com/office/powerpoint/2010/main" val="403306670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11524" y="259974"/>
            <a:ext cx="8568952" cy="4327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002060"/>
                </a:solidFill>
              </a:rPr>
              <a:t>Впервые выявленные больные туберкулезом, </a:t>
            </a:r>
            <a:r>
              <a:rPr lang="ru-RU" b="1" dirty="0">
                <a:solidFill>
                  <a:srgbClr val="C00000"/>
                </a:solidFill>
              </a:rPr>
              <a:t>работающие, не прошедшие своевременно</a:t>
            </a:r>
            <a:r>
              <a:rPr lang="ru-RU" b="1" dirty="0">
                <a:solidFill>
                  <a:srgbClr val="002060"/>
                </a:solidFill>
              </a:rPr>
              <a:t> профилактическое рентгенологическое обследование</a:t>
            </a:r>
          </a:p>
          <a:p>
            <a:pPr algn="ctr" eaLnBrk="1" hangingPunct="1">
              <a:defRPr/>
            </a:pP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5006" y="620688"/>
            <a:ext cx="11487705" cy="388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endParaRPr lang="ru-RU" altLang="ru-RU" sz="1700" b="1" dirty="0">
              <a:solidFill>
                <a:srgbClr val="C00000"/>
              </a:solidFill>
              <a:cs typeface="Arial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endParaRPr lang="ru-RU" altLang="ru-RU" sz="1700" b="1" dirty="0">
              <a:solidFill>
                <a:srgbClr val="C00000"/>
              </a:solidFill>
              <a:cs typeface="Arial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>
                <a:solidFill>
                  <a:srgbClr val="C00000"/>
                </a:solidFill>
                <a:cs typeface="Arial" charset="0"/>
              </a:rPr>
              <a:t>2018 год - </a:t>
            </a:r>
            <a:r>
              <a:rPr lang="ru-RU" altLang="ru-RU" sz="1600" b="1" dirty="0">
                <a:solidFill>
                  <a:srgbClr val="002060"/>
                </a:solidFill>
                <a:cs typeface="Arial" charset="0"/>
              </a:rPr>
              <a:t>выявлено </a:t>
            </a:r>
            <a:r>
              <a:rPr lang="ru-RU" altLang="ru-RU" sz="1600" b="1" dirty="0">
                <a:solidFill>
                  <a:srgbClr val="C00000"/>
                </a:solidFill>
                <a:cs typeface="Arial" charset="0"/>
              </a:rPr>
              <a:t>343 </a:t>
            </a:r>
            <a:r>
              <a:rPr lang="ru-RU" altLang="ru-RU" sz="1600" b="1" dirty="0">
                <a:solidFill>
                  <a:srgbClr val="002060"/>
                </a:solidFill>
                <a:cs typeface="Arial" charset="0"/>
              </a:rPr>
              <a:t>работающих, заболевших туберкулезом (</a:t>
            </a:r>
            <a:r>
              <a:rPr lang="ru-RU" altLang="ru-RU" sz="1600" b="1" dirty="0">
                <a:solidFill>
                  <a:srgbClr val="C00000"/>
                </a:solidFill>
                <a:cs typeface="Arial" charset="0"/>
              </a:rPr>
              <a:t>24,2%</a:t>
            </a:r>
            <a:r>
              <a:rPr lang="ru-RU" altLang="ru-RU" sz="1600" b="1" dirty="0">
                <a:solidFill>
                  <a:srgbClr val="002060"/>
                </a:solidFill>
                <a:cs typeface="Arial" charset="0"/>
              </a:rPr>
              <a:t> от всех впервые выявленных больных). Из них </a:t>
            </a:r>
            <a:r>
              <a:rPr lang="ru-RU" altLang="ru-RU" sz="1600" b="1" dirty="0">
                <a:solidFill>
                  <a:srgbClr val="C00000"/>
                </a:solidFill>
                <a:cs typeface="Arial" charset="0"/>
              </a:rPr>
              <a:t>153 </a:t>
            </a:r>
            <a:r>
              <a:rPr lang="ru-RU" altLang="ru-RU" sz="1600" b="1" dirty="0">
                <a:solidFill>
                  <a:srgbClr val="002060"/>
                </a:solidFill>
                <a:cs typeface="Arial" charset="0"/>
              </a:rPr>
              <a:t>человека </a:t>
            </a:r>
            <a:r>
              <a:rPr lang="ru-RU" altLang="ru-RU" sz="1600" b="1" dirty="0">
                <a:solidFill>
                  <a:srgbClr val="C00000"/>
                </a:solidFill>
                <a:cs typeface="Arial" charset="0"/>
              </a:rPr>
              <a:t>не проходили своевременно </a:t>
            </a:r>
            <a:r>
              <a:rPr lang="ru-RU" altLang="ru-RU" sz="1600" b="1" dirty="0">
                <a:solidFill>
                  <a:srgbClr val="002060"/>
                </a:solidFill>
                <a:cs typeface="Arial" charset="0"/>
              </a:rPr>
              <a:t>флюорографию (</a:t>
            </a:r>
            <a:r>
              <a:rPr lang="ru-RU" altLang="ru-RU" sz="1600" b="1" dirty="0">
                <a:solidFill>
                  <a:srgbClr val="C00000"/>
                </a:solidFill>
                <a:cs typeface="Arial" charset="0"/>
              </a:rPr>
              <a:t>44,6%</a:t>
            </a:r>
            <a:r>
              <a:rPr lang="ru-RU" altLang="ru-RU" sz="1600" b="1" dirty="0">
                <a:solidFill>
                  <a:srgbClr val="002060"/>
                </a:solidFill>
                <a:cs typeface="Arial" charset="0"/>
              </a:rPr>
              <a:t> от всех выявленных работающих);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>
                <a:solidFill>
                  <a:srgbClr val="C00000"/>
                </a:solidFill>
                <a:cs typeface="Arial" charset="0"/>
              </a:rPr>
              <a:t>2019 год </a:t>
            </a:r>
            <a:r>
              <a:rPr lang="ru-RU" altLang="ru-RU" sz="1600" b="1" dirty="0">
                <a:solidFill>
                  <a:srgbClr val="002060"/>
                </a:solidFill>
                <a:cs typeface="Arial" charset="0"/>
              </a:rPr>
              <a:t>– </a:t>
            </a:r>
            <a:r>
              <a:rPr lang="ru-RU" altLang="ru-RU" sz="1600" b="1" dirty="0">
                <a:solidFill>
                  <a:srgbClr val="C00000"/>
                </a:solidFill>
                <a:cs typeface="Arial" charset="0"/>
              </a:rPr>
              <a:t>322</a:t>
            </a:r>
            <a:r>
              <a:rPr lang="ru-RU" altLang="ru-RU" sz="1600" b="1" dirty="0">
                <a:solidFill>
                  <a:srgbClr val="002060"/>
                </a:solidFill>
                <a:cs typeface="Arial" charset="0"/>
              </a:rPr>
              <a:t> работающих (</a:t>
            </a:r>
            <a:r>
              <a:rPr lang="ru-RU" altLang="ru-RU" sz="1600" b="1" dirty="0">
                <a:solidFill>
                  <a:srgbClr val="C00000"/>
                </a:solidFill>
                <a:cs typeface="Arial" charset="0"/>
              </a:rPr>
              <a:t>24,2%</a:t>
            </a:r>
            <a:r>
              <a:rPr lang="ru-RU" altLang="ru-RU" sz="1600" b="1" dirty="0">
                <a:solidFill>
                  <a:srgbClr val="002060"/>
                </a:solidFill>
                <a:cs typeface="Arial" charset="0"/>
              </a:rPr>
              <a:t> от всех впервые заболевших). Из них </a:t>
            </a:r>
            <a:r>
              <a:rPr lang="ru-RU" altLang="ru-RU" sz="1600" b="1" dirty="0">
                <a:solidFill>
                  <a:srgbClr val="C00000"/>
                </a:solidFill>
                <a:cs typeface="Arial" charset="0"/>
              </a:rPr>
              <a:t>93</a:t>
            </a:r>
            <a:r>
              <a:rPr lang="ru-RU" altLang="ru-RU" sz="1600" b="1" dirty="0">
                <a:solidFill>
                  <a:srgbClr val="002060"/>
                </a:solidFill>
                <a:cs typeface="Arial" charset="0"/>
              </a:rPr>
              <a:t> человека не проходили своевременно флюорографию (</a:t>
            </a:r>
            <a:r>
              <a:rPr lang="ru-RU" altLang="ru-RU" sz="1600" b="1" dirty="0">
                <a:solidFill>
                  <a:srgbClr val="C00000"/>
                </a:solidFill>
                <a:cs typeface="Arial" charset="0"/>
              </a:rPr>
              <a:t>28,9%</a:t>
            </a:r>
            <a:r>
              <a:rPr lang="ru-RU" altLang="ru-RU" sz="1600" b="1" dirty="0">
                <a:solidFill>
                  <a:srgbClr val="002060"/>
                </a:solidFill>
                <a:cs typeface="Arial" charset="0"/>
              </a:rPr>
              <a:t>)</a:t>
            </a:r>
          </a:p>
          <a:p>
            <a:pPr algn="just" eaLnBrk="1" hangingPunct="1">
              <a:defRPr/>
            </a:pPr>
            <a:endParaRPr lang="ru-RU" altLang="ru-RU" sz="1600" b="1" dirty="0">
              <a:solidFill>
                <a:srgbClr val="002060"/>
              </a:solidFill>
              <a:cs typeface="Arial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>
                <a:solidFill>
                  <a:srgbClr val="C00000"/>
                </a:solidFill>
                <a:cs typeface="Arial" charset="0"/>
              </a:rPr>
              <a:t>2020 год </a:t>
            </a:r>
            <a:r>
              <a:rPr lang="ru-RU" altLang="ru-RU" sz="1600" b="1" dirty="0">
                <a:solidFill>
                  <a:srgbClr val="002060"/>
                </a:solidFill>
                <a:cs typeface="Arial" charset="0"/>
              </a:rPr>
              <a:t>– </a:t>
            </a:r>
            <a:r>
              <a:rPr lang="ru-RU" altLang="ru-RU" sz="1600" b="1" dirty="0">
                <a:solidFill>
                  <a:srgbClr val="C00000"/>
                </a:solidFill>
                <a:cs typeface="Arial" charset="0"/>
              </a:rPr>
              <a:t>264 </a:t>
            </a:r>
            <a:r>
              <a:rPr lang="ru-RU" altLang="ru-RU" sz="1600" b="1" dirty="0">
                <a:solidFill>
                  <a:srgbClr val="002060"/>
                </a:solidFill>
                <a:cs typeface="Arial" charset="0"/>
              </a:rPr>
              <a:t>работающих (</a:t>
            </a:r>
            <a:r>
              <a:rPr lang="ru-RU" altLang="ru-RU" sz="1600" b="1" dirty="0">
                <a:solidFill>
                  <a:srgbClr val="C00000"/>
                </a:solidFill>
                <a:cs typeface="Arial" charset="0"/>
              </a:rPr>
              <a:t>23,4%</a:t>
            </a:r>
            <a:r>
              <a:rPr lang="ru-RU" altLang="ru-RU" sz="1600" b="1" dirty="0">
                <a:solidFill>
                  <a:srgbClr val="002060"/>
                </a:solidFill>
                <a:cs typeface="Arial" charset="0"/>
              </a:rPr>
              <a:t>). Из них </a:t>
            </a:r>
            <a:r>
              <a:rPr lang="ru-RU" altLang="ru-RU" sz="1600" b="1" dirty="0">
                <a:solidFill>
                  <a:srgbClr val="C00000"/>
                </a:solidFill>
                <a:cs typeface="Arial" charset="0"/>
              </a:rPr>
              <a:t>61</a:t>
            </a:r>
            <a:r>
              <a:rPr lang="ru-RU" altLang="ru-RU" sz="1600" b="1" dirty="0">
                <a:solidFill>
                  <a:srgbClr val="002060"/>
                </a:solidFill>
                <a:cs typeface="Arial" charset="0"/>
              </a:rPr>
              <a:t> человек не проходили своевременно флюорографию (</a:t>
            </a:r>
            <a:r>
              <a:rPr lang="ru-RU" altLang="ru-RU" sz="1600" b="1" dirty="0">
                <a:solidFill>
                  <a:srgbClr val="C00000"/>
                </a:solidFill>
                <a:cs typeface="Arial" charset="0"/>
              </a:rPr>
              <a:t>23,1%</a:t>
            </a:r>
            <a:r>
              <a:rPr lang="ru-RU" altLang="ru-RU" sz="1600" b="1" dirty="0">
                <a:solidFill>
                  <a:srgbClr val="002060"/>
                </a:solidFill>
                <a:cs typeface="Arial" charset="0"/>
              </a:rPr>
              <a:t>): </a:t>
            </a:r>
          </a:p>
          <a:p>
            <a:pPr algn="just">
              <a:defRPr/>
            </a:pPr>
            <a:r>
              <a:rPr lang="ru-RU" altLang="ru-RU" sz="1600" b="1" dirty="0">
                <a:solidFill>
                  <a:srgbClr val="002060"/>
                </a:solidFill>
                <a:cs typeface="Arial" charset="0"/>
              </a:rPr>
              <a:t>- </a:t>
            </a:r>
            <a:r>
              <a:rPr lang="ru-RU" altLang="ru-RU" sz="1600" b="1" dirty="0">
                <a:solidFill>
                  <a:srgbClr val="C00000"/>
                </a:solidFill>
                <a:cs typeface="Arial" charset="0"/>
              </a:rPr>
              <a:t>43</a:t>
            </a:r>
            <a:r>
              <a:rPr lang="ru-RU" altLang="ru-RU" sz="1600" b="1" dirty="0">
                <a:solidFill>
                  <a:srgbClr val="002060"/>
                </a:solidFill>
                <a:cs typeface="Arial" charset="0"/>
              </a:rPr>
              <a:t> чел. не проходили флюорографию более </a:t>
            </a:r>
            <a:r>
              <a:rPr lang="ru-RU" altLang="ru-RU" sz="1600" b="1" dirty="0">
                <a:solidFill>
                  <a:srgbClr val="C00000"/>
                </a:solidFill>
                <a:cs typeface="Arial" charset="0"/>
              </a:rPr>
              <a:t>1</a:t>
            </a:r>
            <a:r>
              <a:rPr lang="ru-RU" altLang="ru-RU" sz="1600" b="1" dirty="0">
                <a:solidFill>
                  <a:srgbClr val="002060"/>
                </a:solidFill>
                <a:cs typeface="Arial" charset="0"/>
              </a:rPr>
              <a:t> года;</a:t>
            </a:r>
          </a:p>
          <a:p>
            <a:pPr algn="just">
              <a:defRPr/>
            </a:pPr>
            <a:r>
              <a:rPr lang="ru-RU" altLang="ru-RU" sz="1600" b="1" dirty="0">
                <a:solidFill>
                  <a:srgbClr val="002060"/>
                </a:solidFill>
                <a:cs typeface="Arial" charset="0"/>
              </a:rPr>
              <a:t>- </a:t>
            </a:r>
            <a:r>
              <a:rPr lang="ru-RU" altLang="ru-RU" sz="1600" b="1" dirty="0">
                <a:solidFill>
                  <a:srgbClr val="C00000"/>
                </a:solidFill>
                <a:cs typeface="Arial" charset="0"/>
              </a:rPr>
              <a:t>18</a:t>
            </a:r>
            <a:r>
              <a:rPr lang="ru-RU" altLang="ru-RU" sz="1600" b="1" dirty="0">
                <a:solidFill>
                  <a:srgbClr val="002060"/>
                </a:solidFill>
                <a:cs typeface="Arial" charset="0"/>
              </a:rPr>
              <a:t> человек не проходили флюорографию более </a:t>
            </a:r>
            <a:r>
              <a:rPr lang="ru-RU" altLang="ru-RU" sz="1600" b="1" dirty="0">
                <a:solidFill>
                  <a:srgbClr val="C00000"/>
                </a:solidFill>
                <a:cs typeface="Arial" charset="0"/>
              </a:rPr>
              <a:t>2</a:t>
            </a:r>
            <a:r>
              <a:rPr lang="ru-RU" altLang="ru-RU" sz="1600" b="1" dirty="0">
                <a:solidFill>
                  <a:srgbClr val="002060"/>
                </a:solidFill>
                <a:cs typeface="Arial" charset="0"/>
              </a:rPr>
              <a:t> лет.</a:t>
            </a:r>
          </a:p>
          <a:p>
            <a:pPr algn="just">
              <a:defRPr/>
            </a:pPr>
            <a:endParaRPr lang="ru-RU" altLang="ru-RU" sz="1600" b="1" dirty="0">
              <a:solidFill>
                <a:srgbClr val="C00000"/>
              </a:solidFill>
              <a:cs typeface="Arial" charset="0"/>
            </a:endParaRPr>
          </a:p>
          <a:p>
            <a:pPr algn="just">
              <a:defRPr/>
            </a:pPr>
            <a:r>
              <a:rPr lang="ru-RU" altLang="ru-RU" sz="1600" b="1" dirty="0">
                <a:solidFill>
                  <a:srgbClr val="C00000"/>
                </a:solidFill>
                <a:cs typeface="Arial" charset="0"/>
              </a:rPr>
              <a:t>Самара </a:t>
            </a:r>
            <a:r>
              <a:rPr lang="ru-RU" altLang="ru-RU" sz="1600" b="1" dirty="0">
                <a:solidFill>
                  <a:srgbClr val="002060"/>
                </a:solidFill>
                <a:cs typeface="Arial" charset="0"/>
              </a:rPr>
              <a:t>- </a:t>
            </a:r>
            <a:r>
              <a:rPr lang="ru-RU" altLang="ru-RU" sz="1600" b="1" dirty="0">
                <a:solidFill>
                  <a:srgbClr val="C00000"/>
                </a:solidFill>
                <a:cs typeface="Arial" charset="0"/>
              </a:rPr>
              <a:t>26 </a:t>
            </a:r>
            <a:r>
              <a:rPr lang="ru-RU" altLang="ru-RU" sz="1600" b="1" dirty="0">
                <a:solidFill>
                  <a:srgbClr val="002060"/>
                </a:solidFill>
                <a:cs typeface="Arial" charset="0"/>
              </a:rPr>
              <a:t>человек (</a:t>
            </a:r>
            <a:r>
              <a:rPr lang="ru-RU" altLang="ru-RU" sz="1600" b="1" dirty="0">
                <a:solidFill>
                  <a:srgbClr val="C00000"/>
                </a:solidFill>
                <a:cs typeface="Arial" charset="0"/>
              </a:rPr>
              <a:t>42,6%</a:t>
            </a:r>
            <a:r>
              <a:rPr lang="ru-RU" altLang="ru-RU" sz="1600" b="1" dirty="0">
                <a:solidFill>
                  <a:srgbClr val="002060"/>
                </a:solidFill>
                <a:cs typeface="Arial" charset="0"/>
              </a:rPr>
              <a:t> от всех несвоевременно обследованных);</a:t>
            </a:r>
          </a:p>
          <a:p>
            <a:pPr algn="just">
              <a:defRPr/>
            </a:pPr>
            <a:r>
              <a:rPr lang="ru-RU" altLang="ru-RU" sz="1600" b="1" dirty="0">
                <a:solidFill>
                  <a:srgbClr val="C00000"/>
                </a:solidFill>
                <a:cs typeface="Arial" charset="0"/>
              </a:rPr>
              <a:t>Тольятти</a:t>
            </a:r>
            <a:r>
              <a:rPr lang="ru-RU" altLang="ru-RU" sz="1600" b="1" dirty="0">
                <a:solidFill>
                  <a:srgbClr val="002060"/>
                </a:solidFill>
                <a:cs typeface="Arial" charset="0"/>
              </a:rPr>
              <a:t> - </a:t>
            </a:r>
            <a:r>
              <a:rPr lang="ru-RU" altLang="ru-RU" sz="1600" b="1" dirty="0">
                <a:solidFill>
                  <a:srgbClr val="C00000"/>
                </a:solidFill>
                <a:cs typeface="Arial" charset="0"/>
              </a:rPr>
              <a:t>12</a:t>
            </a:r>
            <a:r>
              <a:rPr lang="ru-RU" altLang="ru-RU" sz="1600" b="1" dirty="0">
                <a:solidFill>
                  <a:srgbClr val="002060"/>
                </a:solidFill>
                <a:cs typeface="Arial" charset="0"/>
              </a:rPr>
              <a:t> человек (</a:t>
            </a:r>
            <a:r>
              <a:rPr lang="ru-RU" altLang="ru-RU" sz="1600" b="1" dirty="0">
                <a:solidFill>
                  <a:srgbClr val="C00000"/>
                </a:solidFill>
                <a:cs typeface="Arial" charset="0"/>
              </a:rPr>
              <a:t>19,7%</a:t>
            </a:r>
            <a:r>
              <a:rPr lang="ru-RU" altLang="ru-RU" sz="1600" b="1" dirty="0">
                <a:solidFill>
                  <a:srgbClr val="002060"/>
                </a:solidFill>
                <a:cs typeface="Arial" charset="0"/>
              </a:rPr>
              <a:t>);</a:t>
            </a:r>
          </a:p>
          <a:p>
            <a:pPr algn="just">
              <a:defRPr/>
            </a:pPr>
            <a:r>
              <a:rPr lang="ru-RU" altLang="ru-RU" sz="1600" b="1" dirty="0">
                <a:solidFill>
                  <a:srgbClr val="C00000"/>
                </a:solidFill>
                <a:cs typeface="Arial" charset="0"/>
              </a:rPr>
              <a:t>Другие города </a:t>
            </a:r>
            <a:r>
              <a:rPr lang="ru-RU" altLang="ru-RU" sz="1600" b="1" dirty="0">
                <a:solidFill>
                  <a:srgbClr val="002060"/>
                </a:solidFill>
                <a:cs typeface="Arial" charset="0"/>
              </a:rPr>
              <a:t>– </a:t>
            </a:r>
            <a:r>
              <a:rPr lang="ru-RU" altLang="ru-RU" sz="1600" b="1" dirty="0">
                <a:solidFill>
                  <a:srgbClr val="C00000"/>
                </a:solidFill>
                <a:cs typeface="Arial" charset="0"/>
              </a:rPr>
              <a:t>10</a:t>
            </a:r>
            <a:r>
              <a:rPr lang="ru-RU" altLang="ru-RU" sz="1600" b="1" dirty="0">
                <a:solidFill>
                  <a:srgbClr val="002060"/>
                </a:solidFill>
                <a:cs typeface="Arial" charset="0"/>
              </a:rPr>
              <a:t> человек (</a:t>
            </a:r>
            <a:r>
              <a:rPr lang="ru-RU" altLang="ru-RU" sz="1600" b="1" dirty="0">
                <a:solidFill>
                  <a:srgbClr val="C00000"/>
                </a:solidFill>
                <a:cs typeface="Arial" charset="0"/>
              </a:rPr>
              <a:t>16,4%</a:t>
            </a:r>
            <a:r>
              <a:rPr lang="ru-RU" altLang="ru-RU" sz="1600" b="1" dirty="0">
                <a:solidFill>
                  <a:srgbClr val="002060"/>
                </a:solidFill>
                <a:cs typeface="Arial" charset="0"/>
              </a:rPr>
              <a:t>);</a:t>
            </a:r>
          </a:p>
          <a:p>
            <a:pPr algn="just">
              <a:defRPr/>
            </a:pPr>
            <a:r>
              <a:rPr lang="ru-RU" altLang="ru-RU" sz="1600" b="1" dirty="0">
                <a:solidFill>
                  <a:srgbClr val="C00000"/>
                </a:solidFill>
                <a:cs typeface="Arial" charset="0"/>
              </a:rPr>
              <a:t>Районы</a:t>
            </a:r>
            <a:r>
              <a:rPr lang="ru-RU" altLang="ru-RU" sz="1600" b="1" dirty="0">
                <a:solidFill>
                  <a:srgbClr val="002060"/>
                </a:solidFill>
                <a:cs typeface="Arial" charset="0"/>
              </a:rPr>
              <a:t> – </a:t>
            </a:r>
            <a:r>
              <a:rPr lang="ru-RU" altLang="ru-RU" sz="1600" b="1" dirty="0">
                <a:solidFill>
                  <a:srgbClr val="C00000"/>
                </a:solidFill>
                <a:cs typeface="Arial" charset="0"/>
              </a:rPr>
              <a:t>10</a:t>
            </a:r>
            <a:r>
              <a:rPr lang="ru-RU" altLang="ru-RU" sz="1600" b="1" dirty="0">
                <a:solidFill>
                  <a:srgbClr val="002060"/>
                </a:solidFill>
                <a:cs typeface="Arial" charset="0"/>
              </a:rPr>
              <a:t> человек (</a:t>
            </a:r>
            <a:r>
              <a:rPr lang="ru-RU" altLang="ru-RU" sz="1600" b="1" dirty="0">
                <a:solidFill>
                  <a:srgbClr val="C00000"/>
                </a:solidFill>
                <a:cs typeface="Arial" charset="0"/>
              </a:rPr>
              <a:t>16,4%);</a:t>
            </a:r>
          </a:p>
          <a:p>
            <a:pPr algn="just">
              <a:defRPr/>
            </a:pPr>
            <a:r>
              <a:rPr lang="ru-RU" altLang="ru-RU" sz="1600" b="1" dirty="0">
                <a:solidFill>
                  <a:srgbClr val="C00000"/>
                </a:solidFill>
                <a:cs typeface="Arial" charset="0"/>
              </a:rPr>
              <a:t>Работали в других регионах РФ </a:t>
            </a:r>
            <a:r>
              <a:rPr lang="ru-RU" altLang="ru-RU" sz="1600" b="1" dirty="0">
                <a:solidFill>
                  <a:srgbClr val="002060"/>
                </a:solidFill>
                <a:cs typeface="Arial" charset="0"/>
              </a:rPr>
              <a:t>– </a:t>
            </a:r>
            <a:r>
              <a:rPr lang="ru-RU" altLang="ru-RU" sz="1600" b="1" dirty="0">
                <a:solidFill>
                  <a:srgbClr val="C00000"/>
                </a:solidFill>
                <a:cs typeface="Arial" charset="0"/>
              </a:rPr>
              <a:t>3</a:t>
            </a:r>
            <a:r>
              <a:rPr lang="ru-RU" altLang="ru-RU" sz="1600" b="1" dirty="0">
                <a:solidFill>
                  <a:srgbClr val="002060"/>
                </a:solidFill>
                <a:cs typeface="Arial" charset="0"/>
              </a:rPr>
              <a:t> человека (</a:t>
            </a:r>
            <a:r>
              <a:rPr lang="ru-RU" altLang="ru-RU" sz="1600" b="1" dirty="0">
                <a:solidFill>
                  <a:srgbClr val="C00000"/>
                </a:solidFill>
                <a:cs typeface="Arial" charset="0"/>
              </a:rPr>
              <a:t>4,9%</a:t>
            </a:r>
            <a:r>
              <a:rPr lang="ru-RU" altLang="ru-RU" sz="1600" b="1" dirty="0">
                <a:solidFill>
                  <a:srgbClr val="002060"/>
                </a:solidFill>
                <a:cs typeface="Arial" charset="0"/>
              </a:rPr>
              <a:t>)</a:t>
            </a:r>
          </a:p>
          <a:p>
            <a:pPr algn="just">
              <a:defRPr/>
            </a:pPr>
            <a:endParaRPr lang="ru-RU" altLang="ru-RU" sz="1700" b="1" dirty="0">
              <a:solidFill>
                <a:srgbClr val="002060"/>
              </a:solidFill>
              <a:cs typeface="Arial" charset="0"/>
            </a:endParaRPr>
          </a:p>
          <a:p>
            <a:pPr algn="just">
              <a:defRPr/>
            </a:pPr>
            <a:endParaRPr lang="ru-RU" altLang="ru-RU" sz="1700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14362" y="4437787"/>
            <a:ext cx="8928992" cy="216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Среди заболевших туберкулезом, не прошедших своевременно профилактическое обследование, </a:t>
            </a:r>
            <a:r>
              <a:rPr lang="ru-RU" sz="1600" b="1" dirty="0">
                <a:solidFill>
                  <a:srgbClr val="C00000"/>
                </a:solidFill>
              </a:rPr>
              <a:t>сотрудники</a:t>
            </a:r>
            <a:r>
              <a:rPr lang="ru-RU" sz="1600" b="1" dirty="0">
                <a:solidFill>
                  <a:srgbClr val="002060"/>
                </a:solidFill>
              </a:rPr>
              <a:t> учреждений, организаций и предприятий:</a:t>
            </a:r>
          </a:p>
          <a:p>
            <a:pPr marL="285750" indent="-285750" algn="ctr">
              <a:buFontTx/>
              <a:buChar char="-"/>
            </a:pPr>
            <a:r>
              <a:rPr lang="ru-RU" sz="1600" b="1" dirty="0">
                <a:solidFill>
                  <a:srgbClr val="C00000"/>
                </a:solidFill>
              </a:rPr>
              <a:t>всех</a:t>
            </a:r>
            <a:r>
              <a:rPr lang="ru-RU" sz="1600" b="1" dirty="0">
                <a:solidFill>
                  <a:srgbClr val="002060"/>
                </a:solidFill>
              </a:rPr>
              <a:t> форм собственности;</a:t>
            </a:r>
          </a:p>
          <a:p>
            <a:pPr marL="285750" indent="-285750" algn="ctr">
              <a:buFontTx/>
              <a:buChar char="-"/>
            </a:pPr>
            <a:r>
              <a:rPr lang="ru-RU" sz="1600" b="1" dirty="0">
                <a:solidFill>
                  <a:srgbClr val="C00000"/>
                </a:solidFill>
              </a:rPr>
              <a:t>крупных</a:t>
            </a:r>
            <a:r>
              <a:rPr lang="ru-RU" sz="1600" b="1" dirty="0">
                <a:solidFill>
                  <a:srgbClr val="002060"/>
                </a:solidFill>
              </a:rPr>
              <a:t>, в том числе электротехнической, нефтедобывающей, нефтеперерабатывающей промышленности, а не только средних и мелких;</a:t>
            </a:r>
          </a:p>
          <a:p>
            <a:pPr marL="285750" indent="-285750" algn="ctr">
              <a:buFontTx/>
              <a:buChar char="-"/>
            </a:pPr>
            <a:r>
              <a:rPr lang="ru-RU" sz="1600" b="1" dirty="0">
                <a:solidFill>
                  <a:srgbClr val="C00000"/>
                </a:solidFill>
              </a:rPr>
              <a:t>образования, общественного питания</a:t>
            </a:r>
            <a:r>
              <a:rPr lang="ru-RU" sz="1600" b="1" dirty="0">
                <a:solidFill>
                  <a:srgbClr val="002060"/>
                </a:solidFill>
              </a:rPr>
              <a:t> и </a:t>
            </a:r>
            <a:r>
              <a:rPr lang="ru-RU" sz="1600" b="1" dirty="0">
                <a:solidFill>
                  <a:srgbClr val="C00000"/>
                </a:solidFill>
              </a:rPr>
              <a:t>пищевого</a:t>
            </a:r>
            <a:r>
              <a:rPr lang="ru-RU" sz="1600" b="1" dirty="0">
                <a:solidFill>
                  <a:srgbClr val="002060"/>
                </a:solidFill>
              </a:rPr>
              <a:t> производства;</a:t>
            </a:r>
          </a:p>
          <a:p>
            <a:pPr marL="285750" indent="-285750" algn="ctr">
              <a:buFontTx/>
              <a:buChar char="-"/>
            </a:pPr>
            <a:r>
              <a:rPr lang="ru-RU" sz="1600" b="1" dirty="0">
                <a:solidFill>
                  <a:srgbClr val="C00000"/>
                </a:solidFill>
              </a:rPr>
              <a:t>торговли</a:t>
            </a:r>
            <a:r>
              <a:rPr lang="ru-RU" sz="1600" b="1" dirty="0">
                <a:solidFill>
                  <a:srgbClr val="002060"/>
                </a:solidFill>
              </a:rPr>
              <a:t>, в том числе торговли </a:t>
            </a:r>
            <a:r>
              <a:rPr lang="ru-RU" sz="1600" b="1" dirty="0">
                <a:solidFill>
                  <a:srgbClr val="C00000"/>
                </a:solidFill>
              </a:rPr>
              <a:t>продуктами питания </a:t>
            </a:r>
            <a:r>
              <a:rPr lang="ru-RU" sz="1600" b="1" dirty="0">
                <a:solidFill>
                  <a:srgbClr val="002060"/>
                </a:solidFill>
              </a:rPr>
              <a:t>и одеждой;</a:t>
            </a:r>
          </a:p>
          <a:p>
            <a:pPr marL="285750" indent="-285750" algn="ctr">
              <a:buFontTx/>
              <a:buChar char="-"/>
            </a:pPr>
            <a:r>
              <a:rPr lang="ru-RU" sz="1600" b="1" dirty="0">
                <a:solidFill>
                  <a:srgbClr val="C00000"/>
                </a:solidFill>
              </a:rPr>
              <a:t>транспортных</a:t>
            </a:r>
            <a:r>
              <a:rPr lang="ru-RU" sz="1600" b="1" dirty="0">
                <a:solidFill>
                  <a:srgbClr val="002060"/>
                </a:solidFill>
              </a:rPr>
              <a:t>, строительных, ЖКХ и др.</a:t>
            </a:r>
          </a:p>
        </p:txBody>
      </p:sp>
    </p:spTree>
    <p:extLst>
      <p:ext uri="{BB962C8B-B14F-4D97-AF65-F5344CB8AC3E}">
        <p14:creationId xmlns:p14="http://schemas.microsoft.com/office/powerpoint/2010/main" val="108111445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C95F76E-5B4A-4C38-A277-1CBF7F267E08}"/>
              </a:ext>
            </a:extLst>
          </p:cNvPr>
          <p:cNvSpPr/>
          <p:nvPr/>
        </p:nvSpPr>
        <p:spPr>
          <a:xfrm>
            <a:off x="736600" y="236538"/>
            <a:ext cx="10787063" cy="779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ВЫВОДЫ: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3FB96FA2-BC7A-4113-88D7-5FD8A3B0FFB2}"/>
              </a:ext>
            </a:extLst>
          </p:cNvPr>
          <p:cNvSpPr/>
          <p:nvPr/>
        </p:nvSpPr>
        <p:spPr>
          <a:xfrm>
            <a:off x="838200" y="1143000"/>
            <a:ext cx="10583863" cy="472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Эпидемическая ситуация по туберкулезу в Самарской области, и в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г.о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Самара,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улучшается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с 2014 года;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Для дальнейшего улучшения эпидемической ситуации по туберкулезу в Самарской области, и в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г.о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Самара, необходимо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повышать эффективность организации выявления туберкулеза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в том числе организовать более активное межведомственное взаимодействие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6214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F691EC0-6DBC-4FF3-AD72-8B6258812E50}"/>
              </a:ext>
            </a:extLst>
          </p:cNvPr>
          <p:cNvSpPr/>
          <p:nvPr/>
        </p:nvSpPr>
        <p:spPr>
          <a:xfrm>
            <a:off x="242761" y="260350"/>
            <a:ext cx="11641479" cy="865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Распространение информации о туберкулезе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предупредит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распространение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туберкулеза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 в обществе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D546A486-58C6-4AE3-8F98-AD60AB4D3422}"/>
              </a:ext>
            </a:extLst>
          </p:cNvPr>
          <p:cNvSpPr/>
          <p:nvPr/>
        </p:nvSpPr>
        <p:spPr>
          <a:xfrm>
            <a:off x="307759" y="1307237"/>
            <a:ext cx="11576481" cy="42435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Официальный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сайт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 Самарского областного клинического противотуберкулезного диспансера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СОКПТД.РФ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    Раздел вопрос-ответ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Инстраграм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tub_dispanser_samara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ВКонтакте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tub_dispanser_samara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Твиттер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twitter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com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/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SOKPTD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853690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89D881A8-C9E5-45F2-8A83-B7A691A5BC81}"/>
              </a:ext>
            </a:extLst>
          </p:cNvPr>
          <p:cNvSpPr/>
          <p:nvPr/>
        </p:nvSpPr>
        <p:spPr>
          <a:xfrm>
            <a:off x="180975" y="447675"/>
            <a:ext cx="11944350" cy="558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В социальных сетях Самарского областного клинического противотуберкулезного диспансера проходит </a:t>
            </a:r>
            <a:r>
              <a:rPr kumimoji="0" lang="ru-RU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флешмоб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 #сделайфлю2021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Каждый житель области может внести свой вклад в снижение заболеваемости туберкулёзом. Нужно сфотографироваться до/после/ или с результатами флюорографии, выложить фото на своей странице </a:t>
            </a:r>
            <a:r>
              <a:rPr kumimoji="0" lang="ru-RU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Instagram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 и/или </a:t>
            </a:r>
            <a:r>
              <a:rPr kumimoji="0" lang="ru-RU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Вконтакте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 Поставить </a:t>
            </a:r>
            <a:r>
              <a:rPr kumimoji="0" lang="ru-RU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хештег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 #сделайфлю2021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и отметить аккаунт Самарского областного клинического противотуберкулезного диспансера </a:t>
            </a:r>
            <a:r>
              <a:rPr kumimoji="0" lang="ru-RU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tub_dispanser_samara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У человека, который заболел недавно, еще нет клинических проявлений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Если не проходить своевременно профилактическое обследование, не подозревая о своём недуге можно заразить близких, потерять время и запустить болезнь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Возможно, именно ваш призыв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#сделайфлю2021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спасёт кого-то от тяжёлых форм туберкулёза и осложнений заболевания</a:t>
            </a:r>
          </a:p>
        </p:txBody>
      </p:sp>
    </p:spTree>
    <p:extLst>
      <p:ext uri="{BB962C8B-B14F-4D97-AF65-F5344CB8AC3E}">
        <p14:creationId xmlns:p14="http://schemas.microsoft.com/office/powerpoint/2010/main" val="114534914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осударственное унитарное предприятие &quot;Медицинская техника и фармация  Татарстана&quot;">
            <a:extLst>
              <a:ext uri="{FF2B5EF4-FFF2-40B4-BE49-F238E27FC236}">
                <a16:creationId xmlns:a16="http://schemas.microsoft.com/office/drawing/2014/main" xmlns="" id="{0CED0025-2BAE-4AED-8BDB-9A151AAD2CC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729" y="847686"/>
            <a:ext cx="6497038" cy="4176464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16DBF38-5024-43DB-9B92-A94EE88AA929}"/>
              </a:ext>
            </a:extLst>
          </p:cNvPr>
          <p:cNvSpPr/>
          <p:nvPr/>
        </p:nvSpPr>
        <p:spPr>
          <a:xfrm>
            <a:off x="577049" y="1"/>
            <a:ext cx="11034943" cy="1100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6D09"/>
                </a:solidFill>
              </a:rPr>
              <a:t>Туберкулез</a:t>
            </a:r>
            <a:r>
              <a:rPr lang="ru-RU" sz="2400" b="1" dirty="0">
                <a:solidFill>
                  <a:srgbClr val="0070C0"/>
                </a:solidFill>
              </a:rPr>
              <a:t> – социально значимое заболевание. 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</a:rPr>
              <a:t>Эффективная </a:t>
            </a:r>
            <a:r>
              <a:rPr lang="ru-RU" sz="2400" b="1" dirty="0">
                <a:solidFill>
                  <a:srgbClr val="FF6D09"/>
                </a:solidFill>
              </a:rPr>
              <a:t>борьба</a:t>
            </a:r>
            <a:r>
              <a:rPr lang="ru-RU" sz="2400" b="1" dirty="0">
                <a:solidFill>
                  <a:srgbClr val="0070C0"/>
                </a:solidFill>
              </a:rPr>
              <a:t> с туберкулезом возможна только </a:t>
            </a:r>
            <a:r>
              <a:rPr lang="ru-RU" sz="2400" b="1" dirty="0">
                <a:solidFill>
                  <a:srgbClr val="FF6D09"/>
                </a:solidFill>
              </a:rPr>
              <a:t>совместными</a:t>
            </a:r>
            <a:r>
              <a:rPr lang="ru-RU" sz="2400" b="1" dirty="0">
                <a:solidFill>
                  <a:srgbClr val="0070C0"/>
                </a:solidFill>
              </a:rPr>
              <a:t> усилиями всего </a:t>
            </a:r>
            <a:r>
              <a:rPr lang="ru-RU" sz="2400" b="1" dirty="0">
                <a:solidFill>
                  <a:srgbClr val="FF6D09"/>
                </a:solidFill>
              </a:rPr>
              <a:t>общества</a:t>
            </a:r>
            <a:r>
              <a:rPr lang="ru-RU" sz="2400" b="1" dirty="0">
                <a:solidFill>
                  <a:srgbClr val="0070C0"/>
                </a:solidFill>
              </a:rPr>
              <a:t> и </a:t>
            </a:r>
            <a:r>
              <a:rPr lang="ru-RU" sz="2400" b="1" dirty="0">
                <a:solidFill>
                  <a:srgbClr val="FF6D09"/>
                </a:solidFill>
              </a:rPr>
              <a:t>каждого</a:t>
            </a:r>
            <a:r>
              <a:rPr lang="ru-RU" sz="2400" b="1" dirty="0">
                <a:solidFill>
                  <a:srgbClr val="0070C0"/>
                </a:solidFill>
              </a:rPr>
              <a:t> из нас!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7A98B22-461B-4CA4-8F74-5F41B548ED72}"/>
              </a:ext>
            </a:extLst>
          </p:cNvPr>
          <p:cNvSpPr/>
          <p:nvPr/>
        </p:nvSpPr>
        <p:spPr>
          <a:xfrm>
            <a:off x="319596" y="5013176"/>
            <a:ext cx="11398928" cy="17400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2200" b="1" dirty="0">
                <a:solidFill>
                  <a:srgbClr val="0070C0"/>
                </a:solidFill>
              </a:rPr>
              <a:t>Выявить</a:t>
            </a:r>
            <a:r>
              <a:rPr lang="ru-RU" sz="2200" b="1" dirty="0">
                <a:solidFill>
                  <a:srgbClr val="FF6D09"/>
                </a:solidFill>
              </a:rPr>
              <a:t> туберкулез на </a:t>
            </a:r>
            <a:r>
              <a:rPr lang="ru-RU" sz="2200" b="1" dirty="0">
                <a:solidFill>
                  <a:srgbClr val="0070C0"/>
                </a:solidFill>
              </a:rPr>
              <a:t>ранней стадии </a:t>
            </a:r>
            <a:r>
              <a:rPr lang="ru-RU" sz="2200" b="1" dirty="0">
                <a:solidFill>
                  <a:srgbClr val="FF6D09"/>
                </a:solidFill>
              </a:rPr>
              <a:t>возможно только </a:t>
            </a:r>
          </a:p>
          <a:p>
            <a:pPr algn="ctr"/>
            <a:r>
              <a:rPr lang="ru-RU" sz="2200" b="1" dirty="0">
                <a:solidFill>
                  <a:srgbClr val="FF6D09"/>
                </a:solidFill>
              </a:rPr>
              <a:t>при прохождении </a:t>
            </a:r>
            <a:r>
              <a:rPr lang="ru-RU" sz="2200" b="1" dirty="0">
                <a:solidFill>
                  <a:srgbClr val="0070C0"/>
                </a:solidFill>
              </a:rPr>
              <a:t>регулярных</a:t>
            </a:r>
            <a:r>
              <a:rPr lang="ru-RU" sz="2200" b="1" dirty="0">
                <a:solidFill>
                  <a:srgbClr val="FF6D09"/>
                </a:solidFill>
              </a:rPr>
              <a:t> </a:t>
            </a:r>
            <a:r>
              <a:rPr lang="ru-RU" sz="2200" b="1" dirty="0">
                <a:solidFill>
                  <a:srgbClr val="0070C0"/>
                </a:solidFill>
              </a:rPr>
              <a:t>профилактических </a:t>
            </a:r>
            <a:r>
              <a:rPr lang="ru-RU" sz="2200" b="1" dirty="0">
                <a:solidFill>
                  <a:srgbClr val="FF6D09"/>
                </a:solidFill>
              </a:rPr>
              <a:t>осмотров: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rgbClr val="0070C0"/>
                </a:solidFill>
              </a:rPr>
              <a:t>иммунодиагностика</a:t>
            </a:r>
            <a:r>
              <a:rPr lang="ru-RU" sz="2200" b="1" dirty="0">
                <a:solidFill>
                  <a:srgbClr val="FF6D09"/>
                </a:solidFill>
              </a:rPr>
              <a:t> детей и подростков;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rgbClr val="0070C0"/>
                </a:solidFill>
              </a:rPr>
              <a:t>флюорографическое</a:t>
            </a:r>
            <a:r>
              <a:rPr lang="ru-RU" sz="2200" b="1" dirty="0">
                <a:solidFill>
                  <a:srgbClr val="FF6D09"/>
                </a:solidFill>
              </a:rPr>
              <a:t> обследование подростков и взрослых</a:t>
            </a:r>
          </a:p>
          <a:p>
            <a:pPr algn="ctr"/>
            <a:endParaRPr lang="ru-RU" sz="2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7570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F72565F-8526-4B0B-90F1-CCEE6B331FE2}"/>
              </a:ext>
            </a:extLst>
          </p:cNvPr>
          <p:cNvSpPr/>
          <p:nvPr/>
        </p:nvSpPr>
        <p:spPr>
          <a:xfrm>
            <a:off x="6159127" y="188640"/>
            <a:ext cx="5324911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2C4D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Российской Федерации продолжают </a:t>
            </a:r>
            <a:r>
              <a:rPr lang="ru-RU" sz="2000" b="1" dirty="0">
                <a:solidFill>
                  <a:srgbClr val="FF6D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снижаться заболеваемость и смертность </a:t>
            </a:r>
            <a:r>
              <a:rPr lang="ru-RU" sz="2000" b="1" dirty="0">
                <a:solidFill>
                  <a:srgbClr val="2C4D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туберкулеза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18BC940-5943-437E-95E3-A9CE21D13020}"/>
              </a:ext>
            </a:extLst>
          </p:cNvPr>
          <p:cNvSpPr/>
          <p:nvPr/>
        </p:nvSpPr>
        <p:spPr>
          <a:xfrm>
            <a:off x="292963" y="1268760"/>
            <a:ext cx="11478827" cy="540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Министр здравоохранения РФ М.А. Мурашко заявил о том, что по итогам последних лет Российская Федерация является </a:t>
            </a:r>
            <a:r>
              <a:rPr lang="ru-RU" sz="2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первым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кандидатом на </a:t>
            </a:r>
            <a:r>
              <a:rPr lang="ru-RU" sz="2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выход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из списка стран ВОЗ с </a:t>
            </a:r>
            <a:r>
              <a:rPr lang="ru-RU" sz="2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высоким бременем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туберкулеза</a:t>
            </a:r>
          </a:p>
          <a:p>
            <a:pPr algn="ctr"/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Российская Федерация демонстрирует </a:t>
            </a:r>
            <a:r>
              <a:rPr lang="ru-RU" sz="2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высокие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темпы </a:t>
            </a:r>
            <a:r>
              <a:rPr lang="ru-RU" sz="2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снижения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заболеваемости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 </a:t>
            </a:r>
            <a:r>
              <a:rPr lang="ru-RU" sz="2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смертности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 туберкулеза.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Число заболевших за последние 20 лет </a:t>
            </a:r>
            <a:r>
              <a:rPr lang="ru-RU" sz="2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снизилось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более чем в </a:t>
            </a:r>
            <a:r>
              <a:rPr lang="ru-RU" sz="2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раза, а умерших от туберкулеза — более чем в 4 раза </a:t>
            </a:r>
          </a:p>
          <a:p>
            <a:pPr algn="ctr"/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Пересмотр списка </a:t>
            </a:r>
            <a:r>
              <a:rPr lang="ru-RU" sz="2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ВОЗ с высоким бременем туберкулеза запланирован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 </a:t>
            </a:r>
            <a:r>
              <a:rPr lang="ru-RU" sz="2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год</a:t>
            </a:r>
          </a:p>
          <a:p>
            <a:pPr algn="ctr"/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Позитивный тренд по </a:t>
            </a:r>
            <a:r>
              <a:rPr lang="ru-RU" sz="2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снижению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заболеваемости туберкулезом удалось сохранить и </a:t>
            </a:r>
            <a:r>
              <a:rPr lang="ru-RU" sz="2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 2020 году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условиях пандемии новой коронавирусной инфекции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prstClr val="white"/>
              </a:solidFill>
              <a:latin typeface="Calibri"/>
            </a:endParaRPr>
          </a:p>
          <a:p>
            <a:pPr algn="ctr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955EBA5-48D4-421B-BD10-80E5B3A36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40" y="278404"/>
            <a:ext cx="3178305" cy="64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14843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81B099E-D0B1-4E44-AAEC-B75D4980BDC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19" y="1496427"/>
            <a:ext cx="4580877" cy="361395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DED4A60-92FD-421C-8240-0760262CF792}"/>
              </a:ext>
            </a:extLst>
          </p:cNvPr>
          <p:cNvSpPr/>
          <p:nvPr/>
        </p:nvSpPr>
        <p:spPr>
          <a:xfrm>
            <a:off x="399495" y="133165"/>
            <a:ext cx="11203620" cy="790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Всемирный день борьбы с туберкулезом 24 марта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6594F26-1AB3-4FD3-BC8E-BC962A39C4B4}"/>
              </a:ext>
            </a:extLst>
          </p:cNvPr>
          <p:cNvSpPr/>
          <p:nvPr/>
        </p:nvSpPr>
        <p:spPr>
          <a:xfrm>
            <a:off x="4891596" y="843378"/>
            <a:ext cx="6989685" cy="5686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Эпидемиологическая ситуация по туберкулезу в Самарской области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улучшается с 2014 года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2020 году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сравнению с 2019 годом: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заболеваемость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туберкулезом всего населения снизилась на 17,4%;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заболеваемость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туберкулезом постоянного населения снизилась на 15,1%;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распространенность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туберкулеза среди населения снизилась на 18,4%;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смертность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населения от туберкулеза снизилась на 7,7%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 дальнейшего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улучшения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эпидемической обстановки по туберкулезу в регионе необходимо продолжать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повышать эффективность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организации оказания противотуберкулезной помощи населению, с особым вниманием к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организации выявления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туберкулеза  </a:t>
            </a:r>
          </a:p>
        </p:txBody>
      </p:sp>
    </p:spTree>
    <p:extLst>
      <p:ext uri="{BB962C8B-B14F-4D97-AF65-F5344CB8AC3E}">
        <p14:creationId xmlns:p14="http://schemas.microsoft.com/office/powerpoint/2010/main" val="95723042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52B6F01-92D3-43CA-9E6D-AC200B26DD48}"/>
              </a:ext>
            </a:extLst>
          </p:cNvPr>
          <p:cNvSpPr/>
          <p:nvPr/>
        </p:nvSpPr>
        <p:spPr>
          <a:xfrm>
            <a:off x="1109709" y="0"/>
            <a:ext cx="10537794" cy="870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Сроки выявления больных туберкулезом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F390DD9-00A4-490A-95E4-916D6F8431EC}"/>
              </a:ext>
            </a:extLst>
          </p:cNvPr>
          <p:cNvSpPr/>
          <p:nvPr/>
        </p:nvSpPr>
        <p:spPr>
          <a:xfrm>
            <a:off x="3766572" y="1340529"/>
            <a:ext cx="3737499" cy="4474344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Раннее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Своевременное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Позднее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849B07C-F417-46F5-913D-7F85A1B79A25}"/>
              </a:ext>
            </a:extLst>
          </p:cNvPr>
          <p:cNvSpPr/>
          <p:nvPr/>
        </p:nvSpPr>
        <p:spPr>
          <a:xfrm>
            <a:off x="8131945" y="1340529"/>
            <a:ext cx="3966399" cy="4341179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Прогноз заболевания: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клиническое излечение с полным восстановлением трудоспособности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или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переход в хроническое течение с неблагоприятным прогнозом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DCE6114-0645-4996-B80C-35F4F26EBC2E}"/>
              </a:ext>
            </a:extLst>
          </p:cNvPr>
          <p:cNvSpPr/>
          <p:nvPr/>
        </p:nvSpPr>
        <p:spPr>
          <a:xfrm>
            <a:off x="93656" y="1482571"/>
            <a:ext cx="2968099" cy="4057094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Эпидемиологическая ситуация: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предупреждение новых случаев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или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распространение туберкулеза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xmlns="" id="{D3BD2AAD-27AA-48DF-AC6A-5A5BD5EB050A}"/>
              </a:ext>
            </a:extLst>
          </p:cNvPr>
          <p:cNvSpPr/>
          <p:nvPr/>
        </p:nvSpPr>
        <p:spPr>
          <a:xfrm>
            <a:off x="7596066" y="3036163"/>
            <a:ext cx="443883" cy="392837"/>
          </a:xfrm>
          <a:prstGeom prst="rightArrow">
            <a:avLst/>
          </a:prstGeom>
          <a:solidFill>
            <a:srgbClr val="005A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Стрелка: влево 7">
            <a:extLst>
              <a:ext uri="{FF2B5EF4-FFF2-40B4-BE49-F238E27FC236}">
                <a16:creationId xmlns:a16="http://schemas.microsoft.com/office/drawing/2014/main" xmlns="" id="{4657C730-AC04-4371-83A6-1B42E989F696}"/>
              </a:ext>
            </a:extLst>
          </p:cNvPr>
          <p:cNvSpPr/>
          <p:nvPr/>
        </p:nvSpPr>
        <p:spPr>
          <a:xfrm>
            <a:off x="3153750" y="3036163"/>
            <a:ext cx="471558" cy="390617"/>
          </a:xfrm>
          <a:prstGeom prst="leftArrow">
            <a:avLst/>
          </a:prstGeom>
          <a:solidFill>
            <a:srgbClr val="005A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688275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B1DA0F8-7388-4670-9349-A39EFD685229}"/>
              </a:ext>
            </a:extLst>
          </p:cNvPr>
          <p:cNvSpPr/>
          <p:nvPr/>
        </p:nvSpPr>
        <p:spPr>
          <a:xfrm>
            <a:off x="355108" y="0"/>
            <a:ext cx="11292397" cy="399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Организация выявления туберкулеза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EF1B28F-1E3D-4C79-B0A3-14343FB1D109}"/>
              </a:ext>
            </a:extLst>
          </p:cNvPr>
          <p:cNvSpPr/>
          <p:nvPr/>
        </p:nvSpPr>
        <p:spPr>
          <a:xfrm>
            <a:off x="106532" y="568171"/>
            <a:ext cx="12011487" cy="62054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7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ФЗ РФ от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18.06.01 № 77-ФЗ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«О предупреждении распространения туберкулеза в РФ»;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ФЗ РФ от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21.11.11 № 323-ФЗ 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«Об основах охраны здоровья граждан в Российской Федерации»;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ФЗ РФ от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03.08.2018 № 314-ФЗ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«О внесении изменений в Федеральный закон «О предупреждении распространения туберкулеза в Российской Федерации»;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Указ Президента РФ от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07.05.2018 № 204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«О национальных целях и стратегических задачах развития Российской Федерации на период до 2024 года»;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Указ Президента РФ от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06.06.2019 № 254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«О стратегии развития здравоохранения в Российской Федерации на период до 2025 года»;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6.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Постановление Правительства РФ от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25.12.01 № 892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«О реализации Федерального закона «О предупреждении распространения туберкулеза в Российской Федерации»;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7.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Постановление Главного Государственного санитарного врача РФ от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22.10.2013 № 60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«Об утверждении санитарно-эпидемиологических правил СП 3.1.2.3114-13 «Профилактика туберкулеза»;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8.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Приказ МЗ РФ от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15.11.12 № 932н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«Об утверждении порядка оказания  медицинской помощи больным туберкулезом»;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9.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Приказ МЗ РФ от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29.12.2014 № 951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«Об утверждении методических рекомендаций по совершенствованию диагностики и лечения туберкулеза органов дыхания»;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10.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Приказ МЗ РФ от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21.03.2017 № 124н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«Об утверждении порядков и сроков проведения профилактических медицинских осмотров граждан в целях выявления туберкулеза»;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11.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Приказ МЗ РФ от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05.04.2019 № 199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«Об утверждении ведомственной целевой программы «Предупреждение и борьба с социально значимыми инфекционными заболеваниями»;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12.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СПЭК Правительства Самарской области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№ 7 от 20.10.2016г.;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13.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Приказ МЗ СО от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27.12.2012 № 777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«Об организации оказания медицинской помощи больным туберкулезом в Самарской области»;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14.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Приказ МЗ Самарской области от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06.04.2017 № 343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«О совершенствовании профилактики и раннего выявления туберкулеза у детей в Самарской области»;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15.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Федеральные клинические рекомендации, в том числе: «Выявление и диагностика туберкулеза у детей, поступающих и обучающихся в образовательных организациях», М., 2017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16.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Постановление Губернатора Самарской области от 26.02.2021 г. № 37 «О внесении изменений в Постановление Губернатора Самарской области от 16.12.2020 г. № 365» - о профилактических медицинских осмотрах и диспансеризации граждан в Самарской области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495784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62" y="175759"/>
            <a:ext cx="11906299" cy="715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Основные индикаторы эффективности организации противотуберкулезной помощи населению Самарской области в 2020 году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30062" y="1495064"/>
            <a:ext cx="5020572" cy="1552755"/>
          </a:xfrm>
          <a:prstGeom prst="homePlate">
            <a:avLst>
              <a:gd name="adj" fmla="val 28846"/>
            </a:avLst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Государственная программа «Развитие здравоохранения в Самарской области на 2014-2023 гг.»</a:t>
            </a:r>
          </a:p>
        </p:txBody>
      </p:sp>
      <p:sp>
        <p:nvSpPr>
          <p:cNvPr id="4" name="Пятиугольник 3"/>
          <p:cNvSpPr/>
          <p:nvPr/>
        </p:nvSpPr>
        <p:spPr>
          <a:xfrm>
            <a:off x="30062" y="4511617"/>
            <a:ext cx="4756554" cy="1811546"/>
          </a:xfrm>
          <a:prstGeom prst="homePlate">
            <a:avLst>
              <a:gd name="adj" fmla="val 33717"/>
            </a:avLst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План снижения смертности населения Самарской области от туберкулеза в 2020 г.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57800" y="1317683"/>
            <a:ext cx="5867400" cy="1907516"/>
          </a:xfrm>
          <a:prstGeom prst="rect">
            <a:avLst/>
          </a:prstGeom>
          <a:solidFill>
            <a:srgbClr val="2F5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Показатели, характеризующие: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Эпидемиологическую ситуацию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в регионе;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Эффективность организации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выявления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и лечения туберкулеза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57800" y="4009127"/>
            <a:ext cx="5867400" cy="2816525"/>
          </a:xfrm>
          <a:prstGeom prst="rect">
            <a:avLst/>
          </a:prstGeom>
          <a:solidFill>
            <a:srgbClr val="2F5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Целевые показатели и мероприятия по их реализации, с целью повышения эффективности: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Профилактики туберкулеза;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Выявления туберкулеза;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Диагностики туберкулеза;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Лечения больных туберкулезом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556934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xmlns="" id="{C5BEA46B-13EB-454B-AF39-D12F4794CBF2}"/>
              </a:ext>
            </a:extLst>
          </p:cNvPr>
          <p:cNvGraphicFramePr>
            <a:graphicFrameLocks noGrp="1"/>
          </p:cNvGraphicFramePr>
          <p:nvPr/>
        </p:nvGraphicFramePr>
        <p:xfrm>
          <a:off x="187910" y="1244684"/>
          <a:ext cx="11816180" cy="5364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172">
                  <a:extLst>
                    <a:ext uri="{9D8B030D-6E8A-4147-A177-3AD203B41FA5}">
                      <a16:colId xmlns:a16="http://schemas.microsoft.com/office/drawing/2014/main" xmlns="" val="72666611"/>
                    </a:ext>
                  </a:extLst>
                </a:gridCol>
                <a:gridCol w="6878714">
                  <a:extLst>
                    <a:ext uri="{9D8B030D-6E8A-4147-A177-3AD203B41FA5}">
                      <a16:colId xmlns:a16="http://schemas.microsoft.com/office/drawing/2014/main" xmlns="" val="2379147047"/>
                    </a:ext>
                  </a:extLst>
                </a:gridCol>
                <a:gridCol w="1917577">
                  <a:extLst>
                    <a:ext uri="{9D8B030D-6E8A-4147-A177-3AD203B41FA5}">
                      <a16:colId xmlns:a16="http://schemas.microsoft.com/office/drawing/2014/main" xmlns="" val="1741405529"/>
                    </a:ext>
                  </a:extLst>
                </a:gridCol>
                <a:gridCol w="1429305">
                  <a:extLst>
                    <a:ext uri="{9D8B030D-6E8A-4147-A177-3AD203B41FA5}">
                      <a16:colId xmlns:a16="http://schemas.microsoft.com/office/drawing/2014/main" xmlns="" val="3004917536"/>
                    </a:ext>
                  </a:extLst>
                </a:gridCol>
                <a:gridCol w="1022412">
                  <a:extLst>
                    <a:ext uri="{9D8B030D-6E8A-4147-A177-3AD203B41FA5}">
                      <a16:colId xmlns:a16="http://schemas.microsoft.com/office/drawing/2014/main" xmlns="" val="2715562885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</a:p>
                  </a:txBody>
                  <a:tcPr marL="68577" marR="68577" marT="45713" marB="45713">
                    <a:solidFill>
                      <a:srgbClr val="005A9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индикатора (показателя)</a:t>
                      </a:r>
                    </a:p>
                  </a:txBody>
                  <a:tcPr marL="68577" marR="68577" marT="45713" marB="45713">
                    <a:solidFill>
                      <a:srgbClr val="005A9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Значения целевых индикаторов (показателей)</a:t>
                      </a:r>
                    </a:p>
                  </a:txBody>
                  <a:tcPr marL="68577" marR="68577" marT="45713" marB="45713">
                    <a:solidFill>
                      <a:srgbClr val="005A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  <a:r>
                        <a:rPr lang="ru-RU" sz="18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2021 г. 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7" marR="68577" marT="45713" marB="45713">
                    <a:solidFill>
                      <a:srgbClr val="005A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57428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  <a:r>
                        <a:rPr lang="ru-RU" sz="18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 г.</a:t>
                      </a:r>
                    </a:p>
                  </a:txBody>
                  <a:tcPr marL="68577" marR="68577" marT="45713" marB="45713">
                    <a:solidFill>
                      <a:srgbClr val="005A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 г.</a:t>
                      </a:r>
                    </a:p>
                  </a:txBody>
                  <a:tcPr marL="68577" marR="68577" marT="45713" marB="45713">
                    <a:solidFill>
                      <a:srgbClr val="005A9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89927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77" marR="68577" marT="45713" marB="45713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Охват</a:t>
                      </a:r>
                      <a:r>
                        <a:rPr lang="ru-RU" sz="1700" b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населения профилактическими осмотрами на туберкулез, %</a:t>
                      </a:r>
                      <a:endParaRPr lang="ru-RU" sz="17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7" marR="68577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85,4</a:t>
                      </a:r>
                    </a:p>
                  </a:txBody>
                  <a:tcPr marL="68577" marR="68577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85,4</a:t>
                      </a:r>
                    </a:p>
                  </a:txBody>
                  <a:tcPr marL="68577" marR="68577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85,4</a:t>
                      </a:r>
                    </a:p>
                  </a:txBody>
                  <a:tcPr marL="68577" marR="68577" marT="45713" marB="45713"/>
                </a:tc>
                <a:extLst>
                  <a:ext uri="{0D108BD9-81ED-4DB2-BD59-A6C34878D82A}">
                    <a16:rowId xmlns:a16="http://schemas.microsoft.com/office/drawing/2014/main" xmlns="" val="1449137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77" marR="68577" marT="45713" marB="45713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Охват иммунодиагностикой туберкулеза детского населения в возрасте от 1 до 7 лет включительно при помощи кожной пробы с аллергеном туберкулезным очищенным (туберкулин), %</a:t>
                      </a:r>
                    </a:p>
                  </a:txBody>
                  <a:tcPr marL="68577" marR="68577"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ru-RU" sz="17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7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marL="68577" marR="68577"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ru-RU" sz="17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7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</a:p>
                  </a:txBody>
                  <a:tcPr marL="68577" marR="68577"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ru-RU" sz="17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7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marL="68577" marR="68577" marT="45713" marB="45713"/>
                </a:tc>
                <a:extLst>
                  <a:ext uri="{0D108BD9-81ED-4DB2-BD59-A6C34878D82A}">
                    <a16:rowId xmlns:a16="http://schemas.microsoft.com/office/drawing/2014/main" xmlns="" val="3261001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77" marR="68577" marT="45713" marB="45713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Охват иммунодиагностикой туберкулеза детского населения в возрасте от 8 до 17 лет включительно при помощи кожной пробы с аллергеном туберкулезным рекомбинантным (</a:t>
                      </a:r>
                      <a:r>
                        <a:rPr lang="ru-RU" sz="17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диаскинтест</a:t>
                      </a:r>
                      <a:r>
                        <a:rPr lang="ru-RU" sz="17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 %</a:t>
                      </a:r>
                    </a:p>
                  </a:txBody>
                  <a:tcPr marL="68577" marR="68577"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ru-RU" sz="17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7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  <a:p>
                      <a:pPr algn="ctr"/>
                      <a:endParaRPr lang="ru-RU" sz="17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7" marR="68577"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ru-RU" sz="17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7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</a:p>
                  </a:txBody>
                  <a:tcPr marL="68577" marR="68577"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ru-RU" sz="17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7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marL="68577" marR="68577" marT="45713" marB="45713"/>
                </a:tc>
                <a:extLst>
                  <a:ext uri="{0D108BD9-81ED-4DB2-BD59-A6C34878D82A}">
                    <a16:rowId xmlns:a16="http://schemas.microsoft.com/office/drawing/2014/main" xmlns="" val="1886229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77" marR="68577" marT="45713" marB="45713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Смертность населения от туберкулеза, случаев</a:t>
                      </a:r>
                      <a:r>
                        <a:rPr lang="ru-RU" sz="1700" b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100 тысяч населения</a:t>
                      </a:r>
                      <a:endParaRPr lang="ru-RU" sz="17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7" marR="68577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5,8</a:t>
                      </a:r>
                    </a:p>
                  </a:txBody>
                  <a:tcPr marL="68577" marR="68577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3,6</a:t>
                      </a:r>
                    </a:p>
                  </a:txBody>
                  <a:tcPr marL="68577" marR="68577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5,8</a:t>
                      </a:r>
                    </a:p>
                  </a:txBody>
                  <a:tcPr marL="68577" marR="68577" marT="45713" marB="45713"/>
                </a:tc>
                <a:extLst>
                  <a:ext uri="{0D108BD9-81ED-4DB2-BD59-A6C34878D82A}">
                    <a16:rowId xmlns:a16="http://schemas.microsoft.com/office/drawing/2014/main" xmlns="" val="1834725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77" marR="68577" marT="45713" marB="45713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Заболеваемость туберкулезом, случаев на 100 тысяч населения</a:t>
                      </a:r>
                    </a:p>
                  </a:txBody>
                  <a:tcPr marL="68577" marR="68577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48,7</a:t>
                      </a:r>
                    </a:p>
                  </a:txBody>
                  <a:tcPr marL="68577" marR="68577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i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42,7</a:t>
                      </a:r>
                    </a:p>
                  </a:txBody>
                  <a:tcPr marL="68577" marR="68577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47,7</a:t>
                      </a:r>
                      <a:endParaRPr lang="ru-RU" sz="17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7" marR="68577" marT="45713" marB="45713"/>
                </a:tc>
                <a:extLst>
                  <a:ext uri="{0D108BD9-81ED-4DB2-BD59-A6C34878D82A}">
                    <a16:rowId xmlns:a16="http://schemas.microsoft.com/office/drawing/2014/main" xmlns="" val="1152499689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B3781FF8-79D1-49ED-9B6F-3DBE0952AA78}"/>
              </a:ext>
            </a:extLst>
          </p:cNvPr>
          <p:cNvSpPr/>
          <p:nvPr/>
        </p:nvSpPr>
        <p:spPr>
          <a:xfrm>
            <a:off x="463118" y="1"/>
            <a:ext cx="11141476" cy="6924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Реализация показателей Государственной программы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«Развитие здравоохранения в Самарской области на 2014-2023 годы»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CBDBF9F-3BB4-4869-876F-A3FB394F9201}"/>
              </a:ext>
            </a:extLst>
          </p:cNvPr>
          <p:cNvSpPr/>
          <p:nvPr/>
        </p:nvSpPr>
        <p:spPr>
          <a:xfrm>
            <a:off x="6374167" y="729781"/>
            <a:ext cx="5629923" cy="4616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2020 г. все целевые индикаторы достигнуты</a:t>
            </a:r>
          </a:p>
        </p:txBody>
      </p:sp>
    </p:spTree>
    <p:extLst>
      <p:ext uri="{BB962C8B-B14F-4D97-AF65-F5344CB8AC3E}">
        <p14:creationId xmlns:p14="http://schemas.microsoft.com/office/powerpoint/2010/main" val="93910302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>
            <a:extLst>
              <a:ext uri="{FF2B5EF4-FFF2-40B4-BE49-F238E27FC236}">
                <a16:creationId xmlns:a16="http://schemas.microsoft.com/office/drawing/2014/main" xmlns="" id="{50D86272-AB87-43C0-B7E8-E949DD880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810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200" b="1" dirty="0">
                <a:solidFill>
                  <a:srgbClr val="002060"/>
                </a:solidFill>
                <a:latin typeface="+mn-lt"/>
              </a:rPr>
              <a:t>План по снижению смертности населения от туберкулеза в 2020 году в Самарской области.</a:t>
            </a:r>
            <a:br>
              <a:rPr lang="ru-RU" altLang="ru-RU" sz="2200" b="1" dirty="0">
                <a:solidFill>
                  <a:srgbClr val="002060"/>
                </a:solidFill>
                <a:latin typeface="+mn-lt"/>
              </a:rPr>
            </a:br>
            <a:endParaRPr lang="ru-RU" altLang="ru-RU" sz="2000" b="1" i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4" name="Содержимое 3">
            <a:extLst>
              <a:ext uri="{FF2B5EF4-FFF2-40B4-BE49-F238E27FC236}">
                <a16:creationId xmlns:a16="http://schemas.microsoft.com/office/drawing/2014/main" xmlns="" id="{206CBCF6-7AB4-4B28-9EC7-0DD969A1245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5002" y="548998"/>
          <a:ext cx="12046998" cy="5492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28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638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63866">
                  <a:extLst>
                    <a:ext uri="{9D8B030D-6E8A-4147-A177-3AD203B41FA5}">
                      <a16:colId xmlns:a16="http://schemas.microsoft.com/office/drawing/2014/main" xmlns="" val="1534790748"/>
                    </a:ext>
                  </a:extLst>
                </a:gridCol>
                <a:gridCol w="25064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8807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Раздел</a:t>
                      </a:r>
                    </a:p>
                  </a:txBody>
                  <a:tcPr marL="91430" marR="91430" marT="45729" marB="45729">
                    <a:solidFill>
                      <a:srgbClr val="37609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Целевой индикатор</a:t>
                      </a:r>
                    </a:p>
                  </a:txBody>
                  <a:tcPr marL="91430" marR="91430" marT="45729" marB="45729">
                    <a:solidFill>
                      <a:srgbClr val="37609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Факт 2020 г.</a:t>
                      </a:r>
                    </a:p>
                  </a:txBody>
                  <a:tcPr marL="91430" marR="91430" marT="45729" marB="45729">
                    <a:solidFill>
                      <a:srgbClr val="37609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Ответственные</a:t>
                      </a:r>
                      <a:r>
                        <a:rPr lang="ru-RU" sz="1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исполнители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0" marR="91430" marT="45729" marB="45729">
                    <a:solidFill>
                      <a:srgbClr val="3760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04144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C00000"/>
                          </a:solidFill>
                        </a:rPr>
                        <a:t>I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</a:rPr>
                        <a:t>. Улучшение</a:t>
                      </a:r>
                      <a:r>
                        <a:rPr lang="ru-RU" sz="1600" b="1" baseline="0" dirty="0">
                          <a:solidFill>
                            <a:srgbClr val="C00000"/>
                          </a:solidFill>
                        </a:rPr>
                        <a:t> профилактики туберкулеза.</a:t>
                      </a:r>
                    </a:p>
                    <a:p>
                      <a:r>
                        <a:rPr lang="ru-RU" sz="1600" b="1" baseline="0" dirty="0">
                          <a:solidFill>
                            <a:srgbClr val="002060"/>
                          </a:solidFill>
                        </a:rPr>
                        <a:t>Доля пациентов с ВИЧ-инфекцией с уровнем 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CD</a:t>
                      </a:r>
                      <a:r>
                        <a:rPr lang="ru-RU" sz="1600" b="1" baseline="0" dirty="0">
                          <a:solidFill>
                            <a:srgbClr val="002060"/>
                          </a:solidFill>
                        </a:rPr>
                        <a:t>4+лимфоцитов менее 350 клеток/мкл, охваченных </a:t>
                      </a:r>
                      <a:r>
                        <a:rPr lang="ru-RU" sz="1600" b="1" baseline="0" dirty="0" err="1">
                          <a:solidFill>
                            <a:srgbClr val="002060"/>
                          </a:solidFill>
                        </a:rPr>
                        <a:t>химиопрофилактикой</a:t>
                      </a:r>
                      <a:r>
                        <a:rPr lang="ru-RU" sz="1600" b="1" baseline="0" dirty="0">
                          <a:solidFill>
                            <a:srgbClr val="002060"/>
                          </a:solidFill>
                        </a:rPr>
                        <a:t> туберкулеза</a:t>
                      </a:r>
                    </a:p>
                    <a:p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 marL="91430" marR="91430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2060"/>
                          </a:solidFill>
                        </a:rPr>
                        <a:t>99,7%</a:t>
                      </a:r>
                    </a:p>
                  </a:txBody>
                  <a:tcPr marL="91430" marR="91430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2060"/>
                          </a:solidFill>
                        </a:rPr>
                        <a:t>99,7%</a:t>
                      </a:r>
                    </a:p>
                  </a:txBody>
                  <a:tcPr marL="91430" marR="91430" marT="45729" marB="45729"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002060"/>
                          </a:solidFill>
                        </a:rPr>
                        <a:t>СПИД-центр, врачи-инфекционисты</a:t>
                      </a:r>
                    </a:p>
                  </a:txBody>
                  <a:tcPr marL="91430" marR="91430" marT="45729" marB="45729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24263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C00000"/>
                          </a:solidFill>
                        </a:rPr>
                        <a:t>II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</a:rPr>
                        <a:t>. Улучшение</a:t>
                      </a:r>
                      <a:r>
                        <a:rPr lang="ru-RU" sz="1600" b="1" baseline="0" dirty="0">
                          <a:solidFill>
                            <a:srgbClr val="C00000"/>
                          </a:solidFill>
                        </a:rPr>
                        <a:t> выявление туберкулеза.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="1" u="sng" baseline="0" dirty="0">
                          <a:solidFill>
                            <a:srgbClr val="002060"/>
                          </a:solidFill>
                        </a:rPr>
                        <a:t>Доля социальных групп риска, охваченных профилактическими медицинскими осмотрами в целях выявление туберкулеза из них: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ru-RU" sz="1600" b="1" baseline="0" dirty="0">
                          <a:solidFill>
                            <a:srgbClr val="002060"/>
                          </a:solidFill>
                        </a:rPr>
                        <a:t>Лиц БОМЖ 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ru-RU" sz="1600" b="1" baseline="0" dirty="0">
                          <a:solidFill>
                            <a:srgbClr val="002060"/>
                          </a:solidFill>
                        </a:rPr>
                        <a:t>Лиц, состоящих на учете у нарколога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ru-RU" sz="1600" b="1" baseline="0" dirty="0">
                          <a:solidFill>
                            <a:srgbClr val="002060"/>
                          </a:solidFill>
                        </a:rPr>
                        <a:t>Лиц, в течение последнего года освободившихся из учреждений ФСИН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ru-RU" sz="1600" b="1" baseline="0" dirty="0">
                          <a:solidFill>
                            <a:srgbClr val="002060"/>
                          </a:solidFill>
                        </a:rPr>
                        <a:t>Лиц, состоящих на учете у психиатра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ru-RU" sz="1600" b="1" baseline="0" dirty="0">
                          <a:solidFill>
                            <a:srgbClr val="002060"/>
                          </a:solidFill>
                        </a:rPr>
                        <a:t>Лиц, состоящих на учете с ВИЧ-инфекцией</a:t>
                      </a:r>
                    </a:p>
                  </a:txBody>
                  <a:tcPr marL="91430" marR="91430" marT="45729" marB="45729"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1600" b="1" dirty="0">
                          <a:solidFill>
                            <a:srgbClr val="002060"/>
                          </a:solidFill>
                        </a:rPr>
                        <a:t>86%</a:t>
                      </a:r>
                    </a:p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1600" b="1" dirty="0">
                          <a:solidFill>
                            <a:srgbClr val="002060"/>
                          </a:solidFill>
                        </a:rPr>
                        <a:t>1675</a:t>
                      </a:r>
                    </a:p>
                    <a:p>
                      <a:pPr algn="ctr"/>
                      <a:r>
                        <a:rPr lang="ru-RU" sz="1600" b="1" dirty="0">
                          <a:solidFill>
                            <a:srgbClr val="002060"/>
                          </a:solidFill>
                        </a:rPr>
                        <a:t>30618</a:t>
                      </a:r>
                    </a:p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1600" b="1" dirty="0">
                          <a:solidFill>
                            <a:srgbClr val="002060"/>
                          </a:solidFill>
                        </a:rPr>
                        <a:t>2242</a:t>
                      </a:r>
                    </a:p>
                    <a:p>
                      <a:pPr algn="ctr"/>
                      <a:r>
                        <a:rPr lang="ru-RU" sz="1600" b="1" dirty="0">
                          <a:solidFill>
                            <a:srgbClr val="002060"/>
                          </a:solidFill>
                        </a:rPr>
                        <a:t>15736</a:t>
                      </a:r>
                    </a:p>
                    <a:p>
                      <a:pPr algn="ctr"/>
                      <a:r>
                        <a:rPr lang="ru-RU" sz="1600" b="1" dirty="0">
                          <a:solidFill>
                            <a:srgbClr val="002060"/>
                          </a:solidFill>
                        </a:rPr>
                        <a:t>33990</a:t>
                      </a:r>
                    </a:p>
                  </a:txBody>
                  <a:tcPr marL="91430" marR="91430" marT="45729" marB="45729"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1600" b="1" dirty="0">
                          <a:solidFill>
                            <a:srgbClr val="002060"/>
                          </a:solidFill>
                        </a:rPr>
                        <a:t>88,3%</a:t>
                      </a:r>
                    </a:p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1600" b="1" dirty="0">
                          <a:solidFill>
                            <a:srgbClr val="002060"/>
                          </a:solidFill>
                        </a:rPr>
                        <a:t>1675 </a:t>
                      </a:r>
                    </a:p>
                    <a:p>
                      <a:pPr marL="342900" indent="-342900" algn="ctr">
                        <a:buAutoNum type="arabicPlain" startAt="23345"/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</a:rPr>
                        <a:t> (76,2%)</a:t>
                      </a:r>
                    </a:p>
                    <a:p>
                      <a:pPr marL="0" indent="0" algn="ctr">
                        <a:buNone/>
                      </a:pP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</a:rPr>
                        <a:t>2197 (98,0%)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</a:rPr>
                        <a:t>14056 (89,3%)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</a:rPr>
                        <a:t>33168 (97,6%)</a:t>
                      </a:r>
                    </a:p>
                  </a:txBody>
                  <a:tcPr marL="91430" marR="91430" marT="45729" marB="45729"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002060"/>
                          </a:solidFill>
                        </a:rPr>
                        <a:t>Общая лечебная сеть</a:t>
                      </a:r>
                    </a:p>
                  </a:txBody>
                  <a:tcPr marL="91430" marR="91430" marT="45729" marB="45729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1183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baseline="0" dirty="0">
                          <a:solidFill>
                            <a:srgbClr val="002060"/>
                          </a:solidFill>
                        </a:rPr>
                        <a:t>2.      </a:t>
                      </a:r>
                      <a:r>
                        <a:rPr lang="ru-RU" sz="1600" b="1" u="sng" baseline="0" dirty="0">
                          <a:solidFill>
                            <a:srgbClr val="002060"/>
                          </a:solidFill>
                        </a:rPr>
                        <a:t>Доля больных туберкулезом, выявленных активно среди всех больных туберкулезом</a:t>
                      </a:r>
                      <a:endParaRPr lang="ru-RU" sz="1600" b="1" u="sng" dirty="0">
                        <a:solidFill>
                          <a:srgbClr val="002060"/>
                        </a:solidFill>
                      </a:endParaRPr>
                    </a:p>
                  </a:txBody>
                  <a:tcPr marL="91430" marR="91430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2060"/>
                          </a:solidFill>
                        </a:rPr>
                        <a:t>77,8%</a:t>
                      </a:r>
                    </a:p>
                  </a:txBody>
                  <a:tcPr marL="91430" marR="91430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2060"/>
                          </a:solidFill>
                        </a:rPr>
                        <a:t>80,0%</a:t>
                      </a:r>
                    </a:p>
                  </a:txBody>
                  <a:tcPr marL="91430" marR="91430" marT="45729" marB="4572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</a:rPr>
                        <a:t>Общая лечебная сеть</a:t>
                      </a:r>
                    </a:p>
                    <a:p>
                      <a:endParaRPr lang="ru-RU" sz="1600" dirty="0"/>
                    </a:p>
                  </a:txBody>
                  <a:tcPr marL="91430" marR="91430" marT="45729" marB="45729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00967" y="5777802"/>
            <a:ext cx="5838092" cy="949569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Целевой индикатор – снижение количества умерших от туберкулеза на 6 чел.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Достигнуто – снижение на 11 чел.</a:t>
            </a:r>
          </a:p>
        </p:txBody>
      </p:sp>
    </p:spTree>
    <p:extLst>
      <p:ext uri="{BB962C8B-B14F-4D97-AF65-F5344CB8AC3E}">
        <p14:creationId xmlns:p14="http://schemas.microsoft.com/office/powerpoint/2010/main" val="261216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1870</Words>
  <Application>Microsoft Office PowerPoint</Application>
  <PresentationFormat>Произвольный</PresentationFormat>
  <Paragraphs>355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 по снижению смертности населения от туберкулеза в 2020 году в Самарской области. </vt:lpstr>
      <vt:lpstr>Презентация PowerPoint</vt:lpstr>
      <vt:lpstr>Презентация PowerPoint</vt:lpstr>
      <vt:lpstr>Доля больных туберкулезом с бактериовыделением среди впервые заболевших, %</vt:lpstr>
      <vt:lpstr>Доля пациентов с ВИЧ-инфекцией среди  впервые выявленных больных туберкулезом, %</vt:lpstr>
      <vt:lpstr>Доля пациентов с ВИЧ-инфекцией среди больных активными формами туберкулеза, %</vt:lpstr>
      <vt:lpstr>COVID-19 и туберкулез (еженедельный мониторинг с мая 2020 г.)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14</cp:lastModifiedBy>
  <cp:revision>79</cp:revision>
  <dcterms:created xsi:type="dcterms:W3CDTF">2021-04-05T01:36:04Z</dcterms:created>
  <dcterms:modified xsi:type="dcterms:W3CDTF">2021-04-28T09:35:14Z</dcterms:modified>
</cp:coreProperties>
</file>