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05" r:id="rId2"/>
    <p:sldId id="307" r:id="rId3"/>
    <p:sldId id="264" r:id="rId4"/>
    <p:sldId id="295" r:id="rId5"/>
    <p:sldId id="261" r:id="rId6"/>
    <p:sldId id="262" r:id="rId7"/>
    <p:sldId id="316" r:id="rId8"/>
    <p:sldId id="312" r:id="rId9"/>
    <p:sldId id="315" r:id="rId10"/>
    <p:sldId id="314" r:id="rId11"/>
    <p:sldId id="297" r:id="rId12"/>
    <p:sldId id="298" r:id="rId13"/>
    <p:sldId id="265" r:id="rId14"/>
    <p:sldId id="275" r:id="rId15"/>
    <p:sldId id="301" r:id="rId16"/>
    <p:sldId id="268" r:id="rId17"/>
    <p:sldId id="299" r:id="rId18"/>
    <p:sldId id="281" r:id="rId19"/>
    <p:sldId id="302" r:id="rId20"/>
    <p:sldId id="282" r:id="rId21"/>
    <p:sldId id="270" r:id="rId22"/>
    <p:sldId id="292" r:id="rId23"/>
    <p:sldId id="290" r:id="rId24"/>
    <p:sldId id="287" r:id="rId25"/>
    <p:sldId id="288" r:id="rId26"/>
    <p:sldId id="291" r:id="rId27"/>
    <p:sldId id="285" r:id="rId28"/>
    <p:sldId id="284" r:id="rId29"/>
    <p:sldId id="293" r:id="rId30"/>
    <p:sldId id="303" r:id="rId31"/>
    <p:sldId id="30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53" autoAdjust="0"/>
  </p:normalViewPr>
  <p:slideViewPr>
    <p:cSldViewPr>
      <p:cViewPr>
        <p:scale>
          <a:sx n="60" d="100"/>
          <a:sy n="60" d="100"/>
        </p:scale>
        <p:origin x="-22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12F7E-763F-4B0E-988E-130D6CC2E978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CEED-9EE3-44D1-B4AE-9781DA74E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Здравствуйте уважаемые коллеги представляю вашему вниманию доклад на тему «Современные методы диагностики туберкулеза».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Со времен открытий совершенных великим</a:t>
            </a:r>
            <a:r>
              <a:rPr lang="ru-RU" altLang="ru-RU" baseline="0" dirty="0" smtClean="0"/>
              <a:t> ученым </a:t>
            </a:r>
            <a:r>
              <a:rPr lang="ru-RU" altLang="ru-RU" dirty="0" smtClean="0"/>
              <a:t>Робертом Кохом кардинально изменилась стратегия диагностики туберкулеза.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Внедрение современных методов</a:t>
            </a:r>
            <a:r>
              <a:rPr lang="ru-RU" altLang="ru-RU" baseline="0" dirty="0" smtClean="0"/>
              <a:t> позволяет выявить возбудителя на ранних этапах заболевания, а так же определить его чувствительность к лекарственным препаратам. Это стало возможным благодаря изучению свойств микобактерии туберкулеза.</a:t>
            </a:r>
            <a:endParaRPr lang="ru-RU" alt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27651B-6082-4C6C-8D9D-88506ABFCE50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Особенность методов в</a:t>
            </a:r>
            <a:r>
              <a:rPr lang="ru-RU" baseline="0" dirty="0" smtClean="0"/>
              <a:t> том, что:</a:t>
            </a:r>
          </a:p>
          <a:p>
            <a:pPr algn="just">
              <a:buFont typeface="Wingdings" pitchFamily="2" charset="2"/>
              <a:buChar char="Ø"/>
            </a:pPr>
            <a:r>
              <a:rPr lang="ru-RU" baseline="0" dirty="0" smtClean="0"/>
              <a:t> </a:t>
            </a:r>
            <a:r>
              <a:rPr lang="ru-RU" sz="1200" dirty="0" smtClean="0"/>
              <a:t>Применяются в специализированных лабораториях (противотуберкулезные учреждения, центры - СПИД).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 Удобны для </a:t>
            </a:r>
            <a:r>
              <a:rPr lang="ru-RU" sz="1200" smtClean="0"/>
              <a:t>обследования </a:t>
            </a:r>
            <a:r>
              <a:rPr lang="ru-RU" sz="1200" smtClean="0"/>
              <a:t>лиц</a:t>
            </a:r>
            <a:r>
              <a:rPr lang="ru-RU" sz="1200" baseline="0" smtClean="0"/>
              <a:t> </a:t>
            </a:r>
            <a:r>
              <a:rPr lang="ru-RU" sz="1200" smtClean="0"/>
              <a:t>контактирующих </a:t>
            </a:r>
            <a:r>
              <a:rPr lang="ru-RU" sz="1200" dirty="0" smtClean="0"/>
              <a:t>с туберкулезными больными.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 Рекомендуются для обследования определенных  групп людей (алкоголики, наркоманы, заключенные, иммигранты).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Бактериоскопию  и культивирование на плотных питательных средах </a:t>
            </a:r>
            <a:r>
              <a:rPr lang="ru-RU" baseline="0" dirty="0" smtClean="0"/>
              <a:t> используют для скрининга, их уже сегодня рассматривали.</a:t>
            </a:r>
          </a:p>
          <a:p>
            <a:pPr>
              <a:buFont typeface="Wingdings" pitchFamily="2" charset="2"/>
              <a:buNone/>
            </a:pPr>
            <a:r>
              <a:rPr lang="ru-RU" baseline="0" dirty="0" smtClean="0"/>
              <a:t> я начну рассмотрение методов с  применения жидких питательных сред для диагностики туберкулеза.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Жидкая питательная среда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содержит олеиновую кислоту, альбумин и декстрозу, необходимые для максимально быстрого роста МБТ.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жидкой питательной среды используются пробирки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флюоресцентным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датчиком на дне, </a:t>
            </a:r>
          </a:p>
          <a:p>
            <a:pPr algn="just"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который реагирует на изменение концентрации кислорода в питательной среде.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Пробирки с жидкой питательной средой  после внесения биоматериала инкубируются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автоматизированной системе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BACTEK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 постоянной температуре  + 37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Первоначально большое количество растворенного кислорода в жидкой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питательной среде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гасит свечение датчика.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дальнейшем активно дышащие МБТ потребляют кислород и свечение становится выраженным.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 удобный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поскольку: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Осуществляется автоматический мониторинг роста микобактерий каждые 60 минут.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Получение достоверных результатов возможно в течении 2 недель.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наблюдается Увеличение выявления микобактерий на 10% (по сравнению с плотными питательными средами).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Тестирование лекарственной чувствительности сокращается до  4 недель.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осуществляется Автоматизированный контроль качества.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Использование </a:t>
            </a:r>
            <a:r>
              <a:rPr lang="ru-RU" dirty="0" err="1" smtClean="0"/>
              <a:t>мгм</a:t>
            </a:r>
            <a:r>
              <a:rPr lang="ru-RU" dirty="0" smtClean="0"/>
              <a:t> сокращае</a:t>
            </a:r>
            <a:r>
              <a:rPr lang="ru-RU" baseline="0" dirty="0" smtClean="0"/>
              <a:t>т</a:t>
            </a:r>
            <a:r>
              <a:rPr lang="ru-RU" dirty="0" smtClean="0"/>
              <a:t> сроки диагностики до 2 суток.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Высокая чувствительность  методов позволяет обнаружить  в исследуемом материале единичные   клетки и фрагменты ДНК микобактерий.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Методы обладают высокой специфичностью, поскольку определяется генетический материал свойственный только МБТ.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Данными методами проводится качественное и количественное выявление  МБТ, а так же определяется их лекарственная чувствительность.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методы Не позволяют определить жизнеспособность МБТ.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Для поведения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МГисследований</a:t>
            </a:r>
            <a:r>
              <a:rPr lang="ru-RU" baseline="0" dirty="0" smtClean="0"/>
              <a:t> требуется специально оборудованная лаборатория,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Специализированная аппаратура для исследований.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Обучение специалистов.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настоящее время применяются следующие технологии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полимеразная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цепная реакция в реальном времени (ПЦР-РВ), 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биочипы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картриджи.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 первом этап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ПЦР идет 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одготовка биоматериала.</a:t>
            </a:r>
          </a:p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2 этап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происходит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выделение специфического  для МБТ участка ДНК.</a:t>
            </a:r>
          </a:p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3 этап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реакционную смесь помещают выделенное ДНК, где  оно многократно копируется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амплификацируется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200" dirty="0" smtClean="0"/>
              <a:t>Большое количество копий позволяет визуализировать  результаты исследования.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 циклов ПЦР приводят к увеличению исходной ДНК в 1 миллион раз.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 этапе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копии ДНК Окрашиваются светящимися красителями (флюорохромами).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Благодаря их свечению в режиме реального времени можно посчитать количество копий ДНК после каждого цикла амплификации.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ru-RU" dirty="0" err="1" smtClean="0"/>
              <a:t>биочипов</a:t>
            </a:r>
            <a:r>
              <a:rPr lang="ru-RU" dirty="0" smtClean="0"/>
              <a:t> проводится в формате «один образец — один реакционный объем </a:t>
            </a:r>
            <a:r>
              <a:rPr lang="ru-RU" dirty="0" err="1" smtClean="0"/>
              <a:t>биочипа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то есть образец не нужно разделять на несколько частей и их отдельно анализировать.</a:t>
            </a:r>
          </a:p>
          <a:p>
            <a:r>
              <a:rPr lang="ru-RU" dirty="0" smtClean="0"/>
              <a:t> Такой формат повышает чувствительность анализа и снижает его трудоемкость и стоимость,</a:t>
            </a:r>
          </a:p>
          <a:p>
            <a:r>
              <a:rPr lang="ru-RU" dirty="0" smtClean="0"/>
              <a:t> что дает возможность тестировать десятки и сотни образцов за одну рабочую смену.</a:t>
            </a:r>
          </a:p>
          <a:p>
            <a:pPr algn="just"/>
            <a:r>
              <a:rPr lang="ru-RU" dirty="0" smtClean="0"/>
              <a:t>Что из себя представляет </a:t>
            </a:r>
            <a:r>
              <a:rPr lang="ru-RU" dirty="0" err="1" smtClean="0"/>
              <a:t>биочип</a:t>
            </a:r>
            <a:r>
              <a:rPr lang="ru-RU" dirty="0" smtClean="0"/>
              <a:t> :на стеклянной матрице находится  множество крошечных ячеек покрытых гелем.</a:t>
            </a:r>
          </a:p>
          <a:p>
            <a:pPr algn="just"/>
            <a:r>
              <a:rPr lang="ru-RU" dirty="0" smtClean="0"/>
              <a:t>Гель содержит маркеры.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биочип</a:t>
            </a:r>
            <a:r>
              <a:rPr lang="ru-RU" dirty="0" smtClean="0"/>
              <a:t> вносят ДНК опытной пробы, которая реагирует с соответствующими маркерами.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Свечение ячейки, свидетельствует об устойчивости МБТ к данным противотуберкулезным препаратам.</a:t>
            </a:r>
            <a:endParaRPr lang="ru-RU" dirty="0" smtClean="0"/>
          </a:p>
          <a:p>
            <a:pPr algn="just"/>
            <a:r>
              <a:rPr lang="ru-RU" dirty="0" smtClean="0"/>
              <a:t>Технология позволяет выявлять большое число мутаций, определяющих лекарственную устойчивость за 2-3 дня.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Последнее поколение наборов </a:t>
            </a:r>
            <a:r>
              <a:rPr lang="ru-RU" dirty="0" err="1" smtClean="0"/>
              <a:t>биочипов</a:t>
            </a:r>
            <a:r>
              <a:rPr lang="ru-RU" dirty="0" smtClean="0"/>
              <a:t> обеспечивает одновременное выявление более сотни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маркеров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 возбудителя туберкулеза к противотуберкулезным препаратам первого и второго ряда.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 позволяет дифференцированно назначать различные дозы химиопрепаратов.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МБТ Имеет форму палочки, прямой или слегка изогнутой;  неподвижна;  не образует спор и капсул;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выделяет токсинов, поэтому при инфицировании не возникает ярких клинических симптомов;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 деления составляет 18-24 часа, что обуславливает медленный рост на питательных средах.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сегодняшний день лабораторная диагностика обладает несколькими методами выявления МБТ,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но любой самый эффективный метод</a:t>
            </a:r>
            <a:r>
              <a:rPr lang="ru-RU" baseline="0" dirty="0" smtClean="0"/>
              <a:t> является заложником правильно собранного материала.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372B-637B-44B1-B080-5C2EAB2258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картриджной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технологии позволяет одновременно выявлять ДНК микобактерий и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определять их чувствительность к противотуберкулезным  препаратам в течение 2 часов.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закрытый картридж помещают биоматериал и реагенты.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Выделение ДНК и умножение копий идет автоматически,  что  исключает риск контаминации и</a:t>
            </a:r>
          </a:p>
          <a:p>
            <a:pPr algn="just"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обеспечивает должный уровень биологической безопасности персонала.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возможно использование в  неспециализированных лабораториях.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Широкое применение получили  иммунологические косвенные </a:t>
            </a:r>
            <a:r>
              <a:rPr lang="en-US" sz="1200" dirty="0" smtClean="0"/>
              <a:t>IGRA</a:t>
            </a:r>
            <a:r>
              <a:rPr lang="ru-RU" sz="1200" dirty="0" smtClean="0"/>
              <a:t> – тесты</a:t>
            </a:r>
            <a:r>
              <a:rPr lang="ru-RU" dirty="0" smtClean="0">
                <a:solidFill>
                  <a:schemeClr val="tx1"/>
                </a:solidFill>
              </a:rPr>
              <a:t>, о</a:t>
            </a:r>
            <a:r>
              <a:rPr lang="ru-RU" dirty="0" smtClean="0"/>
              <a:t>снованные на измерении продукции гамма - интерферона Т-лимфоцитами крови в ответ на стимуляцию антигенами микобактерий туберкулеза  ESAT-6 и CFP-10.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настоящее время применяются</a:t>
            </a:r>
            <a:r>
              <a:rPr lang="ru-RU" baseline="0" dirty="0" smtClean="0"/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T-SPOT.TB , Квантифероновый тест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• почему</a:t>
            </a:r>
            <a:r>
              <a:rPr lang="ru-RU" sz="1200" baseline="0" dirty="0" smtClean="0"/>
              <a:t> такое </a:t>
            </a:r>
            <a:r>
              <a:rPr lang="ru-RU" sz="1200" dirty="0" smtClean="0"/>
              <a:t>название: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«T»: T-лимфоциты, наличие которых и определяет результат исследования.</a:t>
            </a:r>
            <a:br>
              <a:rPr lang="ru-RU" sz="1200" dirty="0" smtClean="0"/>
            </a:br>
            <a:r>
              <a:rPr lang="ru-RU" sz="1200" dirty="0" smtClean="0"/>
              <a:t>• «SPOT» (англ. «пятно»): Т-лимфоциты при исследовании</a:t>
            </a:r>
            <a:r>
              <a:rPr lang="ru-RU" sz="1200" baseline="0" dirty="0" smtClean="0"/>
              <a:t> образуют </a:t>
            </a:r>
            <a:r>
              <a:rPr lang="ru-RU" sz="1200" dirty="0" smtClean="0"/>
              <a:t>пятна.</a:t>
            </a:r>
            <a:br>
              <a:rPr lang="ru-RU" sz="1200" dirty="0" smtClean="0"/>
            </a:br>
            <a:r>
              <a:rPr lang="ru-RU" sz="1200" dirty="0" smtClean="0"/>
              <a:t>• Буквами «TB» на международном уровне сокращенно обозначают туберкулез.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Позволяет определить количество активированных Т - лимфоцитов, выделяющих гамма – интерферон.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Забор крови осуществляется  утром после 12 часового голодания.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Взятие биоматериала происходит в вакуумные пробирки с  </a:t>
            </a:r>
          </a:p>
          <a:p>
            <a:pPr marL="285750" indent="-28575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литий-гепариновым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антикоагулянтом. Другие антикоагулянты использовать нельзя.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Хранить пробирки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биоматериалом  допустимо не более 8 часов при комнатной температуре 18-25°C.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 венозной крови выделяют    Т-клетки, </a:t>
            </a:r>
            <a:r>
              <a:rPr lang="ru-RU" dirty="0" smtClean="0"/>
              <a:t> с целью удаления любых источников фонового сигнала, мешающего учету результатов.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 - клетки и специфические антигены микобактерий туберкулеза (CFP-10 и ESAT-6) помещают в лунки, содержащие антитела к  гамма - интерферону.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Если Т-клетка недавно контактировала с антигеном, она начинает вырабатывать гамма - интерферон, который задерживается на поверхности лунки. </a:t>
            </a:r>
          </a:p>
          <a:p>
            <a:pPr marL="228600" indent="-22860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Далее лунки промываем.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Добавить реагенты для визуализации образовавшегося комплекса.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Получаются нерастворимые пятнышки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spot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(споты).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Каждый спот (точка) указывает на одну активированную Т-клетку </a:t>
            </a:r>
            <a:endParaRPr lang="en-GB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0550" lvl="1" indent="-190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каждом опытном  образце ставится: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90550" lvl="1" indent="-190500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Отрицательный контроль-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нем допускается не более 1 спота, п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оложительный контроль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–в нем должно быть более 20 спотов.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отрицательном</a:t>
            </a:r>
            <a:r>
              <a:rPr lang="ru-RU" sz="1200" b="0" i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результате</a:t>
            </a:r>
            <a:r>
              <a:rPr lang="ru-R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это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отсутствие спотов.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Положительный</a:t>
            </a:r>
            <a:r>
              <a:rPr lang="ru-R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результат если -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более  8  </a:t>
            </a:r>
            <a:r>
              <a:rPr lang="en-GB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спотов</a:t>
            </a:r>
            <a:r>
              <a:rPr lang="en-GB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 каждому антигену.</a:t>
            </a:r>
            <a:endParaRPr lang="ru-RU" sz="1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800"/>
              </a:spcAft>
              <a:buFontTx/>
              <a:buChar char="-"/>
            </a:pPr>
            <a:r>
              <a:rPr lang="ru-RU" sz="12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менее 8 спотов  это сомнительный</a:t>
            </a:r>
            <a:r>
              <a:rPr lang="ru-R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результат- необходимо наблюдение в динамике и дополнительные методы обследования.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endParaRPr lang="en-GB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372B-637B-44B1-B080-5C2EAB2258E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квантиферонового</a:t>
            </a:r>
            <a:r>
              <a:rPr lang="ru-RU" dirty="0" smtClean="0"/>
              <a:t> теста позволяет 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пределить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специфического гамма - интерферона в крови, методом иммуноферментного анализа (ИФА).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Забор крови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квантиферонового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теста осуществляется в три специальные (</a:t>
            </a:r>
            <a:r>
              <a:rPr lang="en-US" sz="1200" dirty="0" smtClean="0"/>
              <a:t>QFT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вакуумные пробирки.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Пробирки инкубируются 16−24 часа, при +37°C, п</a:t>
            </a:r>
            <a:r>
              <a:rPr lang="ru-RU" sz="1200" dirty="0" smtClean="0"/>
              <a:t>осле центрифугирования отобрать плазму крови для иммуноферментного определения количества гамма − интерферона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 теста считается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положительным,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количество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гамма-интерферона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опытной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значительно превышает значение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гамма-интерферона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МЕ/мл)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отрицательной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контрольной пробирке.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исследования на туберкулез </a:t>
            </a:r>
            <a:r>
              <a:rPr lang="ru-RU" dirty="0" err="1" smtClean="0"/>
              <a:t>исполедуется</a:t>
            </a:r>
            <a:r>
              <a:rPr lang="ru-RU" dirty="0" smtClean="0"/>
              <a:t>: мокрота,  промывные воды желудка, у детей, так</a:t>
            </a:r>
            <a:r>
              <a:rPr lang="ru-RU" baseline="0" dirty="0" smtClean="0"/>
              <a:t> им трудно откашливать мокроту и они ее проглатывают,</a:t>
            </a:r>
            <a:r>
              <a:rPr lang="ru-RU" dirty="0" smtClean="0"/>
              <a:t> так же исследуется моча, кровь, ликвор, выпотные жидкости, синовиальная жидкость, менструальная кровь, </a:t>
            </a:r>
            <a:r>
              <a:rPr lang="ru-RU" dirty="0" err="1" smtClean="0"/>
              <a:t>эякулят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Важное значение имеет и емкость</a:t>
            </a:r>
            <a:r>
              <a:rPr lang="ru-RU" baseline="0" dirty="0" smtClean="0"/>
              <a:t> для сбора  биоматериала. </a:t>
            </a:r>
          </a:p>
          <a:p>
            <a:r>
              <a:rPr lang="ru-RU" dirty="0" smtClean="0"/>
              <a:t>Материал для исследования на кислотоустойчивые микобактерии собирают</a:t>
            </a:r>
          </a:p>
          <a:p>
            <a:r>
              <a:rPr lang="ru-RU" dirty="0" smtClean="0"/>
              <a:t>в стерильные флаконы из </a:t>
            </a:r>
            <a:r>
              <a:rPr lang="ru-RU" dirty="0" err="1" smtClean="0"/>
              <a:t>ударопрочного</a:t>
            </a:r>
            <a:r>
              <a:rPr lang="ru-RU" dirty="0" smtClean="0"/>
              <a:t> материала,</a:t>
            </a:r>
            <a:r>
              <a:rPr lang="ru-RU" baseline="0" dirty="0" smtClean="0"/>
              <a:t> </a:t>
            </a:r>
            <a:r>
              <a:rPr lang="ru-RU" dirty="0" smtClean="0"/>
              <a:t>не допускающие просачивания биологических жидкостей,</a:t>
            </a:r>
          </a:p>
          <a:p>
            <a:r>
              <a:rPr lang="ru-RU" dirty="0" smtClean="0"/>
              <a:t> с плотно завинчивающейся крышкой,</a:t>
            </a:r>
          </a:p>
          <a:p>
            <a:r>
              <a:rPr lang="ru-RU" dirty="0" smtClean="0"/>
              <a:t> флаконы д.б. прозрачные</a:t>
            </a:r>
            <a:r>
              <a:rPr lang="ru-RU" baseline="0" dirty="0" smtClean="0"/>
              <a:t> </a:t>
            </a:r>
            <a:r>
              <a:rPr lang="ru-RU" dirty="0" smtClean="0"/>
              <a:t>,</a:t>
            </a:r>
            <a:r>
              <a:rPr lang="ru-RU" baseline="0" dirty="0" smtClean="0"/>
              <a:t> для оценки качества и количества собранного материала, </a:t>
            </a:r>
          </a:p>
          <a:p>
            <a:r>
              <a:rPr lang="ru-RU" baseline="0" dirty="0" smtClean="0"/>
              <a:t>с широким отверстием, для удобства сбора материала. </a:t>
            </a:r>
            <a:endParaRPr lang="ru-RU" u="sng" dirty="0" smtClean="0"/>
          </a:p>
          <a:p>
            <a:r>
              <a:rPr lang="ru-RU" u="none" baseline="0" dirty="0" smtClean="0"/>
              <a:t>Остановимся на сборе мокроты.</a:t>
            </a:r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/>
              <a:t>Мокроту необходимо собирать утром до приема пищи,</a:t>
            </a:r>
          </a:p>
          <a:p>
            <a:pPr algn="just"/>
            <a:r>
              <a:rPr lang="ru-RU" sz="1200" dirty="0" smtClean="0"/>
              <a:t>перед сбором мокроты, тщательно почистить зубы и прополоскать рот и глотку кипяченой водой,</a:t>
            </a:r>
          </a:p>
          <a:p>
            <a:pPr algn="just"/>
            <a:r>
              <a:rPr lang="ru-RU" sz="1200" dirty="0" smtClean="0"/>
              <a:t>следует собирать только мокроту, отделяющуюся при кашле, а не слюну и носоглоточную слизь.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флакон нужно держать как можно ближе к губам;</a:t>
            </a:r>
          </a:p>
          <a:p>
            <a:pPr algn="just"/>
            <a:r>
              <a:rPr lang="ru-RU" sz="1200" dirty="0" smtClean="0"/>
              <a:t>необходимо избегать загрязнения мокротой наружных стенок флакона.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Маркируется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флакон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на боковой поверхности,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маркировка на крышках недопустима,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каждой пробы требуется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оформленный бланк направления;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 доставляет мокроту в лабораторию  в течении 2 часов после сбора.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Транспортировка биоматериала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между лабораториями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 в специальном контейнере с соблюдением температурного режима.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невозможности быстрой доставки контейнер с мокротой допустимо хранить в холодильнике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+2 </a:t>
            </a:r>
            <a:r>
              <a:rPr lang="ru-RU" sz="1200" u="sng" dirty="0" smtClean="0"/>
              <a:t>-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+8</a:t>
            </a:r>
            <a:r>
              <a:rPr lang="ru-RU" u="sng" dirty="0" smtClean="0"/>
              <a:t>°C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72 часов.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более длительном хранении применяются консерванты.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методы применяемые для обнаружения возбудителя туберкулеза и определения лекарственной устойчивости,  можно подразделить на: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Бактериоскопические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Культуральные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 Молекулярно-генетические , Иммунологические.</a:t>
            </a:r>
          </a:p>
          <a:p>
            <a:pPr>
              <a:buNone/>
            </a:pPr>
            <a:r>
              <a:rPr lang="ru-RU" dirty="0" smtClean="0"/>
              <a:t>Каждый из них играет свою роль в диагностике туберкулеза в зависимости от: специфичности, чувствительности, Доступности.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Современность применяемых методов заключается в: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Использование субстратов для быстрого роста МБТ.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dirty="0" smtClean="0"/>
              <a:t> Высокая чувствительность  методов позволяет обнаружить  малые количества возбудителя в исследуемом материале.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Методы обладают высокой специфичностью, поскольку определяется генетический материал свойственный только МБТ либо выявляется специфический иммунный ответ на антигены микобактерии.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Сокращаются сроки диагностики.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200" dirty="0" smtClean="0"/>
              <a:t>Важность методов заключается в: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Отсутствии противопоказаний для исследования.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 очень важно ранее выявлении МБТ до появления клинических симптомов.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методы позволяют дифференцировать аллергические состояние от инфекции.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Применяются у пациентов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иммуносупрессией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ВИЧ-инфекцией.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Исключают ложноположительные реакции после вакцинации БЦЖ и перекрестные реакции  с большинством нетуберкулезных микобактерий.</a:t>
            </a:r>
          </a:p>
          <a:p>
            <a:pPr algn="just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CEED-9EE3-44D1-B4AE-9781DA74E5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medk.ru/wp-content/themes/smk/images/finitaemblema-media.png"/>
          <p:cNvPicPr>
            <a:picLocks noChangeAspect="1" noChangeArrowheads="1"/>
          </p:cNvPicPr>
          <p:nvPr/>
        </p:nvPicPr>
        <p:blipFill>
          <a:blip r:embed="rId3" cstate="print"/>
          <a:srcRect r="70309"/>
          <a:stretch>
            <a:fillRect/>
          </a:stretch>
        </p:blipFill>
        <p:spPr bwMode="auto">
          <a:xfrm>
            <a:off x="0" y="0"/>
            <a:ext cx="21097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924050" y="357166"/>
            <a:ext cx="7080250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800"/>
              </a:spcAft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  <a:ea typeface="Calibri" pitchFamily="34" charset="0"/>
              </a:rPr>
              <a:t>Министерство здравоохранения Самарской области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ГБПОУ «Самарский медицинский колледж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им. Н. </a:t>
            </a:r>
            <a:r>
              <a:rPr lang="ru-RU" altLang="ru-RU" b="1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Ляпиной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285992"/>
            <a:ext cx="7707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rgbClr val="0070C0"/>
                </a:solidFill>
              </a:rPr>
              <a:t>Современные методы диагностики туберкулеза</a:t>
            </a:r>
            <a:endParaRPr lang="ru-RU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4927600" y="4484688"/>
            <a:ext cx="4252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dirty="0">
                <a:latin typeface="Arial" charset="0"/>
                <a:ea typeface="Calibri" pitchFamily="34" charset="0"/>
              </a:rPr>
              <a:t>Преподаватель </a:t>
            </a:r>
          </a:p>
          <a:p>
            <a:pPr eaLnBrk="1" hangingPunct="1"/>
            <a:r>
              <a:rPr lang="ru-RU" altLang="ru-RU" sz="2000" dirty="0">
                <a:latin typeface="Arial" charset="0"/>
                <a:ea typeface="Calibri" pitchFamily="34" charset="0"/>
              </a:rPr>
              <a:t>ГБПОУ «СМК </a:t>
            </a:r>
            <a:r>
              <a:rPr lang="ru-RU" altLang="ru-RU" sz="2000" dirty="0" smtClean="0">
                <a:latin typeface="Arial" charset="0"/>
                <a:ea typeface="Calibri" pitchFamily="34" charset="0"/>
              </a:rPr>
              <a:t>им. </a:t>
            </a:r>
            <a:r>
              <a:rPr lang="ru-RU" altLang="ru-RU" sz="2000" dirty="0">
                <a:latin typeface="Arial" charset="0"/>
                <a:ea typeface="Calibri" pitchFamily="34" charset="0"/>
              </a:rPr>
              <a:t>Н. </a:t>
            </a:r>
            <a:r>
              <a:rPr lang="ru-RU" altLang="ru-RU" sz="2000" dirty="0" err="1">
                <a:latin typeface="Arial" charset="0"/>
                <a:ea typeface="Calibri" pitchFamily="34" charset="0"/>
              </a:rPr>
              <a:t>Ляпиной</a:t>
            </a:r>
            <a:r>
              <a:rPr lang="ru-RU" altLang="ru-RU" sz="2000" dirty="0">
                <a:latin typeface="Arial" charset="0"/>
                <a:ea typeface="Calibri" pitchFamily="34" charset="0"/>
              </a:rPr>
              <a:t>»  </a:t>
            </a:r>
            <a:r>
              <a:rPr lang="ru-RU" altLang="ru-RU" sz="2000" dirty="0" err="1" smtClean="0">
                <a:latin typeface="Arial" charset="0"/>
                <a:ea typeface="Calibri" pitchFamily="34" charset="0"/>
              </a:rPr>
              <a:t>Гладунова</a:t>
            </a:r>
            <a:r>
              <a:rPr lang="ru-RU" altLang="ru-RU" sz="2000" dirty="0" smtClean="0">
                <a:latin typeface="Arial" charset="0"/>
                <a:ea typeface="Calibri" pitchFamily="34" charset="0"/>
              </a:rPr>
              <a:t> Анна Владимировна</a:t>
            </a:r>
            <a:endParaRPr lang="ru-RU" altLang="ru-RU" sz="2000" dirty="0">
              <a:latin typeface="Arial" charset="0"/>
              <a:ea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Особенность методов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Применяются в специализированных лабораториях (противотуберкулезные учреждения, центры - СПИД).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Удобны для обследования </a:t>
            </a:r>
            <a:r>
              <a:rPr lang="ru-RU" sz="2800" dirty="0" smtClean="0"/>
              <a:t>лиц </a:t>
            </a:r>
            <a:r>
              <a:rPr lang="ru-RU" sz="2800" dirty="0" smtClean="0"/>
              <a:t>контактирующих с туберкулезными больными.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Рекомендуются для обследования определенных  групп людей (алкоголики, наркоманы, заключенные, иммигранты).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Модификация культурального метода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00808"/>
            <a:ext cx="4210080" cy="48714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Жидкая питательная среда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содержит олеиновую кислоту, альбумин и декстрозу, необходимые для максимально быстрого роста МБТ.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жидкой питательной среды используются пробирки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флюоресцентным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датчиком на дне, который реагирует на изменение концентрации кислорода в питательной среде.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Пробирки с жидкой питательной средой  после внесения биоматериала инкубируются в автоматизированной системе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BACTEK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постоянной температуре  + 37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1\Desktop\материал по туберкулезу\images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4000529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8675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Интерпретация результатов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643470" cy="46434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Первоначально большое количество растворенного кислорода гасит свечение датчика.  В дальнейшем активно дышащие МБТ потребляют кислород и свечение становится выраженным.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00240"/>
            <a:ext cx="2428892" cy="30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929190" y="5143512"/>
            <a:ext cx="1928826" cy="1357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Отрицательный: свечения нет.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5143512"/>
            <a:ext cx="1857388" cy="1357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Положительный: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яркое оранжевое свечение на дне пробирки.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Характеристика метода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Автоматический мониторинг роста микобактерий.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Получение достоверных результатов возможно в течении 2 недель.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Увеличение выявления микобактерий на 10%    (по сравнению с плотными питательными средами).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Тестирование лекарственной чувствительности до   4 недель.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Автоматизированный контроль качества.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Молекулярно-генетические методы (МГМ)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Сокращают сроки  диагностики до 2 суток.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Высокая чувствительность и   специфичность метода.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Обеспечивают выявление МБТ и   определение      лекарственной      чувствительности.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Не позволяют определить жизнеспособность МБТ.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проведению МГМ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16832"/>
            <a:ext cx="8572560" cy="4407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Оборудование специальной лаборатории.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Специализированная аппаратура для исследований.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Обучение специалистов.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Применяются следующие технологии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полимеразная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цепная реакция в реальном времени (ПЦР-РВ),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биочипы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картриджи.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800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Технология ПЦР - РВ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643051"/>
            <a:ext cx="4500594" cy="407196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Подготовка биоматериала.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Выделение специфического  для МБТ участка ДНК.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Помещение в реакционную смесь выделенного ДНК, где происходит многократное копирование ДНК (амплификация).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098" name="Picture 2" descr="C:\Users\1\Desktop\0b2f45841914280991fc91308d60d7f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2066" y="2500306"/>
            <a:ext cx="3833232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857892"/>
            <a:ext cx="82153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Двадцать циклов ПЦР приводят к увеличению исходной ДНК в 1 миллион раз.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Интерпретация результатов ПЦР - РВ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971924" cy="44348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этап.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Окрашивание копий ДНК светящимися красителями (флюорохромами). Благодаря их свечению в режиме реального времени можно посчитать количество копий ДНК после каждого цикла амплификации.</a:t>
            </a:r>
          </a:p>
          <a:p>
            <a:endParaRPr lang="ru-RU" sz="2800" dirty="0"/>
          </a:p>
        </p:txBody>
      </p:sp>
      <p:pic>
        <p:nvPicPr>
          <p:cNvPr id="4098" name="Picture 2" descr="C:\Users\1\Desktop\материал по туберкулезу\images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3999626" cy="2651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/>
              <a:t>Технология </a:t>
            </a:r>
            <a:r>
              <a:rPr lang="ru-RU" sz="4500" dirty="0" err="1" smtClean="0"/>
              <a:t>биочипов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5214974" cy="475775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Тест проводится в формате «один образец — один реакционный объем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биочипа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стеклянной матрице находится множество ячеек покрытых гелем.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Гель содержит маркеры.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857364"/>
            <a:ext cx="2438400" cy="1876425"/>
          </a:xfrm>
          <a:prstGeom prst="rect">
            <a:avLst/>
          </a:prstGeom>
          <a:noFill/>
        </p:spPr>
      </p:pic>
      <p:pic>
        <p:nvPicPr>
          <p:cNvPr id="9" name="Picture 2" descr="C:\Users\1\Desktop\a134f30f11a24cc4247a49734499f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2876959" cy="2286016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6000760" y="3214686"/>
            <a:ext cx="1071570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Технология </a:t>
            </a:r>
            <a:r>
              <a:rPr lang="ru-RU" sz="5400" dirty="0" err="1" smtClean="0"/>
              <a:t>биочипов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258816" cy="465411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В </a:t>
            </a:r>
            <a:r>
              <a:rPr lang="ru-RU" dirty="0" err="1" smtClean="0"/>
              <a:t>биочип</a:t>
            </a:r>
            <a:r>
              <a:rPr lang="ru-RU" dirty="0" smtClean="0"/>
              <a:t> вносят ДНК опытной пробы, которая реагирует с соответствующими маркерами.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Свечение ячейки, свидетельствует об устойчивости МБТ к данным противотуберкулезным препаратам.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0694" y="4357694"/>
            <a:ext cx="23474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3156917" cy="238601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643570" y="1643050"/>
            <a:ext cx="2828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900" dirty="0" smtClean="0"/>
              <a:t>Свойства микобактерии туберкулеза (МБТ)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9" y="1714488"/>
            <a:ext cx="4800630" cy="4786346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форму палочки, прямой или слегка изогнутой;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неподвижна;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образует спор и капсул;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выделяет  эндо- и экзотоксинов, поэтому при инфицировании не возникает ярких клинических симптомов;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 деления составляет 18-24 часа, что обуславливает медленный рост на питательных средах.</a:t>
            </a:r>
          </a:p>
        </p:txBody>
      </p:sp>
      <p:pic>
        <p:nvPicPr>
          <p:cNvPr id="1026" name="Picture 2" descr="C:\Users\1\Desktop\250x239_0xac120003_11539903316158101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969342" cy="3784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Картриджная 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474840" cy="492618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закрытый картридж помещают биоматериал и реагенты.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Выделение ДНК и умножение копий идет автоматически,  что  исключает риск контаминации и обеспечивает должный уровень биологической безопасности персонала.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Возможно использование в  неспециализированных лабораториях.</a:t>
            </a:r>
          </a:p>
        </p:txBody>
      </p:sp>
      <p:pic>
        <p:nvPicPr>
          <p:cNvPr id="1026" name="Picture 2" descr="C:\Users\1\Desktop\artworks-yQYpmfD4gArPJnUb-HUJGPQ-t500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46672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Иммунологические косвенные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en-US" sz="4400" dirty="0" smtClean="0"/>
              <a:t>IGRA</a:t>
            </a:r>
            <a:r>
              <a:rPr lang="ru-RU" sz="4400" dirty="0" smtClean="0"/>
              <a:t> – тесты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nterferon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Интерферона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amma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Гамма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elease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Высвобождение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ssays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Испытание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измерение продукции гамма - интерферона     Т-лимфоцитами крови в ответ на стимуляцию антигенами микобактерий туберкулеза  ESAT-6 и CFP-10.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Иммунологические тесты представлены: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T-SPOT.TB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Квантифероновый тест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T-SPOT.TB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686304" cy="456899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названии: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• «T»: T-лимфоциты,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• «SPOT»: «пятно»,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• «TB»: туберкулез.</a:t>
            </a:r>
          </a:p>
          <a:p>
            <a:pPr algn="just">
              <a:buNone/>
            </a:pPr>
            <a:r>
              <a:rPr lang="ru-RU" sz="2800" dirty="0" smtClean="0"/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Позволяет определить количество активированных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Т-лимфоцитов, выделяющих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гамма – интерферон.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Picture 6" descr="UK Ki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968" t="16731" b="8858"/>
          <a:stretch>
            <a:fillRect/>
          </a:stretch>
        </p:blipFill>
        <p:spPr bwMode="auto">
          <a:xfrm>
            <a:off x="5248444" y="2605073"/>
            <a:ext cx="3438356" cy="260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Преаналитический</a:t>
            </a:r>
            <a:r>
              <a:rPr lang="ru-RU" dirty="0" smtClean="0"/>
              <a:t> этап T-SPOT.TB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29114" cy="443484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Забор крови осуществляется  утром после 12 часового голодания.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Взятие биоматериала осуществляется в вакуумные пробирки с  </a:t>
            </a:r>
          </a:p>
          <a:p>
            <a:pPr marL="285750" indent="-28575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литий-гепариновым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антикоагулянтом. Другие антикоагулянты использовать нельзя.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Хранить не более 8 часов при комнатной температуре          18-25°C.</a:t>
            </a:r>
          </a:p>
        </p:txBody>
      </p:sp>
      <p:pic>
        <p:nvPicPr>
          <p:cNvPr id="1026" name="Picture 2" descr="C:\Users\1\Desktop\8c5b36f4be3a6cecc8539e6a3e7ce8b768d4ec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969" y="2500307"/>
            <a:ext cx="263859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4400" dirty="0" smtClean="0"/>
              <a:t>T-SPOT.TB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572032" cy="485778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 венозной крови выделяют    Т-клетки.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 - клетки и специфические антигены микобактерий туберкулеза (CFP-10 и ESAT-6) помещают в лунки, содержащие антитела к                        гамма - интерферону.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Период инкубации от     16-24 часа при +37°C.</a:t>
            </a:r>
          </a:p>
          <a:p>
            <a:pPr algn="just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85926"/>
            <a:ext cx="1285884" cy="18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11821" r="7881"/>
          <a:stretch>
            <a:fillRect/>
          </a:stretch>
        </p:blipFill>
        <p:spPr bwMode="auto">
          <a:xfrm>
            <a:off x="5929322" y="4000504"/>
            <a:ext cx="1984245" cy="2166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2066" y="2928934"/>
            <a:ext cx="1166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Венозная</a:t>
            </a:r>
          </a:p>
          <a:p>
            <a:pPr algn="ctr"/>
            <a:r>
              <a:rPr lang="ru-RU" dirty="0" smtClean="0"/>
              <a:t> кровь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72396" y="3000372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Т-клетки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dirty="0" smtClean="0"/>
              <a:t>T-SPOT.TB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900486" cy="443484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Промыть лунки.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Добавить реагенты для визуализации образовавшегося комплекса.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Получаются нерастворимые пятнышки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spot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(споты).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5808" t="18611" r="9709" b="7237"/>
          <a:stretch>
            <a:fillRect/>
          </a:stretch>
        </p:blipFill>
        <p:spPr bwMode="auto">
          <a:xfrm>
            <a:off x="5572132" y="3286124"/>
            <a:ext cx="2770008" cy="2323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86644" y="2071678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Спот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7179487" y="3036091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Интерпретация результатов T-SPOT.TB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285992"/>
            <a:ext cx="3929090" cy="397485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Отрицательный результат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отсутствие спотов.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Положительный результат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более 8 спотов к каждому антигену в образце.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5749" y="2657484"/>
            <a:ext cx="992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Отрицательный </a:t>
            </a:r>
          </a:p>
          <a:p>
            <a:pPr algn="ctr"/>
            <a:r>
              <a:rPr lang="ru-RU" sz="1200" dirty="0" smtClean="0"/>
              <a:t>контроль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64305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Отрицательный результат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1643050"/>
            <a:ext cx="1929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Положительный</a:t>
            </a:r>
            <a:endParaRPr lang="en-US" dirty="0" smtClean="0"/>
          </a:p>
          <a:p>
            <a:pPr algn="ctr"/>
            <a:r>
              <a:rPr lang="ru-RU" dirty="0" smtClean="0"/>
              <a:t> результат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12" y="2391416"/>
            <a:ext cx="4002069" cy="382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00166" y="5429264"/>
            <a:ext cx="192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Положительный</a:t>
            </a:r>
          </a:p>
          <a:p>
            <a:pPr algn="ctr"/>
            <a:r>
              <a:rPr lang="ru-RU" dirty="0" smtClean="0"/>
              <a:t> контроль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2571744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Отрицательный </a:t>
            </a:r>
          </a:p>
          <a:p>
            <a:pPr algn="ctr"/>
            <a:r>
              <a:rPr lang="ru-RU" dirty="0" smtClean="0"/>
              <a:t> контроль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643314"/>
            <a:ext cx="929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ESAT-6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457200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CFP-10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Квантифероновый тест (</a:t>
            </a:r>
            <a:r>
              <a:rPr lang="en-US" sz="5400" dirty="0" smtClean="0"/>
              <a:t>QFT</a:t>
            </a:r>
            <a:r>
              <a:rPr lang="ru-RU" sz="5400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Определяет  уровень специфического                гамма - интерферона в крови, методом иммуноферментного анализа (ИФА).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Этапы </a:t>
            </a:r>
            <a:r>
              <a:rPr lang="en-US" sz="4800" dirty="0" smtClean="0"/>
              <a:t>QFT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920085"/>
            <a:ext cx="4500594" cy="44348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Забор крови осуществляется в три специальные (</a:t>
            </a:r>
            <a:r>
              <a:rPr lang="en-US" sz="2400" dirty="0" smtClean="0"/>
              <a:t>QFT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вакуумные пробирки.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Пробирки инкубируются 16−24 часа, при +37°C, п</a:t>
            </a:r>
            <a:r>
              <a:rPr lang="ru-RU" sz="2400" dirty="0" smtClean="0"/>
              <a:t>осле центрифугирования отобрать плазму крови для иммуноферментного определения количества гамма − интерферона.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id1204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4072432" cy="2397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Материал для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мокрота;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кровь;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промывные воды желудка и бронхов;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ликвор;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выпотные жидкости из плевральной и брюшной    полости;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моча;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синовиальная жидкость;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менструальная кровь;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эякулят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настоящее время в лабораторной диагностике туберкулеза существует арсенал высокочувствительных и специфичных методов.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Культивирование на жидких питательных средах и молекулярно – генетические методы позволяют выявить МБТ и определить их лекарственную чувствительность за короткий период времени.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Благодаря косвенным методам можно оценить иммунологический ответ организма на внедрение МБТ.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Лабораторные методы в диагностике туберкулеза дополняют друг друга. Важно применять их комплексно, соблюдая диагностический алгоритм.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867524"/>
          </a:xfrm>
        </p:spPr>
        <p:txBody>
          <a:bodyPr/>
          <a:lstStyle/>
          <a:p>
            <a:r>
              <a:rPr lang="ru-RU" dirty="0" smtClean="0"/>
              <a:t>Флаконы для биоматериала: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стерильные 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ударостойкого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материала,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герметичные, с плотно завинчивающимися крышками,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прозрачные,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объемом 50 мл,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широким отверстием</a:t>
            </a:r>
            <a:r>
              <a:rPr lang="ru-RU" dirty="0" smtClean="0"/>
              <a:t>,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1\Desktop\материал по туберкулезу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00240"/>
            <a:ext cx="2190752" cy="2190752"/>
          </a:xfrm>
          <a:prstGeom prst="rect">
            <a:avLst/>
          </a:prstGeom>
          <a:noFill/>
        </p:spPr>
      </p:pic>
      <p:pic>
        <p:nvPicPr>
          <p:cNvPr id="1027" name="Picture 3" descr="C:\Users\1\Desktop\материал по туберкулезу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256"/>
            <a:ext cx="203120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Сбор мокроты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829180" cy="54469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Мокроту необходимо собирать утром до приема пищи;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перед сбором мокроты, тщательно почистить зубы и прополоскать рот и глотку кипяченой водой;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собирается мокрота отделяющаяся при кашле;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флакон держать как можно ближе к губам;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необходимо избегать загрязнения мокротой наружных стенок флакона.</a:t>
            </a:r>
          </a:p>
        </p:txBody>
      </p:sp>
      <p:pic>
        <p:nvPicPr>
          <p:cNvPr id="1026" name="Picture 2" descr="C:\Users\1\Desktop\7a6fe08027b80ee08bda1ed60d73e334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08802" y="2214554"/>
            <a:ext cx="355707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Хранение и доставка мокроты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Четкая маркировка флаконов с биоматериалом.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 каждой пробы правильно оформленный бланк направления.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Доставить мокроту в лабораторию необходимо максимально быстро: не позднее, чем через 2 часа после сбора.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Транспортировка осуществляется в специальном контейнере с соблюдением температурного режима.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 невозможности быстрой доставки контейнер с мокротой необходимо хранить в холодильнике           от 2 до 8°C до 72 часов.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 более длительном хранении применяются консерванты.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Методы лабораторной диагностики туберкулеза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286808" cy="35004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Бактериоскопические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Культуральные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Молекулярно - генетические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Иммунологическиие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Современность методов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Используются субстраты для быстрого роста МБТ.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Высокая чувствительность  методов позволяет обнаружить  в исследуемом материале единичные   клетки и фрагменты ДНК микобактерий.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Методы обладают высокой специфичностью, поскольку определяется генетический материал свойственный только МБТ либо специфический иммунный ответ на антигены микобактерии.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Сокращаются сроки диагностики.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Важность методов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46101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Отсутствуют противопоказания для исследования.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Раннее выявление МБТ до появления клинических симптомов.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Позволяют дифференцировать аллергические состояние от инфекции.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Применяются у пациентов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иммуносупрессией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        ВИЧ-инфекцией.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Исключают ложноположительные реакции после вакцинации БЦЖ и перекрестные реакции  с большинством нетуберкулезных микобактерий.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3088</TotalTime>
  <Words>2459</Words>
  <Application>Microsoft Office PowerPoint</Application>
  <PresentationFormat>Экран (4:3)</PresentationFormat>
  <Paragraphs>332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 Свойства микобактерии туберкулеза (МБТ)</vt:lpstr>
      <vt:lpstr>Материал для исследования</vt:lpstr>
      <vt:lpstr>Флаконы для биоматериала:</vt:lpstr>
      <vt:lpstr>Сбор мокроты</vt:lpstr>
      <vt:lpstr>Хранение и доставка мокроты</vt:lpstr>
      <vt:lpstr>Методы лабораторной диагностики туберкулеза</vt:lpstr>
      <vt:lpstr>Современность методов</vt:lpstr>
      <vt:lpstr>Важность методов</vt:lpstr>
      <vt:lpstr>Особенность методов</vt:lpstr>
      <vt:lpstr>Модификация культурального метода</vt:lpstr>
      <vt:lpstr>Интерпретация результатов</vt:lpstr>
      <vt:lpstr>Характеристика метода</vt:lpstr>
      <vt:lpstr>Молекулярно-генетические методы (МГМ)</vt:lpstr>
      <vt:lpstr>Требования к проведению МГМ  </vt:lpstr>
      <vt:lpstr>Технология ПЦР - РВ</vt:lpstr>
      <vt:lpstr>Интерпретация результатов ПЦР - РВ</vt:lpstr>
      <vt:lpstr>Технология биочипов</vt:lpstr>
      <vt:lpstr>Технология биочипов</vt:lpstr>
      <vt:lpstr>Картриджная технология</vt:lpstr>
      <vt:lpstr> Иммунологические косвенные  IGRA – тесты</vt:lpstr>
      <vt:lpstr>Иммунологические тесты представлены:</vt:lpstr>
      <vt:lpstr>T-SPOT.TB</vt:lpstr>
      <vt:lpstr>Преаналитический этап T-SPOT.TB</vt:lpstr>
      <vt:lpstr>Этапы T-SPOT.TB</vt:lpstr>
      <vt:lpstr>Этапы T-SPOT.TB </vt:lpstr>
      <vt:lpstr>Интерпретация результатов T-SPOT.TB</vt:lpstr>
      <vt:lpstr>Квантифероновый тест (QFT)</vt:lpstr>
      <vt:lpstr>Этапы QFT</vt:lpstr>
      <vt:lpstr>Выводы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диагностики туберкулеза</dc:title>
  <dc:creator>1</dc:creator>
  <cp:lastModifiedBy>1</cp:lastModifiedBy>
  <cp:revision>254</cp:revision>
  <dcterms:created xsi:type="dcterms:W3CDTF">2022-04-26T10:43:00Z</dcterms:created>
  <dcterms:modified xsi:type="dcterms:W3CDTF">2022-05-22T16:58:36Z</dcterms:modified>
</cp:coreProperties>
</file>