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6" r:id="rId3"/>
    <p:sldId id="258" r:id="rId4"/>
    <p:sldId id="259" r:id="rId5"/>
    <p:sldId id="277" r:id="rId6"/>
    <p:sldId id="312" r:id="rId7"/>
    <p:sldId id="318" r:id="rId8"/>
    <p:sldId id="319" r:id="rId9"/>
    <p:sldId id="297" r:id="rId10"/>
    <p:sldId id="270" r:id="rId11"/>
    <p:sldId id="271" r:id="rId12"/>
    <p:sldId id="272" r:id="rId13"/>
    <p:sldId id="321" r:id="rId14"/>
    <p:sldId id="339" r:id="rId15"/>
    <p:sldId id="340" r:id="rId16"/>
    <p:sldId id="341" r:id="rId17"/>
    <p:sldId id="342" r:id="rId18"/>
    <p:sldId id="344" r:id="rId19"/>
    <p:sldId id="346" r:id="rId20"/>
    <p:sldId id="348" r:id="rId21"/>
    <p:sldId id="347" r:id="rId22"/>
    <p:sldId id="349" r:id="rId23"/>
    <p:sldId id="280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87">
          <p15:clr>
            <a:srgbClr val="A4A3A4"/>
          </p15:clr>
        </p15:guide>
        <p15:guide id="3" orient="horz" pos="3010">
          <p15:clr>
            <a:srgbClr val="A4A3A4"/>
          </p15:clr>
        </p15:guide>
        <p15:guide id="4" pos="2902">
          <p15:clr>
            <a:srgbClr val="A4A3A4"/>
          </p15:clr>
        </p15:guide>
        <p15:guide id="5" pos="5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AF4"/>
    <a:srgbClr val="00ACA8"/>
    <a:srgbClr val="00CCC7"/>
    <a:srgbClr val="00BCB8"/>
    <a:srgbClr val="66CC99"/>
    <a:srgbClr val="00B888"/>
    <a:srgbClr val="00A87C"/>
    <a:srgbClr val="008A66"/>
    <a:srgbClr val="A3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4" y="390"/>
      </p:cViewPr>
      <p:guideLst>
        <p:guide orient="horz" pos="1620"/>
        <p:guide orient="horz" pos="587"/>
        <p:guide orient="horz" pos="3010"/>
        <p:guide pos="2902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-2910" y="-84"/>
      </p:cViewPr>
      <p:guideLst>
        <p:guide orient="horz" pos="2880"/>
        <p:guide pos="217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43CB-A365-4A63-87A3-14788304EB63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E57F7-6F5E-46D4-B6A8-8367680F51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1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9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28C494A-BFB6-40BB-8DD7-11A1A433E872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9DFF0B-09D5-4583-8F99-A25D1A03FC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" y="256060"/>
            <a:ext cx="591240" cy="44343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7020340" y="292065"/>
            <a:ext cx="2123660" cy="3354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19590" y="74"/>
            <a:ext cx="7524410" cy="52360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523612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0" y="0"/>
            <a:ext cx="4860040" cy="5236046"/>
          </a:xfrm>
          <a:custGeom>
            <a:avLst/>
            <a:gdLst>
              <a:gd name="connsiteX0" fmla="*/ 0 w 2915770"/>
              <a:gd name="connsiteY0" fmla="*/ 0 h 4752586"/>
              <a:gd name="connsiteX1" fmla="*/ 2915770 w 2915770"/>
              <a:gd name="connsiteY1" fmla="*/ 0 h 4752586"/>
              <a:gd name="connsiteX2" fmla="*/ 2915770 w 2915770"/>
              <a:gd name="connsiteY2" fmla="*/ 4752586 h 4752586"/>
              <a:gd name="connsiteX3" fmla="*/ 0 w 2915770"/>
              <a:gd name="connsiteY3" fmla="*/ 4752586 h 4752586"/>
              <a:gd name="connsiteX4" fmla="*/ 0 w 2915770"/>
              <a:gd name="connsiteY4" fmla="*/ 0 h 4752586"/>
              <a:gd name="connsiteX0-1" fmla="*/ 0 w 2915770"/>
              <a:gd name="connsiteY0-2" fmla="*/ 0 h 4752586"/>
              <a:gd name="connsiteX1-3" fmla="*/ 2915770 w 2915770"/>
              <a:gd name="connsiteY1-4" fmla="*/ 0 h 4752586"/>
              <a:gd name="connsiteX2-5" fmla="*/ 2915770 w 2915770"/>
              <a:gd name="connsiteY2-6" fmla="*/ 4752586 h 4752586"/>
              <a:gd name="connsiteX3-7" fmla="*/ 0 w 2915770"/>
              <a:gd name="connsiteY3-8" fmla="*/ 4752586 h 4752586"/>
              <a:gd name="connsiteX4-9" fmla="*/ 0 w 2915770"/>
              <a:gd name="connsiteY4-10" fmla="*/ 0 h 4752586"/>
              <a:gd name="connsiteX0-11" fmla="*/ 0 w 4156742"/>
              <a:gd name="connsiteY0-12" fmla="*/ 0 h 4752586"/>
              <a:gd name="connsiteX1-13" fmla="*/ 2915770 w 4156742"/>
              <a:gd name="connsiteY1-14" fmla="*/ 0 h 4752586"/>
              <a:gd name="connsiteX2-15" fmla="*/ 4156742 w 4156742"/>
              <a:gd name="connsiteY2-16" fmla="*/ 4752586 h 4752586"/>
              <a:gd name="connsiteX3-17" fmla="*/ 0 w 4156742"/>
              <a:gd name="connsiteY3-18" fmla="*/ 4752586 h 4752586"/>
              <a:gd name="connsiteX4-19" fmla="*/ 0 w 4156742"/>
              <a:gd name="connsiteY4-20" fmla="*/ 0 h 4752586"/>
              <a:gd name="connsiteX0-21" fmla="*/ 0 w 4156742"/>
              <a:gd name="connsiteY0-22" fmla="*/ 0 h 4752586"/>
              <a:gd name="connsiteX1-23" fmla="*/ 2915770 w 4156742"/>
              <a:gd name="connsiteY1-24" fmla="*/ 0 h 4752586"/>
              <a:gd name="connsiteX2-25" fmla="*/ 4156742 w 4156742"/>
              <a:gd name="connsiteY2-26" fmla="*/ 4752586 h 4752586"/>
              <a:gd name="connsiteX3-27" fmla="*/ 0 w 4156742"/>
              <a:gd name="connsiteY3-28" fmla="*/ 4752586 h 4752586"/>
              <a:gd name="connsiteX4-29" fmla="*/ 0 w 4156742"/>
              <a:gd name="connsiteY4-30" fmla="*/ 0 h 4752586"/>
              <a:gd name="connsiteX0-31" fmla="*/ 0 w 4156742"/>
              <a:gd name="connsiteY0-32" fmla="*/ 0 h 4752586"/>
              <a:gd name="connsiteX1-33" fmla="*/ 2915770 w 4156742"/>
              <a:gd name="connsiteY1-34" fmla="*/ 0 h 4752586"/>
              <a:gd name="connsiteX2-35" fmla="*/ 4156742 w 4156742"/>
              <a:gd name="connsiteY2-36" fmla="*/ 4752586 h 4752586"/>
              <a:gd name="connsiteX3-37" fmla="*/ 0 w 4156742"/>
              <a:gd name="connsiteY3-38" fmla="*/ 4752586 h 4752586"/>
              <a:gd name="connsiteX4-39" fmla="*/ 0 w 4156742"/>
              <a:gd name="connsiteY4-40" fmla="*/ 0 h 4752586"/>
              <a:gd name="connsiteX0-41" fmla="*/ 0 w 4156742"/>
              <a:gd name="connsiteY0-42" fmla="*/ 0 h 4752586"/>
              <a:gd name="connsiteX1-43" fmla="*/ 2915770 w 4156742"/>
              <a:gd name="connsiteY1-44" fmla="*/ 0 h 4752586"/>
              <a:gd name="connsiteX2-45" fmla="*/ 4156742 w 4156742"/>
              <a:gd name="connsiteY2-46" fmla="*/ 4752586 h 4752586"/>
              <a:gd name="connsiteX3-47" fmla="*/ 0 w 4156742"/>
              <a:gd name="connsiteY3-48" fmla="*/ 4752586 h 4752586"/>
              <a:gd name="connsiteX4-49" fmla="*/ 0 w 4156742"/>
              <a:gd name="connsiteY4-50" fmla="*/ 0 h 4752586"/>
              <a:gd name="connsiteX0-51" fmla="*/ 0 w 4156742"/>
              <a:gd name="connsiteY0-52" fmla="*/ 0 h 4752586"/>
              <a:gd name="connsiteX1-53" fmla="*/ 2915770 w 4156742"/>
              <a:gd name="connsiteY1-54" fmla="*/ 0 h 4752586"/>
              <a:gd name="connsiteX2-55" fmla="*/ 4156742 w 4156742"/>
              <a:gd name="connsiteY2-56" fmla="*/ 4752586 h 4752586"/>
              <a:gd name="connsiteX3-57" fmla="*/ 0 w 4156742"/>
              <a:gd name="connsiteY3-58" fmla="*/ 4752586 h 4752586"/>
              <a:gd name="connsiteX4-59" fmla="*/ 0 w 4156742"/>
              <a:gd name="connsiteY4-60" fmla="*/ 0 h 4752586"/>
              <a:gd name="connsiteX0-61" fmla="*/ 0 w 4156742"/>
              <a:gd name="connsiteY0-62" fmla="*/ 0 h 4752586"/>
              <a:gd name="connsiteX1-63" fmla="*/ 2915770 w 4156742"/>
              <a:gd name="connsiteY1-64" fmla="*/ 0 h 4752586"/>
              <a:gd name="connsiteX2-65" fmla="*/ 4156742 w 4156742"/>
              <a:gd name="connsiteY2-66" fmla="*/ 4752586 h 4752586"/>
              <a:gd name="connsiteX3-67" fmla="*/ 0 w 4156742"/>
              <a:gd name="connsiteY3-68" fmla="*/ 4752586 h 4752586"/>
              <a:gd name="connsiteX4-69" fmla="*/ 0 w 4156742"/>
              <a:gd name="connsiteY4-70" fmla="*/ 0 h 47525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6742" h="4752586">
                <a:moveTo>
                  <a:pt x="0" y="0"/>
                </a:moveTo>
                <a:lnTo>
                  <a:pt x="2915770" y="0"/>
                </a:lnTo>
                <a:cubicBezTo>
                  <a:pt x="1817607" y="1623716"/>
                  <a:pt x="2277232" y="4008245"/>
                  <a:pt x="4156742" y="4752586"/>
                </a:cubicBezTo>
                <a:lnTo>
                  <a:pt x="0" y="47525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572000" cy="5236046"/>
          </a:xfrm>
          <a:custGeom>
            <a:avLst/>
            <a:gdLst>
              <a:gd name="connsiteX0" fmla="*/ 0 w 2915770"/>
              <a:gd name="connsiteY0" fmla="*/ 0 h 4752586"/>
              <a:gd name="connsiteX1" fmla="*/ 2915770 w 2915770"/>
              <a:gd name="connsiteY1" fmla="*/ 0 h 4752586"/>
              <a:gd name="connsiteX2" fmla="*/ 2915770 w 2915770"/>
              <a:gd name="connsiteY2" fmla="*/ 4752586 h 4752586"/>
              <a:gd name="connsiteX3" fmla="*/ 0 w 2915770"/>
              <a:gd name="connsiteY3" fmla="*/ 4752586 h 4752586"/>
              <a:gd name="connsiteX4" fmla="*/ 0 w 2915770"/>
              <a:gd name="connsiteY4" fmla="*/ 0 h 4752586"/>
              <a:gd name="connsiteX0-1" fmla="*/ 0 w 2915770"/>
              <a:gd name="connsiteY0-2" fmla="*/ 0 h 4752586"/>
              <a:gd name="connsiteX1-3" fmla="*/ 2915770 w 2915770"/>
              <a:gd name="connsiteY1-4" fmla="*/ 0 h 4752586"/>
              <a:gd name="connsiteX2-5" fmla="*/ 2915770 w 2915770"/>
              <a:gd name="connsiteY2-6" fmla="*/ 4752586 h 4752586"/>
              <a:gd name="connsiteX3-7" fmla="*/ 0 w 2915770"/>
              <a:gd name="connsiteY3-8" fmla="*/ 4752586 h 4752586"/>
              <a:gd name="connsiteX4-9" fmla="*/ 0 w 2915770"/>
              <a:gd name="connsiteY4-10" fmla="*/ 0 h 4752586"/>
              <a:gd name="connsiteX0-11" fmla="*/ 0 w 4156742"/>
              <a:gd name="connsiteY0-12" fmla="*/ 0 h 4752586"/>
              <a:gd name="connsiteX1-13" fmla="*/ 2915770 w 4156742"/>
              <a:gd name="connsiteY1-14" fmla="*/ 0 h 4752586"/>
              <a:gd name="connsiteX2-15" fmla="*/ 4156742 w 4156742"/>
              <a:gd name="connsiteY2-16" fmla="*/ 4752586 h 4752586"/>
              <a:gd name="connsiteX3-17" fmla="*/ 0 w 4156742"/>
              <a:gd name="connsiteY3-18" fmla="*/ 4752586 h 4752586"/>
              <a:gd name="connsiteX4-19" fmla="*/ 0 w 4156742"/>
              <a:gd name="connsiteY4-20" fmla="*/ 0 h 4752586"/>
              <a:gd name="connsiteX0-21" fmla="*/ 0 w 4156742"/>
              <a:gd name="connsiteY0-22" fmla="*/ 0 h 4752586"/>
              <a:gd name="connsiteX1-23" fmla="*/ 2915770 w 4156742"/>
              <a:gd name="connsiteY1-24" fmla="*/ 0 h 4752586"/>
              <a:gd name="connsiteX2-25" fmla="*/ 4156742 w 4156742"/>
              <a:gd name="connsiteY2-26" fmla="*/ 4752586 h 4752586"/>
              <a:gd name="connsiteX3-27" fmla="*/ 0 w 4156742"/>
              <a:gd name="connsiteY3-28" fmla="*/ 4752586 h 4752586"/>
              <a:gd name="connsiteX4-29" fmla="*/ 0 w 4156742"/>
              <a:gd name="connsiteY4-30" fmla="*/ 0 h 4752586"/>
              <a:gd name="connsiteX0-31" fmla="*/ 0 w 4156742"/>
              <a:gd name="connsiteY0-32" fmla="*/ 0 h 4752586"/>
              <a:gd name="connsiteX1-33" fmla="*/ 2915770 w 4156742"/>
              <a:gd name="connsiteY1-34" fmla="*/ 0 h 4752586"/>
              <a:gd name="connsiteX2-35" fmla="*/ 4156742 w 4156742"/>
              <a:gd name="connsiteY2-36" fmla="*/ 4752586 h 4752586"/>
              <a:gd name="connsiteX3-37" fmla="*/ 0 w 4156742"/>
              <a:gd name="connsiteY3-38" fmla="*/ 4752586 h 4752586"/>
              <a:gd name="connsiteX4-39" fmla="*/ 0 w 4156742"/>
              <a:gd name="connsiteY4-40" fmla="*/ 0 h 4752586"/>
              <a:gd name="connsiteX0-41" fmla="*/ 0 w 4156742"/>
              <a:gd name="connsiteY0-42" fmla="*/ 0 h 4752586"/>
              <a:gd name="connsiteX1-43" fmla="*/ 2915770 w 4156742"/>
              <a:gd name="connsiteY1-44" fmla="*/ 0 h 4752586"/>
              <a:gd name="connsiteX2-45" fmla="*/ 4156742 w 4156742"/>
              <a:gd name="connsiteY2-46" fmla="*/ 4752586 h 4752586"/>
              <a:gd name="connsiteX3-47" fmla="*/ 0 w 4156742"/>
              <a:gd name="connsiteY3-48" fmla="*/ 4752586 h 4752586"/>
              <a:gd name="connsiteX4-49" fmla="*/ 0 w 4156742"/>
              <a:gd name="connsiteY4-50" fmla="*/ 0 h 47525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6742" h="4752586">
                <a:moveTo>
                  <a:pt x="0" y="0"/>
                </a:moveTo>
                <a:lnTo>
                  <a:pt x="2915770" y="0"/>
                </a:lnTo>
                <a:cubicBezTo>
                  <a:pt x="2013126" y="1534791"/>
                  <a:pt x="2416888" y="4018125"/>
                  <a:pt x="4156742" y="4752586"/>
                </a:cubicBezTo>
                <a:lnTo>
                  <a:pt x="0" y="4752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0" y="699490"/>
            <a:ext cx="3528490" cy="3528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" y="3798397"/>
            <a:ext cx="1916790" cy="14375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4" y="771490"/>
            <a:ext cx="613581" cy="6135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059430" y="987425"/>
            <a:ext cx="622744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4400" b="1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Лабораторная диагностика ВИЧ-инфекции.</a:t>
            </a:r>
            <a:endParaRPr lang="ru-RU" altLang="en-US" sz="44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89560" y="123190"/>
            <a:ext cx="856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ГБУЗ "Самарский областной клинический центр профилактики и борьбы со СПИД"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403600" y="3291840"/>
            <a:ext cx="5538470" cy="1558290"/>
          </a:xfrm>
        </p:spPr>
        <p:txBody>
          <a:bodyPr>
            <a:normAutofit/>
          </a:bodyPr>
          <a:lstStyle/>
          <a:p>
            <a:pPr algn="r"/>
            <a:r>
              <a:rPr lang="ru-RU" altLang="en-US" sz="20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медицинский лабораторный техник</a:t>
            </a:r>
          </a:p>
          <a:p>
            <a:pPr algn="r"/>
            <a:r>
              <a:rPr lang="ru-RU" altLang="en-US" sz="20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клинико-диагностической лаборатории</a:t>
            </a:r>
          </a:p>
          <a:p>
            <a:pPr algn="r"/>
            <a:r>
              <a:rPr lang="ru-RU" altLang="en-US" sz="20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ГБУЗ СОКЦ СПИД</a:t>
            </a:r>
          </a:p>
          <a:p>
            <a:pPr algn="r"/>
            <a:r>
              <a:rPr lang="ru-RU" altLang="en-US" sz="2000">
                <a:solidFill>
                  <a:schemeClr val="tx1"/>
                </a:solidFill>
                <a:latin typeface="Arial Narrow" panose="020B0606020202030204" charset="0"/>
                <a:cs typeface="Arial Narrow" panose="020B0606020202030204" charset="0"/>
              </a:rPr>
              <a:t>Жукова Кристина Александровна </a:t>
            </a:r>
          </a:p>
          <a:p>
            <a:pPr algn="r"/>
            <a:endParaRPr lang="ru-RU" altLang="en-US" sz="2000">
              <a:solidFill>
                <a:schemeClr val="tx1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3815715" y="4836160"/>
            <a:ext cx="1512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/>
              <a:t>Самара,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650" y="245745"/>
            <a:ext cx="626046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200" b="1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Последовательность появления маркеров ВИЧ-</a:t>
            </a:r>
            <a:r>
              <a:rPr lang="ru-RU" altLang="zh-CN" sz="2200" b="1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инфекции</a:t>
            </a:r>
            <a:endParaRPr lang="zh-CN" altLang="en-US" sz="2200" b="1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CN" altLang="en-US" sz="2200" b="1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инфекции и их выявление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987425"/>
            <a:ext cx="7824470" cy="409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470" y="95163"/>
            <a:ext cx="620522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 ИФА (иммуноферментный анализ)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555625"/>
            <a:ext cx="91440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Определение суммарных антител к ВИЧ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• Быстрый, дешевый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• Высокочувствительный (чувствительность – 99,8%.).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• Скрининговый тест (не дает ложноотрицательных результатов,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используется для достоверного исключения ВИЧ-инфекции).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Отрицательный результат = отсутствие антител (нет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инфекции или период окна или терминальная стадия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заболевания)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• Недостаточная специфичность (ложноположительные результаты - аутоиммунные заболевания, хроническая почечная недостаточность, беременность, многочисленные переливания крови в прошлом и</a:t>
            </a:r>
          </a:p>
          <a:p>
            <a:pPr algn="l"/>
            <a:r>
              <a:rPr lang="ru-RU" altLang="en-US" sz="2400">
                <a:latin typeface="Arial Narrow" panose="020B0606020202030204" charset="0"/>
                <a:cs typeface="Arial Narrow" panose="020B0606020202030204" charset="0"/>
              </a:rPr>
              <a:t>гемодиализ, болезни печени, после вакцинации).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4835" y="123103"/>
            <a:ext cx="622236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2. Иммуноблотинг (Western-blot)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675640"/>
            <a:ext cx="914463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Подтверждающий тест (положительный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результат = наличие ВИЧ-инфекции)</a:t>
            </a:r>
          </a:p>
          <a:p>
            <a:r>
              <a:rPr lang="ru-RU" altLang="zh-CN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С</a:t>
            </a:r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очетает в себе ИФА с предварительным электрофоретическим</a:t>
            </a:r>
            <a:endParaRPr lang="zh-CN" altLang="en-US" sz="2400" dirty="0">
              <a:solidFill>
                <a:schemeClr val="tx1"/>
              </a:solidFill>
              <a:latin typeface="Arial Narrow" panose="020B0606020202030204" charset="0"/>
              <a:ea typeface="Microsoft YaHei" panose="020B0503020204020204" pitchFamily="34" charset="-122"/>
              <a:cs typeface="Arial Narrow" panose="020B0606020202030204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разделением белков вируса в геле и их переносом на нитроцеллюлозную мембрану</a:t>
            </a:r>
            <a:r>
              <a:rPr lang="ru-RU" altLang="zh-CN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.</a:t>
            </a:r>
            <a:endParaRPr lang="zh-CN" altLang="en-US" sz="2400" dirty="0">
              <a:solidFill>
                <a:schemeClr val="tx1"/>
              </a:solidFill>
              <a:latin typeface="Arial Narrow" panose="020B0606020202030204" charset="0"/>
              <a:ea typeface="Microsoft YaHei" panose="020B0503020204020204" pitchFamily="34" charset="-122"/>
              <a:cs typeface="Arial Narrow" panose="020B0606020202030204" charset="0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Определяет антитела к разным антигенам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(белкам) вируса.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Высокоспецифичный (ложноположительные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результаты редки).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Чувствительность ниже, чем у ИФА (не может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использоваться для исключения заболевания).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470" y="123103"/>
            <a:ext cx="622236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2. Иммуноблотинг (Western-blot)</a:t>
            </a:r>
          </a:p>
        </p:txBody>
      </p:sp>
      <p:sp>
        <p:nvSpPr>
          <p:cNvPr id="3" name="矩形 2"/>
          <p:cNvSpPr/>
          <p:nvPr/>
        </p:nvSpPr>
        <p:spPr>
          <a:xfrm>
            <a:off x="-9525" y="627380"/>
            <a:ext cx="584771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</a:t>
            </a:r>
            <a:r>
              <a:rPr lang="zh-CN" altLang="en-US" sz="2400" b="1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Положительный результат</a:t>
            </a:r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 - сыворотки, в которых обнаруживаются антитела к 2 из 3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белков оболочки ВИЧ (gp41, gp120, gp160)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</a:t>
            </a:r>
            <a:r>
              <a:rPr lang="zh-CN" altLang="en-US" sz="2400" b="1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Отрицательный результат</a:t>
            </a:r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 – не обнаруживаются антитела к белкам ВИЧ или слабое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реагирование с белком p18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• </a:t>
            </a:r>
            <a:r>
              <a:rPr lang="zh-CN" altLang="en-US" sz="2400" b="1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Сомнительный (неопределенный) результат</a:t>
            </a:r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 – обнаружение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антител к 1 gp ВИЧ или к «р». Если выявляются антитела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к р25, проводится исследование на ВИЧ-2.</a:t>
            </a:r>
          </a:p>
          <a:p>
            <a:endParaRPr lang="zh-CN" altLang="en-US" sz="2400" dirty="0">
              <a:solidFill>
                <a:schemeClr val="tx1"/>
              </a:solidFill>
              <a:latin typeface="Arial Narrow" panose="020B0606020202030204" charset="0"/>
              <a:ea typeface="Microsoft YaHei" panose="020B0503020204020204" pitchFamily="34" charset="-122"/>
              <a:cs typeface="Arial Narrow" panose="020B06060202020302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987425"/>
            <a:ext cx="3445510" cy="344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4835" y="51348"/>
            <a:ext cx="622236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2. Иммуноблотинг (Western-blot)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985" y="711200"/>
            <a:ext cx="915289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• Положительный результат = ВИЧ-инфекция. </a:t>
            </a: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• Оценка сомнительного результата:</a:t>
            </a: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1) ВИЧ-инфекция (недавнее заражение</a:t>
            </a:r>
            <a:r>
              <a:rPr lang="ru-RU" altLang="en-US" sz="3200" dirty="0" smtClean="0">
                <a:latin typeface="Arial Narrow" panose="020B0606020202030204" charset="0"/>
                <a:cs typeface="Arial Narrow" panose="020B0606020202030204" charset="0"/>
              </a:rPr>
              <a:t>)</a:t>
            </a:r>
            <a:endParaRPr lang="ru-RU" altLang="en-US" sz="3200" dirty="0"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2) Поздние стадии ВИЧ-инфекции</a:t>
            </a: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3) Ложно-положительные реакции при некоторых </a:t>
            </a: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заболеваниях (например, ревматизм, сифилис).</a:t>
            </a:r>
          </a:p>
          <a:p>
            <a:r>
              <a:rPr lang="ru-RU" altLang="en-US" sz="3200" dirty="0">
                <a:latin typeface="Arial Narrow" panose="020B0606020202030204" charset="0"/>
                <a:cs typeface="Arial Narrow" panose="020B0606020202030204" charset="0"/>
              </a:rPr>
              <a:t>Необходимо повторное обследование. При нарастании антител – диагноз «ВИЧ-инфекция»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015" y="51435"/>
            <a:ext cx="28924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3. 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ПЦР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925" y="627380"/>
            <a:ext cx="915289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Определение РНК (ДНК) вируса в крови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Качественная и количественная.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Высокочувствительный тест 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Становится положительным уже через 1 неделю 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после заражения.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Может использоваться для диагностики ВИЧ-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инфекции на стадии «окна».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Может давать ложно-положительные результаты (3%)</a:t>
            </a:r>
          </a:p>
          <a:p>
            <a:r>
              <a:rPr lang="ru-RU" altLang="en-US" sz="3200">
                <a:latin typeface="Arial Narrow" panose="020B0606020202030204" charset="0"/>
                <a:cs typeface="Arial Narrow" panose="020B0606020202030204" charset="0"/>
              </a:rPr>
              <a:t>• Дорогой.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115" y="771525"/>
            <a:ext cx="1245235" cy="124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260" y="-20320"/>
            <a:ext cx="62357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Алгоритм лабораторной диагностики ВИЧ-инфекции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60" y="843280"/>
            <a:ext cx="6393815" cy="428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260" y="-20320"/>
            <a:ext cx="64389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Диагностика ВИЧ-инфекции у детей до </a:t>
            </a:r>
          </a:p>
          <a:p>
            <a:pPr algn="l"/>
            <a:r>
              <a:rPr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18 месяцев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4925" y="932815"/>
            <a:ext cx="91446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ПЦР-диагностика в 1-2 месяца и 4-6 месяцев.</a:t>
            </a:r>
          </a:p>
          <a:p>
            <a:pPr algn="l"/>
            <a:endParaRPr lang="ru-RU" altLang="en-US" sz="3600">
              <a:latin typeface="Arial Narrow" panose="020B0606020202030204" charset="0"/>
              <a:cs typeface="Arial Narrow" panose="020B0606020202030204" charset="0"/>
            </a:endParaRPr>
          </a:p>
          <a:p>
            <a:pPr algn="l"/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2 (+)теста на ДНК или РНК ВИЧ, взятых в </a:t>
            </a:r>
          </a:p>
          <a:p>
            <a:pPr algn="l"/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возрасте старше 1 месяца – Ds: ВИЧ-инфекция.</a:t>
            </a:r>
          </a:p>
          <a:p>
            <a:pPr algn="l"/>
            <a:endParaRPr lang="ru-RU" altLang="en-US" sz="3600">
              <a:latin typeface="Arial Narrow" panose="020B0606020202030204" charset="0"/>
              <a:cs typeface="Arial Narrow" panose="020B0606020202030204" charset="0"/>
            </a:endParaRPr>
          </a:p>
          <a:p>
            <a:pPr algn="l"/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2 (-) теста на ДНК или РНК ВИЧ в 1-2 и 4-6 </a:t>
            </a:r>
          </a:p>
          <a:p>
            <a:pPr algn="l"/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месяцев – нет ВИЧ-инфекции.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70" y="3538220"/>
            <a:ext cx="1535430" cy="1535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501130" cy="946150"/>
          </a:xfrm>
        </p:spPr>
        <p:txBody>
          <a:bodyPr/>
          <a:lstStyle/>
          <a:p>
            <a:pPr algn="l"/>
            <a:r>
              <a:rPr lang="ru-RU" altLang="en-US" sz="3200" b="1">
                <a:latin typeface="Arial Narrow" panose="020B0606020202030204" charset="0"/>
                <a:cs typeface="Arial Narrow" panose="020B0606020202030204" charset="0"/>
              </a:rPr>
              <a:t>Общие требования к подготовке пациента.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1059180"/>
            <a:ext cx="9144000" cy="4338320"/>
          </a:xfrm>
        </p:spPr>
        <p:txBody>
          <a:bodyPr/>
          <a:lstStyle/>
          <a:p>
            <a:r>
              <a:rPr lang="ru-RU" altLang="en-US">
                <a:latin typeface="Arial Narrow" panose="020B0606020202030204" charset="0"/>
                <a:cs typeface="Arial Narrow" panose="020B0606020202030204" charset="0"/>
              </a:rPr>
              <a:t>Общим правилом для пациентов, у которых будет браться кровь на исследования, должно быть воздержание от физических нагрузок, приема алкоголя и лекарств в течение 24 ч до взятия крови. </a:t>
            </a:r>
          </a:p>
          <a:p>
            <a:r>
              <a:rPr lang="ru-RU" altLang="en-US">
                <a:latin typeface="Arial Narrow" panose="020B0606020202030204" charset="0"/>
                <a:cs typeface="Arial Narrow" panose="020B0606020202030204" charset="0"/>
              </a:rPr>
              <a:t>Оптимальным временем для взятия проб крови на лабораторные анализы является промежуток времени с 7 до 10 часов утра (</a:t>
            </a:r>
            <a:r>
              <a:rPr lang="ru-RU" altLang="en-US">
                <a:latin typeface="Arial Narrow" panose="020B0606020202030204" charset="0"/>
                <a:cs typeface="Arial Narrow" panose="020B0606020202030204" charset="0"/>
                <a:sym typeface="+mn-ea"/>
              </a:rPr>
              <a:t>после 12-часового ночного голодания).</a:t>
            </a:r>
            <a:endParaRPr lang="ru-RU" altLang="en-US">
              <a:latin typeface="Arial Narrow" panose="020B0606020202030204" charset="0"/>
              <a:cs typeface="Arial Narrow" panose="020B0606020202030204" charset="0"/>
            </a:endParaRPr>
          </a:p>
          <a:p>
            <a:endParaRPr lang="ru-RU" altLang="en-US" sz="2400">
              <a:latin typeface="Arial Narrow" panose="020B0606020202030204" charset="0"/>
              <a:cs typeface="Arial Narrow" panose="020B0606020202030204" charset="0"/>
            </a:endParaRPr>
          </a:p>
          <a:p>
            <a:endParaRPr lang="ru-RU" altLang="en-US" sz="2400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/>
    </mc:Choice>
    <mc:Fallback xmlns="">
      <p:transition spd="med" advClick="0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51674"/>
            <a:ext cx="8229600" cy="857250"/>
          </a:xfrm>
        </p:spPr>
        <p:txBody>
          <a:bodyPr/>
          <a:lstStyle/>
          <a:p>
            <a:pPr algn="l"/>
            <a:r>
              <a:rPr lang="ru-RU" altLang="en-US" sz="2800" b="1">
                <a:latin typeface="Arial Narrow" panose="020B0606020202030204" charset="0"/>
                <a:cs typeface="Arial Narrow" panose="020B0606020202030204" charset="0"/>
                <a:sym typeface="+mn-ea"/>
              </a:rPr>
              <a:t>Виды пробирок для иммунологических </a:t>
            </a:r>
            <a:br>
              <a:rPr lang="ru-RU" altLang="en-US" sz="2800" b="1"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altLang="en-US" sz="2800" b="1">
                <a:latin typeface="Arial Narrow" panose="020B0606020202030204" charset="0"/>
                <a:cs typeface="Arial Narrow" panose="020B0606020202030204" charset="0"/>
                <a:sym typeface="+mn-ea"/>
              </a:rPr>
              <a:t>исследований (ИФА и Иммуноблотинг).</a:t>
            </a:r>
            <a:r>
              <a:rPr lang="ru-RU" altLang="en-US" sz="2800" b="1">
                <a:latin typeface="Arial Narrow" panose="020B0606020202030204" charset="0"/>
                <a:cs typeface="Arial Narrow" panose="020B0606020202030204" charset="0"/>
              </a:rPr>
              <a:t/>
            </a:r>
            <a:br>
              <a:rPr lang="ru-RU" altLang="en-US" sz="2800" b="1">
                <a:latin typeface="Arial Narrow" panose="020B0606020202030204" charset="0"/>
                <a:cs typeface="Arial Narrow" panose="020B0606020202030204" charset="0"/>
              </a:rPr>
            </a:b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1275715"/>
            <a:ext cx="5137150" cy="322516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4000"/>
              <a:t>Диоксид кремния (красный)</a:t>
            </a:r>
          </a:p>
          <a:p>
            <a:pPr marL="0" indent="0">
              <a:buNone/>
            </a:pPr>
            <a:r>
              <a:rPr lang="ru-RU" altLang="en-US" sz="4000"/>
              <a:t>Без наполнителя (красный)</a:t>
            </a:r>
          </a:p>
          <a:p>
            <a:pPr marL="0" indent="0">
              <a:buNone/>
            </a:pPr>
            <a:endParaRPr lang="ru-RU" altLang="en-US" sz="4000"/>
          </a:p>
          <a:p>
            <a:pPr marL="0" indent="0">
              <a:buNone/>
            </a:pPr>
            <a:endParaRPr lang="ru-RU" altLang="en-US" sz="4000"/>
          </a:p>
          <a:p>
            <a:pPr marL="0" indent="0">
              <a:buNone/>
            </a:pPr>
            <a:r>
              <a:rPr lang="ru-RU" altLang="en-US" sz="4000"/>
              <a:t>                                                    </a:t>
            </a:r>
            <a:r>
              <a:rPr lang="ru-RU" altLang="en-US" sz="4000">
                <a:sym typeface="+mn-ea"/>
              </a:rPr>
              <a:t>        </a:t>
            </a:r>
            <a:endParaRPr lang="ru-RU" altLang="en-US" sz="4000"/>
          </a:p>
        </p:txBody>
      </p:sp>
      <p:pic>
        <p:nvPicPr>
          <p:cNvPr id="4" name="Изображение 3" descr="img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1489710"/>
            <a:ext cx="5075555" cy="285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/>
    </mc:Choice>
    <mc:Fallback xmlns="">
      <p:transition spd="med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86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0" y="4299990"/>
            <a:ext cx="4716020" cy="864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4900" y="36830"/>
            <a:ext cx="439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2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Нормативная база</a:t>
            </a:r>
          </a:p>
        </p:txBody>
      </p:sp>
      <p:sp>
        <p:nvSpPr>
          <p:cNvPr id="2" name="矩形 1"/>
          <p:cNvSpPr/>
          <p:nvPr/>
        </p:nvSpPr>
        <p:spPr>
          <a:xfrm>
            <a:off x="34925" y="620395"/>
            <a:ext cx="917384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zh-CN" sz="2000" b="1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1. СанПиН 3.3686-21 "Санитарно-эпидемиологические требования по профилактике инфекционных болезней".</a:t>
            </a:r>
          </a:p>
          <a:p>
            <a:pPr algn="l"/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Приказ </a:t>
            </a:r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МЗ РФ</a:t>
            </a:r>
            <a:r>
              <a:rPr lang="zh-CN" altLang="en-US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 от 20.10.2020 № 1129н "Об утверждении Правил проведения обязательного медицинского освидетельствования на выявление вируса иммунодефицита человека (ВИЧ-инфекции)"</a:t>
            </a:r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.</a:t>
            </a:r>
          </a:p>
          <a:p>
            <a:pPr algn="l"/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3. Федеральный закон  №38-ФЗ «О предупреждении распространения в Российской Федерации заболевания, вызываемого вирусом иммунодефицита человека (ВИЧ-инфекции)» от 30 марта 1995 г.</a:t>
            </a:r>
          </a:p>
          <a:p>
            <a:pPr algn="l"/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4. Федеральный закон  от 30.03.1999 г. №52-ФЗ «О санитарно-эпидемиологическом благополучии населения».</a:t>
            </a:r>
          </a:p>
          <a:p>
            <a:pPr algn="l"/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5. Федеральный закон от 21.11.2011 г. №323-ФЗ «Об основах охраны здоровья граждан в Российской Федерации».</a:t>
            </a:r>
          </a:p>
          <a:p>
            <a:pPr algn="l"/>
            <a:r>
              <a:rPr lang="ru-RU" altLang="zh-CN" sz="20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6. Федеральный закон от 17.09.1998 г.  №157-ФЗ «Об иммунопрофилактике инфекционных болезней».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0" y="1275398"/>
            <a:ext cx="4038600" cy="2545556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4000">
                <a:sym typeface="+mn-ea"/>
              </a:rPr>
              <a:t>Тромбин </a:t>
            </a:r>
          </a:p>
          <a:p>
            <a:pPr marL="0" indent="0">
              <a:buNone/>
            </a:pPr>
            <a:r>
              <a:rPr lang="ru-RU" altLang="en-US" sz="4000">
                <a:sym typeface="+mn-ea"/>
              </a:rPr>
              <a:t>(оранжевый)</a:t>
            </a:r>
            <a:endParaRPr lang="ru-RU" altLang="en-US" sz="4000"/>
          </a:p>
        </p:txBody>
      </p:sp>
      <p:pic>
        <p:nvPicPr>
          <p:cNvPr id="6" name="Замещающее содержимое 5" descr="Stem_Express_Security_Infrastructure_t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07765" y="843280"/>
            <a:ext cx="5088255" cy="366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/>
    </mc:Choice>
    <mc:Fallback xmlns="">
      <p:transition spd="med" advClick="0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4925" y="1563370"/>
            <a:ext cx="4427220" cy="2545715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4400">
                <a:sym typeface="+mn-ea"/>
              </a:rPr>
              <a:t>Разделительный гель(желтый)  </a:t>
            </a:r>
          </a:p>
        </p:txBody>
      </p:sp>
      <p:pic>
        <p:nvPicPr>
          <p:cNvPr id="5" name="Замещающее содержимое 4" descr="DSC_0064-768x67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9610" y="771525"/>
            <a:ext cx="4475480" cy="394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/>
    </mc:Choice>
    <mc:Fallback xmlns="">
      <p:transition spd="med" advClick="0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606562"/>
            <a:ext cx="3608616" cy="302362"/>
          </a:xfrm>
        </p:spPr>
        <p:txBody>
          <a:bodyPr/>
          <a:lstStyle/>
          <a:p>
            <a:pPr algn="l"/>
            <a:r>
              <a:rPr lang="ru-RU" altLang="en-US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Виды пробирок для молекулярно-генетических</a:t>
            </a:r>
            <a:r>
              <a:rPr lang="ru-RU" altLang="en-US" sz="2400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 </a:t>
            </a:r>
            <a:r>
              <a:rPr lang="ru-RU" altLang="en-US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/>
            </a:r>
            <a:br>
              <a:rPr lang="ru-RU" altLang="en-US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r>
              <a:rPr lang="ru-RU" altLang="en-US" sz="2400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>исследований (ПЦР).</a:t>
            </a:r>
            <a:r>
              <a:rPr lang="ru-RU" altLang="en-US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  <a:t/>
            </a:r>
            <a:br>
              <a:rPr lang="ru-RU" altLang="en-US" b="1" dirty="0">
                <a:latin typeface="Arial Narrow" panose="020B0606020202030204" charset="0"/>
                <a:cs typeface="Arial Narrow" panose="020B0606020202030204" charset="0"/>
                <a:sym typeface="+mn-ea"/>
              </a:rPr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95605" y="2139633"/>
            <a:ext cx="4038600" cy="2545556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>
                <a:latin typeface="Arial Narrow" panose="020B0606020202030204" charset="0"/>
                <a:cs typeface="Arial Narrow" panose="020B0606020202030204" charset="0"/>
              </a:rPr>
              <a:t>ЭДТА (фиолетовый)</a:t>
            </a:r>
          </a:p>
        </p:txBody>
      </p:sp>
      <p:pic>
        <p:nvPicPr>
          <p:cNvPr id="1028" name="Picture 4" descr="https://sc01.alicdn.com/kf/HTB1hFY5hRsmBKNjSZFsq6yXSVXaK/High-Quality-Vacuum-2ml-EDTA-k2-Vacu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22" y="606562"/>
            <a:ext cx="4323778" cy="41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/>
    </mc:Choice>
    <mc:Fallback xmlns="">
      <p:transition spd="med" advClick="0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35620" y="74"/>
            <a:ext cx="7308380" cy="52360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5236120"/>
          </a:xfrm>
          <a:prstGeom prst="rect">
            <a:avLst/>
          </a:prstGeom>
          <a:solidFill>
            <a:schemeClr val="accent5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0" y="0"/>
            <a:ext cx="4860040" cy="5236046"/>
          </a:xfrm>
          <a:custGeom>
            <a:avLst/>
            <a:gdLst>
              <a:gd name="connsiteX0" fmla="*/ 0 w 2915770"/>
              <a:gd name="connsiteY0" fmla="*/ 0 h 4752586"/>
              <a:gd name="connsiteX1" fmla="*/ 2915770 w 2915770"/>
              <a:gd name="connsiteY1" fmla="*/ 0 h 4752586"/>
              <a:gd name="connsiteX2" fmla="*/ 2915770 w 2915770"/>
              <a:gd name="connsiteY2" fmla="*/ 4752586 h 4752586"/>
              <a:gd name="connsiteX3" fmla="*/ 0 w 2915770"/>
              <a:gd name="connsiteY3" fmla="*/ 4752586 h 4752586"/>
              <a:gd name="connsiteX4" fmla="*/ 0 w 2915770"/>
              <a:gd name="connsiteY4" fmla="*/ 0 h 4752586"/>
              <a:gd name="connsiteX0-1" fmla="*/ 0 w 2915770"/>
              <a:gd name="connsiteY0-2" fmla="*/ 0 h 4752586"/>
              <a:gd name="connsiteX1-3" fmla="*/ 2915770 w 2915770"/>
              <a:gd name="connsiteY1-4" fmla="*/ 0 h 4752586"/>
              <a:gd name="connsiteX2-5" fmla="*/ 2915770 w 2915770"/>
              <a:gd name="connsiteY2-6" fmla="*/ 4752586 h 4752586"/>
              <a:gd name="connsiteX3-7" fmla="*/ 0 w 2915770"/>
              <a:gd name="connsiteY3-8" fmla="*/ 4752586 h 4752586"/>
              <a:gd name="connsiteX4-9" fmla="*/ 0 w 2915770"/>
              <a:gd name="connsiteY4-10" fmla="*/ 0 h 4752586"/>
              <a:gd name="connsiteX0-11" fmla="*/ 0 w 4156742"/>
              <a:gd name="connsiteY0-12" fmla="*/ 0 h 4752586"/>
              <a:gd name="connsiteX1-13" fmla="*/ 2915770 w 4156742"/>
              <a:gd name="connsiteY1-14" fmla="*/ 0 h 4752586"/>
              <a:gd name="connsiteX2-15" fmla="*/ 4156742 w 4156742"/>
              <a:gd name="connsiteY2-16" fmla="*/ 4752586 h 4752586"/>
              <a:gd name="connsiteX3-17" fmla="*/ 0 w 4156742"/>
              <a:gd name="connsiteY3-18" fmla="*/ 4752586 h 4752586"/>
              <a:gd name="connsiteX4-19" fmla="*/ 0 w 4156742"/>
              <a:gd name="connsiteY4-20" fmla="*/ 0 h 4752586"/>
              <a:gd name="connsiteX0-21" fmla="*/ 0 w 4156742"/>
              <a:gd name="connsiteY0-22" fmla="*/ 0 h 4752586"/>
              <a:gd name="connsiteX1-23" fmla="*/ 2915770 w 4156742"/>
              <a:gd name="connsiteY1-24" fmla="*/ 0 h 4752586"/>
              <a:gd name="connsiteX2-25" fmla="*/ 4156742 w 4156742"/>
              <a:gd name="connsiteY2-26" fmla="*/ 4752586 h 4752586"/>
              <a:gd name="connsiteX3-27" fmla="*/ 0 w 4156742"/>
              <a:gd name="connsiteY3-28" fmla="*/ 4752586 h 4752586"/>
              <a:gd name="connsiteX4-29" fmla="*/ 0 w 4156742"/>
              <a:gd name="connsiteY4-30" fmla="*/ 0 h 4752586"/>
              <a:gd name="connsiteX0-31" fmla="*/ 0 w 4156742"/>
              <a:gd name="connsiteY0-32" fmla="*/ 0 h 4752586"/>
              <a:gd name="connsiteX1-33" fmla="*/ 2915770 w 4156742"/>
              <a:gd name="connsiteY1-34" fmla="*/ 0 h 4752586"/>
              <a:gd name="connsiteX2-35" fmla="*/ 4156742 w 4156742"/>
              <a:gd name="connsiteY2-36" fmla="*/ 4752586 h 4752586"/>
              <a:gd name="connsiteX3-37" fmla="*/ 0 w 4156742"/>
              <a:gd name="connsiteY3-38" fmla="*/ 4752586 h 4752586"/>
              <a:gd name="connsiteX4-39" fmla="*/ 0 w 4156742"/>
              <a:gd name="connsiteY4-40" fmla="*/ 0 h 4752586"/>
              <a:gd name="connsiteX0-41" fmla="*/ 0 w 4156742"/>
              <a:gd name="connsiteY0-42" fmla="*/ 0 h 4752586"/>
              <a:gd name="connsiteX1-43" fmla="*/ 2915770 w 4156742"/>
              <a:gd name="connsiteY1-44" fmla="*/ 0 h 4752586"/>
              <a:gd name="connsiteX2-45" fmla="*/ 4156742 w 4156742"/>
              <a:gd name="connsiteY2-46" fmla="*/ 4752586 h 4752586"/>
              <a:gd name="connsiteX3-47" fmla="*/ 0 w 4156742"/>
              <a:gd name="connsiteY3-48" fmla="*/ 4752586 h 4752586"/>
              <a:gd name="connsiteX4-49" fmla="*/ 0 w 4156742"/>
              <a:gd name="connsiteY4-50" fmla="*/ 0 h 4752586"/>
              <a:gd name="connsiteX0-51" fmla="*/ 0 w 4156742"/>
              <a:gd name="connsiteY0-52" fmla="*/ 0 h 4752586"/>
              <a:gd name="connsiteX1-53" fmla="*/ 2915770 w 4156742"/>
              <a:gd name="connsiteY1-54" fmla="*/ 0 h 4752586"/>
              <a:gd name="connsiteX2-55" fmla="*/ 4156742 w 4156742"/>
              <a:gd name="connsiteY2-56" fmla="*/ 4752586 h 4752586"/>
              <a:gd name="connsiteX3-57" fmla="*/ 0 w 4156742"/>
              <a:gd name="connsiteY3-58" fmla="*/ 4752586 h 4752586"/>
              <a:gd name="connsiteX4-59" fmla="*/ 0 w 4156742"/>
              <a:gd name="connsiteY4-60" fmla="*/ 0 h 4752586"/>
              <a:gd name="connsiteX0-61" fmla="*/ 0 w 4156742"/>
              <a:gd name="connsiteY0-62" fmla="*/ 0 h 4752586"/>
              <a:gd name="connsiteX1-63" fmla="*/ 2915770 w 4156742"/>
              <a:gd name="connsiteY1-64" fmla="*/ 0 h 4752586"/>
              <a:gd name="connsiteX2-65" fmla="*/ 4156742 w 4156742"/>
              <a:gd name="connsiteY2-66" fmla="*/ 4752586 h 4752586"/>
              <a:gd name="connsiteX3-67" fmla="*/ 0 w 4156742"/>
              <a:gd name="connsiteY3-68" fmla="*/ 4752586 h 4752586"/>
              <a:gd name="connsiteX4-69" fmla="*/ 0 w 4156742"/>
              <a:gd name="connsiteY4-70" fmla="*/ 0 h 47525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6742" h="4752586">
                <a:moveTo>
                  <a:pt x="0" y="0"/>
                </a:moveTo>
                <a:lnTo>
                  <a:pt x="2915770" y="0"/>
                </a:lnTo>
                <a:cubicBezTo>
                  <a:pt x="1817607" y="1623716"/>
                  <a:pt x="2277232" y="4008245"/>
                  <a:pt x="4156742" y="4752586"/>
                </a:cubicBezTo>
                <a:lnTo>
                  <a:pt x="0" y="47525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572000" cy="5236046"/>
          </a:xfrm>
          <a:custGeom>
            <a:avLst/>
            <a:gdLst>
              <a:gd name="connsiteX0" fmla="*/ 0 w 2915770"/>
              <a:gd name="connsiteY0" fmla="*/ 0 h 4752586"/>
              <a:gd name="connsiteX1" fmla="*/ 2915770 w 2915770"/>
              <a:gd name="connsiteY1" fmla="*/ 0 h 4752586"/>
              <a:gd name="connsiteX2" fmla="*/ 2915770 w 2915770"/>
              <a:gd name="connsiteY2" fmla="*/ 4752586 h 4752586"/>
              <a:gd name="connsiteX3" fmla="*/ 0 w 2915770"/>
              <a:gd name="connsiteY3" fmla="*/ 4752586 h 4752586"/>
              <a:gd name="connsiteX4" fmla="*/ 0 w 2915770"/>
              <a:gd name="connsiteY4" fmla="*/ 0 h 4752586"/>
              <a:gd name="connsiteX0-1" fmla="*/ 0 w 2915770"/>
              <a:gd name="connsiteY0-2" fmla="*/ 0 h 4752586"/>
              <a:gd name="connsiteX1-3" fmla="*/ 2915770 w 2915770"/>
              <a:gd name="connsiteY1-4" fmla="*/ 0 h 4752586"/>
              <a:gd name="connsiteX2-5" fmla="*/ 2915770 w 2915770"/>
              <a:gd name="connsiteY2-6" fmla="*/ 4752586 h 4752586"/>
              <a:gd name="connsiteX3-7" fmla="*/ 0 w 2915770"/>
              <a:gd name="connsiteY3-8" fmla="*/ 4752586 h 4752586"/>
              <a:gd name="connsiteX4-9" fmla="*/ 0 w 2915770"/>
              <a:gd name="connsiteY4-10" fmla="*/ 0 h 4752586"/>
              <a:gd name="connsiteX0-11" fmla="*/ 0 w 4156742"/>
              <a:gd name="connsiteY0-12" fmla="*/ 0 h 4752586"/>
              <a:gd name="connsiteX1-13" fmla="*/ 2915770 w 4156742"/>
              <a:gd name="connsiteY1-14" fmla="*/ 0 h 4752586"/>
              <a:gd name="connsiteX2-15" fmla="*/ 4156742 w 4156742"/>
              <a:gd name="connsiteY2-16" fmla="*/ 4752586 h 4752586"/>
              <a:gd name="connsiteX3-17" fmla="*/ 0 w 4156742"/>
              <a:gd name="connsiteY3-18" fmla="*/ 4752586 h 4752586"/>
              <a:gd name="connsiteX4-19" fmla="*/ 0 w 4156742"/>
              <a:gd name="connsiteY4-20" fmla="*/ 0 h 4752586"/>
              <a:gd name="connsiteX0-21" fmla="*/ 0 w 4156742"/>
              <a:gd name="connsiteY0-22" fmla="*/ 0 h 4752586"/>
              <a:gd name="connsiteX1-23" fmla="*/ 2915770 w 4156742"/>
              <a:gd name="connsiteY1-24" fmla="*/ 0 h 4752586"/>
              <a:gd name="connsiteX2-25" fmla="*/ 4156742 w 4156742"/>
              <a:gd name="connsiteY2-26" fmla="*/ 4752586 h 4752586"/>
              <a:gd name="connsiteX3-27" fmla="*/ 0 w 4156742"/>
              <a:gd name="connsiteY3-28" fmla="*/ 4752586 h 4752586"/>
              <a:gd name="connsiteX4-29" fmla="*/ 0 w 4156742"/>
              <a:gd name="connsiteY4-30" fmla="*/ 0 h 4752586"/>
              <a:gd name="connsiteX0-31" fmla="*/ 0 w 4156742"/>
              <a:gd name="connsiteY0-32" fmla="*/ 0 h 4752586"/>
              <a:gd name="connsiteX1-33" fmla="*/ 2915770 w 4156742"/>
              <a:gd name="connsiteY1-34" fmla="*/ 0 h 4752586"/>
              <a:gd name="connsiteX2-35" fmla="*/ 4156742 w 4156742"/>
              <a:gd name="connsiteY2-36" fmla="*/ 4752586 h 4752586"/>
              <a:gd name="connsiteX3-37" fmla="*/ 0 w 4156742"/>
              <a:gd name="connsiteY3-38" fmla="*/ 4752586 h 4752586"/>
              <a:gd name="connsiteX4-39" fmla="*/ 0 w 4156742"/>
              <a:gd name="connsiteY4-40" fmla="*/ 0 h 4752586"/>
              <a:gd name="connsiteX0-41" fmla="*/ 0 w 4156742"/>
              <a:gd name="connsiteY0-42" fmla="*/ 0 h 4752586"/>
              <a:gd name="connsiteX1-43" fmla="*/ 2915770 w 4156742"/>
              <a:gd name="connsiteY1-44" fmla="*/ 0 h 4752586"/>
              <a:gd name="connsiteX2-45" fmla="*/ 4156742 w 4156742"/>
              <a:gd name="connsiteY2-46" fmla="*/ 4752586 h 4752586"/>
              <a:gd name="connsiteX3-47" fmla="*/ 0 w 4156742"/>
              <a:gd name="connsiteY3-48" fmla="*/ 4752586 h 4752586"/>
              <a:gd name="connsiteX4-49" fmla="*/ 0 w 4156742"/>
              <a:gd name="connsiteY4-50" fmla="*/ 0 h 47525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56742" h="4752586">
                <a:moveTo>
                  <a:pt x="0" y="0"/>
                </a:moveTo>
                <a:lnTo>
                  <a:pt x="2915770" y="0"/>
                </a:lnTo>
                <a:cubicBezTo>
                  <a:pt x="2013126" y="1534791"/>
                  <a:pt x="2416888" y="4018125"/>
                  <a:pt x="4156742" y="4752586"/>
                </a:cubicBezTo>
                <a:lnTo>
                  <a:pt x="0" y="4752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851910" y="1995805"/>
            <a:ext cx="5362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Спасибо за внимание!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699490"/>
            <a:ext cx="3528490" cy="3528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50" y="3438477"/>
            <a:ext cx="1916790" cy="14375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69" y="4204935"/>
            <a:ext cx="613581" cy="613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0" y="4299990"/>
            <a:ext cx="4716020" cy="864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6670" y="422798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970" y="699135"/>
            <a:ext cx="9115425" cy="491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ru-RU" altLang="zh-CN" sz="2800" b="1" u="sng" dirty="0"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Вирус иммунодефицита человека (ВИЧ)</a:t>
            </a:r>
            <a:r>
              <a:rPr lang="ru-RU" altLang="zh-CN" sz="2800" dirty="0"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  <a:sym typeface="+mn-ea"/>
              </a:rPr>
              <a:t> — ретровирус из рода лентивирусов, вызывающий медленно прогрессирующее заболевание — ВИЧ-инфекцию.</a:t>
            </a:r>
            <a:endParaRPr lang="ru-RU" altLang="zh-CN" sz="2800" dirty="0">
              <a:solidFill>
                <a:schemeClr val="tx1"/>
              </a:solidFill>
              <a:latin typeface="Arial Narrow" panose="020B0606020202030204" charset="0"/>
              <a:ea typeface="Microsoft YaHei" panose="020B0503020204020204" pitchFamily="34" charset="-122"/>
              <a:cs typeface="Arial Narrow" panose="020B0606020202030204" charset="0"/>
            </a:endParaRPr>
          </a:p>
          <a:p>
            <a:pPr algn="l">
              <a:lnSpc>
                <a:spcPct val="140000"/>
              </a:lnSpc>
            </a:pPr>
            <a:r>
              <a:rPr lang="ru-RU" altLang="zh-CN" sz="2800" b="1" u="sng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ВИЧ-инфекция</a:t>
            </a:r>
            <a:r>
              <a:rPr lang="ru-RU" altLang="zh-CN" sz="28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 - болезнь, вызванная вирусом иммунодефицита человека, характеризующаяся поражением иммунной </a:t>
            </a:r>
            <a:r>
              <a:rPr lang="ru-RU" altLang="zh-CN" sz="2800" dirty="0" smtClean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системы</a:t>
            </a:r>
            <a:r>
              <a:rPr lang="ru-RU" altLang="zh-CN" sz="2800" dirty="0">
                <a:solidFill>
                  <a:schemeClr val="tx1"/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, приводящим к медленному ее разрушению до формирования синдрома приобретенного иммунодефицита (СПИД).</a:t>
            </a:r>
          </a:p>
          <a:p>
            <a:pPr algn="l">
              <a:lnSpc>
                <a:spcPct val="140000"/>
              </a:lnSpc>
            </a:pPr>
            <a:endParaRPr lang="ru-RU" altLang="zh-CN" sz="2800" dirty="0">
              <a:solidFill>
                <a:schemeClr val="tx1"/>
              </a:solidFill>
              <a:latin typeface="Arial Narrow" panose="020B0606020202030204" charset="0"/>
              <a:ea typeface="Microsoft YaHei" panose="020B0503020204020204" pitchFamily="34" charset="-122"/>
              <a:cs typeface="Arial Narrow" panose="020B0606020202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Вирус_И_Д_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20" y="16510"/>
            <a:ext cx="5200650" cy="52152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225" y="123103"/>
            <a:ext cx="28765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Строение ВИЧ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771525"/>
            <a:ext cx="41052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Вирионы имеют вид сферических частиц, диаметр - 100—120 нанометров. В состав зрелых вирионов входит несколько тысяч белковых молекул различных типов.</a:t>
            </a:r>
          </a:p>
          <a:p>
            <a:pPr algn="l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Капсид зрелого вириона, состоящий из примерно 2000 молекул белка</a:t>
            </a:r>
            <a:r>
              <a:rPr lang="ru-RU" altLang="en-US" sz="2000" b="1">
                <a:latin typeface="Arial Narrow" panose="020B0606020202030204" charset="0"/>
                <a:cs typeface="Arial Narrow" panose="020B0606020202030204" charset="0"/>
              </a:rPr>
              <a:t> р24</a:t>
            </a:r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, имеет форму усечённого конуса.</a:t>
            </a:r>
          </a:p>
          <a:p>
            <a:pPr algn="l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Внутри находится белково-нуклеиновый комплекс: две нити вирусной РНК, прочно связанные с белком нуклеокапсида </a:t>
            </a:r>
            <a:r>
              <a:rPr lang="ru-RU" altLang="en-US" sz="2000" b="1">
                <a:latin typeface="Arial Narrow" panose="020B0606020202030204" charset="0"/>
                <a:cs typeface="Arial Narrow" panose="020B0606020202030204" charset="0"/>
              </a:rPr>
              <a:t>p7</a:t>
            </a:r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, ферменты (обратная транскриптаза, протеаза, интеграза).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085" y="675640"/>
            <a:ext cx="3486150" cy="203517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5834380" y="2643505"/>
            <a:ext cx="32848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ВИЧ при цветоусиленной трансмиссионной </a:t>
            </a:r>
          </a:p>
          <a:p>
            <a:r>
              <a:rPr lang="ru-RU" altLang="en-US"/>
              <a:t>электронной микрографии.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7940" y="699135"/>
            <a:ext cx="568833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С капсидом также ассоциированы белки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Nef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 и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Vif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. Внутри вириона обнаружен белок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Vp</a:t>
            </a:r>
            <a:r>
              <a:rPr lang="en-US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r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. Капсид окружён оболочкой, образованной примерно 2000 молекул матриксного белка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p17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. Матриксная оболочка, в свою очередь, окружена двуслойной липидной мембраной, являющейся наружной оболочкой вируса. Она образована молекулами фосфолипидов, захваченными вирусом во время его отпочковывания от клетки, в которой он сформировался. </a:t>
            </a:r>
            <a:endParaRPr lang="ru-RU" altLang="en-US" sz="2400"/>
          </a:p>
        </p:txBody>
      </p:sp>
      <p:sp>
        <p:nvSpPr>
          <p:cNvPr id="16" name="矩形 2"/>
          <p:cNvSpPr/>
          <p:nvPr/>
        </p:nvSpPr>
        <p:spPr>
          <a:xfrm>
            <a:off x="827225" y="123103"/>
            <a:ext cx="28765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Строение 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овое поле 12"/>
          <p:cNvSpPr txBox="1"/>
          <p:nvPr/>
        </p:nvSpPr>
        <p:spPr>
          <a:xfrm>
            <a:off x="0" y="679450"/>
            <a:ext cx="52393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В липидную мембрану встроены 72 гликопротеиновых комплекса Env, каждый из которых образован тремя молекулами трансмембранного гликопротеина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gp41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, служащего «якорем» комплекса, и тремя молекулами поверхностного гликопротеина </a:t>
            </a:r>
            <a:r>
              <a:rPr lang="ru-RU" altLang="en-US" sz="2400" b="1">
                <a:latin typeface="Arial Narrow" panose="020B0606020202030204" charset="0"/>
                <a:cs typeface="Arial Narrow" panose="020B0606020202030204" charset="0"/>
                <a:sym typeface="+mn-ea"/>
              </a:rPr>
              <a:t>gp120</a:t>
            </a:r>
            <a:r>
              <a:rPr lang="ru-RU" altLang="en-US" sz="2400">
                <a:latin typeface="Arial Narrow" panose="020B0606020202030204" charset="0"/>
                <a:cs typeface="Arial Narrow" panose="020B0606020202030204" charset="0"/>
                <a:sym typeface="+mn-ea"/>
              </a:rPr>
              <a:t>. С помощью белка gp120 вирус присоединяется к рецептору CD4 и корецептору, находящимся на поверхности Т-лимфоцитов человека.</a:t>
            </a:r>
            <a:endParaRPr lang="ru-RU" altLang="en-US" sz="240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65" y="51435"/>
            <a:ext cx="4077335" cy="222948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363845" y="2355850"/>
            <a:ext cx="37750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ВИЧ на Т-клетке при сканирующей </a:t>
            </a:r>
          </a:p>
          <a:p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электронной микрографии</a:t>
            </a:r>
          </a:p>
        </p:txBody>
      </p:sp>
      <p:sp>
        <p:nvSpPr>
          <p:cNvPr id="4" name="矩形 2"/>
          <p:cNvSpPr/>
          <p:nvPr/>
        </p:nvSpPr>
        <p:spPr>
          <a:xfrm>
            <a:off x="827225" y="123103"/>
            <a:ext cx="28765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36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charset="0"/>
                <a:ea typeface="Microsoft YaHei" panose="020B0503020204020204" pitchFamily="34" charset="-122"/>
                <a:cs typeface="Arial Narrow" panose="020B0606020202030204" charset="0"/>
              </a:rPr>
              <a:t>Строение 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10870" y="51435"/>
            <a:ext cx="6465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 b="1">
                <a:solidFill>
                  <a:schemeClr val="accent1"/>
                </a:solidFill>
                <a:latin typeface="Arial Narrow" panose="020B0606020202030204" charset="0"/>
                <a:cs typeface="Arial Narrow" panose="020B0606020202030204" charset="0"/>
              </a:rPr>
              <a:t>Концентрация ВИЧ в биологических жидкостях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" y="1131570"/>
            <a:ext cx="8888730" cy="256667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043305" y="3694430"/>
            <a:ext cx="7543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Кровь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555240" y="3698240"/>
            <a:ext cx="9366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Сперма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995420" y="3694430"/>
            <a:ext cx="1287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latin typeface="Arial Narrow" panose="020B0606020202030204" charset="0"/>
                <a:cs typeface="Arial Narrow" panose="020B0606020202030204" charset="0"/>
              </a:rPr>
              <a:t>Секрет влагалища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282565" y="3698240"/>
            <a:ext cx="1722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latin typeface="Arial Narrow" panose="020B0606020202030204" charset="0"/>
                <a:cs typeface="Arial Narrow" panose="020B0606020202030204" charset="0"/>
              </a:rPr>
              <a:t>Амниотическая жидкость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145655" y="3676015"/>
            <a:ext cx="1066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Слюна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797685" y="4516120"/>
            <a:ext cx="61150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altLang="en-US" sz="2000">
                <a:latin typeface="Arial Narrow" panose="020B0606020202030204" charset="0"/>
                <a:cs typeface="Arial Narrow" panose="020B0606020202030204" charset="0"/>
              </a:rPr>
              <a:t>Количество вирусных частиц в 1 мл биологической жидкости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55" y="1131570"/>
            <a:ext cx="1812925" cy="267589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10870" y="51435"/>
            <a:ext cx="6693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800" b="1">
                <a:solidFill>
                  <a:schemeClr val="accent1"/>
                </a:solidFill>
                <a:latin typeface="Arial Narrow" panose="020B0606020202030204" charset="0"/>
                <a:cs typeface="Arial Narrow" panose="020B0606020202030204" charset="0"/>
              </a:rPr>
              <a:t>Ранняя диагностика = </a:t>
            </a:r>
          </a:p>
          <a:p>
            <a:pPr algn="l"/>
            <a:r>
              <a:rPr lang="ru-RU" altLang="en-US" sz="2800" b="1">
                <a:solidFill>
                  <a:schemeClr val="accent1"/>
                </a:solidFill>
                <a:latin typeface="Arial Narrow" panose="020B0606020202030204" charset="0"/>
                <a:cs typeface="Arial Narrow" panose="020B0606020202030204" charset="0"/>
              </a:rPr>
              <a:t>основа контроля над эпидемией ВИЧ-инфекции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435100"/>
            <a:ext cx="5120640" cy="184277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7092315" y="1203325"/>
            <a:ext cx="19132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</a:t>
            </a:r>
            <a:r>
              <a:rPr lang="ru-RU" altLang="en-US" b="1"/>
              <a:t> летальности 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ru-RU" altLang="en-US"/>
              <a:t>продолжительности и </a:t>
            </a:r>
            <a:r>
              <a:rPr lang="ru-RU" altLang="en-US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ru-RU" altLang="en-US"/>
              <a:t>качества жизни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092315" y="2402205"/>
            <a:ext cx="193802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ru-RU" altLang="en-US" b="1" dirty="0"/>
              <a:t>заболеваемости</a:t>
            </a:r>
          </a:p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ru-RU" altLang="en-US" dirty="0"/>
              <a:t>уровня ПМР</a:t>
            </a:r>
          </a:p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ru-RU" altLang="en-US" dirty="0"/>
              <a:t>рискованного поведения</a:t>
            </a:r>
          </a:p>
          <a:p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ru-RU" altLang="en-US" dirty="0"/>
              <a:t>горизонтальной передачи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395" y="3435985"/>
            <a:ext cx="1151255" cy="179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650" y="245745"/>
            <a:ext cx="6231255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200" b="1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Методы лабораторной диагностики ВИЧ-инфекции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014095"/>
            <a:ext cx="7768590" cy="412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943</Words>
  <Application>Microsoft Office PowerPoint</Application>
  <PresentationFormat>Экран (16:9)</PresentationFormat>
  <Paragraphs>119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Microsoft YaHei</vt:lpstr>
      <vt:lpstr>宋体</vt:lpstr>
      <vt:lpstr>Arial</vt:lpstr>
      <vt:lpstr>Arial Narrow</vt:lpstr>
      <vt:lpstr>Calibri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требования к подготовке пациента.</vt:lpstr>
      <vt:lpstr>Виды пробирок для иммунологических  исследований (ИФА и Иммуноблотинг). </vt:lpstr>
      <vt:lpstr>Презентация PowerPoint</vt:lpstr>
      <vt:lpstr>Презентация PowerPoint</vt:lpstr>
      <vt:lpstr>Виды пробирок для молекулярно-генетических  исследований (ПЦР).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Панасенко Виктория Владимировна</cp:lastModifiedBy>
  <cp:revision>74</cp:revision>
  <dcterms:created xsi:type="dcterms:W3CDTF">2020-01-22T13:41:00Z</dcterms:created>
  <dcterms:modified xsi:type="dcterms:W3CDTF">2022-12-05T04:25:45Z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1049-11.2.0.11341</vt:lpwstr>
  </property>
  <property fmtid="{D5CDD505-2E9C-101B-9397-08002B2CF9AE}" pid="3" name="ICV">
    <vt:lpwstr>F1FAB6E6B5324D9B96DF824D2A037A15</vt:lpwstr>
  </property>
</Properties>
</file>