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82" r:id="rId9"/>
    <p:sldId id="283" r:id="rId10"/>
    <p:sldId id="264" r:id="rId11"/>
    <p:sldId id="286" r:id="rId12"/>
    <p:sldId id="297" r:id="rId13"/>
    <p:sldId id="265" r:id="rId14"/>
    <p:sldId id="268" r:id="rId15"/>
    <p:sldId id="298" r:id="rId16"/>
    <p:sldId id="288" r:id="rId17"/>
    <p:sldId id="270" r:id="rId18"/>
    <p:sldId id="272" r:id="rId19"/>
    <p:sldId id="277" r:id="rId20"/>
    <p:sldId id="293" r:id="rId21"/>
    <p:sldId id="273" r:id="rId22"/>
    <p:sldId id="294" r:id="rId23"/>
    <p:sldId id="295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CC"/>
    <a:srgbClr val="66CCFF"/>
    <a:srgbClr val="FF9933"/>
    <a:srgbClr val="004182"/>
    <a:srgbClr val="003366"/>
    <a:srgbClr val="EE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по профилю отделений</a:t>
            </a:r>
          </a:p>
        </c:rich>
      </c:tx>
      <c:layout>
        <c:manualLayout>
          <c:xMode val="edge"/>
          <c:yMode val="edge"/>
          <c:x val="2.9468667979002636E-2"/>
          <c:y val="1.8750000000000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306758530183813E-3"/>
          <c:y val="0.16512499999999999"/>
          <c:w val="0.55033333333333334"/>
          <c:h val="0.825500000000000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профилю отделений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хирургия  травматология нейрохирургия</c:v>
                </c:pt>
                <c:pt idx="1">
                  <c:v>торакальная челюстнолицевая хирургия, ЛОР</c:v>
                </c:pt>
                <c:pt idx="2">
                  <c:v>анестезиология реанимация оперблок</c:v>
                </c:pt>
                <c:pt idx="3">
                  <c:v>ЦСО и ЦПО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0.36000000000000032</c:v>
                </c:pt>
                <c:pt idx="1">
                  <c:v>0.12000000000000002</c:v>
                </c:pt>
                <c:pt idx="2">
                  <c:v>0.47000000000000008</c:v>
                </c:pt>
                <c:pt idx="3">
                  <c:v>5.0000000000000079E-2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94-4B07-9B15-CAD3F0D78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по стажу</a:t>
            </a:r>
          </a:p>
        </c:rich>
      </c:tx>
      <c:layout>
        <c:manualLayout>
          <c:xMode val="edge"/>
          <c:yMode val="edge"/>
          <c:x val="8.7536417322834667E-2"/>
          <c:y val="5.624999999999994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стажу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0-10 лет</c:v>
                </c:pt>
                <c:pt idx="1">
                  <c:v>11-20 лет</c:v>
                </c:pt>
                <c:pt idx="2">
                  <c:v>21-30 лет</c:v>
                </c:pt>
                <c:pt idx="3">
                  <c:v>более 30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0.67000000000000015</c:v>
                </c:pt>
                <c:pt idx="1">
                  <c:v>0.47000000000000003</c:v>
                </c:pt>
                <c:pt idx="2">
                  <c:v>0.56999999999999995</c:v>
                </c:pt>
                <c:pt idx="3">
                  <c:v>0.32000000000000006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7C-42B8-9D86-194B55F4B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029FF7B-DE45-4B7B-B1BE-4990B42DB78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FBE755-DEBE-4DAE-A6E8-D25E1D533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FF7B-DE45-4B7B-B1BE-4990B42DB78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E755-DEBE-4DAE-A6E8-D25E1D533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029FF7B-DE45-4B7B-B1BE-4990B42DB78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1FBE755-DEBE-4DAE-A6E8-D25E1D533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FF7B-DE45-4B7B-B1BE-4990B42DB78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FBE755-DEBE-4DAE-A6E8-D25E1D533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FF7B-DE45-4B7B-B1BE-4990B42DB78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1FBE755-DEBE-4DAE-A6E8-D25E1D533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29FF7B-DE45-4B7B-B1BE-4990B42DB78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FBE755-DEBE-4DAE-A6E8-D25E1D533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29FF7B-DE45-4B7B-B1BE-4990B42DB78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FBE755-DEBE-4DAE-A6E8-D25E1D533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FF7B-DE45-4B7B-B1BE-4990B42DB78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FBE755-DEBE-4DAE-A6E8-D25E1D533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FF7B-DE45-4B7B-B1BE-4990B42DB78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FBE755-DEBE-4DAE-A6E8-D25E1D533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FF7B-DE45-4B7B-B1BE-4990B42DB78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FBE755-DEBE-4DAE-A6E8-D25E1D533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029FF7B-DE45-4B7B-B1BE-4990B42DB78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1FBE755-DEBE-4DAE-A6E8-D25E1D533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29FF7B-DE45-4B7B-B1BE-4990B42DB78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FBE755-DEBE-4DAE-A6E8-D25E1D533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Stock_000047132688_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5816" cy="5998658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2564904"/>
            <a:ext cx="87154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«Организация непрерывного профессионального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обучения медицинских сестер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 на рабочем месте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в условиях медицинской</a:t>
            </a:r>
            <a:r>
              <a:rPr kumimoji="0" lang="ru-RU" sz="3600" b="1" u="none" strike="noStrike" normalizeH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u="none" strike="noStrike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организации»</a:t>
            </a:r>
            <a:endParaRPr kumimoji="0" lang="ru-RU" sz="3600" b="1" u="none" strike="noStrike" normalizeH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Franklin Gothic Heavy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357422" y="6051311"/>
            <a:ext cx="67865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Т.В. Новицкая</a:t>
            </a:r>
            <a:r>
              <a:rPr lang="ru-RU" sz="1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ГБУЗ СО «Тольяттинская </a:t>
            </a: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линическая больница № 5»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равматолого-ортопедическо</a:t>
            </a:r>
            <a:r>
              <a:rPr lang="ru-RU" sz="14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отделения № 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1400" b="1" baseline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таршая медицинская сестра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6072206"/>
            <a:ext cx="67151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285728"/>
            <a:ext cx="835824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бщебольничные  конференции</a:t>
            </a:r>
            <a:r>
              <a:rPr lang="ru-RU" sz="2400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готовятся и проводятся совместно с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всеми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подразделениями нашей больницы. Это дает возможность поделиться опытом и существенно обогатить свой профессиональный багаж.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Подготовка тем для доклада на конференции   любого уровня  способствует самообразованию докладчика и развитию у него речевой коммуникации.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opor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276872"/>
            <a:ext cx="3280797" cy="1857388"/>
          </a:xfrm>
          <a:prstGeom prst="rect">
            <a:avLst/>
          </a:prstGeom>
        </p:spPr>
      </p:pic>
      <p:pic>
        <p:nvPicPr>
          <p:cNvPr id="7" name="Рисунок 6" descr="49_ceez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564904"/>
            <a:ext cx="2704211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6072206"/>
            <a:ext cx="67151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57818" y="60402"/>
            <a:ext cx="35004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Малые конференции и семинарские занятия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местах проводятся    один раз в месяц,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утвержденному руководством плану. Тематика занятий подбирается согласно профиля отделения.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284984"/>
            <a:ext cx="35334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отделениях предусмотрена </a:t>
            </a:r>
            <a:r>
              <a:rPr lang="ru-RU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индивидуальная работа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старшей медсестры и сотрудников.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местах сформирована </a:t>
            </a:r>
            <a:r>
              <a:rPr lang="ru-RU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библиотечка «в  помощь медицинской сестре» .</a:t>
            </a:r>
            <a:endParaRPr lang="ru-RU" sz="28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s://prorector.org/wp-content/uploads/2021/06/mozhno-li-rabotat-vrachom-bez-ordinatu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714056" cy="29249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3140968"/>
            <a:ext cx="4211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хирургическом корпусе </a:t>
            </a:r>
            <a:r>
              <a:rPr lang="ru-RU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оборудован методический кабинет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для практических занятий по отработки сестринских манипуляций.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Координируют работу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врач- методист Г.С. Чернова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старшая м/с хирургических отделений В.И. </a:t>
            </a:r>
            <a:r>
              <a:rPr lang="ru-RU" sz="2000" b="1" i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Землякова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6072206"/>
            <a:ext cx="67151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116453"/>
            <a:ext cx="857256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составляющая образования и самообразования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медицинских сестер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конкурсы профессионального мастерства </a:t>
            </a:r>
            <a:endParaRPr lang="ru-RU" sz="2400" dirty="0" smtClean="0">
              <a:solidFill>
                <a:srgbClr val="0033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медицинская сестра  перевязочной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Клюкина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Елена Владимировна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регионального этапа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Всероссийского  конкурса, 2022 г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молодой специалист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медицинская сестра палатная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Горбачева Елена Викторовна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Конкурса молодых специалистов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2022 г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Профессиональные конкурсы регулярно проводится для </a:t>
            </a: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старших, перевязочных, процедурных, постовых медсестер на уровне больницы, города ,области и Всероссийском уровне.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\\192.168.128.1\обмен\Для Новицкой ТОО-1\фото Горбачев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928802"/>
            <a:ext cx="1859294" cy="2781503"/>
          </a:xfrm>
          <a:prstGeom prst="rect">
            <a:avLst/>
          </a:prstGeom>
          <a:noFill/>
        </p:spPr>
      </p:pic>
      <p:pic>
        <p:nvPicPr>
          <p:cNvPr id="1026" name="Picture 2" descr="\\192.168.128.1\обмен\Для Новицкой ТОО-1\фото Клюк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71546"/>
            <a:ext cx="2367628" cy="2802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6072206"/>
            <a:ext cx="67151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188640"/>
            <a:ext cx="85725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отработки различных методик и освоения новых медицинских технологий регулярно проводятся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мастер классы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«Постановка периферического катетера», «Проведение СЛР»,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«Гигиеническая обработка рук. Правила надевания и снятия перчаток», «Санация 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трахеобронхиального дерева» и др.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med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924944"/>
            <a:ext cx="4275556" cy="2857497"/>
          </a:xfrm>
          <a:prstGeom prst="rect">
            <a:avLst/>
          </a:prstGeom>
        </p:spPr>
      </p:pic>
      <p:pic>
        <p:nvPicPr>
          <p:cNvPr id="9" name="Рисунок 2" descr="Изображение выглядит как человек, внешний, годовалый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57BEA2DC-C1E1-46E9-80FC-1C08E32C4D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1024" r="21024"/>
          <a:stretch/>
        </p:blipFill>
        <p:spPr>
          <a:xfrm>
            <a:off x="6012160" y="2564904"/>
            <a:ext cx="2615953" cy="3385529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6072206"/>
            <a:ext cx="67151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04664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Важным звеном в системе непрерывного образования является </a:t>
            </a:r>
          </a:p>
          <a:p>
            <a:pPr algn="ctr"/>
            <a:r>
              <a:rPr lang="ru-RU" sz="2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обучение на портале НМО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системе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онлайн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 индивидуальном режиме. </a:t>
            </a: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News_2352_1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85728"/>
            <a:ext cx="3786214" cy="2524143"/>
          </a:xfrm>
          <a:prstGeom prst="rect">
            <a:avLst/>
          </a:prstGeom>
        </p:spPr>
      </p:pic>
      <p:pic>
        <p:nvPicPr>
          <p:cNvPr id="10" name="Рисунок 9" descr="medsestri_-tes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214686"/>
            <a:ext cx="3821432" cy="25460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499992" y="3068960"/>
            <a:ext cx="4499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Участие</a:t>
            </a:r>
            <a:r>
              <a:rPr lang="ru-RU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научно-практических конференциях и </a:t>
            </a:r>
            <a:r>
              <a:rPr lang="ru-RU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образовательных мероприятиях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различного уровня</a:t>
            </a:r>
          </a:p>
          <a:p>
            <a:pPr algn="ctr"/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очно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и в системе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онлайн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6072206"/>
            <a:ext cx="67151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52"/>
            <a:ext cx="85725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Значимой составляющей образовательного процесса является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знаний,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/>
              <a:t>который осуществляется путем сдачи зачетов. Участие в системе НМО контролируется через личный кабинет работника.</a:t>
            </a:r>
          </a:p>
          <a:p>
            <a:pPr algn="ctr"/>
            <a:r>
              <a:rPr lang="ru-RU" sz="2000" b="1" dirty="0" smtClean="0"/>
              <a:t>Контроль </a:t>
            </a:r>
            <a:r>
              <a:rPr lang="ru-RU" sz="2000" dirty="0" smtClean="0"/>
              <a:t> </a:t>
            </a:r>
            <a:r>
              <a:rPr lang="ru-RU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помогает выявлять уровень индивидуальной подготовки </a:t>
            </a:r>
            <a:r>
              <a:rPr lang="ru-RU" sz="2000" b="1" dirty="0" smtClean="0"/>
              <a:t>медицинских сестер и </a:t>
            </a:r>
            <a:r>
              <a:rPr lang="ru-RU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позволяет анализировать работу старших медицинских сестер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/>
              <a:t>по обучению персонала, проведению малых конференций, технических учеб в отделениях. </a:t>
            </a:r>
          </a:p>
          <a:p>
            <a:pPr algn="ctr"/>
            <a:r>
              <a:rPr lang="ru-RU" sz="2000" b="1" dirty="0" smtClean="0"/>
              <a:t> Регулярные проверки знаний среднего персонала -</a:t>
            </a:r>
          </a:p>
          <a:p>
            <a:pPr algn="ctr"/>
            <a:r>
              <a:rPr lang="ru-RU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стимуляция для самоподготовки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pPr algn="ctr"/>
            <a:endParaRPr lang="ru-RU" sz="2000" b="1" dirty="0" smtClean="0"/>
          </a:p>
        </p:txBody>
      </p:sp>
      <p:pic>
        <p:nvPicPr>
          <p:cNvPr id="7" name="Рисунок 6" descr="19865939-psihicheskie-rasstroystva-v-klinike-saharnogo-diab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501008"/>
            <a:ext cx="4443715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6072206"/>
            <a:ext cx="67151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714620"/>
            <a:ext cx="8606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 </a:t>
            </a:r>
            <a:r>
              <a:rPr lang="ru-RU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является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учебной базой ГБПОУ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«Тольяттинского </a:t>
            </a:r>
            <a:r>
              <a:rPr lang="ru-RU" b="1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медколледжа</a:t>
            </a:r>
            <a:r>
              <a:rPr lang="ru-RU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».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ru-RU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старшая медицинские сестра  с высшим сестринским </a:t>
            </a:r>
            <a:r>
              <a:rPr lang="ru-RU" b="1" smtClean="0">
                <a:latin typeface="Arial" pitchFamily="34" charset="0"/>
                <a:cs typeface="Arial" pitchFamily="34" charset="0"/>
              </a:rPr>
              <a:t>образованием ведет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преподавательскую деятельность 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s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714752"/>
            <a:ext cx="6061762" cy="2286016"/>
          </a:xfrm>
          <a:prstGeom prst="rect">
            <a:avLst/>
          </a:prstGeom>
        </p:spPr>
      </p:pic>
      <p:pic>
        <p:nvPicPr>
          <p:cNvPr id="8" name="Рисунок 7" descr="wonders-vitD-colon-canc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714752"/>
            <a:ext cx="3936996" cy="2286016"/>
          </a:xfrm>
          <a:prstGeom prst="rect">
            <a:avLst/>
          </a:prstGeom>
        </p:spPr>
      </p:pic>
      <p:pic>
        <p:nvPicPr>
          <p:cNvPr id="10" name="Рисунок 9" descr="28470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0"/>
            <a:ext cx="4919504" cy="2643183"/>
          </a:xfrm>
          <a:prstGeom prst="rect">
            <a:avLst/>
          </a:prstGeom>
        </p:spPr>
      </p:pic>
      <p:pic>
        <p:nvPicPr>
          <p:cNvPr id="7" name="Рисунок 6" descr="1067ce6c49dbce90a02d205f275661f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0"/>
            <a:ext cx="3524275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6072206"/>
            <a:ext cx="67151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3714752"/>
            <a:ext cx="39290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Эффективно работающая система партнерства медицинской организации и образовательного учреждения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642918"/>
            <a:ext cx="1562290" cy="18573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86512" y="2643182"/>
            <a:ext cx="2521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dirty="0">
              <a:solidFill>
                <a:srgbClr val="FF9933"/>
              </a:solidFill>
            </a:endParaRPr>
          </a:p>
        </p:txBody>
      </p:sp>
      <p:pic>
        <p:nvPicPr>
          <p:cNvPr id="12" name="Рисунок 11" descr="balanc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000108"/>
            <a:ext cx="3333750" cy="27241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4282" y="3714752"/>
            <a:ext cx="371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Успешное решение задач по образованию  специалистов среднего звена медицинской организации 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4000496" y="4000504"/>
            <a:ext cx="914400" cy="914400"/>
          </a:xfrm>
          <a:prstGeom prst="mathEqual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5" descr="impartiality-clipart-lik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4857760"/>
            <a:ext cx="1051478" cy="1071570"/>
          </a:xfrm>
          <a:prstGeom prst="rect">
            <a:avLst/>
          </a:prstGeom>
        </p:spPr>
      </p:pic>
      <p:pic>
        <p:nvPicPr>
          <p:cNvPr id="17" name="Рисунок 16" descr="флаг-тол-мед-кол-01-1015x102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2690785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6072206"/>
            <a:ext cx="67151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</p:txBody>
      </p:sp>
      <p:grpSp>
        <p:nvGrpSpPr>
          <p:cNvPr id="230" name="Group 4"/>
          <p:cNvGrpSpPr>
            <a:grpSpLocks/>
          </p:cNvGrpSpPr>
          <p:nvPr/>
        </p:nvGrpSpPr>
        <p:grpSpPr bwMode="auto">
          <a:xfrm>
            <a:off x="633385" y="1866888"/>
            <a:ext cx="8001001" cy="1016001"/>
            <a:chOff x="2185" y="1537"/>
            <a:chExt cx="5040" cy="640"/>
          </a:xfrm>
        </p:grpSpPr>
        <p:grpSp>
          <p:nvGrpSpPr>
            <p:cNvPr id="231" name="Group 5"/>
            <p:cNvGrpSpPr>
              <a:grpSpLocks/>
            </p:cNvGrpSpPr>
            <p:nvPr/>
          </p:nvGrpSpPr>
          <p:grpSpPr bwMode="auto">
            <a:xfrm rot="-4423226">
              <a:off x="2130" y="1592"/>
              <a:ext cx="407" cy="297"/>
              <a:chOff x="1043" y="2596"/>
              <a:chExt cx="142" cy="99"/>
            </a:xfrm>
          </p:grpSpPr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3" name="Text Box 59"/>
            <p:cNvSpPr txBox="1">
              <a:spLocks noChangeArrowheads="1"/>
            </p:cNvSpPr>
            <p:nvPr/>
          </p:nvSpPr>
          <p:spPr bwMode="auto">
            <a:xfrm>
              <a:off x="2635" y="1537"/>
              <a:ext cx="459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полностью удовлетворяется компонент образовательного пространства – практическое обучение;</a:t>
              </a:r>
              <a:endParaRPr lang="ru-RU" sz="2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87" name="Прямая соединительная линия 286"/>
          <p:cNvCxnSpPr/>
          <p:nvPr/>
        </p:nvCxnSpPr>
        <p:spPr>
          <a:xfrm flipV="1">
            <a:off x="776260" y="2581268"/>
            <a:ext cx="7572431" cy="756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9" name="Group 4"/>
          <p:cNvGrpSpPr>
            <a:grpSpLocks/>
          </p:cNvGrpSpPr>
          <p:nvPr/>
        </p:nvGrpSpPr>
        <p:grpSpPr bwMode="auto">
          <a:xfrm>
            <a:off x="571472" y="2786059"/>
            <a:ext cx="8062914" cy="695326"/>
            <a:chOff x="2191" y="1531"/>
            <a:chExt cx="5079" cy="438"/>
          </a:xfrm>
        </p:grpSpPr>
        <p:grpSp>
          <p:nvGrpSpPr>
            <p:cNvPr id="290" name="Group 5"/>
            <p:cNvGrpSpPr>
              <a:grpSpLocks/>
            </p:cNvGrpSpPr>
            <p:nvPr/>
          </p:nvGrpSpPr>
          <p:grpSpPr bwMode="auto">
            <a:xfrm rot="-4423226">
              <a:off x="2136" y="1586"/>
              <a:ext cx="407" cy="297"/>
              <a:chOff x="1043" y="2596"/>
              <a:chExt cx="142" cy="99"/>
            </a:xfrm>
          </p:grpSpPr>
          <p:sp>
            <p:nvSpPr>
              <p:cNvPr id="292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1" name="Text Box 59"/>
            <p:cNvSpPr txBox="1">
              <a:spLocks noChangeArrowheads="1"/>
            </p:cNvSpPr>
            <p:nvPr/>
          </p:nvSpPr>
          <p:spPr bwMode="auto">
            <a:xfrm>
              <a:off x="2680" y="1717"/>
              <a:ext cx="45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соблюдается правило единства теории и практики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;</a:t>
              </a:r>
            </a:p>
          </p:txBody>
        </p:sp>
      </p:grpSp>
      <p:cxnSp>
        <p:nvCxnSpPr>
          <p:cNvPr id="344" name="Прямая соединительная линия 343"/>
          <p:cNvCxnSpPr/>
          <p:nvPr/>
        </p:nvCxnSpPr>
        <p:spPr>
          <a:xfrm flipV="1">
            <a:off x="704822" y="3509963"/>
            <a:ext cx="7572431" cy="756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5" name="Group 4"/>
          <p:cNvGrpSpPr>
            <a:grpSpLocks/>
          </p:cNvGrpSpPr>
          <p:nvPr/>
        </p:nvGrpSpPr>
        <p:grpSpPr bwMode="auto">
          <a:xfrm>
            <a:off x="571472" y="3714752"/>
            <a:ext cx="8062914" cy="695326"/>
            <a:chOff x="2191" y="1531"/>
            <a:chExt cx="5079" cy="438"/>
          </a:xfrm>
        </p:grpSpPr>
        <p:grpSp>
          <p:nvGrpSpPr>
            <p:cNvPr id="346" name="Group 5"/>
            <p:cNvGrpSpPr>
              <a:grpSpLocks/>
            </p:cNvGrpSpPr>
            <p:nvPr/>
          </p:nvGrpSpPr>
          <p:grpSpPr bwMode="auto">
            <a:xfrm rot="-4423226">
              <a:off x="2136" y="1586"/>
              <a:ext cx="407" cy="297"/>
              <a:chOff x="1043" y="2596"/>
              <a:chExt cx="142" cy="99"/>
            </a:xfrm>
          </p:grpSpPr>
          <p:sp>
            <p:nvSpPr>
              <p:cNvPr id="34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7" name="Text Box 59"/>
            <p:cNvSpPr txBox="1">
              <a:spLocks noChangeArrowheads="1"/>
            </p:cNvSpPr>
            <p:nvPr/>
          </p:nvSpPr>
          <p:spPr bwMode="auto">
            <a:xfrm>
              <a:off x="2680" y="1717"/>
              <a:ext cx="45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решается вопрос подбора преподавательских кадров;</a:t>
              </a:r>
            </a:p>
          </p:txBody>
        </p:sp>
      </p:grpSp>
      <p:cxnSp>
        <p:nvCxnSpPr>
          <p:cNvPr id="400" name="Прямая соединительная линия 399"/>
          <p:cNvCxnSpPr/>
          <p:nvPr/>
        </p:nvCxnSpPr>
        <p:spPr>
          <a:xfrm flipV="1">
            <a:off x="704822" y="4438657"/>
            <a:ext cx="7572431" cy="756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1" name="Group 4"/>
          <p:cNvGrpSpPr>
            <a:grpSpLocks/>
          </p:cNvGrpSpPr>
          <p:nvPr/>
        </p:nvGrpSpPr>
        <p:grpSpPr bwMode="auto">
          <a:xfrm>
            <a:off x="571472" y="4643446"/>
            <a:ext cx="7991476" cy="993776"/>
            <a:chOff x="2191" y="1531"/>
            <a:chExt cx="5034" cy="626"/>
          </a:xfrm>
        </p:grpSpPr>
        <p:grpSp>
          <p:nvGrpSpPr>
            <p:cNvPr id="402" name="Group 5"/>
            <p:cNvGrpSpPr>
              <a:grpSpLocks/>
            </p:cNvGrpSpPr>
            <p:nvPr/>
          </p:nvGrpSpPr>
          <p:grpSpPr bwMode="auto">
            <a:xfrm rot="-4423226">
              <a:off x="2136" y="1586"/>
              <a:ext cx="407" cy="297"/>
              <a:chOff x="1043" y="2596"/>
              <a:chExt cx="142" cy="99"/>
            </a:xfrm>
          </p:grpSpPr>
          <p:sp>
            <p:nvSpPr>
              <p:cNvPr id="404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3" name="Text Box 59"/>
            <p:cNvSpPr txBox="1">
              <a:spLocks noChangeArrowheads="1"/>
            </p:cNvSpPr>
            <p:nvPr/>
          </p:nvSpPr>
          <p:spPr bwMode="auto">
            <a:xfrm>
              <a:off x="2635" y="1537"/>
              <a:ext cx="4590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вырабатываются единые требования к компетентности медицинского специалиста;</a:t>
              </a:r>
            </a:p>
            <a:p>
              <a:pPr lvl="0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56" name="Прямая соединительная линия 455"/>
          <p:cNvCxnSpPr/>
          <p:nvPr/>
        </p:nvCxnSpPr>
        <p:spPr>
          <a:xfrm flipV="1">
            <a:off x="704822" y="5367351"/>
            <a:ext cx="7572431" cy="756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67544" y="246221"/>
            <a:ext cx="850112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овместно с ГБПОУ«Тольяттинским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медколледжем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моделируем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единое образовательное пространство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которое имеет ряд преимуществ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2" name="Рисунок 231" descr="impartiality-clipart-li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4653136"/>
            <a:ext cx="1051478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6072206"/>
            <a:ext cx="67151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1560" y="1844824"/>
            <a:ext cx="8001001" cy="1016001"/>
            <a:chOff x="2185" y="1537"/>
            <a:chExt cx="5040" cy="64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 rot="-4423226">
              <a:off x="2130" y="1592"/>
              <a:ext cx="407" cy="297"/>
              <a:chOff x="1043" y="2596"/>
              <a:chExt cx="142" cy="99"/>
            </a:xfrm>
          </p:grpSpPr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3" name="Text Box 59"/>
            <p:cNvSpPr txBox="1">
              <a:spLocks noChangeArrowheads="1"/>
            </p:cNvSpPr>
            <p:nvPr/>
          </p:nvSpPr>
          <p:spPr bwMode="auto">
            <a:xfrm>
              <a:off x="2635" y="1537"/>
              <a:ext cx="459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создаются максимально благоприятные условия образовательной среды по месту, времени, психологическому микроклимату и т.д.;</a:t>
              </a:r>
            </a:p>
          </p:txBody>
        </p:sp>
      </p:grpSp>
      <p:cxnSp>
        <p:nvCxnSpPr>
          <p:cNvPr id="287" name="Прямая соединительная линия 286"/>
          <p:cNvCxnSpPr/>
          <p:nvPr/>
        </p:nvCxnSpPr>
        <p:spPr>
          <a:xfrm flipV="1">
            <a:off x="785785" y="3071811"/>
            <a:ext cx="7572431" cy="756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39552" y="2996952"/>
            <a:ext cx="8072439" cy="779463"/>
            <a:chOff x="2191" y="1531"/>
            <a:chExt cx="5085" cy="491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 rot="-4423226">
              <a:off x="2136" y="1586"/>
              <a:ext cx="407" cy="297"/>
              <a:chOff x="1043" y="2596"/>
              <a:chExt cx="142" cy="99"/>
            </a:xfrm>
          </p:grpSpPr>
          <p:sp>
            <p:nvSpPr>
              <p:cNvPr id="292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1" name="Text Box 59"/>
            <p:cNvSpPr txBox="1">
              <a:spLocks noChangeArrowheads="1"/>
            </p:cNvSpPr>
            <p:nvPr/>
          </p:nvSpPr>
          <p:spPr bwMode="auto">
            <a:xfrm>
              <a:off x="2686" y="1576"/>
              <a:ext cx="459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преподавание носит информационную насыщенность подачи учебного материала;</a:t>
              </a:r>
            </a:p>
          </p:txBody>
        </p:sp>
      </p:grpSp>
      <p:cxnSp>
        <p:nvCxnSpPr>
          <p:cNvPr id="344" name="Прямая соединительная линия 343"/>
          <p:cNvCxnSpPr/>
          <p:nvPr/>
        </p:nvCxnSpPr>
        <p:spPr>
          <a:xfrm flipV="1">
            <a:off x="714347" y="4000506"/>
            <a:ext cx="7572431" cy="756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80997" y="4133856"/>
            <a:ext cx="8072439" cy="1600201"/>
            <a:chOff x="2191" y="1486"/>
            <a:chExt cx="5085" cy="1008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 rot="-4423226">
              <a:off x="2136" y="1586"/>
              <a:ext cx="407" cy="297"/>
              <a:chOff x="1043" y="2596"/>
              <a:chExt cx="142" cy="99"/>
            </a:xfrm>
          </p:grpSpPr>
          <p:sp>
            <p:nvSpPr>
              <p:cNvPr id="34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7" name="Text Box 59"/>
            <p:cNvSpPr txBox="1">
              <a:spLocks noChangeArrowheads="1"/>
            </p:cNvSpPr>
            <p:nvPr/>
          </p:nvSpPr>
          <p:spPr bwMode="auto">
            <a:xfrm>
              <a:off x="2686" y="1486"/>
              <a:ext cx="459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появляется возможность решить кадровый вопрос (трудоустройство слушателей курсов профессиональной переподготовки имеющих большой разрыв в трудовой деятельности) и др.</a:t>
              </a:r>
            </a:p>
            <a:p>
              <a:endParaRPr lang="ru-RU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00" name="Прямая соединительная линия 399"/>
          <p:cNvCxnSpPr/>
          <p:nvPr/>
        </p:nvCxnSpPr>
        <p:spPr>
          <a:xfrm flipV="1">
            <a:off x="714347" y="4929200"/>
            <a:ext cx="7572431" cy="756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3528" y="301878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овместно с ГБПОУ «Тольяттинским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медколледжем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моделируем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единое образовательное пространство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которое имеет ряд преимуществ: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" name="Рисунок 173" descr="impartiality-clipart-li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869160"/>
            <a:ext cx="1051478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6072206"/>
            <a:ext cx="67151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42844" y="142852"/>
            <a:ext cx="4351452" cy="3925041"/>
            <a:chOff x="672" y="1344"/>
            <a:chExt cx="2130" cy="1968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4572000" y="142852"/>
            <a:ext cx="4429156" cy="3981456"/>
            <a:chOff x="2880" y="1344"/>
            <a:chExt cx="2126" cy="1968"/>
          </a:xfrm>
        </p:grpSpPr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2880" y="1344"/>
              <a:ext cx="498" cy="1245"/>
              <a:chOff x="2880" y="1344"/>
              <a:chExt cx="498" cy="1245"/>
            </a:xfrm>
          </p:grpSpPr>
          <p:sp>
            <p:nvSpPr>
              <p:cNvPr id="18" name="Freeform 1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" name="Прямоугольник 5"/>
          <p:cNvSpPr/>
          <p:nvPr/>
        </p:nvSpPr>
        <p:spPr>
          <a:xfrm>
            <a:off x="142844" y="1214422"/>
            <a:ext cx="350046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Модернизация системы здравоохранения </a:t>
            </a:r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вносит серьезные коррективы в работу всех подразделений медицинской организации. Не остается в стороне и институт медицинских сестер.</a:t>
            </a:r>
            <a:endParaRPr lang="ru-RU" sz="19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1285860"/>
            <a:ext cx="359947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i="1" dirty="0">
                <a:latin typeface="Arial" pitchFamily="34" charset="0"/>
                <a:cs typeface="Arial" pitchFamily="34" charset="0"/>
              </a:rPr>
              <a:t>Одним из основных направлений в развитии сестринского дела определено  </a:t>
            </a:r>
            <a:r>
              <a:rPr lang="ru-RU" sz="19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рациональное использование сестринского персонала </a:t>
            </a:r>
            <a:r>
              <a:rPr lang="ru-RU" sz="1900" b="1" i="1" dirty="0">
                <a:latin typeface="Arial" pitchFamily="34" charset="0"/>
                <a:cs typeface="Arial" pitchFamily="34" charset="0"/>
              </a:rPr>
              <a:t>в повышении качества и доступности медицинской помощи.</a:t>
            </a:r>
          </a:p>
        </p:txBody>
      </p:sp>
      <p:pic>
        <p:nvPicPr>
          <p:cNvPr id="22" name="Рисунок 21" descr="arrow-310622__3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89005">
            <a:off x="1330428" y="3226641"/>
            <a:ext cx="64770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6072206"/>
            <a:ext cx="67151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</p:txBody>
      </p:sp>
      <p:sp>
        <p:nvSpPr>
          <p:cNvPr id="6" name="Freeform 3"/>
          <p:cNvSpPr>
            <a:spLocks noEditPoints="1"/>
          </p:cNvSpPr>
          <p:nvPr/>
        </p:nvSpPr>
        <p:spPr bwMode="gray">
          <a:xfrm rot="1051499">
            <a:off x="290699" y="980260"/>
            <a:ext cx="4357718" cy="4500594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100000">
                <a:srgbClr val="009999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00364" y="214290"/>
            <a:ext cx="542925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ГБУЗ СО «ТГКБ №5»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имеют место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несколько различных форм образования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самообразования медицинского персонала.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Оно носит системный характер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имеет постоянный контроль образовательного процесса со стороны руководства.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обучения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существенно улучшает качество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оказания</a:t>
            </a:r>
          </a:p>
          <a:p>
            <a:pPr marL="0" marR="0" lvl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медицинской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помощи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4071942"/>
            <a:ext cx="3929090" cy="178595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89383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28604"/>
            <a:ext cx="1428760" cy="3594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6072206"/>
            <a:ext cx="67151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</p:txBody>
      </p:sp>
      <p:pic>
        <p:nvPicPr>
          <p:cNvPr id="8" name="Рисунок 7" descr="handsh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954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42852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Долговременные, добрые партнерские отношения ГБУЗ СО «ТГКБ №5» с медицинскими и образовательными организациями города, области и страны являются залогом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взаимовыгодного сотрудничества !</a:t>
            </a: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6072206"/>
            <a:ext cx="67151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2068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6" name="Рисунок 5" descr="390c9d1de2a80a844d0e01ba21c1192e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492896"/>
            <a:ext cx="5040560" cy="33603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476672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 Знания, которые не </a:t>
            </a:r>
            <a:r>
              <a:rPr lang="ru-RU" sz="3200" b="1" i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пополняются ежедневно, </a:t>
            </a:r>
            <a:endParaRPr lang="ru-RU" sz="3200" b="1" i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убывают с каждым днём»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(английская пословица)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39752" y="6012122"/>
            <a:ext cx="6732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Благодарю за внимание!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2068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9" name="Рисунок 8" descr="1_116558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9144000" cy="5458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00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_116558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458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14612" y="6027003"/>
            <a:ext cx="5798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Благодарю за внимание!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6072206"/>
            <a:ext cx="67151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gray">
          <a:xfrm>
            <a:off x="-11430" y="2017714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-2133600" y="1447800"/>
            <a:ext cx="10777538" cy="4430713"/>
            <a:chOff x="-1344" y="912"/>
            <a:chExt cx="6789" cy="2791"/>
          </a:xfrm>
        </p:grpSpPr>
        <p:sp>
          <p:nvSpPr>
            <p:cNvPr id="8" name="AutoShape 2"/>
            <p:cNvSpPr>
              <a:spLocks noChangeArrowheads="1"/>
            </p:cNvSpPr>
            <p:nvPr/>
          </p:nvSpPr>
          <p:spPr bwMode="gray">
            <a:xfrm rot="5400000">
              <a:off x="-1344" y="912"/>
              <a:ext cx="2791" cy="2791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>
                    <a:gamma/>
                    <a:tint val="0"/>
                    <a:invGamma/>
                    <a:alpha val="0"/>
                  </a:srgbClr>
                </a:gs>
                <a:gs pos="100000">
                  <a:srgbClr val="00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3"/>
            <p:cNvSpPr>
              <a:spLocks noChangeArrowheads="1"/>
            </p:cNvSpPr>
            <p:nvPr/>
          </p:nvSpPr>
          <p:spPr bwMode="gray">
            <a:xfrm rot="5400000">
              <a:off x="-1185" y="1118"/>
              <a:ext cx="2374" cy="2373"/>
            </a:xfrm>
            <a:custGeom>
              <a:avLst/>
              <a:gdLst>
                <a:gd name="G0" fmla="+- 744 0 0"/>
                <a:gd name="G1" fmla="+- 11756105 0 0"/>
                <a:gd name="G2" fmla="+- 0 0 11756105"/>
                <a:gd name="T0" fmla="*/ 0 256 1"/>
                <a:gd name="T1" fmla="*/ 180 256 1"/>
                <a:gd name="G3" fmla="+- 11756105 T0 T1"/>
                <a:gd name="T2" fmla="*/ 0 256 1"/>
                <a:gd name="T3" fmla="*/ 90 256 1"/>
                <a:gd name="G4" fmla="+- 11756105 T2 T3"/>
                <a:gd name="G5" fmla="*/ G4 2 1"/>
                <a:gd name="T4" fmla="*/ 90 256 1"/>
                <a:gd name="T5" fmla="*/ 0 256 1"/>
                <a:gd name="G6" fmla="+- 11756105 T4 T5"/>
                <a:gd name="G7" fmla="*/ G6 2 1"/>
                <a:gd name="G8" fmla="abs 1175610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44"/>
                <a:gd name="G18" fmla="*/ 744 1 2"/>
                <a:gd name="G19" fmla="+- G18 5400 0"/>
                <a:gd name="G20" fmla="cos G19 11756105"/>
                <a:gd name="G21" fmla="sin G19 11756105"/>
                <a:gd name="G22" fmla="+- G20 10800 0"/>
                <a:gd name="G23" fmla="+- G21 10800 0"/>
                <a:gd name="G24" fmla="+- 10800 0 G20"/>
                <a:gd name="G25" fmla="+- 744 10800 0"/>
                <a:gd name="G26" fmla="?: G9 G17 G25"/>
                <a:gd name="G27" fmla="?: G9 0 21600"/>
                <a:gd name="G28" fmla="cos 10800 11756105"/>
                <a:gd name="G29" fmla="sin 10800 11756105"/>
                <a:gd name="G30" fmla="sin 744 11756105"/>
                <a:gd name="G31" fmla="+- G28 10800 0"/>
                <a:gd name="G32" fmla="+- G29 10800 0"/>
                <a:gd name="G33" fmla="+- G30 10800 0"/>
                <a:gd name="G34" fmla="?: G4 0 G31"/>
                <a:gd name="G35" fmla="?: 11756105 G34 0"/>
                <a:gd name="G36" fmla="?: G6 G35 G31"/>
                <a:gd name="G37" fmla="+- 21600 0 G36"/>
                <a:gd name="G38" fmla="?: G4 0 G33"/>
                <a:gd name="G39" fmla="?: 1175610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028 w 21600"/>
                <a:gd name="T15" fmla="*/ 10862 h 21600"/>
                <a:gd name="T16" fmla="*/ 10800 w 21600"/>
                <a:gd name="T17" fmla="*/ 10056 h 21600"/>
                <a:gd name="T18" fmla="*/ 16572 w 21600"/>
                <a:gd name="T19" fmla="*/ 1086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/>
                </a:gs>
                <a:gs pos="100000">
                  <a:srgbClr val="33CC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gray">
            <a:xfrm>
              <a:off x="90" y="1980"/>
              <a:ext cx="1072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7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Актуальность</a:t>
              </a:r>
            </a:p>
            <a:p>
              <a:pPr algn="ctr"/>
              <a:r>
                <a:rPr lang="ru-RU" sz="13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н</a:t>
              </a:r>
              <a:r>
                <a:rPr lang="ru-RU" sz="13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епрерывного</a:t>
              </a:r>
            </a:p>
            <a:p>
              <a:pPr algn="ctr"/>
              <a:r>
                <a:rPr lang="ru-RU" sz="13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м</a:t>
              </a:r>
              <a:r>
                <a:rPr lang="ru-RU" sz="13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едицинского</a:t>
              </a:r>
            </a:p>
            <a:p>
              <a:pPr algn="ctr"/>
              <a:r>
                <a:rPr lang="ru-RU" sz="13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образования:</a:t>
              </a:r>
              <a:endParaRPr lang="en-US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980" y="1245"/>
              <a:ext cx="4465" cy="345"/>
              <a:chOff x="980" y="1245"/>
              <a:chExt cx="4465" cy="345"/>
            </a:xfrm>
          </p:grpSpPr>
          <p:sp>
            <p:nvSpPr>
              <p:cNvPr id="40" name="AutoShape 5"/>
              <p:cNvSpPr>
                <a:spLocks noChangeArrowheads="1"/>
              </p:cNvSpPr>
              <p:nvPr/>
            </p:nvSpPr>
            <p:spPr bwMode="gray">
              <a:xfrm>
                <a:off x="1163" y="1245"/>
                <a:ext cx="4282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" name="Group 6"/>
              <p:cNvGrpSpPr>
                <a:grpSpLocks/>
              </p:cNvGrpSpPr>
              <p:nvPr/>
            </p:nvGrpSpPr>
            <p:grpSpPr bwMode="auto">
              <a:xfrm>
                <a:off x="980" y="1268"/>
                <a:ext cx="316" cy="316"/>
                <a:chOff x="980" y="1412"/>
                <a:chExt cx="316" cy="316"/>
              </a:xfrm>
            </p:grpSpPr>
            <p:sp>
              <p:nvSpPr>
                <p:cNvPr id="44" name="Oval 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Oval 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gray">
              <a:xfrm>
                <a:off x="1035" y="131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43" name="Text Box 11"/>
              <p:cNvSpPr txBox="1">
                <a:spLocks noChangeArrowheads="1"/>
              </p:cNvSpPr>
              <p:nvPr/>
            </p:nvSpPr>
            <p:spPr bwMode="gray">
              <a:xfrm>
                <a:off x="1260" y="1260"/>
                <a:ext cx="3915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400" b="1" dirty="0"/>
                  <a:t>Повышение предъявляемых требований к среднему </a:t>
                </a:r>
                <a:r>
                  <a:rPr lang="ru-RU" sz="1400" b="1" dirty="0" smtClean="0"/>
                  <a:t>медицинскому </a:t>
                </a:r>
                <a:r>
                  <a:rPr lang="ru-RU" sz="1400" b="1" dirty="0"/>
                  <a:t>персоналу  с возрастанием  его роли </a:t>
                </a:r>
                <a:r>
                  <a:rPr lang="ru-RU" sz="1400" b="1" dirty="0" smtClean="0"/>
                  <a:t>в </a:t>
                </a:r>
                <a:r>
                  <a:rPr lang="ru-RU" sz="1400" b="1" dirty="0"/>
                  <a:t>лечебно-диагностическом </a:t>
                </a:r>
                <a:r>
                  <a:rPr lang="ru-RU" sz="1400" b="1" dirty="0" smtClean="0"/>
                  <a:t>процессе</a:t>
                </a:r>
                <a:endParaRPr lang="ru-RU" sz="1400" dirty="0"/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1200" y="1704"/>
              <a:ext cx="3648" cy="340"/>
              <a:chOff x="1200" y="1704"/>
              <a:chExt cx="3648" cy="340"/>
            </a:xfrm>
          </p:grpSpPr>
          <p:sp>
            <p:nvSpPr>
              <p:cNvPr id="34" name="AutoShape 4"/>
              <p:cNvSpPr>
                <a:spLocks noChangeArrowheads="1"/>
              </p:cNvSpPr>
              <p:nvPr/>
            </p:nvSpPr>
            <p:spPr bwMode="gray">
              <a:xfrm>
                <a:off x="1417" y="170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" name="Group 14"/>
              <p:cNvGrpSpPr>
                <a:grpSpLocks/>
              </p:cNvGrpSpPr>
              <p:nvPr/>
            </p:nvGrpSpPr>
            <p:grpSpPr bwMode="auto">
              <a:xfrm>
                <a:off x="1200" y="1728"/>
                <a:ext cx="316" cy="316"/>
                <a:chOff x="980" y="1412"/>
                <a:chExt cx="316" cy="316"/>
              </a:xfrm>
            </p:grpSpPr>
            <p:sp>
              <p:nvSpPr>
                <p:cNvPr id="38" name="Oval 15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16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" name="Text Box 17"/>
              <p:cNvSpPr txBox="1">
                <a:spLocks noChangeArrowheads="1"/>
              </p:cNvSpPr>
              <p:nvPr/>
            </p:nvSpPr>
            <p:spPr bwMode="gray">
              <a:xfrm>
                <a:off x="1257" y="177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1289" y="2160"/>
              <a:ext cx="3703" cy="339"/>
              <a:chOff x="1289" y="2160"/>
              <a:chExt cx="3703" cy="339"/>
            </a:xfrm>
          </p:grpSpPr>
          <p:sp>
            <p:nvSpPr>
              <p:cNvPr id="28" name="AutoShape 18"/>
              <p:cNvSpPr>
                <a:spLocks noChangeArrowheads="1"/>
              </p:cNvSpPr>
              <p:nvPr/>
            </p:nvSpPr>
            <p:spPr bwMode="gray">
              <a:xfrm>
                <a:off x="1472" y="2160"/>
                <a:ext cx="352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19"/>
              <p:cNvGrpSpPr>
                <a:grpSpLocks/>
              </p:cNvGrpSpPr>
              <p:nvPr/>
            </p:nvGrpSpPr>
            <p:grpSpPr bwMode="auto">
              <a:xfrm>
                <a:off x="1289" y="2183"/>
                <a:ext cx="316" cy="316"/>
                <a:chOff x="980" y="1412"/>
                <a:chExt cx="316" cy="316"/>
              </a:xfrm>
            </p:grpSpPr>
            <p:sp>
              <p:nvSpPr>
                <p:cNvPr id="32" name="Oval 20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21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Text Box 22"/>
              <p:cNvSpPr txBox="1">
                <a:spLocks noChangeArrowheads="1"/>
              </p:cNvSpPr>
              <p:nvPr/>
            </p:nvSpPr>
            <p:spPr bwMode="gray">
              <a:xfrm>
                <a:off x="1344" y="223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  <p:grpSp>
          <p:nvGrpSpPr>
            <p:cNvPr id="14" name="Group 44"/>
            <p:cNvGrpSpPr>
              <a:grpSpLocks/>
            </p:cNvGrpSpPr>
            <p:nvPr/>
          </p:nvGrpSpPr>
          <p:grpSpPr bwMode="auto">
            <a:xfrm>
              <a:off x="1200" y="2634"/>
              <a:ext cx="3648" cy="340"/>
              <a:chOff x="1200" y="2634"/>
              <a:chExt cx="3648" cy="340"/>
            </a:xfrm>
          </p:grpSpPr>
          <p:sp>
            <p:nvSpPr>
              <p:cNvPr id="22" name="AutoShape 24"/>
              <p:cNvSpPr>
                <a:spLocks noChangeArrowheads="1"/>
              </p:cNvSpPr>
              <p:nvPr/>
            </p:nvSpPr>
            <p:spPr bwMode="gray">
              <a:xfrm>
                <a:off x="1417" y="263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" name="Group 26"/>
              <p:cNvGrpSpPr>
                <a:grpSpLocks/>
              </p:cNvGrpSpPr>
              <p:nvPr/>
            </p:nvGrpSpPr>
            <p:grpSpPr bwMode="auto">
              <a:xfrm>
                <a:off x="1200" y="2658"/>
                <a:ext cx="316" cy="316"/>
                <a:chOff x="980" y="1412"/>
                <a:chExt cx="316" cy="316"/>
              </a:xfrm>
            </p:grpSpPr>
            <p:sp>
              <p:nvSpPr>
                <p:cNvPr id="26" name="Oval 2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Oval 2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Text Box 29"/>
              <p:cNvSpPr txBox="1">
                <a:spLocks noChangeArrowheads="1"/>
              </p:cNvSpPr>
              <p:nvPr/>
            </p:nvSpPr>
            <p:spPr bwMode="gray">
              <a:xfrm>
                <a:off x="1257" y="270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921" y="3120"/>
              <a:ext cx="4119" cy="339"/>
              <a:chOff x="921" y="3120"/>
              <a:chExt cx="4119" cy="339"/>
            </a:xfrm>
          </p:grpSpPr>
          <p:sp>
            <p:nvSpPr>
              <p:cNvPr id="16" name="AutoShape 30"/>
              <p:cNvSpPr>
                <a:spLocks noChangeArrowheads="1"/>
              </p:cNvSpPr>
              <p:nvPr/>
            </p:nvSpPr>
            <p:spPr bwMode="gray">
              <a:xfrm>
                <a:off x="1104" y="3120"/>
                <a:ext cx="3936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921" y="3143"/>
                <a:ext cx="316" cy="316"/>
                <a:chOff x="980" y="1412"/>
                <a:chExt cx="316" cy="316"/>
              </a:xfrm>
            </p:grpSpPr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33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" name="Text Box 34"/>
              <p:cNvSpPr txBox="1">
                <a:spLocks noChangeArrowheads="1"/>
              </p:cNvSpPr>
              <p:nvPr/>
            </p:nvSpPr>
            <p:spPr bwMode="gray">
              <a:xfrm>
                <a:off x="976" y="31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5</a:t>
                </a:r>
              </a:p>
            </p:txBody>
          </p:sp>
        </p:grpSp>
      </p:grpSp>
      <p:sp>
        <p:nvSpPr>
          <p:cNvPr id="46" name="Прямоугольник 45"/>
          <p:cNvSpPr/>
          <p:nvPr/>
        </p:nvSpPr>
        <p:spPr>
          <a:xfrm>
            <a:off x="928662" y="142852"/>
            <a:ext cx="750099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Актуальность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непрерывного профессионального образования обусловлена следующими причинами: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gray">
          <a:xfrm>
            <a:off x="2357422" y="2714620"/>
            <a:ext cx="62151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Быстрое </a:t>
            </a:r>
            <a:r>
              <a:rPr lang="ru-RU" sz="1400" b="1" dirty="0"/>
              <a:t>устаревание ранее приобретенных навыков влечет за собой необходимость приобретения </a:t>
            </a:r>
            <a:r>
              <a:rPr lang="ru-RU" sz="1400" b="1" dirty="0" smtClean="0"/>
              <a:t>новых</a:t>
            </a:r>
            <a:endParaRPr lang="ru-RU" sz="1400" dirty="0"/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gray">
          <a:xfrm>
            <a:off x="2500298" y="3429000"/>
            <a:ext cx="62151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/>
              <a:t>Непрерывно </a:t>
            </a:r>
            <a:r>
              <a:rPr lang="ru-RU" sz="1400" b="1" dirty="0"/>
              <a:t>возрастают требования к профессиональной компетенции </a:t>
            </a:r>
            <a:r>
              <a:rPr lang="ru-RU" sz="1400" b="1" dirty="0" smtClean="0"/>
              <a:t>специалистов</a:t>
            </a:r>
            <a:endParaRPr lang="ru-RU" sz="1400" dirty="0"/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gray">
          <a:xfrm>
            <a:off x="2357422" y="4286256"/>
            <a:ext cx="62151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Постоянно </a:t>
            </a:r>
            <a:r>
              <a:rPr lang="ru-RU" sz="1400" b="1" dirty="0"/>
              <a:t>появляются и внедряются новые медицинские </a:t>
            </a:r>
            <a:r>
              <a:rPr lang="ru-RU" sz="1400" b="1" dirty="0" smtClean="0"/>
              <a:t>технологии</a:t>
            </a:r>
            <a:endParaRPr lang="ru-RU" sz="1400" dirty="0"/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gray">
          <a:xfrm>
            <a:off x="1928794" y="5072074"/>
            <a:ext cx="62151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/>
              <a:t>Возросла </a:t>
            </a:r>
            <a:r>
              <a:rPr lang="ru-RU" sz="1400" b="1" dirty="0"/>
              <a:t>«защитная» роль образования в условиях конкурентоспособности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6072206"/>
            <a:ext cx="67151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1071546"/>
            <a:ext cx="46434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решения этой задачи большое внимание уделяется образованию и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самообразованию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непосредственно на рабочих местах в режиме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«нон-стоп»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Nurse-Doing-Paperwork-6116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350046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6072206"/>
            <a:ext cx="67151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1285860"/>
            <a:ext cx="4786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Взрослый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обучающийся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осознает себя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самостоятельной, самоуправляемой личностью.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имеет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большой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запас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жизненного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опыта и стремится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безотлагательной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реализации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полученных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знаний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умений,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навыков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medicalassista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857364"/>
            <a:ext cx="4374489" cy="41228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4282" y="142852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Образование сотрудников </a:t>
            </a:r>
            <a:r>
              <a:rPr lang="ru-RU" sz="2800" b="1" i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медицинской организации </a:t>
            </a:r>
            <a:r>
              <a:rPr lang="ru-RU" sz="2800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имеет</a:t>
            </a:r>
            <a:r>
              <a:rPr lang="ru-RU" sz="2800" i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свои </a:t>
            </a:r>
            <a:r>
              <a:rPr lang="ru-RU" sz="2800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особенности.</a:t>
            </a:r>
            <a:r>
              <a:rPr lang="ru-RU" sz="2800" b="1" i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6072206"/>
            <a:ext cx="67151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290" y="2071678"/>
            <a:ext cx="295275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7818" y="2071678"/>
            <a:ext cx="292895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9"/>
          <p:cNvSpPr/>
          <p:nvPr/>
        </p:nvSpPr>
        <p:spPr>
          <a:xfrm>
            <a:off x="1428728" y="3012153"/>
            <a:ext cx="26336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82600" algn="l"/>
              </a:tabLs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призвана обеспечить освоение новых профессиональных ролей, развитие профессиональной компетенции и мобильности</a:t>
            </a:r>
            <a:endParaRPr lang="en-US" altLang="ko-KR" sz="1600" dirty="0"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17" name="Rectangle 17"/>
          <p:cNvSpPr/>
          <p:nvPr/>
        </p:nvSpPr>
        <p:spPr>
          <a:xfrm>
            <a:off x="5460688" y="3016618"/>
            <a:ext cx="24688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82600" algn="l"/>
              </a:tabLs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позволяет дополнить и обогатить процесс приобщения личности к общечеловеческим ценностям, культуре мышления и чувствования, деятельности и общения</a:t>
            </a:r>
            <a:endParaRPr lang="en-US" altLang="ko-KR" sz="1600" dirty="0"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pic>
        <p:nvPicPr>
          <p:cNvPr id="18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BB013"/>
              </a:clrFrom>
              <a:clrTo>
                <a:srgbClr val="FBB013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0"/>
          <a:stretch/>
        </p:blipFill>
        <p:spPr bwMode="auto">
          <a:xfrm>
            <a:off x="1403648" y="1484784"/>
            <a:ext cx="2689521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2" b="35938"/>
          <a:stretch/>
        </p:blipFill>
        <p:spPr bwMode="auto">
          <a:xfrm>
            <a:off x="5572132" y="1500174"/>
            <a:ext cx="262284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"/>
          <p:cNvSpPr/>
          <p:nvPr/>
        </p:nvSpPr>
        <p:spPr>
          <a:xfrm>
            <a:off x="1428728" y="2428868"/>
            <a:ext cx="2122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a typeface="돋움" pitchFamily="50" charset="-127"/>
              </a:rPr>
              <a:t>профессиональной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6"/>
          <p:cNvSpPr/>
          <p:nvPr/>
        </p:nvSpPr>
        <p:spPr>
          <a:xfrm>
            <a:off x="5500694" y="2428868"/>
            <a:ext cx="1491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a typeface="돋움" pitchFamily="50" charset="-127"/>
              </a:rPr>
              <a:t>личностной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5786" y="357166"/>
            <a:ext cx="77153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Непрерывное </a:t>
            </a:r>
            <a:r>
              <a:rPr lang="ru-RU" sz="2400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образование</a:t>
            </a:r>
            <a:r>
              <a:rPr lang="ru-RU" sz="2400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специалистов </a:t>
            </a:r>
            <a:r>
              <a:rPr lang="ru-RU" sz="2400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проявляется в </a:t>
            </a:r>
            <a:r>
              <a:rPr lang="ru-RU" sz="2800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двух </a:t>
            </a:r>
            <a:r>
              <a:rPr lang="ru-RU" sz="2400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функциях:</a:t>
            </a:r>
            <a:endParaRPr lang="ru-RU" sz="240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 descr="Nurse-Free-Download-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3269" y="4143380"/>
            <a:ext cx="1930731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6072206"/>
            <a:ext cx="671517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</p:txBody>
      </p:sp>
      <p:pic>
        <p:nvPicPr>
          <p:cNvPr id="6" name="Рисунок 5" descr="132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4739640" cy="4294632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81297"/>
            <a:ext cx="87154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ГБУЗ СО «ТГКБ № 5»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занимает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 гектар земли.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Развернуто на  2408 коек, функционируют 48 коечных и 5 приемных отделений,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 операционных блоков, 10 реанимационных и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анестезиологических отделений, 17 </a:t>
            </a:r>
            <a:r>
              <a:rPr lang="ru-RU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параклинических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отделений.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412776"/>
            <a:ext cx="38576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больнице </a:t>
            </a:r>
            <a:r>
              <a:rPr lang="ru-RU" b="1" i="1" dirty="0" err="1" smtClean="0">
                <a:solidFill>
                  <a:srgbClr val="0066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фукцонируют</a:t>
            </a:r>
            <a:r>
              <a:rPr lang="ru-RU" b="1" i="1" dirty="0" smtClean="0">
                <a:solidFill>
                  <a:srgbClr val="0066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службы: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хирургическая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-анестезиологии и реанимации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-терапевтическая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-онкологическая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педиатрическая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инфекционная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-гинекологическая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-перинатальный центр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-диагностический центр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травматологический центр </a:t>
            </a:r>
          </a:p>
          <a:p>
            <a:pPr algn="ctr">
              <a:buFontTx/>
              <a:buChar char="-"/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городской центр </a:t>
            </a:r>
            <a:r>
              <a:rPr lang="ru-RU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эндопротезирования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algn="ctr"/>
            <a:r>
              <a:rPr lang="ru-RU" b="1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крупных суставов и 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др.</a:t>
            </a:r>
          </a:p>
          <a:p>
            <a:pPr algn="ctr">
              <a:buFontTx/>
              <a:buChar char="-"/>
            </a:pPr>
            <a:endParaRPr lang="ru-RU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18896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Хирургическая служба</a:t>
            </a:r>
            <a:br>
              <a:rPr lang="ru-RU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ГБУЗ СО «ТГКБ № 5»</a:t>
            </a:r>
            <a:endParaRPr lang="ru-RU" sz="2800" b="1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Рисунок 12" descr="Nurse-Free-Download-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077072"/>
            <a:ext cx="1930731" cy="1785926"/>
          </a:xfrm>
          <a:prstGeom prst="rect">
            <a:avLst/>
          </a:prstGeom>
        </p:spPr>
      </p:pic>
      <p:sp>
        <p:nvSpPr>
          <p:cNvPr id="7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04664"/>
            <a:ext cx="6211416" cy="99824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Хирургическая служба</a:t>
            </a:r>
            <a:br>
              <a:rPr lang="ru-RU" sz="2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ГБУЗ СО «ТГКБ № 5»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6021289"/>
            <a:ext cx="6728048" cy="714548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НЕПРЕРЫВНОГО ПРОФЕССИОНАЛЬНОГО ОБУЧЕНИЯ МЕДИЦИНСКИХ СЕСТЕР НА РАБОЧЕМ МЕСТЕ В УСЛОВИЯХ МЕДИЦИНСКОЙ ОРГАНИЗАЦИИ»</a:t>
            </a:r>
          </a:p>
          <a:p>
            <a:endParaRPr lang="ru-RU" dirty="0"/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2206"/>
            <a:ext cx="571429" cy="679365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Nurse-Free-Download-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149080"/>
            <a:ext cx="1930731" cy="1785926"/>
          </a:xfrm>
          <a:prstGeom prst="rect">
            <a:avLst/>
          </a:prstGeom>
        </p:spPr>
      </p:pic>
      <p:sp>
        <p:nvSpPr>
          <p:cNvPr id="7" name="Прямоугольник 4"/>
          <p:cNvSpPr/>
          <p:nvPr/>
        </p:nvSpPr>
        <p:spPr>
          <a:xfrm>
            <a:off x="500034" y="6286520"/>
            <a:ext cx="1739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ГБУЗ СО «ТГКБ №5»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</TotalTime>
  <Words>1395</Words>
  <Application>Microsoft Office PowerPoint</Application>
  <PresentationFormat>On-screen Show (4:3)</PresentationFormat>
  <Paragraphs>178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돋움</vt:lpstr>
      <vt:lpstr>Franklin Gothic Heavy</vt:lpstr>
      <vt:lpstr>Monotype Corsiva</vt:lpstr>
      <vt:lpstr>Times New Roman</vt:lpstr>
      <vt:lpstr>Tw Cen MT</vt:lpstr>
      <vt:lpstr>Wingdings</vt:lpstr>
      <vt:lpstr>Wingdings 2</vt:lpstr>
      <vt:lpstr>Обычная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Хирургическая служба ГБУЗ СО «ТГКБ № 5»</vt:lpstr>
      <vt:lpstr>Хирургическая служба ГБУЗ СО «ТГКБ № 5»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Adamchik</dc:creator>
  <cp:lastModifiedBy>Iakov Novitckii</cp:lastModifiedBy>
  <cp:revision>268</cp:revision>
  <dcterms:created xsi:type="dcterms:W3CDTF">2016-09-27T09:20:21Z</dcterms:created>
  <dcterms:modified xsi:type="dcterms:W3CDTF">2022-12-09T18:27:24Z</dcterms:modified>
</cp:coreProperties>
</file>