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7.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8.xml" ContentType="application/vnd.openxmlformats-officedocument.drawingml.chartshapes+xml"/>
  <Override PartName="/ppt/charts/chart3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charts/chart31.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charts/chart32.xml" ContentType="application/vnd.openxmlformats-officedocument.drawingml.chart+xml"/>
  <Override PartName="/ppt/charts/style6.xml" ContentType="application/vnd.ms-office.chartstyle+xml"/>
  <Override PartName="/ppt/charts/colors6.xml" ContentType="application/vnd.ms-office.chartcolorstyle+xml"/>
  <Override PartName="/ppt/charts/chart33.xml" ContentType="application/vnd.openxmlformats-officedocument.drawingml.chart+xml"/>
  <Override PartName="/ppt/charts/style7.xml" ContentType="application/vnd.ms-office.chartstyle+xml"/>
  <Override PartName="/ppt/charts/colors7.xml" ContentType="application/vnd.ms-office.chartcolorstyle+xml"/>
  <Override PartName="/ppt/charts/chart34.xml" ContentType="application/vnd.openxmlformats-officedocument.drawingml.chart+xml"/>
  <Override PartName="/ppt/charts/style8.xml" ContentType="application/vnd.ms-office.chartstyle+xml"/>
  <Override PartName="/ppt/charts/colors8.xml" ContentType="application/vnd.ms-office.chartcolorstyle+xml"/>
  <Override PartName="/ppt/charts/chart35.xml" ContentType="application/vnd.openxmlformats-officedocument.drawingml.chart+xml"/>
  <Override PartName="/ppt/charts/style9.xml" ContentType="application/vnd.ms-office.chartstyle+xml"/>
  <Override PartName="/ppt/charts/colors9.xml" ContentType="application/vnd.ms-office.chartcolorstyle+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256" r:id="rId2"/>
    <p:sldId id="387" r:id="rId3"/>
    <p:sldId id="421" r:id="rId4"/>
    <p:sldId id="422" r:id="rId5"/>
    <p:sldId id="423" r:id="rId6"/>
    <p:sldId id="424" r:id="rId7"/>
    <p:sldId id="416" r:id="rId8"/>
    <p:sldId id="417" r:id="rId9"/>
    <p:sldId id="418" r:id="rId10"/>
    <p:sldId id="425" r:id="rId11"/>
    <p:sldId id="426" r:id="rId12"/>
    <p:sldId id="300" r:id="rId13"/>
    <p:sldId id="293" r:id="rId14"/>
    <p:sldId id="294" r:id="rId15"/>
    <p:sldId id="302" r:id="rId16"/>
    <p:sldId id="303" r:id="rId17"/>
    <p:sldId id="304" r:id="rId18"/>
    <p:sldId id="306" r:id="rId19"/>
    <p:sldId id="305" r:id="rId20"/>
    <p:sldId id="307" r:id="rId21"/>
    <p:sldId id="311"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516" r:id="rId36"/>
    <p:sldId id="440" r:id="rId37"/>
    <p:sldId id="441" r:id="rId38"/>
    <p:sldId id="510" r:id="rId39"/>
    <p:sldId id="442" r:id="rId40"/>
    <p:sldId id="514" r:id="rId41"/>
    <p:sldId id="506" r:id="rId42"/>
    <p:sldId id="443" r:id="rId43"/>
    <p:sldId id="517" r:id="rId44"/>
    <p:sldId id="502" r:id="rId45"/>
    <p:sldId id="518" r:id="rId46"/>
    <p:sldId id="503" r:id="rId47"/>
    <p:sldId id="519" r:id="rId48"/>
    <p:sldId id="504" r:id="rId49"/>
    <p:sldId id="444" r:id="rId50"/>
    <p:sldId id="507" r:id="rId51"/>
    <p:sldId id="508" r:id="rId52"/>
    <p:sldId id="509" r:id="rId53"/>
    <p:sldId id="515"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59" r:id="rId69"/>
    <p:sldId id="460" r:id="rId70"/>
    <p:sldId id="461" r:id="rId71"/>
    <p:sldId id="462" r:id="rId72"/>
    <p:sldId id="464" r:id="rId73"/>
    <p:sldId id="465" r:id="rId74"/>
    <p:sldId id="468" r:id="rId75"/>
    <p:sldId id="469" r:id="rId76"/>
    <p:sldId id="470" r:id="rId77"/>
    <p:sldId id="472" r:id="rId78"/>
    <p:sldId id="473" r:id="rId79"/>
    <p:sldId id="474" r:id="rId80"/>
    <p:sldId id="475" r:id="rId81"/>
    <p:sldId id="476" r:id="rId82"/>
    <p:sldId id="477" r:id="rId83"/>
    <p:sldId id="482" r:id="rId84"/>
    <p:sldId id="483" r:id="rId85"/>
    <p:sldId id="484" r:id="rId86"/>
    <p:sldId id="485" r:id="rId87"/>
    <p:sldId id="486" r:id="rId88"/>
    <p:sldId id="487" r:id="rId89"/>
    <p:sldId id="488" r:id="rId90"/>
    <p:sldId id="489" r:id="rId91"/>
    <p:sldId id="490" r:id="rId92"/>
    <p:sldId id="491" r:id="rId93"/>
    <p:sldId id="492" r:id="rId94"/>
    <p:sldId id="493" r:id="rId95"/>
    <p:sldId id="494" r:id="rId96"/>
    <p:sldId id="495" r:id="rId97"/>
    <p:sldId id="496" r:id="rId98"/>
    <p:sldId id="497" r:id="rId99"/>
    <p:sldId id="498" r:id="rId100"/>
    <p:sldId id="499" r:id="rId101"/>
    <p:sldId id="500" r:id="rId102"/>
    <p:sldId id="501" r:id="rId103"/>
    <p:sldId id="389" r:id="rId104"/>
  </p:sldIdLst>
  <p:sldSz cx="9144000" cy="6858000" type="screen4x3"/>
  <p:notesSz cx="66690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00"/>
    <a:srgbClr val="FFFF66"/>
    <a:srgbClr val="99FFCC"/>
    <a:srgbClr val="E5FFF2"/>
    <a:srgbClr val="FFFFC9"/>
    <a:srgbClr val="FFFFBD"/>
    <a:srgbClr val="C1FFE0"/>
    <a:srgbClr val="FFBDF2"/>
    <a:srgbClr val="FFE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xlsx"/><Relationship Id="rId1" Type="http://schemas.openxmlformats.org/officeDocument/2006/relationships/image" Target="../media/image6.jpeg"/></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_____Microsoft_Excel11.xlsx"/><Relationship Id="rId1" Type="http://schemas.openxmlformats.org/officeDocument/2006/relationships/image" Target="../media/image6.jpeg"/></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_____Microsoft_Excel15.xlsx"/><Relationship Id="rId1" Type="http://schemas.openxmlformats.org/officeDocument/2006/relationships/image" Target="../media/image6.jpeg"/></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_____Microsoft_Excel19.xlsx"/><Relationship Id="rId1" Type="http://schemas.openxmlformats.org/officeDocument/2006/relationships/image" Target="../media/image6.jpeg"/></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_____Microsoft_Excel23.xlsx"/><Relationship Id="rId1" Type="http://schemas.openxmlformats.org/officeDocument/2006/relationships/image" Target="../media/image6.jpeg"/></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_____Microsoft_Excel27.xlsx"/><Relationship Id="rId1" Type="http://schemas.openxmlformats.org/officeDocument/2006/relationships/image" Target="../media/image6.jpeg"/></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_____Microsoft_Excel28.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_rels/chart31.xml.rels><?xml version="1.0" encoding="UTF-8" standalone="yes"?>
<Relationships xmlns="http://schemas.openxmlformats.org/package/2006/relationships"><Relationship Id="rId3" Type="http://schemas.openxmlformats.org/officeDocument/2006/relationships/package" Target="../embeddings/_____Microsoft_Excel29.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32.xml.rels><?xml version="1.0" encoding="UTF-8" standalone="yes"?>
<Relationships xmlns="http://schemas.openxmlformats.org/package/2006/relationships"><Relationship Id="rId3" Type="http://schemas.openxmlformats.org/officeDocument/2006/relationships/package" Target="../embeddings/_____Microsoft_Excel30.xlsx"/><Relationship Id="rId2" Type="http://schemas.microsoft.com/office/2011/relationships/chartColorStyle" Target="colors6.xml"/><Relationship Id="rId1" Type="http://schemas.microsoft.com/office/2011/relationships/chartStyle" Target="style6.xml"/></Relationships>
</file>

<file path=ppt/charts/_rels/chart33.xml.rels><?xml version="1.0" encoding="UTF-8" standalone="yes"?>
<Relationships xmlns="http://schemas.openxmlformats.org/package/2006/relationships"><Relationship Id="rId3" Type="http://schemas.openxmlformats.org/officeDocument/2006/relationships/package" Target="../embeddings/_____Microsoft_Excel31.xlsx"/><Relationship Id="rId2" Type="http://schemas.microsoft.com/office/2011/relationships/chartColorStyle" Target="colors7.xml"/><Relationship Id="rId1" Type="http://schemas.microsoft.com/office/2011/relationships/chartStyle" Target="style7.xml"/></Relationships>
</file>

<file path=ppt/charts/_rels/chart34.xml.rels><?xml version="1.0" encoding="UTF-8" standalone="yes"?>
<Relationships xmlns="http://schemas.openxmlformats.org/package/2006/relationships"><Relationship Id="rId3" Type="http://schemas.openxmlformats.org/officeDocument/2006/relationships/package" Target="../embeddings/_____Microsoft_Excel32.xlsx"/><Relationship Id="rId2" Type="http://schemas.microsoft.com/office/2011/relationships/chartColorStyle" Target="colors8.xml"/><Relationship Id="rId1" Type="http://schemas.microsoft.com/office/2011/relationships/chartStyle" Target="style8.xml"/></Relationships>
</file>

<file path=ppt/charts/_rels/chart35.xml.rels><?xml version="1.0" encoding="UTF-8" standalone="yes"?>
<Relationships xmlns="http://schemas.openxmlformats.org/package/2006/relationships"><Relationship Id="rId3" Type="http://schemas.openxmlformats.org/officeDocument/2006/relationships/package" Target="../embeddings/_____Microsoft_Excel33.xlsx"/><Relationship Id="rId2" Type="http://schemas.microsoft.com/office/2011/relationships/chartColorStyle" Target="colors9.xml"/><Relationship Id="rId1" Type="http://schemas.microsoft.com/office/2011/relationships/chartStyle" Target="style9.xml"/></Relationships>
</file>

<file path=ppt/charts/_rels/chart36.xml.rels><?xml version="1.0" encoding="UTF-8" standalone="yes"?>
<Relationships xmlns="http://schemas.openxmlformats.org/package/2006/relationships"><Relationship Id="rId3" Type="http://schemas.openxmlformats.org/officeDocument/2006/relationships/package" Target="../embeddings/_____Microsoft_Excel34.xlsx"/><Relationship Id="rId2" Type="http://schemas.microsoft.com/office/2011/relationships/chartColorStyle" Target="colors10.xml"/><Relationship Id="rId1" Type="http://schemas.microsoft.com/office/2011/relationships/chartStyle" Target="style10.xml"/></Relationships>
</file>

<file path=ppt/charts/_rels/chart37.xml.rels><?xml version="1.0" encoding="UTF-8" standalone="yes"?>
<Relationships xmlns="http://schemas.openxmlformats.org/package/2006/relationships"><Relationship Id="rId3" Type="http://schemas.openxmlformats.org/officeDocument/2006/relationships/package" Target="../embeddings/_____Microsoft_Excel35.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3" Type="http://schemas.openxmlformats.org/officeDocument/2006/relationships/package" Target="../embeddings/_____Microsoft_Excel36.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3" Type="http://schemas.openxmlformats.org/officeDocument/2006/relationships/package" Target="../embeddings/_____Microsoft_Excel37.xlsx"/><Relationship Id="rId2" Type="http://schemas.microsoft.com/office/2011/relationships/chartColorStyle" Target="colors13.xml"/><Relationship Id="rId1" Type="http://schemas.microsoft.com/office/2011/relationships/chartStyle" Target="style1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_____Microsoft_Excel38.xlsx"/><Relationship Id="rId2" Type="http://schemas.microsoft.com/office/2011/relationships/chartColorStyle" Target="colors14.xml"/><Relationship Id="rId1" Type="http://schemas.microsoft.com/office/2011/relationships/chartStyle" Target="style14.xml"/></Relationships>
</file>

<file path=ppt/charts/_rels/chart41.xml.rels><?xml version="1.0" encoding="UTF-8" standalone="yes"?>
<Relationships xmlns="http://schemas.openxmlformats.org/package/2006/relationships"><Relationship Id="rId3" Type="http://schemas.openxmlformats.org/officeDocument/2006/relationships/package" Target="../embeddings/_____Microsoft_Excel39.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_____Microsoft_Excel40.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_____Microsoft_Excel41.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Excel4.xlsx"/><Relationship Id="rId1" Type="http://schemas.openxmlformats.org/officeDocument/2006/relationships/image" Target="../media/image6.jpeg"/></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fs\Departments\&#1043;&#1083;&#1072;&#1074;&#1085;&#1072;&#1103;%20&#1089;&#1077;&#1089;&#1090;&#1088;&#1072;,&#1101;&#1087;&#1080;&#1076;&#1077;&#1084;&#1080;&#1086;&#1083;&#1086;&#1075;\&#1050;&#1086;&#1088;&#1086;&#1085;&#1072;&#1074;&#1080;&#1088;&#1091;&#1089;&#1085;&#1103;%20&#1080;&#1085;&#1092;&#1077;&#1082;&#1094;&#1080;&#1103;\&#1047;&#1072;&#1073;&#1086;&#1083;&#1077;&#1074;&#1072;&#1077;&#1084;&#1086;&#1089;&#1090;&#1100;\&#1044;&#1080;&#1085;&#1072;&#1084;&#1080;&#1082;&#1072;%20&#1079;&#1072;&#1073;&#1086;&#1083;&#1077;&#1074;.%20&#1080;%20&#1089;&#1084;&#1077;&#1088;&#1090;&#1085;&#1086;&#1089;&#1090;&#108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21730123157612172"/>
          <c:y val="0.18033952268895517"/>
          <c:w val="0.76469151981650763"/>
          <c:h val="0.74270447725465838"/>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BDF5-4E89-9925-91B7DA9DA3B5}"/>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BDF5-4E89-9925-91B7DA9DA3B5}"/>
              </c:ext>
            </c:extLst>
          </c:dPt>
          <c:dPt>
            <c:idx val="2"/>
            <c:bubble3D val="0"/>
            <c:explosion val="6"/>
            <c:spPr>
              <a:solidFill>
                <a:srgbClr val="FFFF66"/>
              </a:solidFill>
              <a:ln>
                <a:solidFill>
                  <a:schemeClr val="tx1"/>
                </a:solidFill>
              </a:ln>
            </c:spPr>
            <c:extLst>
              <c:ext xmlns:c16="http://schemas.microsoft.com/office/drawing/2014/chart" uri="{C3380CC4-5D6E-409C-BE32-E72D297353CC}">
                <c16:uniqueId val="{00000005-BDF5-4E89-9925-91B7DA9DA3B5}"/>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79.3</c:v>
                </c:pt>
                <c:pt idx="1">
                  <c:v>6.4</c:v>
                </c:pt>
                <c:pt idx="2" formatCode="0.0">
                  <c:v>14.3</c:v>
                </c:pt>
              </c:numCache>
            </c:numRef>
          </c:val>
          <c:extLst>
            <c:ext xmlns:c16="http://schemas.microsoft.com/office/drawing/2014/chart" uri="{C3380CC4-5D6E-409C-BE32-E72D297353CC}">
              <c16:uniqueId val="{00000006-BDF5-4E89-9925-91B7DA9DA3B5}"/>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9199443789396E-2"/>
          <c:y val="2.6120245898603858E-2"/>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rgbClr val="00FF00"/>
              </a:solidFill>
            </c:spPr>
            <c:extLst>
              <c:ext xmlns:c16="http://schemas.microsoft.com/office/drawing/2014/chart" uri="{C3380CC4-5D6E-409C-BE32-E72D297353CC}">
                <c16:uniqueId val="{00000001-F98D-459B-B314-8849663D3266}"/>
              </c:ext>
            </c:extLst>
          </c:dPt>
          <c:dPt>
            <c:idx val="1"/>
            <c:bubble3D val="0"/>
            <c:spPr>
              <a:solidFill>
                <a:srgbClr val="9900CC"/>
              </a:solidFill>
            </c:spPr>
            <c:extLst>
              <c:ext xmlns:c16="http://schemas.microsoft.com/office/drawing/2014/chart" uri="{C3380CC4-5D6E-409C-BE32-E72D297353CC}">
                <c16:uniqueId val="{00000003-F98D-459B-B314-8849663D3266}"/>
              </c:ext>
            </c:extLst>
          </c:dPt>
          <c:dPt>
            <c:idx val="2"/>
            <c:bubble3D val="0"/>
            <c:spPr>
              <a:solidFill>
                <a:schemeClr val="accent2">
                  <a:lumMod val="40000"/>
                  <a:lumOff val="60000"/>
                </a:schemeClr>
              </a:solidFill>
            </c:spPr>
            <c:extLst>
              <c:ext xmlns:c16="http://schemas.microsoft.com/office/drawing/2014/chart" uri="{C3380CC4-5D6E-409C-BE32-E72D297353CC}">
                <c16:uniqueId val="{00000005-F98D-459B-B314-8849663D3266}"/>
              </c:ext>
            </c:extLst>
          </c:dPt>
          <c:dPt>
            <c:idx val="3"/>
            <c:bubble3D val="0"/>
            <c:spPr>
              <a:solidFill>
                <a:srgbClr val="FF0000"/>
              </a:solidFill>
            </c:spPr>
            <c:extLst>
              <c:ext xmlns:c16="http://schemas.microsoft.com/office/drawing/2014/chart" uri="{C3380CC4-5D6E-409C-BE32-E72D297353CC}">
                <c16:uniqueId val="{00000007-F98D-459B-B314-8849663D3266}"/>
              </c:ext>
            </c:extLst>
          </c:dPt>
          <c:dLbls>
            <c:dLbl>
              <c:idx val="0"/>
              <c:layout>
                <c:manualLayout>
                  <c:x val="-0.15406733481226106"/>
                  <c:y val="9.78439970940944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8D-459B-B314-8849663D3266}"/>
                </c:ext>
              </c:extLst>
            </c:dLbl>
            <c:dLbl>
              <c:idx val="2"/>
              <c:layout>
                <c:manualLayout>
                  <c:x val="7.1427771466252857E-2"/>
                  <c:y val="-8.312822103781765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8D-459B-B314-8849663D3266}"/>
                </c:ext>
              </c:extLst>
            </c:dLbl>
            <c:dLbl>
              <c:idx val="3"/>
              <c:layout>
                <c:manualLayout>
                  <c:x val="0.1252929781995549"/>
                  <c:y val="9.782412962248898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8D-459B-B314-8849663D3266}"/>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8D-459B-B314-8849663D3266}"/>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врач</c:v>
                </c:pt>
                <c:pt idx="1">
                  <c:v>средний мед.персонал</c:v>
                </c:pt>
                <c:pt idx="2">
                  <c:v>администрация</c:v>
                </c:pt>
                <c:pt idx="3">
                  <c:v>немедицинский персонал</c:v>
                </c:pt>
              </c:strCache>
            </c:strRef>
          </c:cat>
          <c:val>
            <c:numRef>
              <c:f>Лист1!$B$2:$B$5</c:f>
              <c:numCache>
                <c:formatCode>0.0</c:formatCode>
                <c:ptCount val="4"/>
                <c:pt idx="0" formatCode="General">
                  <c:v>31.1</c:v>
                </c:pt>
                <c:pt idx="1">
                  <c:v>22.7</c:v>
                </c:pt>
                <c:pt idx="2">
                  <c:v>9.6</c:v>
                </c:pt>
                <c:pt idx="3" formatCode="General">
                  <c:v>36.6</c:v>
                </c:pt>
              </c:numCache>
            </c:numRef>
          </c:val>
          <c:extLst>
            <c:ext xmlns:c16="http://schemas.microsoft.com/office/drawing/2014/chart" uri="{C3380CC4-5D6E-409C-BE32-E72D297353CC}">
              <c16:uniqueId val="{00000009-F98D-459B-B314-8849663D3266}"/>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1.1378664019410029E-2"/>
          <c:y val="0.61618783751778727"/>
          <c:w val="0.79028383047044948"/>
          <c:h val="0.3713830913742246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6547337034233E-2"/>
          <c:y val="6.3445511672462027E-2"/>
          <c:w val="0.4654211808006995"/>
          <c:h val="0.76336046406968383"/>
        </c:manualLayout>
      </c:layout>
      <c:pieChart>
        <c:varyColors val="1"/>
        <c:ser>
          <c:idx val="0"/>
          <c:order val="0"/>
          <c:tx>
            <c:strRef>
              <c:f>Лист1!$B$1</c:f>
              <c:strCache>
                <c:ptCount val="1"/>
                <c:pt idx="0">
                  <c:v>Столбец1</c:v>
                </c:pt>
              </c:strCache>
            </c:strRef>
          </c:tx>
          <c:spPr>
            <a:ln>
              <a:solidFill>
                <a:schemeClr val="tx1"/>
              </a:solidFill>
            </a:ln>
          </c:spPr>
          <c:dPt>
            <c:idx val="0"/>
            <c:bubble3D val="0"/>
            <c:spPr>
              <a:solidFill>
                <a:srgbClr val="FFBDF2"/>
              </a:solidFill>
              <a:ln>
                <a:solidFill>
                  <a:schemeClr val="tx1"/>
                </a:solidFill>
              </a:ln>
            </c:spPr>
            <c:extLst>
              <c:ext xmlns:c16="http://schemas.microsoft.com/office/drawing/2014/chart" uri="{C3380CC4-5D6E-409C-BE32-E72D297353CC}">
                <c16:uniqueId val="{00000001-036C-4136-8324-6126F7DC1A3D}"/>
              </c:ext>
            </c:extLst>
          </c:dPt>
          <c:dPt>
            <c:idx val="1"/>
            <c:bubble3D val="0"/>
            <c:spPr>
              <a:solidFill>
                <a:srgbClr val="CCFFFF"/>
              </a:solidFill>
              <a:ln>
                <a:solidFill>
                  <a:schemeClr val="tx1"/>
                </a:solidFill>
              </a:ln>
            </c:spPr>
            <c:extLst>
              <c:ext xmlns:c16="http://schemas.microsoft.com/office/drawing/2014/chart" uri="{C3380CC4-5D6E-409C-BE32-E72D297353CC}">
                <c16:uniqueId val="{00000003-036C-4136-8324-6126F7DC1A3D}"/>
              </c:ext>
            </c:extLst>
          </c:dPt>
          <c:dPt>
            <c:idx val="2"/>
            <c:bubble3D val="0"/>
            <c:spPr>
              <a:solidFill>
                <a:schemeClr val="accent2">
                  <a:lumMod val="40000"/>
                  <a:lumOff val="60000"/>
                </a:schemeClr>
              </a:solidFill>
              <a:ln>
                <a:solidFill>
                  <a:schemeClr val="tx1"/>
                </a:solidFill>
              </a:ln>
            </c:spPr>
            <c:extLst>
              <c:ext xmlns:c16="http://schemas.microsoft.com/office/drawing/2014/chart" uri="{C3380CC4-5D6E-409C-BE32-E72D297353CC}">
                <c16:uniqueId val="{00000005-036C-4136-8324-6126F7DC1A3D}"/>
              </c:ext>
            </c:extLst>
          </c:dPt>
          <c:dPt>
            <c:idx val="3"/>
            <c:bubble3D val="0"/>
            <c:spPr>
              <a:solidFill>
                <a:srgbClr val="FF0000"/>
              </a:solidFill>
              <a:ln>
                <a:solidFill>
                  <a:schemeClr val="tx1"/>
                </a:solidFill>
              </a:ln>
            </c:spPr>
            <c:extLst>
              <c:ext xmlns:c16="http://schemas.microsoft.com/office/drawing/2014/chart" uri="{C3380CC4-5D6E-409C-BE32-E72D297353CC}">
                <c16:uniqueId val="{00000007-036C-4136-8324-6126F7DC1A3D}"/>
              </c:ext>
            </c:extLst>
          </c:dPt>
          <c:dLbls>
            <c:dLbl>
              <c:idx val="0"/>
              <c:layout>
                <c:manualLayout>
                  <c:x val="-5.1659358637570735E-2"/>
                  <c:y val="-0.2498118005032691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6C-4136-8324-6126F7DC1A3D}"/>
                </c:ext>
              </c:extLst>
            </c:dLbl>
            <c:dLbl>
              <c:idx val="1"/>
              <c:layout>
                <c:manualLayout>
                  <c:x val="8.4214209173891053E-2"/>
                  <c:y val="0.125408511355141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6C-4136-8324-6126F7DC1A3D}"/>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6C-4136-8324-6126F7DC1A3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женщины</c:v>
                </c:pt>
                <c:pt idx="1">
                  <c:v>мужчины</c:v>
                </c:pt>
              </c:strCache>
            </c:strRef>
          </c:cat>
          <c:val>
            <c:numRef>
              <c:f>Лист1!$B$2:$B$3</c:f>
              <c:numCache>
                <c:formatCode>0.0</c:formatCode>
                <c:ptCount val="2"/>
                <c:pt idx="0">
                  <c:v>86.2</c:v>
                </c:pt>
                <c:pt idx="1">
                  <c:v>13.8</c:v>
                </c:pt>
              </c:numCache>
            </c:numRef>
          </c:val>
          <c:extLst>
            <c:ext xmlns:c16="http://schemas.microsoft.com/office/drawing/2014/chart" uri="{C3380CC4-5D6E-409C-BE32-E72D297353CC}">
              <c16:uniqueId val="{00000009-036C-4136-8324-6126F7DC1A3D}"/>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685164909992079"/>
          <c:y val="0.12032747919272742"/>
          <c:w val="0.28463728044554187"/>
          <c:h val="0.333466081976015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0.2271091504437823"/>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chemeClr val="accent4">
                  <a:lumMod val="60000"/>
                  <a:lumOff val="40000"/>
                </a:schemeClr>
              </a:solidFill>
            </c:spPr>
            <c:extLst>
              <c:ext xmlns:c16="http://schemas.microsoft.com/office/drawing/2014/chart" uri="{C3380CC4-5D6E-409C-BE32-E72D297353CC}">
                <c16:uniqueId val="{00000001-327B-4014-9115-80A2DB3BFDB7}"/>
              </c:ext>
            </c:extLst>
          </c:dPt>
          <c:dPt>
            <c:idx val="1"/>
            <c:bubble3D val="0"/>
            <c:spPr>
              <a:solidFill>
                <a:schemeClr val="tx2">
                  <a:lumMod val="40000"/>
                  <a:lumOff val="60000"/>
                </a:schemeClr>
              </a:solidFill>
            </c:spPr>
            <c:extLst>
              <c:ext xmlns:c16="http://schemas.microsoft.com/office/drawing/2014/chart" uri="{C3380CC4-5D6E-409C-BE32-E72D297353CC}">
                <c16:uniqueId val="{00000003-327B-4014-9115-80A2DB3BFDB7}"/>
              </c:ext>
            </c:extLst>
          </c:dPt>
          <c:dPt>
            <c:idx val="2"/>
            <c:bubble3D val="0"/>
            <c:spPr>
              <a:solidFill>
                <a:schemeClr val="accent6">
                  <a:lumMod val="75000"/>
                </a:schemeClr>
              </a:solidFill>
            </c:spPr>
            <c:extLst>
              <c:ext xmlns:c16="http://schemas.microsoft.com/office/drawing/2014/chart" uri="{C3380CC4-5D6E-409C-BE32-E72D297353CC}">
                <c16:uniqueId val="{00000005-327B-4014-9115-80A2DB3BFDB7}"/>
              </c:ext>
            </c:extLst>
          </c:dPt>
          <c:dPt>
            <c:idx val="3"/>
            <c:bubble3D val="0"/>
            <c:spPr>
              <a:solidFill>
                <a:srgbClr val="FF0000"/>
              </a:solidFill>
            </c:spPr>
            <c:extLst>
              <c:ext xmlns:c16="http://schemas.microsoft.com/office/drawing/2014/chart" uri="{C3380CC4-5D6E-409C-BE32-E72D297353CC}">
                <c16:uniqueId val="{00000007-327B-4014-9115-80A2DB3BFDB7}"/>
              </c:ext>
            </c:extLst>
          </c:dPt>
          <c:dLbls>
            <c:dLbl>
              <c:idx val="0"/>
              <c:layout>
                <c:manualLayout>
                  <c:x val="-0.12330644994247343"/>
                  <c:y val="0.1483475423945660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7B-4014-9115-80A2DB3BFDB7}"/>
                </c:ext>
              </c:extLst>
            </c:dLbl>
            <c:dLbl>
              <c:idx val="2"/>
              <c:layout>
                <c:manualLayout>
                  <c:x val="3.2095303911618106E-2"/>
                  <c:y val="-0.19370972806997139"/>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7B-4014-9115-80A2DB3BFDB7}"/>
                </c:ext>
              </c:extLst>
            </c:dLbl>
            <c:dLbl>
              <c:idx val="3"/>
              <c:layout>
                <c:manualLayout>
                  <c:x val="6.0429020127707088E-2"/>
                  <c:y val="0.1125473958454487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27B-4014-9115-80A2DB3BFDB7}"/>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7B-4014-9115-80A2DB3BFDB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 5 лет</c:v>
                </c:pt>
                <c:pt idx="1">
                  <c:v>6-10 лет</c:v>
                </c:pt>
                <c:pt idx="2">
                  <c:v>11-20 лет</c:v>
                </c:pt>
                <c:pt idx="3">
                  <c:v>более 20 лет</c:v>
                </c:pt>
              </c:strCache>
            </c:strRef>
          </c:cat>
          <c:val>
            <c:numRef>
              <c:f>Лист1!$B$2:$B$5</c:f>
              <c:numCache>
                <c:formatCode>General</c:formatCode>
                <c:ptCount val="4"/>
                <c:pt idx="0">
                  <c:v>19.100000000000001</c:v>
                </c:pt>
                <c:pt idx="1">
                  <c:v>17.3</c:v>
                </c:pt>
                <c:pt idx="2">
                  <c:v>30.4</c:v>
                </c:pt>
                <c:pt idx="3">
                  <c:v>33.200000000000003</c:v>
                </c:pt>
              </c:numCache>
            </c:numRef>
          </c:val>
          <c:extLst>
            <c:ext xmlns:c16="http://schemas.microsoft.com/office/drawing/2014/chart" uri="{C3380CC4-5D6E-409C-BE32-E72D297353CC}">
              <c16:uniqueId val="{00000009-327B-4014-9115-80A2DB3BFDB7}"/>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46736809709315452"/>
          <c:y val="0.24976651003745148"/>
          <c:w val="0.53178903060950222"/>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625632452875606"/>
          <c:y val="8.0815759011434576E-2"/>
          <c:w val="0.86573641701847948"/>
          <c:h val="0.84222824638904503"/>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C3EA-4127-8167-B3BF9E7A8A0C}"/>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C3EA-4127-8167-B3BF9E7A8A0C}"/>
              </c:ext>
            </c:extLst>
          </c:dPt>
          <c:dPt>
            <c:idx val="2"/>
            <c:bubble3D val="0"/>
            <c:explosion val="6"/>
            <c:spPr>
              <a:solidFill>
                <a:srgbClr val="FFFF00"/>
              </a:solidFill>
              <a:ln>
                <a:solidFill>
                  <a:schemeClr val="tx1"/>
                </a:solidFill>
              </a:ln>
            </c:spPr>
            <c:extLst>
              <c:ext xmlns:c16="http://schemas.microsoft.com/office/drawing/2014/chart" uri="{C3380CC4-5D6E-409C-BE32-E72D297353CC}">
                <c16:uniqueId val="{00000005-C3EA-4127-8167-B3BF9E7A8A0C}"/>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30.6</c:v>
                </c:pt>
                <c:pt idx="1">
                  <c:v>31.5</c:v>
                </c:pt>
                <c:pt idx="2" formatCode="0.0">
                  <c:v>37.9</c:v>
                </c:pt>
              </c:numCache>
            </c:numRef>
          </c:val>
          <c:extLst>
            <c:ext xmlns:c16="http://schemas.microsoft.com/office/drawing/2014/chart" uri="{C3380CC4-5D6E-409C-BE32-E72D297353CC}">
              <c16:uniqueId val="{00000006-C3EA-4127-8167-B3BF9E7A8A0C}"/>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9199443789396E-2"/>
          <c:y val="2.6120245898603858E-2"/>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rgbClr val="00FF00"/>
              </a:solidFill>
            </c:spPr>
            <c:extLst>
              <c:ext xmlns:c16="http://schemas.microsoft.com/office/drawing/2014/chart" uri="{C3380CC4-5D6E-409C-BE32-E72D297353CC}">
                <c16:uniqueId val="{00000001-F98D-459B-B314-8849663D3266}"/>
              </c:ext>
            </c:extLst>
          </c:dPt>
          <c:dPt>
            <c:idx val="1"/>
            <c:bubble3D val="0"/>
            <c:spPr>
              <a:solidFill>
                <a:srgbClr val="9900CC"/>
              </a:solidFill>
            </c:spPr>
            <c:extLst>
              <c:ext xmlns:c16="http://schemas.microsoft.com/office/drawing/2014/chart" uri="{C3380CC4-5D6E-409C-BE32-E72D297353CC}">
                <c16:uniqueId val="{00000003-F98D-459B-B314-8849663D3266}"/>
              </c:ext>
            </c:extLst>
          </c:dPt>
          <c:dPt>
            <c:idx val="2"/>
            <c:bubble3D val="0"/>
            <c:spPr>
              <a:solidFill>
                <a:schemeClr val="accent2">
                  <a:lumMod val="40000"/>
                  <a:lumOff val="60000"/>
                </a:schemeClr>
              </a:solidFill>
            </c:spPr>
            <c:extLst>
              <c:ext xmlns:c16="http://schemas.microsoft.com/office/drawing/2014/chart" uri="{C3380CC4-5D6E-409C-BE32-E72D297353CC}">
                <c16:uniqueId val="{00000005-F98D-459B-B314-8849663D3266}"/>
              </c:ext>
            </c:extLst>
          </c:dPt>
          <c:dPt>
            <c:idx val="3"/>
            <c:bubble3D val="0"/>
            <c:spPr>
              <a:solidFill>
                <a:srgbClr val="FF0000"/>
              </a:solidFill>
            </c:spPr>
            <c:extLst>
              <c:ext xmlns:c16="http://schemas.microsoft.com/office/drawing/2014/chart" uri="{C3380CC4-5D6E-409C-BE32-E72D297353CC}">
                <c16:uniqueId val="{00000007-F98D-459B-B314-8849663D3266}"/>
              </c:ext>
            </c:extLst>
          </c:dPt>
          <c:dLbls>
            <c:dLbl>
              <c:idx val="0"/>
              <c:layout>
                <c:manualLayout>
                  <c:x val="-0.18251399486078612"/>
                  <c:y val="3.56985920896301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8D-459B-B314-8849663D3266}"/>
                </c:ext>
              </c:extLst>
            </c:dLbl>
            <c:dLbl>
              <c:idx val="2"/>
              <c:layout>
                <c:manualLayout>
                  <c:x val="9.9874431514777942E-2"/>
                  <c:y val="-3.96264721598593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8D-459B-B314-8849663D3266}"/>
                </c:ext>
              </c:extLst>
            </c:dLbl>
            <c:dLbl>
              <c:idx val="3"/>
              <c:layout>
                <c:manualLayout>
                  <c:x val="0.1252929781995549"/>
                  <c:y val="9.782412962248898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8D-459B-B314-8849663D3266}"/>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8D-459B-B314-8849663D3266}"/>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врач</c:v>
                </c:pt>
                <c:pt idx="1">
                  <c:v>средний мед.персонал</c:v>
                </c:pt>
                <c:pt idx="2">
                  <c:v>администрация</c:v>
                </c:pt>
                <c:pt idx="3">
                  <c:v>немедицинский персонал</c:v>
                </c:pt>
              </c:strCache>
            </c:strRef>
          </c:cat>
          <c:val>
            <c:numRef>
              <c:f>Лист1!$B$2:$B$5</c:f>
              <c:numCache>
                <c:formatCode>0.0</c:formatCode>
                <c:ptCount val="4"/>
                <c:pt idx="0" formatCode="General">
                  <c:v>43.3</c:v>
                </c:pt>
                <c:pt idx="1">
                  <c:v>23.5</c:v>
                </c:pt>
                <c:pt idx="2">
                  <c:v>8</c:v>
                </c:pt>
                <c:pt idx="3" formatCode="General">
                  <c:v>25.2</c:v>
                </c:pt>
              </c:numCache>
            </c:numRef>
          </c:val>
          <c:extLst>
            <c:ext xmlns:c16="http://schemas.microsoft.com/office/drawing/2014/chart" uri="{C3380CC4-5D6E-409C-BE32-E72D297353CC}">
              <c16:uniqueId val="{00000009-F98D-459B-B314-8849663D3266}"/>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1.1378664019410029E-2"/>
          <c:y val="0.61618783751778727"/>
          <c:w val="0.79028383047044948"/>
          <c:h val="0.3713830913742246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6547337034233E-2"/>
          <c:y val="6.3445511672462027E-2"/>
          <c:w val="0.4654211808006995"/>
          <c:h val="0.76336046406968383"/>
        </c:manualLayout>
      </c:layout>
      <c:pieChart>
        <c:varyColors val="1"/>
        <c:ser>
          <c:idx val="0"/>
          <c:order val="0"/>
          <c:tx>
            <c:strRef>
              <c:f>Лист1!$B$1</c:f>
              <c:strCache>
                <c:ptCount val="1"/>
                <c:pt idx="0">
                  <c:v>Столбец1</c:v>
                </c:pt>
              </c:strCache>
            </c:strRef>
          </c:tx>
          <c:dPt>
            <c:idx val="0"/>
            <c:bubble3D val="0"/>
            <c:spPr>
              <a:solidFill>
                <a:srgbClr val="FFBDF2"/>
              </a:solidFill>
              <a:ln>
                <a:solidFill>
                  <a:schemeClr val="tx1"/>
                </a:solidFill>
              </a:ln>
            </c:spPr>
            <c:extLst>
              <c:ext xmlns:c16="http://schemas.microsoft.com/office/drawing/2014/chart" uri="{C3380CC4-5D6E-409C-BE32-E72D297353CC}">
                <c16:uniqueId val="{00000001-036C-4136-8324-6126F7DC1A3D}"/>
              </c:ext>
            </c:extLst>
          </c:dPt>
          <c:dPt>
            <c:idx val="1"/>
            <c:bubble3D val="0"/>
            <c:spPr>
              <a:solidFill>
                <a:srgbClr val="CCFFFF"/>
              </a:solidFill>
              <a:ln>
                <a:solidFill>
                  <a:schemeClr val="tx1"/>
                </a:solidFill>
              </a:ln>
            </c:spPr>
            <c:extLst>
              <c:ext xmlns:c16="http://schemas.microsoft.com/office/drawing/2014/chart" uri="{C3380CC4-5D6E-409C-BE32-E72D297353CC}">
                <c16:uniqueId val="{00000003-036C-4136-8324-6126F7DC1A3D}"/>
              </c:ext>
            </c:extLst>
          </c:dPt>
          <c:dPt>
            <c:idx val="2"/>
            <c:bubble3D val="0"/>
            <c:spPr>
              <a:solidFill>
                <a:schemeClr val="accent2">
                  <a:lumMod val="40000"/>
                  <a:lumOff val="60000"/>
                </a:schemeClr>
              </a:solidFill>
            </c:spPr>
            <c:extLst>
              <c:ext xmlns:c16="http://schemas.microsoft.com/office/drawing/2014/chart" uri="{C3380CC4-5D6E-409C-BE32-E72D297353CC}">
                <c16:uniqueId val="{00000005-036C-4136-8324-6126F7DC1A3D}"/>
              </c:ext>
            </c:extLst>
          </c:dPt>
          <c:dPt>
            <c:idx val="3"/>
            <c:bubble3D val="0"/>
            <c:spPr>
              <a:solidFill>
                <a:srgbClr val="FF0000"/>
              </a:solidFill>
            </c:spPr>
            <c:extLst>
              <c:ext xmlns:c16="http://schemas.microsoft.com/office/drawing/2014/chart" uri="{C3380CC4-5D6E-409C-BE32-E72D297353CC}">
                <c16:uniqueId val="{00000007-036C-4136-8324-6126F7DC1A3D}"/>
              </c:ext>
            </c:extLst>
          </c:dPt>
          <c:dLbls>
            <c:dLbl>
              <c:idx val="0"/>
              <c:layout>
                <c:manualLayout>
                  <c:x val="-5.1659358637570735E-2"/>
                  <c:y val="-0.2498118005032691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6C-4136-8324-6126F7DC1A3D}"/>
                </c:ext>
              </c:extLst>
            </c:dLbl>
            <c:dLbl>
              <c:idx val="1"/>
              <c:layout>
                <c:manualLayout>
                  <c:x val="8.4214209173891053E-2"/>
                  <c:y val="0.125408511355141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6C-4136-8324-6126F7DC1A3D}"/>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6C-4136-8324-6126F7DC1A3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женщины</c:v>
                </c:pt>
                <c:pt idx="1">
                  <c:v>мужчины</c:v>
                </c:pt>
              </c:strCache>
            </c:strRef>
          </c:cat>
          <c:val>
            <c:numRef>
              <c:f>Лист1!$B$2:$B$3</c:f>
              <c:numCache>
                <c:formatCode>0.0</c:formatCode>
                <c:ptCount val="2"/>
                <c:pt idx="0">
                  <c:v>84</c:v>
                </c:pt>
                <c:pt idx="1">
                  <c:v>16</c:v>
                </c:pt>
              </c:numCache>
            </c:numRef>
          </c:val>
          <c:extLst>
            <c:ext xmlns:c16="http://schemas.microsoft.com/office/drawing/2014/chart" uri="{C3380CC4-5D6E-409C-BE32-E72D297353CC}">
              <c16:uniqueId val="{00000009-036C-4136-8324-6126F7DC1A3D}"/>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685164909992079"/>
          <c:y val="0.12032747919272742"/>
          <c:w val="0.28463728044554187"/>
          <c:h val="0.333466081976015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0.2271091504437823"/>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chemeClr val="accent4">
                  <a:lumMod val="60000"/>
                  <a:lumOff val="40000"/>
                </a:schemeClr>
              </a:solidFill>
            </c:spPr>
            <c:extLst>
              <c:ext xmlns:c16="http://schemas.microsoft.com/office/drawing/2014/chart" uri="{C3380CC4-5D6E-409C-BE32-E72D297353CC}">
                <c16:uniqueId val="{00000001-327B-4014-9115-80A2DB3BFDB7}"/>
              </c:ext>
            </c:extLst>
          </c:dPt>
          <c:dPt>
            <c:idx val="1"/>
            <c:bubble3D val="0"/>
            <c:spPr>
              <a:solidFill>
                <a:schemeClr val="tx2">
                  <a:lumMod val="40000"/>
                  <a:lumOff val="60000"/>
                </a:schemeClr>
              </a:solidFill>
            </c:spPr>
            <c:extLst>
              <c:ext xmlns:c16="http://schemas.microsoft.com/office/drawing/2014/chart" uri="{C3380CC4-5D6E-409C-BE32-E72D297353CC}">
                <c16:uniqueId val="{00000003-327B-4014-9115-80A2DB3BFDB7}"/>
              </c:ext>
            </c:extLst>
          </c:dPt>
          <c:dPt>
            <c:idx val="2"/>
            <c:bubble3D val="0"/>
            <c:spPr>
              <a:solidFill>
                <a:schemeClr val="accent6">
                  <a:lumMod val="75000"/>
                </a:schemeClr>
              </a:solidFill>
            </c:spPr>
            <c:extLst>
              <c:ext xmlns:c16="http://schemas.microsoft.com/office/drawing/2014/chart" uri="{C3380CC4-5D6E-409C-BE32-E72D297353CC}">
                <c16:uniqueId val="{00000005-327B-4014-9115-80A2DB3BFDB7}"/>
              </c:ext>
            </c:extLst>
          </c:dPt>
          <c:dPt>
            <c:idx val="3"/>
            <c:bubble3D val="0"/>
            <c:spPr>
              <a:solidFill>
                <a:srgbClr val="FF0000"/>
              </a:solidFill>
            </c:spPr>
            <c:extLst>
              <c:ext xmlns:c16="http://schemas.microsoft.com/office/drawing/2014/chart" uri="{C3380CC4-5D6E-409C-BE32-E72D297353CC}">
                <c16:uniqueId val="{00000007-327B-4014-9115-80A2DB3BFDB7}"/>
              </c:ext>
            </c:extLst>
          </c:dPt>
          <c:dLbls>
            <c:dLbl>
              <c:idx val="0"/>
              <c:layout>
                <c:manualLayout>
                  <c:x val="-0.153199550332449"/>
                  <c:y val="0.1261907115773802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7B-4014-9115-80A2DB3BFDB7}"/>
                </c:ext>
              </c:extLst>
            </c:dLbl>
            <c:dLbl>
              <c:idx val="2"/>
              <c:layout>
                <c:manualLayout>
                  <c:x val="0.10084943480856176"/>
                  <c:y val="-0.182631312661378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7B-4014-9115-80A2DB3BFDB7}"/>
                </c:ext>
              </c:extLst>
            </c:dLbl>
            <c:dLbl>
              <c:idx val="3"/>
              <c:layout>
                <c:manualLayout>
                  <c:x val="5.4450400049711981E-2"/>
                  <c:y val="0.1236258112540416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27B-4014-9115-80A2DB3BFDB7}"/>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7B-4014-9115-80A2DB3BFDB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 5 лет</c:v>
                </c:pt>
                <c:pt idx="1">
                  <c:v>6-10 лет</c:v>
                </c:pt>
                <c:pt idx="2">
                  <c:v>11-20 лет</c:v>
                </c:pt>
                <c:pt idx="3">
                  <c:v>более 20 лет</c:v>
                </c:pt>
              </c:strCache>
            </c:strRef>
          </c:cat>
          <c:val>
            <c:numRef>
              <c:f>Лист1!$B$2:$B$5</c:f>
              <c:numCache>
                <c:formatCode>General</c:formatCode>
                <c:ptCount val="4"/>
                <c:pt idx="0">
                  <c:v>30.1</c:v>
                </c:pt>
                <c:pt idx="1">
                  <c:v>17.100000000000001</c:v>
                </c:pt>
                <c:pt idx="2">
                  <c:v>22.7</c:v>
                </c:pt>
                <c:pt idx="3">
                  <c:v>30.1</c:v>
                </c:pt>
              </c:numCache>
            </c:numRef>
          </c:val>
          <c:extLst>
            <c:ext xmlns:c16="http://schemas.microsoft.com/office/drawing/2014/chart" uri="{C3380CC4-5D6E-409C-BE32-E72D297353CC}">
              <c16:uniqueId val="{00000009-327B-4014-9115-80A2DB3BFDB7}"/>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46736809709315452"/>
          <c:y val="0.24976651003745148"/>
          <c:w val="0.53178903060950222"/>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625632452875606"/>
          <c:y val="8.0815759011434576E-2"/>
          <c:w val="0.86573641701847948"/>
          <c:h val="0.84222824638904503"/>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C3EA-4127-8167-B3BF9E7A8A0C}"/>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C3EA-4127-8167-B3BF9E7A8A0C}"/>
              </c:ext>
            </c:extLst>
          </c:dPt>
          <c:dPt>
            <c:idx val="2"/>
            <c:bubble3D val="0"/>
            <c:explosion val="6"/>
            <c:spPr>
              <a:solidFill>
                <a:srgbClr val="FFFF00"/>
              </a:solidFill>
              <a:ln>
                <a:solidFill>
                  <a:schemeClr val="tx1"/>
                </a:solidFill>
              </a:ln>
            </c:spPr>
            <c:extLst>
              <c:ext xmlns:c16="http://schemas.microsoft.com/office/drawing/2014/chart" uri="{C3380CC4-5D6E-409C-BE32-E72D297353CC}">
                <c16:uniqueId val="{00000005-C3EA-4127-8167-B3BF9E7A8A0C}"/>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21.5</c:v>
                </c:pt>
                <c:pt idx="1">
                  <c:v>15.2</c:v>
                </c:pt>
                <c:pt idx="2" formatCode="0.0">
                  <c:v>63.3</c:v>
                </c:pt>
              </c:numCache>
            </c:numRef>
          </c:val>
          <c:extLst>
            <c:ext xmlns:c16="http://schemas.microsoft.com/office/drawing/2014/chart" uri="{C3380CC4-5D6E-409C-BE32-E72D297353CC}">
              <c16:uniqueId val="{00000006-C3EA-4127-8167-B3BF9E7A8A0C}"/>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9199443789396E-2"/>
          <c:y val="2.6120245898603858E-2"/>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rgbClr val="00FF00"/>
              </a:solidFill>
            </c:spPr>
            <c:extLst>
              <c:ext xmlns:c16="http://schemas.microsoft.com/office/drawing/2014/chart" uri="{C3380CC4-5D6E-409C-BE32-E72D297353CC}">
                <c16:uniqueId val="{00000001-F98D-459B-B314-8849663D3266}"/>
              </c:ext>
            </c:extLst>
          </c:dPt>
          <c:dPt>
            <c:idx val="1"/>
            <c:bubble3D val="0"/>
            <c:spPr>
              <a:solidFill>
                <a:srgbClr val="9900CC"/>
              </a:solidFill>
            </c:spPr>
            <c:extLst>
              <c:ext xmlns:c16="http://schemas.microsoft.com/office/drawing/2014/chart" uri="{C3380CC4-5D6E-409C-BE32-E72D297353CC}">
                <c16:uniqueId val="{00000003-F98D-459B-B314-8849663D3266}"/>
              </c:ext>
            </c:extLst>
          </c:dPt>
          <c:dPt>
            <c:idx val="2"/>
            <c:bubble3D val="0"/>
            <c:spPr>
              <a:solidFill>
                <a:schemeClr val="accent2">
                  <a:lumMod val="40000"/>
                  <a:lumOff val="60000"/>
                </a:schemeClr>
              </a:solidFill>
            </c:spPr>
            <c:extLst>
              <c:ext xmlns:c16="http://schemas.microsoft.com/office/drawing/2014/chart" uri="{C3380CC4-5D6E-409C-BE32-E72D297353CC}">
                <c16:uniqueId val="{00000005-F98D-459B-B314-8849663D3266}"/>
              </c:ext>
            </c:extLst>
          </c:dPt>
          <c:dPt>
            <c:idx val="3"/>
            <c:bubble3D val="0"/>
            <c:spPr>
              <a:solidFill>
                <a:srgbClr val="FF0000"/>
              </a:solidFill>
            </c:spPr>
            <c:extLst>
              <c:ext xmlns:c16="http://schemas.microsoft.com/office/drawing/2014/chart" uri="{C3380CC4-5D6E-409C-BE32-E72D297353CC}">
                <c16:uniqueId val="{00000007-F98D-459B-B314-8849663D3266}"/>
              </c:ext>
            </c:extLst>
          </c:dPt>
          <c:dLbls>
            <c:dLbl>
              <c:idx val="0"/>
              <c:layout>
                <c:manualLayout>
                  <c:x val="-0.15406733481226106"/>
                  <c:y val="9.78439970940944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8D-459B-B314-8849663D3266}"/>
                </c:ext>
              </c:extLst>
            </c:dLbl>
            <c:dLbl>
              <c:idx val="2"/>
              <c:layout>
                <c:manualLayout>
                  <c:x val="7.1427771466252857E-2"/>
                  <c:y val="-8.312822103781765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8D-459B-B314-8849663D3266}"/>
                </c:ext>
              </c:extLst>
            </c:dLbl>
            <c:dLbl>
              <c:idx val="3"/>
              <c:layout>
                <c:manualLayout>
                  <c:x val="0.1252929781995549"/>
                  <c:y val="9.782412962248898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8D-459B-B314-8849663D3266}"/>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8D-459B-B314-8849663D3266}"/>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врач</c:v>
                </c:pt>
                <c:pt idx="1">
                  <c:v>средний мед.персонал</c:v>
                </c:pt>
                <c:pt idx="2">
                  <c:v>администрация</c:v>
                </c:pt>
                <c:pt idx="3">
                  <c:v>немедицинский персонал</c:v>
                </c:pt>
              </c:strCache>
            </c:strRef>
          </c:cat>
          <c:val>
            <c:numRef>
              <c:f>Лист1!$B$2:$B$5</c:f>
              <c:numCache>
                <c:formatCode>0.0</c:formatCode>
                <c:ptCount val="4"/>
                <c:pt idx="0">
                  <c:v>43</c:v>
                </c:pt>
                <c:pt idx="1">
                  <c:v>22.3</c:v>
                </c:pt>
                <c:pt idx="2">
                  <c:v>9.6999999999999993</c:v>
                </c:pt>
                <c:pt idx="3">
                  <c:v>25</c:v>
                </c:pt>
              </c:numCache>
            </c:numRef>
          </c:val>
          <c:extLst>
            <c:ext xmlns:c16="http://schemas.microsoft.com/office/drawing/2014/chart" uri="{C3380CC4-5D6E-409C-BE32-E72D297353CC}">
              <c16:uniqueId val="{00000009-F98D-459B-B314-8849663D3266}"/>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1.1378664019410029E-2"/>
          <c:y val="0.61618783751778727"/>
          <c:w val="0.79028383047044948"/>
          <c:h val="0.3713830913742246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6547337034233E-2"/>
          <c:y val="6.3445511672462027E-2"/>
          <c:w val="0.4654211808006995"/>
          <c:h val="0.76336046406968383"/>
        </c:manualLayout>
      </c:layout>
      <c:pieChart>
        <c:varyColors val="1"/>
        <c:ser>
          <c:idx val="0"/>
          <c:order val="0"/>
          <c:tx>
            <c:strRef>
              <c:f>Лист1!$B$1</c:f>
              <c:strCache>
                <c:ptCount val="1"/>
                <c:pt idx="0">
                  <c:v>Столбец1</c:v>
                </c:pt>
              </c:strCache>
            </c:strRef>
          </c:tx>
          <c:spPr>
            <a:ln>
              <a:solidFill>
                <a:schemeClr val="tx1"/>
              </a:solidFill>
            </a:ln>
          </c:spPr>
          <c:dPt>
            <c:idx val="0"/>
            <c:bubble3D val="0"/>
            <c:spPr>
              <a:solidFill>
                <a:srgbClr val="FFBDF2"/>
              </a:solidFill>
              <a:ln>
                <a:solidFill>
                  <a:schemeClr val="tx1"/>
                </a:solidFill>
              </a:ln>
            </c:spPr>
            <c:extLst>
              <c:ext xmlns:c16="http://schemas.microsoft.com/office/drawing/2014/chart" uri="{C3380CC4-5D6E-409C-BE32-E72D297353CC}">
                <c16:uniqueId val="{00000001-036C-4136-8324-6126F7DC1A3D}"/>
              </c:ext>
            </c:extLst>
          </c:dPt>
          <c:dPt>
            <c:idx val="1"/>
            <c:bubble3D val="0"/>
            <c:spPr>
              <a:solidFill>
                <a:srgbClr val="CCFFFF"/>
              </a:solidFill>
              <a:ln>
                <a:solidFill>
                  <a:schemeClr val="tx1"/>
                </a:solidFill>
              </a:ln>
            </c:spPr>
            <c:extLst>
              <c:ext xmlns:c16="http://schemas.microsoft.com/office/drawing/2014/chart" uri="{C3380CC4-5D6E-409C-BE32-E72D297353CC}">
                <c16:uniqueId val="{00000003-036C-4136-8324-6126F7DC1A3D}"/>
              </c:ext>
            </c:extLst>
          </c:dPt>
          <c:dPt>
            <c:idx val="2"/>
            <c:bubble3D val="0"/>
            <c:spPr>
              <a:solidFill>
                <a:schemeClr val="accent2">
                  <a:lumMod val="40000"/>
                  <a:lumOff val="60000"/>
                </a:schemeClr>
              </a:solidFill>
              <a:ln>
                <a:solidFill>
                  <a:schemeClr val="tx1"/>
                </a:solidFill>
              </a:ln>
            </c:spPr>
            <c:extLst>
              <c:ext xmlns:c16="http://schemas.microsoft.com/office/drawing/2014/chart" uri="{C3380CC4-5D6E-409C-BE32-E72D297353CC}">
                <c16:uniqueId val="{00000005-036C-4136-8324-6126F7DC1A3D}"/>
              </c:ext>
            </c:extLst>
          </c:dPt>
          <c:dPt>
            <c:idx val="3"/>
            <c:bubble3D val="0"/>
            <c:spPr>
              <a:solidFill>
                <a:srgbClr val="FF0000"/>
              </a:solidFill>
              <a:ln>
                <a:solidFill>
                  <a:schemeClr val="tx1"/>
                </a:solidFill>
              </a:ln>
            </c:spPr>
            <c:extLst>
              <c:ext xmlns:c16="http://schemas.microsoft.com/office/drawing/2014/chart" uri="{C3380CC4-5D6E-409C-BE32-E72D297353CC}">
                <c16:uniqueId val="{00000007-036C-4136-8324-6126F7DC1A3D}"/>
              </c:ext>
            </c:extLst>
          </c:dPt>
          <c:dLbls>
            <c:dLbl>
              <c:idx val="0"/>
              <c:layout>
                <c:manualLayout>
                  <c:x val="-5.1659358637570735E-2"/>
                  <c:y val="-0.2498118005032691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6C-4136-8324-6126F7DC1A3D}"/>
                </c:ext>
              </c:extLst>
            </c:dLbl>
            <c:dLbl>
              <c:idx val="1"/>
              <c:layout>
                <c:manualLayout>
                  <c:x val="8.4214209173891053E-2"/>
                  <c:y val="0.125408511355141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6C-4136-8324-6126F7DC1A3D}"/>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6C-4136-8324-6126F7DC1A3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женщины</c:v>
                </c:pt>
                <c:pt idx="1">
                  <c:v>мужчины</c:v>
                </c:pt>
              </c:strCache>
            </c:strRef>
          </c:cat>
          <c:val>
            <c:numRef>
              <c:f>Лист1!$B$2:$B$3</c:f>
              <c:numCache>
                <c:formatCode>0.0</c:formatCode>
                <c:ptCount val="2"/>
                <c:pt idx="0">
                  <c:v>84.6</c:v>
                </c:pt>
                <c:pt idx="1">
                  <c:v>15.4</c:v>
                </c:pt>
              </c:numCache>
            </c:numRef>
          </c:val>
          <c:extLst>
            <c:ext xmlns:c16="http://schemas.microsoft.com/office/drawing/2014/chart" uri="{C3380CC4-5D6E-409C-BE32-E72D297353CC}">
              <c16:uniqueId val="{00000009-036C-4136-8324-6126F7DC1A3D}"/>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685164909992079"/>
          <c:y val="0.12032747919272742"/>
          <c:w val="0.28463728044554187"/>
          <c:h val="0.333466081976015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9199443789396E-2"/>
          <c:y val="2.6120245898603858E-2"/>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rgbClr val="00FF00"/>
              </a:solidFill>
            </c:spPr>
            <c:extLst>
              <c:ext xmlns:c16="http://schemas.microsoft.com/office/drawing/2014/chart" uri="{C3380CC4-5D6E-409C-BE32-E72D297353CC}">
                <c16:uniqueId val="{00000001-F98D-459B-B314-8849663D3266}"/>
              </c:ext>
            </c:extLst>
          </c:dPt>
          <c:dPt>
            <c:idx val="1"/>
            <c:bubble3D val="0"/>
            <c:spPr>
              <a:solidFill>
                <a:srgbClr val="9900CC"/>
              </a:solidFill>
            </c:spPr>
            <c:extLst>
              <c:ext xmlns:c16="http://schemas.microsoft.com/office/drawing/2014/chart" uri="{C3380CC4-5D6E-409C-BE32-E72D297353CC}">
                <c16:uniqueId val="{00000003-F98D-459B-B314-8849663D3266}"/>
              </c:ext>
            </c:extLst>
          </c:dPt>
          <c:dPt>
            <c:idx val="2"/>
            <c:bubble3D val="0"/>
            <c:spPr>
              <a:solidFill>
                <a:schemeClr val="accent2">
                  <a:lumMod val="40000"/>
                  <a:lumOff val="60000"/>
                </a:schemeClr>
              </a:solidFill>
            </c:spPr>
            <c:extLst>
              <c:ext xmlns:c16="http://schemas.microsoft.com/office/drawing/2014/chart" uri="{C3380CC4-5D6E-409C-BE32-E72D297353CC}">
                <c16:uniqueId val="{00000005-F98D-459B-B314-8849663D3266}"/>
              </c:ext>
            </c:extLst>
          </c:dPt>
          <c:dPt>
            <c:idx val="3"/>
            <c:bubble3D val="0"/>
            <c:spPr>
              <a:solidFill>
                <a:srgbClr val="FF0000"/>
              </a:solidFill>
            </c:spPr>
            <c:extLst>
              <c:ext xmlns:c16="http://schemas.microsoft.com/office/drawing/2014/chart" uri="{C3380CC4-5D6E-409C-BE32-E72D297353CC}">
                <c16:uniqueId val="{00000007-F98D-459B-B314-8849663D3266}"/>
              </c:ext>
            </c:extLst>
          </c:dPt>
          <c:dLbls>
            <c:dLbl>
              <c:idx val="0"/>
              <c:layout>
                <c:manualLayout>
                  <c:x val="-0.15406733481226106"/>
                  <c:y val="9.78439970940944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8D-459B-B314-8849663D3266}"/>
                </c:ext>
              </c:extLst>
            </c:dLbl>
            <c:dLbl>
              <c:idx val="2"/>
              <c:layout>
                <c:manualLayout>
                  <c:x val="0.11694242754389297"/>
                  <c:y val="6.602064666926370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8D-459B-B314-8849663D3266}"/>
                </c:ext>
              </c:extLst>
            </c:dLbl>
            <c:dLbl>
              <c:idx val="3"/>
              <c:layout>
                <c:manualLayout>
                  <c:x val="9.9690984155882317E-2"/>
                  <c:y val="0.1195751166047231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8D-459B-B314-8849663D3266}"/>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8D-459B-B314-8849663D3266}"/>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врач</c:v>
                </c:pt>
                <c:pt idx="1">
                  <c:v>средний мед.персонал</c:v>
                </c:pt>
                <c:pt idx="2">
                  <c:v>младший мед.персонал</c:v>
                </c:pt>
                <c:pt idx="3">
                  <c:v>немедицинский персонал</c:v>
                </c:pt>
              </c:strCache>
            </c:strRef>
          </c:cat>
          <c:val>
            <c:numRef>
              <c:f>Лист1!$B$2:$B$5</c:f>
              <c:numCache>
                <c:formatCode>0.0</c:formatCode>
                <c:ptCount val="4"/>
                <c:pt idx="0" formatCode="General">
                  <c:v>37.799999999999997</c:v>
                </c:pt>
                <c:pt idx="1">
                  <c:v>42</c:v>
                </c:pt>
                <c:pt idx="2">
                  <c:v>5</c:v>
                </c:pt>
                <c:pt idx="3" formatCode="General">
                  <c:v>15.2</c:v>
                </c:pt>
              </c:numCache>
            </c:numRef>
          </c:val>
          <c:extLst>
            <c:ext xmlns:c16="http://schemas.microsoft.com/office/drawing/2014/chart" uri="{C3380CC4-5D6E-409C-BE32-E72D297353CC}">
              <c16:uniqueId val="{00000009-F98D-459B-B314-8849663D3266}"/>
            </c:ext>
          </c:extLst>
        </c:ser>
        <c:dLbls>
          <c:dLblPos val="ctr"/>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0.2271091504437823"/>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chemeClr val="accent4">
                  <a:lumMod val="60000"/>
                  <a:lumOff val="40000"/>
                </a:schemeClr>
              </a:solidFill>
            </c:spPr>
            <c:extLst>
              <c:ext xmlns:c16="http://schemas.microsoft.com/office/drawing/2014/chart" uri="{C3380CC4-5D6E-409C-BE32-E72D297353CC}">
                <c16:uniqueId val="{00000001-327B-4014-9115-80A2DB3BFDB7}"/>
              </c:ext>
            </c:extLst>
          </c:dPt>
          <c:dPt>
            <c:idx val="1"/>
            <c:bubble3D val="0"/>
            <c:spPr>
              <a:solidFill>
                <a:schemeClr val="tx2">
                  <a:lumMod val="40000"/>
                  <a:lumOff val="60000"/>
                </a:schemeClr>
              </a:solidFill>
            </c:spPr>
            <c:extLst>
              <c:ext xmlns:c16="http://schemas.microsoft.com/office/drawing/2014/chart" uri="{C3380CC4-5D6E-409C-BE32-E72D297353CC}">
                <c16:uniqueId val="{00000003-327B-4014-9115-80A2DB3BFDB7}"/>
              </c:ext>
            </c:extLst>
          </c:dPt>
          <c:dPt>
            <c:idx val="2"/>
            <c:bubble3D val="0"/>
            <c:spPr>
              <a:solidFill>
                <a:schemeClr val="accent6">
                  <a:lumMod val="75000"/>
                </a:schemeClr>
              </a:solidFill>
            </c:spPr>
            <c:extLst>
              <c:ext xmlns:c16="http://schemas.microsoft.com/office/drawing/2014/chart" uri="{C3380CC4-5D6E-409C-BE32-E72D297353CC}">
                <c16:uniqueId val="{00000005-327B-4014-9115-80A2DB3BFDB7}"/>
              </c:ext>
            </c:extLst>
          </c:dPt>
          <c:dPt>
            <c:idx val="3"/>
            <c:bubble3D val="0"/>
            <c:spPr>
              <a:solidFill>
                <a:srgbClr val="FF0000"/>
              </a:solidFill>
            </c:spPr>
            <c:extLst>
              <c:ext xmlns:c16="http://schemas.microsoft.com/office/drawing/2014/chart" uri="{C3380CC4-5D6E-409C-BE32-E72D297353CC}">
                <c16:uniqueId val="{00000007-327B-4014-9115-80A2DB3BFDB7}"/>
              </c:ext>
            </c:extLst>
          </c:dPt>
          <c:dLbls>
            <c:dLbl>
              <c:idx val="0"/>
              <c:layout>
                <c:manualLayout>
                  <c:x val="-0.12330644994247343"/>
                  <c:y val="0.1483475423945660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7B-4014-9115-80A2DB3BFDB7}"/>
                </c:ext>
              </c:extLst>
            </c:dLbl>
            <c:dLbl>
              <c:idx val="2"/>
              <c:layout>
                <c:manualLayout>
                  <c:x val="3.2095303911618106E-2"/>
                  <c:y val="-0.19370972806997139"/>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7B-4014-9115-80A2DB3BFDB7}"/>
                </c:ext>
              </c:extLst>
            </c:dLbl>
            <c:dLbl>
              <c:idx val="3"/>
              <c:layout>
                <c:manualLayout>
                  <c:x val="6.0429020127707088E-2"/>
                  <c:y val="0.1125473958454487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27B-4014-9115-80A2DB3BFDB7}"/>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7B-4014-9115-80A2DB3BFDB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 5 лет</c:v>
                </c:pt>
                <c:pt idx="1">
                  <c:v>6-10 лет</c:v>
                </c:pt>
                <c:pt idx="2">
                  <c:v>11-20 лет</c:v>
                </c:pt>
                <c:pt idx="3">
                  <c:v>более 20 лет</c:v>
                </c:pt>
              </c:strCache>
            </c:strRef>
          </c:cat>
          <c:val>
            <c:numRef>
              <c:f>Лист1!$B$2:$B$5</c:f>
              <c:numCache>
                <c:formatCode>General</c:formatCode>
                <c:ptCount val="4"/>
                <c:pt idx="0">
                  <c:v>21.6</c:v>
                </c:pt>
                <c:pt idx="1">
                  <c:v>16.399999999999999</c:v>
                </c:pt>
                <c:pt idx="2">
                  <c:v>31.1</c:v>
                </c:pt>
                <c:pt idx="3">
                  <c:v>30.9</c:v>
                </c:pt>
              </c:numCache>
            </c:numRef>
          </c:val>
          <c:extLst>
            <c:ext xmlns:c16="http://schemas.microsoft.com/office/drawing/2014/chart" uri="{C3380CC4-5D6E-409C-BE32-E72D297353CC}">
              <c16:uniqueId val="{00000009-327B-4014-9115-80A2DB3BFDB7}"/>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46736809709315452"/>
          <c:y val="0.24976651003745148"/>
          <c:w val="0.53178903060950222"/>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625632452875606"/>
          <c:y val="8.0815759011434576E-2"/>
          <c:w val="0.86573641701847948"/>
          <c:h val="0.84222824638904503"/>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C3EA-4127-8167-B3BF9E7A8A0C}"/>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C3EA-4127-8167-B3BF9E7A8A0C}"/>
              </c:ext>
            </c:extLst>
          </c:dPt>
          <c:dPt>
            <c:idx val="2"/>
            <c:bubble3D val="0"/>
            <c:explosion val="6"/>
            <c:spPr>
              <a:solidFill>
                <a:srgbClr val="FFFF00"/>
              </a:solidFill>
              <a:ln>
                <a:solidFill>
                  <a:schemeClr val="tx1"/>
                </a:solidFill>
              </a:ln>
            </c:spPr>
            <c:extLst>
              <c:ext xmlns:c16="http://schemas.microsoft.com/office/drawing/2014/chart" uri="{C3380CC4-5D6E-409C-BE32-E72D297353CC}">
                <c16:uniqueId val="{00000005-C3EA-4127-8167-B3BF9E7A8A0C}"/>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58.5</c:v>
                </c:pt>
                <c:pt idx="1">
                  <c:v>8.9</c:v>
                </c:pt>
                <c:pt idx="2" formatCode="0.0">
                  <c:v>32.6</c:v>
                </c:pt>
              </c:numCache>
            </c:numRef>
          </c:val>
          <c:extLst>
            <c:ext xmlns:c16="http://schemas.microsoft.com/office/drawing/2014/chart" uri="{C3380CC4-5D6E-409C-BE32-E72D297353CC}">
              <c16:uniqueId val="{00000006-C3EA-4127-8167-B3BF9E7A8A0C}"/>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9199443789396E-2"/>
          <c:y val="2.6120245898603858E-2"/>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rgbClr val="00FF00"/>
              </a:solidFill>
            </c:spPr>
            <c:extLst>
              <c:ext xmlns:c16="http://schemas.microsoft.com/office/drawing/2014/chart" uri="{C3380CC4-5D6E-409C-BE32-E72D297353CC}">
                <c16:uniqueId val="{00000001-F98D-459B-B314-8849663D3266}"/>
              </c:ext>
            </c:extLst>
          </c:dPt>
          <c:dPt>
            <c:idx val="1"/>
            <c:bubble3D val="0"/>
            <c:spPr>
              <a:solidFill>
                <a:srgbClr val="9900CC"/>
              </a:solidFill>
            </c:spPr>
            <c:extLst>
              <c:ext xmlns:c16="http://schemas.microsoft.com/office/drawing/2014/chart" uri="{C3380CC4-5D6E-409C-BE32-E72D297353CC}">
                <c16:uniqueId val="{00000003-F98D-459B-B314-8849663D3266}"/>
              </c:ext>
            </c:extLst>
          </c:dPt>
          <c:dPt>
            <c:idx val="2"/>
            <c:bubble3D val="0"/>
            <c:spPr>
              <a:solidFill>
                <a:schemeClr val="accent2">
                  <a:lumMod val="40000"/>
                  <a:lumOff val="60000"/>
                </a:schemeClr>
              </a:solidFill>
            </c:spPr>
            <c:extLst>
              <c:ext xmlns:c16="http://schemas.microsoft.com/office/drawing/2014/chart" uri="{C3380CC4-5D6E-409C-BE32-E72D297353CC}">
                <c16:uniqueId val="{00000005-F98D-459B-B314-8849663D3266}"/>
              </c:ext>
            </c:extLst>
          </c:dPt>
          <c:dPt>
            <c:idx val="3"/>
            <c:bubble3D val="0"/>
            <c:spPr>
              <a:solidFill>
                <a:srgbClr val="FF0000"/>
              </a:solidFill>
            </c:spPr>
            <c:extLst>
              <c:ext xmlns:c16="http://schemas.microsoft.com/office/drawing/2014/chart" uri="{C3380CC4-5D6E-409C-BE32-E72D297353CC}">
                <c16:uniqueId val="{00000007-F98D-459B-B314-8849663D3266}"/>
              </c:ext>
            </c:extLst>
          </c:dPt>
          <c:dLbls>
            <c:dLbl>
              <c:idx val="0"/>
              <c:layout>
                <c:manualLayout>
                  <c:x val="-0.15406733481226106"/>
                  <c:y val="9.78439970940944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8D-459B-B314-8849663D3266}"/>
                </c:ext>
              </c:extLst>
            </c:dLbl>
            <c:dLbl>
              <c:idx val="2"/>
              <c:layout>
                <c:manualLayout>
                  <c:x val="0.10556376352448295"/>
                  <c:y val="-8.623548881481467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8D-459B-B314-8849663D3266}"/>
                </c:ext>
              </c:extLst>
            </c:dLbl>
            <c:dLbl>
              <c:idx val="3"/>
              <c:layout>
                <c:manualLayout>
                  <c:x val="0.1252929781995549"/>
                  <c:y val="9.782412962248898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8D-459B-B314-8849663D3266}"/>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8D-459B-B314-8849663D3266}"/>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врач</c:v>
                </c:pt>
                <c:pt idx="1">
                  <c:v>средний мед.персонал</c:v>
                </c:pt>
                <c:pt idx="2">
                  <c:v>администрация</c:v>
                </c:pt>
                <c:pt idx="3">
                  <c:v>немедицинский персонал</c:v>
                </c:pt>
              </c:strCache>
            </c:strRef>
          </c:cat>
          <c:val>
            <c:numRef>
              <c:f>Лист1!$B$2:$B$5</c:f>
              <c:numCache>
                <c:formatCode>0.0</c:formatCode>
                <c:ptCount val="4"/>
                <c:pt idx="0">
                  <c:v>24</c:v>
                </c:pt>
                <c:pt idx="1">
                  <c:v>35.9</c:v>
                </c:pt>
                <c:pt idx="2">
                  <c:v>11</c:v>
                </c:pt>
                <c:pt idx="3">
                  <c:v>29.1</c:v>
                </c:pt>
              </c:numCache>
            </c:numRef>
          </c:val>
          <c:extLst>
            <c:ext xmlns:c16="http://schemas.microsoft.com/office/drawing/2014/chart" uri="{C3380CC4-5D6E-409C-BE32-E72D297353CC}">
              <c16:uniqueId val="{00000009-F98D-459B-B314-8849663D3266}"/>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1.1378664019410029E-2"/>
          <c:y val="0.61618783751778727"/>
          <c:w val="0.79028383047044948"/>
          <c:h val="0.3713830913742246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6547337034233E-2"/>
          <c:y val="6.3445511672462027E-2"/>
          <c:w val="0.4654211808006995"/>
          <c:h val="0.76336046406968383"/>
        </c:manualLayout>
      </c:layout>
      <c:pieChart>
        <c:varyColors val="1"/>
        <c:ser>
          <c:idx val="0"/>
          <c:order val="0"/>
          <c:tx>
            <c:strRef>
              <c:f>Лист1!$B$1</c:f>
              <c:strCache>
                <c:ptCount val="1"/>
                <c:pt idx="0">
                  <c:v>Столбец1</c:v>
                </c:pt>
              </c:strCache>
            </c:strRef>
          </c:tx>
          <c:spPr>
            <a:ln>
              <a:solidFill>
                <a:schemeClr val="tx1"/>
              </a:solidFill>
            </a:ln>
          </c:spPr>
          <c:dPt>
            <c:idx val="0"/>
            <c:bubble3D val="0"/>
            <c:spPr>
              <a:solidFill>
                <a:srgbClr val="FFBDF2"/>
              </a:solidFill>
              <a:ln>
                <a:solidFill>
                  <a:schemeClr val="tx1"/>
                </a:solidFill>
              </a:ln>
            </c:spPr>
            <c:extLst>
              <c:ext xmlns:c16="http://schemas.microsoft.com/office/drawing/2014/chart" uri="{C3380CC4-5D6E-409C-BE32-E72D297353CC}">
                <c16:uniqueId val="{00000001-036C-4136-8324-6126F7DC1A3D}"/>
              </c:ext>
            </c:extLst>
          </c:dPt>
          <c:dPt>
            <c:idx val="1"/>
            <c:bubble3D val="0"/>
            <c:spPr>
              <a:solidFill>
                <a:srgbClr val="CCFFFF"/>
              </a:solidFill>
              <a:ln>
                <a:solidFill>
                  <a:schemeClr val="tx1"/>
                </a:solidFill>
              </a:ln>
            </c:spPr>
            <c:extLst>
              <c:ext xmlns:c16="http://schemas.microsoft.com/office/drawing/2014/chart" uri="{C3380CC4-5D6E-409C-BE32-E72D297353CC}">
                <c16:uniqueId val="{00000003-036C-4136-8324-6126F7DC1A3D}"/>
              </c:ext>
            </c:extLst>
          </c:dPt>
          <c:dPt>
            <c:idx val="2"/>
            <c:bubble3D val="0"/>
            <c:spPr>
              <a:solidFill>
                <a:schemeClr val="accent2">
                  <a:lumMod val="40000"/>
                  <a:lumOff val="60000"/>
                </a:schemeClr>
              </a:solidFill>
              <a:ln>
                <a:solidFill>
                  <a:schemeClr val="tx1"/>
                </a:solidFill>
              </a:ln>
            </c:spPr>
            <c:extLst>
              <c:ext xmlns:c16="http://schemas.microsoft.com/office/drawing/2014/chart" uri="{C3380CC4-5D6E-409C-BE32-E72D297353CC}">
                <c16:uniqueId val="{00000005-036C-4136-8324-6126F7DC1A3D}"/>
              </c:ext>
            </c:extLst>
          </c:dPt>
          <c:dPt>
            <c:idx val="3"/>
            <c:bubble3D val="0"/>
            <c:spPr>
              <a:solidFill>
                <a:srgbClr val="FF0000"/>
              </a:solidFill>
              <a:ln>
                <a:solidFill>
                  <a:schemeClr val="tx1"/>
                </a:solidFill>
              </a:ln>
            </c:spPr>
            <c:extLst>
              <c:ext xmlns:c16="http://schemas.microsoft.com/office/drawing/2014/chart" uri="{C3380CC4-5D6E-409C-BE32-E72D297353CC}">
                <c16:uniqueId val="{00000007-036C-4136-8324-6126F7DC1A3D}"/>
              </c:ext>
            </c:extLst>
          </c:dPt>
          <c:dLbls>
            <c:dLbl>
              <c:idx val="0"/>
              <c:layout>
                <c:manualLayout>
                  <c:x val="-0.17682466285108112"/>
                  <c:y val="-0.128504172475803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6C-4136-8324-6126F7DC1A3D}"/>
                </c:ext>
              </c:extLst>
            </c:dLbl>
            <c:dLbl>
              <c:idx val="1"/>
              <c:layout>
                <c:manualLayout>
                  <c:x val="8.4214209173891053E-2"/>
                  <c:y val="0.125408511355141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6C-4136-8324-6126F7DC1A3D}"/>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6C-4136-8324-6126F7DC1A3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женщины</c:v>
                </c:pt>
                <c:pt idx="1">
                  <c:v>мужчины</c:v>
                </c:pt>
              </c:strCache>
            </c:strRef>
          </c:cat>
          <c:val>
            <c:numRef>
              <c:f>Лист1!$B$2:$B$3</c:f>
              <c:numCache>
                <c:formatCode>0.0</c:formatCode>
                <c:ptCount val="2"/>
                <c:pt idx="0">
                  <c:v>65.8</c:v>
                </c:pt>
                <c:pt idx="1">
                  <c:v>34.200000000000003</c:v>
                </c:pt>
              </c:numCache>
            </c:numRef>
          </c:val>
          <c:extLst>
            <c:ext xmlns:c16="http://schemas.microsoft.com/office/drawing/2014/chart" uri="{C3380CC4-5D6E-409C-BE32-E72D297353CC}">
              <c16:uniqueId val="{00000009-036C-4136-8324-6126F7DC1A3D}"/>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685164909992079"/>
          <c:y val="0.12032747919272742"/>
          <c:w val="0.28463728044554187"/>
          <c:h val="0.333466081976015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0.2271091504437823"/>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chemeClr val="accent4">
                  <a:lumMod val="60000"/>
                  <a:lumOff val="40000"/>
                </a:schemeClr>
              </a:solidFill>
            </c:spPr>
            <c:extLst>
              <c:ext xmlns:c16="http://schemas.microsoft.com/office/drawing/2014/chart" uri="{C3380CC4-5D6E-409C-BE32-E72D297353CC}">
                <c16:uniqueId val="{00000001-327B-4014-9115-80A2DB3BFDB7}"/>
              </c:ext>
            </c:extLst>
          </c:dPt>
          <c:dPt>
            <c:idx val="1"/>
            <c:bubble3D val="0"/>
            <c:spPr>
              <a:solidFill>
                <a:schemeClr val="tx2">
                  <a:lumMod val="40000"/>
                  <a:lumOff val="60000"/>
                </a:schemeClr>
              </a:solidFill>
            </c:spPr>
            <c:extLst>
              <c:ext xmlns:c16="http://schemas.microsoft.com/office/drawing/2014/chart" uri="{C3380CC4-5D6E-409C-BE32-E72D297353CC}">
                <c16:uniqueId val="{00000003-327B-4014-9115-80A2DB3BFDB7}"/>
              </c:ext>
            </c:extLst>
          </c:dPt>
          <c:dPt>
            <c:idx val="2"/>
            <c:bubble3D val="0"/>
            <c:spPr>
              <a:solidFill>
                <a:schemeClr val="accent6">
                  <a:lumMod val="75000"/>
                </a:schemeClr>
              </a:solidFill>
            </c:spPr>
            <c:extLst>
              <c:ext xmlns:c16="http://schemas.microsoft.com/office/drawing/2014/chart" uri="{C3380CC4-5D6E-409C-BE32-E72D297353CC}">
                <c16:uniqueId val="{00000005-327B-4014-9115-80A2DB3BFDB7}"/>
              </c:ext>
            </c:extLst>
          </c:dPt>
          <c:dPt>
            <c:idx val="3"/>
            <c:bubble3D val="0"/>
            <c:spPr>
              <a:solidFill>
                <a:srgbClr val="FF0000"/>
              </a:solidFill>
            </c:spPr>
            <c:extLst>
              <c:ext xmlns:c16="http://schemas.microsoft.com/office/drawing/2014/chart" uri="{C3380CC4-5D6E-409C-BE32-E72D297353CC}">
                <c16:uniqueId val="{00000007-327B-4014-9115-80A2DB3BFDB7}"/>
              </c:ext>
            </c:extLst>
          </c:dPt>
          <c:dLbls>
            <c:dLbl>
              <c:idx val="0"/>
              <c:layout>
                <c:manualLayout>
                  <c:x val="-6.3520249162522427E-2"/>
                  <c:y val="0.12249790644118257"/>
                </c:manualLayout>
              </c:layout>
              <c:tx>
                <c:rich>
                  <a:bodyPr/>
                  <a:lstStyle/>
                  <a:p>
                    <a:fld id="{E8B9C5F9-F250-4339-904C-52AB6911952E}" type="VALUE">
                      <a:rPr lang="en-US" smtClean="0"/>
                      <a:pPr/>
                      <a:t>[ЗНАЧЕНИЕ]</a:t>
                    </a:fld>
                    <a:r>
                      <a:rPr lang="en-US" dirty="0" smtClean="0"/>
                      <a:t>,0</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27B-4014-9115-80A2DB3BFDB7}"/>
                </c:ext>
              </c:extLst>
            </c:dLbl>
            <c:dLbl>
              <c:idx val="1"/>
              <c:layout>
                <c:manualLayout>
                  <c:x val="-0.14110108293052184"/>
                  <c:y val="5.944136872223126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27B-4014-9115-80A2DB3BFDB7}"/>
                </c:ext>
              </c:extLst>
            </c:dLbl>
            <c:dLbl>
              <c:idx val="2"/>
              <c:layout>
                <c:manualLayout>
                  <c:x val="-0.12334881811625456"/>
                  <c:y val="-0.1346248458908092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7B-4014-9115-80A2DB3BFDB7}"/>
                </c:ext>
              </c:extLst>
            </c:dLbl>
            <c:dLbl>
              <c:idx val="3"/>
              <c:layout>
                <c:manualLayout>
                  <c:x val="3.6514539815726679E-2"/>
                  <c:y val="1.653446230431040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27B-4014-9115-80A2DB3BFDB7}"/>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7B-4014-9115-80A2DB3BFDB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 5 лет</c:v>
                </c:pt>
                <c:pt idx="1">
                  <c:v>6-10 лет</c:v>
                </c:pt>
                <c:pt idx="2">
                  <c:v>11-20 лет</c:v>
                </c:pt>
                <c:pt idx="3">
                  <c:v>более 20 лет</c:v>
                </c:pt>
              </c:strCache>
            </c:strRef>
          </c:cat>
          <c:val>
            <c:numRef>
              <c:f>Лист1!$B$2:$B$5</c:f>
              <c:numCache>
                <c:formatCode>General</c:formatCode>
                <c:ptCount val="4"/>
                <c:pt idx="0">
                  <c:v>11</c:v>
                </c:pt>
                <c:pt idx="1">
                  <c:v>16.899999999999999</c:v>
                </c:pt>
                <c:pt idx="2">
                  <c:v>31.9</c:v>
                </c:pt>
                <c:pt idx="3">
                  <c:v>40.199999999999996</c:v>
                </c:pt>
              </c:numCache>
            </c:numRef>
          </c:val>
          <c:extLst>
            <c:ext xmlns:c16="http://schemas.microsoft.com/office/drawing/2014/chart" uri="{C3380CC4-5D6E-409C-BE32-E72D297353CC}">
              <c16:uniqueId val="{00000009-327B-4014-9115-80A2DB3BFDB7}"/>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210078352876045"/>
          <c:y val="0.27192334085463721"/>
          <c:w val="0.38830219429479584"/>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625632452875606"/>
          <c:y val="8.0815759011434576E-2"/>
          <c:w val="0.86573641701847948"/>
          <c:h val="0.84222824638904503"/>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C3EA-4127-8167-B3BF9E7A8A0C}"/>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C3EA-4127-8167-B3BF9E7A8A0C}"/>
              </c:ext>
            </c:extLst>
          </c:dPt>
          <c:dPt>
            <c:idx val="2"/>
            <c:bubble3D val="0"/>
            <c:explosion val="6"/>
            <c:spPr>
              <a:solidFill>
                <a:srgbClr val="FFFF00"/>
              </a:solidFill>
              <a:ln>
                <a:solidFill>
                  <a:schemeClr val="tx1"/>
                </a:solidFill>
              </a:ln>
            </c:spPr>
            <c:extLst>
              <c:ext xmlns:c16="http://schemas.microsoft.com/office/drawing/2014/chart" uri="{C3380CC4-5D6E-409C-BE32-E72D297353CC}">
                <c16:uniqueId val="{00000005-C3EA-4127-8167-B3BF9E7A8A0C}"/>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58.2</c:v>
                </c:pt>
                <c:pt idx="1">
                  <c:v>4.5</c:v>
                </c:pt>
                <c:pt idx="2" formatCode="0.0">
                  <c:v>37.799999999999997</c:v>
                </c:pt>
              </c:numCache>
            </c:numRef>
          </c:val>
          <c:extLst>
            <c:ext xmlns:c16="http://schemas.microsoft.com/office/drawing/2014/chart" uri="{C3380CC4-5D6E-409C-BE32-E72D297353CC}">
              <c16:uniqueId val="{00000006-C3EA-4127-8167-B3BF9E7A8A0C}"/>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9199443789396E-2"/>
          <c:y val="2.6120245898603858E-2"/>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rgbClr val="00FF00"/>
              </a:solidFill>
            </c:spPr>
            <c:extLst>
              <c:ext xmlns:c16="http://schemas.microsoft.com/office/drawing/2014/chart" uri="{C3380CC4-5D6E-409C-BE32-E72D297353CC}">
                <c16:uniqueId val="{00000001-F98D-459B-B314-8849663D3266}"/>
              </c:ext>
            </c:extLst>
          </c:dPt>
          <c:dPt>
            <c:idx val="1"/>
            <c:bubble3D val="0"/>
            <c:spPr>
              <a:solidFill>
                <a:srgbClr val="9900CC"/>
              </a:solidFill>
            </c:spPr>
            <c:extLst>
              <c:ext xmlns:c16="http://schemas.microsoft.com/office/drawing/2014/chart" uri="{C3380CC4-5D6E-409C-BE32-E72D297353CC}">
                <c16:uniqueId val="{00000003-F98D-459B-B314-8849663D3266}"/>
              </c:ext>
            </c:extLst>
          </c:dPt>
          <c:dPt>
            <c:idx val="2"/>
            <c:bubble3D val="0"/>
            <c:spPr>
              <a:solidFill>
                <a:schemeClr val="accent2">
                  <a:lumMod val="40000"/>
                  <a:lumOff val="60000"/>
                </a:schemeClr>
              </a:solidFill>
            </c:spPr>
            <c:extLst>
              <c:ext xmlns:c16="http://schemas.microsoft.com/office/drawing/2014/chart" uri="{C3380CC4-5D6E-409C-BE32-E72D297353CC}">
                <c16:uniqueId val="{00000005-F98D-459B-B314-8849663D3266}"/>
              </c:ext>
            </c:extLst>
          </c:dPt>
          <c:dPt>
            <c:idx val="3"/>
            <c:bubble3D val="0"/>
            <c:spPr>
              <a:solidFill>
                <a:srgbClr val="FF0000"/>
              </a:solidFill>
            </c:spPr>
            <c:extLst>
              <c:ext xmlns:c16="http://schemas.microsoft.com/office/drawing/2014/chart" uri="{C3380CC4-5D6E-409C-BE32-E72D297353CC}">
                <c16:uniqueId val="{00000007-F98D-459B-B314-8849663D3266}"/>
              </c:ext>
            </c:extLst>
          </c:dPt>
          <c:dLbls>
            <c:dLbl>
              <c:idx val="0"/>
              <c:layout>
                <c:manualLayout>
                  <c:x val="-0.15406733481226106"/>
                  <c:y val="9.78439970940944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8D-459B-B314-8849663D3266}"/>
                </c:ext>
              </c:extLst>
            </c:dLbl>
            <c:dLbl>
              <c:idx val="2"/>
              <c:layout>
                <c:manualLayout>
                  <c:x val="0.10556376352448295"/>
                  <c:y val="-8.623548881481467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8D-459B-B314-8849663D3266}"/>
                </c:ext>
              </c:extLst>
            </c:dLbl>
            <c:dLbl>
              <c:idx val="3"/>
              <c:layout>
                <c:manualLayout>
                  <c:x val="0.1252929781995549"/>
                  <c:y val="9.782412962248898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8D-459B-B314-8849663D3266}"/>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8D-459B-B314-8849663D3266}"/>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врач</c:v>
                </c:pt>
                <c:pt idx="1">
                  <c:v>средний мед.персонал</c:v>
                </c:pt>
                <c:pt idx="2">
                  <c:v>администрация</c:v>
                </c:pt>
                <c:pt idx="3">
                  <c:v>немедицинский персонал</c:v>
                </c:pt>
              </c:strCache>
            </c:strRef>
          </c:cat>
          <c:val>
            <c:numRef>
              <c:f>Лист1!$B$2:$B$5</c:f>
              <c:numCache>
                <c:formatCode>0.0</c:formatCode>
                <c:ptCount val="4"/>
                <c:pt idx="0">
                  <c:v>26.3</c:v>
                </c:pt>
                <c:pt idx="1">
                  <c:v>31.1</c:v>
                </c:pt>
                <c:pt idx="2">
                  <c:v>10.1</c:v>
                </c:pt>
                <c:pt idx="3">
                  <c:v>32.5</c:v>
                </c:pt>
              </c:numCache>
            </c:numRef>
          </c:val>
          <c:extLst>
            <c:ext xmlns:c16="http://schemas.microsoft.com/office/drawing/2014/chart" uri="{C3380CC4-5D6E-409C-BE32-E72D297353CC}">
              <c16:uniqueId val="{00000009-F98D-459B-B314-8849663D3266}"/>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1.1378664019410029E-2"/>
          <c:y val="0.61618783751778727"/>
          <c:w val="0.79028383047044948"/>
          <c:h val="0.3713830913742246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6547337034233E-2"/>
          <c:y val="6.3445511672462027E-2"/>
          <c:w val="0.4654211808006995"/>
          <c:h val="0.76336046406968383"/>
        </c:manualLayout>
      </c:layout>
      <c:pieChart>
        <c:varyColors val="1"/>
        <c:ser>
          <c:idx val="0"/>
          <c:order val="0"/>
          <c:tx>
            <c:strRef>
              <c:f>Лист1!$B$1</c:f>
              <c:strCache>
                <c:ptCount val="1"/>
                <c:pt idx="0">
                  <c:v>Столбец1</c:v>
                </c:pt>
              </c:strCache>
            </c:strRef>
          </c:tx>
          <c:spPr>
            <a:ln>
              <a:solidFill>
                <a:schemeClr val="tx1"/>
              </a:solidFill>
            </a:ln>
          </c:spPr>
          <c:dPt>
            <c:idx val="0"/>
            <c:bubble3D val="0"/>
            <c:spPr>
              <a:solidFill>
                <a:srgbClr val="FFBDF2"/>
              </a:solidFill>
              <a:ln>
                <a:solidFill>
                  <a:schemeClr val="tx1"/>
                </a:solidFill>
              </a:ln>
            </c:spPr>
            <c:extLst>
              <c:ext xmlns:c16="http://schemas.microsoft.com/office/drawing/2014/chart" uri="{C3380CC4-5D6E-409C-BE32-E72D297353CC}">
                <c16:uniqueId val="{00000001-036C-4136-8324-6126F7DC1A3D}"/>
              </c:ext>
            </c:extLst>
          </c:dPt>
          <c:dPt>
            <c:idx val="1"/>
            <c:bubble3D val="0"/>
            <c:spPr>
              <a:solidFill>
                <a:srgbClr val="CCFFFF"/>
              </a:solidFill>
              <a:ln>
                <a:solidFill>
                  <a:schemeClr val="tx1"/>
                </a:solidFill>
              </a:ln>
            </c:spPr>
            <c:extLst>
              <c:ext xmlns:c16="http://schemas.microsoft.com/office/drawing/2014/chart" uri="{C3380CC4-5D6E-409C-BE32-E72D297353CC}">
                <c16:uniqueId val="{00000003-036C-4136-8324-6126F7DC1A3D}"/>
              </c:ext>
            </c:extLst>
          </c:dPt>
          <c:dPt>
            <c:idx val="2"/>
            <c:bubble3D val="0"/>
            <c:spPr>
              <a:solidFill>
                <a:schemeClr val="accent2">
                  <a:lumMod val="40000"/>
                  <a:lumOff val="60000"/>
                </a:schemeClr>
              </a:solidFill>
              <a:ln>
                <a:solidFill>
                  <a:schemeClr val="tx1"/>
                </a:solidFill>
              </a:ln>
            </c:spPr>
            <c:extLst>
              <c:ext xmlns:c16="http://schemas.microsoft.com/office/drawing/2014/chart" uri="{C3380CC4-5D6E-409C-BE32-E72D297353CC}">
                <c16:uniqueId val="{00000005-036C-4136-8324-6126F7DC1A3D}"/>
              </c:ext>
            </c:extLst>
          </c:dPt>
          <c:dPt>
            <c:idx val="3"/>
            <c:bubble3D val="0"/>
            <c:spPr>
              <a:solidFill>
                <a:srgbClr val="FF0000"/>
              </a:solidFill>
              <a:ln>
                <a:solidFill>
                  <a:schemeClr val="tx1"/>
                </a:solidFill>
              </a:ln>
            </c:spPr>
            <c:extLst>
              <c:ext xmlns:c16="http://schemas.microsoft.com/office/drawing/2014/chart" uri="{C3380CC4-5D6E-409C-BE32-E72D297353CC}">
                <c16:uniqueId val="{00000007-036C-4136-8324-6126F7DC1A3D}"/>
              </c:ext>
            </c:extLst>
          </c:dPt>
          <c:dLbls>
            <c:dLbl>
              <c:idx val="0"/>
              <c:layout>
                <c:manualLayout>
                  <c:x val="-0.17682466285108112"/>
                  <c:y val="-0.128504172475803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6C-4136-8324-6126F7DC1A3D}"/>
                </c:ext>
              </c:extLst>
            </c:dLbl>
            <c:dLbl>
              <c:idx val="1"/>
              <c:layout>
                <c:manualLayout>
                  <c:x val="8.4214209173891053E-2"/>
                  <c:y val="0.125408511355141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6C-4136-8324-6126F7DC1A3D}"/>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6C-4136-8324-6126F7DC1A3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женщины</c:v>
                </c:pt>
                <c:pt idx="1">
                  <c:v>мужчины</c:v>
                </c:pt>
              </c:strCache>
            </c:strRef>
          </c:cat>
          <c:val>
            <c:numRef>
              <c:f>Лист1!$B$2:$B$3</c:f>
              <c:numCache>
                <c:formatCode>0.0</c:formatCode>
                <c:ptCount val="2"/>
                <c:pt idx="0">
                  <c:v>71</c:v>
                </c:pt>
                <c:pt idx="1">
                  <c:v>29</c:v>
                </c:pt>
              </c:numCache>
            </c:numRef>
          </c:val>
          <c:extLst>
            <c:ext xmlns:c16="http://schemas.microsoft.com/office/drawing/2014/chart" uri="{C3380CC4-5D6E-409C-BE32-E72D297353CC}">
              <c16:uniqueId val="{00000009-036C-4136-8324-6126F7DC1A3D}"/>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685164909992079"/>
          <c:y val="0.12032747919272742"/>
          <c:w val="0.28463728044554187"/>
          <c:h val="0.333466081976015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0.2271091504437823"/>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chemeClr val="accent4">
                  <a:lumMod val="60000"/>
                  <a:lumOff val="40000"/>
                </a:schemeClr>
              </a:solidFill>
            </c:spPr>
            <c:extLst>
              <c:ext xmlns:c16="http://schemas.microsoft.com/office/drawing/2014/chart" uri="{C3380CC4-5D6E-409C-BE32-E72D297353CC}">
                <c16:uniqueId val="{00000001-327B-4014-9115-80A2DB3BFDB7}"/>
              </c:ext>
            </c:extLst>
          </c:dPt>
          <c:dPt>
            <c:idx val="1"/>
            <c:bubble3D val="0"/>
            <c:spPr>
              <a:solidFill>
                <a:schemeClr val="tx2">
                  <a:lumMod val="40000"/>
                  <a:lumOff val="60000"/>
                </a:schemeClr>
              </a:solidFill>
            </c:spPr>
            <c:extLst>
              <c:ext xmlns:c16="http://schemas.microsoft.com/office/drawing/2014/chart" uri="{C3380CC4-5D6E-409C-BE32-E72D297353CC}">
                <c16:uniqueId val="{00000003-327B-4014-9115-80A2DB3BFDB7}"/>
              </c:ext>
            </c:extLst>
          </c:dPt>
          <c:dPt>
            <c:idx val="2"/>
            <c:bubble3D val="0"/>
            <c:spPr>
              <a:solidFill>
                <a:schemeClr val="accent6">
                  <a:lumMod val="75000"/>
                </a:schemeClr>
              </a:solidFill>
            </c:spPr>
            <c:extLst>
              <c:ext xmlns:c16="http://schemas.microsoft.com/office/drawing/2014/chart" uri="{C3380CC4-5D6E-409C-BE32-E72D297353CC}">
                <c16:uniqueId val="{00000005-327B-4014-9115-80A2DB3BFDB7}"/>
              </c:ext>
            </c:extLst>
          </c:dPt>
          <c:dPt>
            <c:idx val="3"/>
            <c:bubble3D val="0"/>
            <c:spPr>
              <a:solidFill>
                <a:srgbClr val="FF0000"/>
              </a:solidFill>
            </c:spPr>
            <c:extLst>
              <c:ext xmlns:c16="http://schemas.microsoft.com/office/drawing/2014/chart" uri="{C3380CC4-5D6E-409C-BE32-E72D297353CC}">
                <c16:uniqueId val="{00000007-327B-4014-9115-80A2DB3BFDB7}"/>
              </c:ext>
            </c:extLst>
          </c:dPt>
          <c:dLbls>
            <c:dLbl>
              <c:idx val="0"/>
              <c:layout>
                <c:manualLayout>
                  <c:x val="-9.9391969630493029E-2"/>
                  <c:y val="0.13726912698597316"/>
                </c:manualLayout>
              </c:layout>
              <c:tx>
                <c:rich>
                  <a:bodyPr/>
                  <a:lstStyle/>
                  <a:p>
                    <a:fld id="{E8B9C5F9-F250-4339-904C-52AB6911952E}" type="VALUE">
                      <a:rPr lang="en-US" smtClean="0"/>
                      <a:pPr/>
                      <a:t>[ЗНАЧЕНИЕ]</a:t>
                    </a:fld>
                    <a:endParaRPr lang="ru-RU"/>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27B-4014-9115-80A2DB3BFDB7}"/>
                </c:ext>
              </c:extLst>
            </c:dLbl>
            <c:dLbl>
              <c:idx val="1"/>
              <c:layout>
                <c:manualLayout>
                  <c:x val="-0.14110108293052184"/>
                  <c:y val="5.944136872223126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27B-4014-9115-80A2DB3BFDB7}"/>
                </c:ext>
              </c:extLst>
            </c:dLbl>
            <c:dLbl>
              <c:idx val="2"/>
              <c:layout>
                <c:manualLayout>
                  <c:x val="8.1808235996377043E-3"/>
                  <c:y val="-0.1752457023889832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7B-4014-9115-80A2DB3BFDB7}"/>
                </c:ext>
              </c:extLst>
            </c:dLbl>
            <c:dLbl>
              <c:idx val="3"/>
              <c:layout>
                <c:manualLayout>
                  <c:x val="4.8471779971716894E-2"/>
                  <c:y val="6.823373421107725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27B-4014-9115-80A2DB3BFDB7}"/>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7B-4014-9115-80A2DB3BFDB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 5 лет</c:v>
                </c:pt>
                <c:pt idx="1">
                  <c:v>6-10 лет</c:v>
                </c:pt>
                <c:pt idx="2">
                  <c:v>11-20 лет</c:v>
                </c:pt>
                <c:pt idx="3">
                  <c:v>более 20 лет</c:v>
                </c:pt>
              </c:strCache>
            </c:strRef>
          </c:cat>
          <c:val>
            <c:numRef>
              <c:f>Лист1!$B$2:$B$5</c:f>
              <c:numCache>
                <c:formatCode>General</c:formatCode>
                <c:ptCount val="4"/>
                <c:pt idx="0">
                  <c:v>15.6</c:v>
                </c:pt>
                <c:pt idx="1">
                  <c:v>22.6</c:v>
                </c:pt>
                <c:pt idx="2">
                  <c:v>26.3</c:v>
                </c:pt>
                <c:pt idx="3">
                  <c:v>35.5</c:v>
                </c:pt>
              </c:numCache>
            </c:numRef>
          </c:val>
          <c:extLst>
            <c:ext xmlns:c16="http://schemas.microsoft.com/office/drawing/2014/chart" uri="{C3380CC4-5D6E-409C-BE32-E72D297353CC}">
              <c16:uniqueId val="{00000009-327B-4014-9115-80A2DB3BFDB7}"/>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210078352876045"/>
          <c:y val="0.27192334085463721"/>
          <c:w val="0.38830219429479584"/>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625632452875606"/>
          <c:y val="8.0815759011434576E-2"/>
          <c:w val="0.86573641701847948"/>
          <c:h val="0.84222824638904503"/>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C3EA-4127-8167-B3BF9E7A8A0C}"/>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C3EA-4127-8167-B3BF9E7A8A0C}"/>
              </c:ext>
            </c:extLst>
          </c:dPt>
          <c:dPt>
            <c:idx val="2"/>
            <c:bubble3D val="0"/>
            <c:explosion val="6"/>
            <c:spPr>
              <a:solidFill>
                <a:srgbClr val="FFFF00"/>
              </a:solidFill>
              <a:ln>
                <a:solidFill>
                  <a:schemeClr val="tx1"/>
                </a:solidFill>
              </a:ln>
            </c:spPr>
            <c:extLst>
              <c:ext xmlns:c16="http://schemas.microsoft.com/office/drawing/2014/chart" uri="{C3380CC4-5D6E-409C-BE32-E72D297353CC}">
                <c16:uniqueId val="{00000005-C3EA-4127-8167-B3BF9E7A8A0C}"/>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53.7</c:v>
                </c:pt>
                <c:pt idx="1">
                  <c:v>5.7</c:v>
                </c:pt>
                <c:pt idx="2" formatCode="0.0">
                  <c:v>40.6</c:v>
                </c:pt>
              </c:numCache>
            </c:numRef>
          </c:val>
          <c:extLst>
            <c:ext xmlns:c16="http://schemas.microsoft.com/office/drawing/2014/chart" uri="{C3380CC4-5D6E-409C-BE32-E72D297353CC}">
              <c16:uniqueId val="{00000006-C3EA-4127-8167-B3BF9E7A8A0C}"/>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6547337034233E-2"/>
          <c:y val="6.3445511672462027E-2"/>
          <c:w val="0.4654211808006995"/>
          <c:h val="0.76336046406968383"/>
        </c:manualLayout>
      </c:layout>
      <c:pieChart>
        <c:varyColors val="1"/>
        <c:ser>
          <c:idx val="0"/>
          <c:order val="0"/>
          <c:tx>
            <c:strRef>
              <c:f>Лист1!$B$1</c:f>
              <c:strCache>
                <c:ptCount val="1"/>
                <c:pt idx="0">
                  <c:v>Столбец1</c:v>
                </c:pt>
              </c:strCache>
            </c:strRef>
          </c:tx>
          <c:spPr>
            <a:solidFill>
              <a:srgbClr val="FFBDF2"/>
            </a:solidFill>
            <a:ln>
              <a:solidFill>
                <a:schemeClr val="tx1"/>
              </a:solidFill>
            </a:ln>
          </c:spPr>
          <c:dPt>
            <c:idx val="0"/>
            <c:bubble3D val="0"/>
            <c:extLst>
              <c:ext xmlns:c16="http://schemas.microsoft.com/office/drawing/2014/chart" uri="{C3380CC4-5D6E-409C-BE32-E72D297353CC}">
                <c16:uniqueId val="{00000001-036C-4136-8324-6126F7DC1A3D}"/>
              </c:ext>
            </c:extLst>
          </c:dPt>
          <c:dPt>
            <c:idx val="1"/>
            <c:bubble3D val="0"/>
            <c:spPr>
              <a:solidFill>
                <a:srgbClr val="CCFFFF"/>
              </a:solidFill>
              <a:ln>
                <a:solidFill>
                  <a:schemeClr val="tx1"/>
                </a:solidFill>
              </a:ln>
            </c:spPr>
            <c:extLst>
              <c:ext xmlns:c16="http://schemas.microsoft.com/office/drawing/2014/chart" uri="{C3380CC4-5D6E-409C-BE32-E72D297353CC}">
                <c16:uniqueId val="{00000003-036C-4136-8324-6126F7DC1A3D}"/>
              </c:ext>
            </c:extLst>
          </c:dPt>
          <c:dPt>
            <c:idx val="2"/>
            <c:bubble3D val="0"/>
            <c:extLst>
              <c:ext xmlns:c16="http://schemas.microsoft.com/office/drawing/2014/chart" uri="{C3380CC4-5D6E-409C-BE32-E72D297353CC}">
                <c16:uniqueId val="{00000005-036C-4136-8324-6126F7DC1A3D}"/>
              </c:ext>
            </c:extLst>
          </c:dPt>
          <c:dPt>
            <c:idx val="3"/>
            <c:bubble3D val="0"/>
            <c:extLst>
              <c:ext xmlns:c16="http://schemas.microsoft.com/office/drawing/2014/chart" uri="{C3380CC4-5D6E-409C-BE32-E72D297353CC}">
                <c16:uniqueId val="{00000007-036C-4136-8324-6126F7DC1A3D}"/>
              </c:ext>
            </c:extLst>
          </c:dPt>
          <c:dLbls>
            <c:dLbl>
              <c:idx val="0"/>
              <c:layout>
                <c:manualLayout>
                  <c:x val="-5.1659358637570735E-2"/>
                  <c:y val="-0.2498118005032691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6C-4136-8324-6126F7DC1A3D}"/>
                </c:ext>
              </c:extLst>
            </c:dLbl>
            <c:dLbl>
              <c:idx val="1"/>
              <c:layout>
                <c:manualLayout>
                  <c:x val="8.4214209173891053E-2"/>
                  <c:y val="0.1254085113551416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6C-4136-8324-6126F7DC1A3D}"/>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6C-4136-8324-6126F7DC1A3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женщины</c:v>
                </c:pt>
                <c:pt idx="1">
                  <c:v>мужчины</c:v>
                </c:pt>
              </c:strCache>
            </c:strRef>
          </c:cat>
          <c:val>
            <c:numRef>
              <c:f>Лист1!$B$2:$B$3</c:f>
              <c:numCache>
                <c:formatCode>0.0</c:formatCode>
                <c:ptCount val="2"/>
                <c:pt idx="0">
                  <c:v>89</c:v>
                </c:pt>
                <c:pt idx="1">
                  <c:v>11</c:v>
                </c:pt>
              </c:numCache>
            </c:numRef>
          </c:val>
          <c:extLst>
            <c:ext xmlns:c16="http://schemas.microsoft.com/office/drawing/2014/chart" uri="{C3380CC4-5D6E-409C-BE32-E72D297353CC}">
              <c16:uniqueId val="{00000009-036C-4136-8324-6126F7DC1A3D}"/>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4685164909992079"/>
          <c:y val="0.12032747919272742"/>
          <c:w val="0.28463728044554187"/>
          <c:h val="0.333466081976015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ru-RU" sz="1500"/>
              <a:t>Отношение к прививке </a:t>
            </a:r>
            <a:endParaRPr lang="en-US" sz="1500"/>
          </a:p>
          <a:p>
            <a:pPr>
              <a:defRPr sz="1500"/>
            </a:pPr>
            <a:r>
              <a:rPr lang="ru-RU" sz="1500"/>
              <a:t>против </a:t>
            </a:r>
            <a:r>
              <a:rPr lang="en-US" sz="1500"/>
              <a:t>COVID-19</a:t>
            </a:r>
            <a:endParaRPr lang="ru-RU" sz="1500"/>
          </a:p>
        </c:rich>
      </c:tx>
      <c:layout>
        <c:manualLayout>
          <c:xMode val="edge"/>
          <c:yMode val="edge"/>
          <c:x val="0.75493049479926122"/>
          <c:y val="0.28902136407213225"/>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7.0483620103042668E-2"/>
          <c:y val="0.12636979135711007"/>
          <c:w val="0.68240971614659274"/>
          <c:h val="0.72162565182260663"/>
        </c:manualLayout>
      </c:layout>
      <c:barChart>
        <c:barDir val="col"/>
        <c:grouping val="stacked"/>
        <c:varyColors val="0"/>
        <c:ser>
          <c:idx val="0"/>
          <c:order val="0"/>
          <c:tx>
            <c:strRef>
              <c:f>Лист1!$B$1</c:f>
              <c:strCache>
                <c:ptCount val="1"/>
                <c:pt idx="0">
                  <c:v>отрицательное</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c:v>
                </c:pt>
                <c:pt idx="1">
                  <c:v>II</c:v>
                </c:pt>
                <c:pt idx="2">
                  <c:v>III</c:v>
                </c:pt>
                <c:pt idx="3">
                  <c:v>IV</c:v>
                </c:pt>
                <c:pt idx="4">
                  <c:v>V</c:v>
                </c:pt>
              </c:strCache>
            </c:strRef>
          </c:cat>
          <c:val>
            <c:numRef>
              <c:f>Лист1!$B$2:$B$6</c:f>
              <c:numCache>
                <c:formatCode>General</c:formatCode>
                <c:ptCount val="5"/>
                <c:pt idx="0">
                  <c:v>31.5</c:v>
                </c:pt>
                <c:pt idx="1">
                  <c:v>15.2</c:v>
                </c:pt>
                <c:pt idx="2">
                  <c:v>8.9</c:v>
                </c:pt>
                <c:pt idx="3">
                  <c:v>4.5</c:v>
                </c:pt>
                <c:pt idx="4">
                  <c:v>5.7</c:v>
                </c:pt>
              </c:numCache>
            </c:numRef>
          </c:val>
          <c:extLst>
            <c:ext xmlns:c16="http://schemas.microsoft.com/office/drawing/2014/chart" uri="{C3380CC4-5D6E-409C-BE32-E72D297353CC}">
              <c16:uniqueId val="{00000000-A161-43F8-8128-555FA67C1624}"/>
            </c:ext>
          </c:extLst>
        </c:ser>
        <c:ser>
          <c:idx val="1"/>
          <c:order val="1"/>
          <c:tx>
            <c:strRef>
              <c:f>Лист1!$C$1</c:f>
              <c:strCache>
                <c:ptCount val="1"/>
                <c:pt idx="0">
                  <c:v>неоднозначное</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c:v>
                </c:pt>
                <c:pt idx="1">
                  <c:v>II</c:v>
                </c:pt>
                <c:pt idx="2">
                  <c:v>III</c:v>
                </c:pt>
                <c:pt idx="3">
                  <c:v>IV</c:v>
                </c:pt>
                <c:pt idx="4">
                  <c:v>V</c:v>
                </c:pt>
              </c:strCache>
            </c:strRef>
          </c:cat>
          <c:val>
            <c:numRef>
              <c:f>Лист1!$C$2:$C$6</c:f>
              <c:numCache>
                <c:formatCode>General</c:formatCode>
                <c:ptCount val="5"/>
                <c:pt idx="0">
                  <c:v>37.9</c:v>
                </c:pt>
                <c:pt idx="1">
                  <c:v>63.3</c:v>
                </c:pt>
                <c:pt idx="2">
                  <c:v>32.6</c:v>
                </c:pt>
                <c:pt idx="3">
                  <c:v>37.799999999999997</c:v>
                </c:pt>
                <c:pt idx="4">
                  <c:v>40.6</c:v>
                </c:pt>
              </c:numCache>
            </c:numRef>
          </c:val>
          <c:extLst>
            <c:ext xmlns:c16="http://schemas.microsoft.com/office/drawing/2014/chart" uri="{C3380CC4-5D6E-409C-BE32-E72D297353CC}">
              <c16:uniqueId val="{00000001-A161-43F8-8128-555FA67C1624}"/>
            </c:ext>
          </c:extLst>
        </c:ser>
        <c:ser>
          <c:idx val="2"/>
          <c:order val="2"/>
          <c:tx>
            <c:strRef>
              <c:f>Лист1!$D$1</c:f>
              <c:strCache>
                <c:ptCount val="1"/>
                <c:pt idx="0">
                  <c:v>положительное</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c:v>
                </c:pt>
                <c:pt idx="1">
                  <c:v>II</c:v>
                </c:pt>
                <c:pt idx="2">
                  <c:v>III</c:v>
                </c:pt>
                <c:pt idx="3">
                  <c:v>IV</c:v>
                </c:pt>
                <c:pt idx="4">
                  <c:v>V</c:v>
                </c:pt>
              </c:strCache>
            </c:strRef>
          </c:cat>
          <c:val>
            <c:numRef>
              <c:f>Лист1!$D$2:$D$6</c:f>
              <c:numCache>
                <c:formatCode>General</c:formatCode>
                <c:ptCount val="5"/>
                <c:pt idx="0">
                  <c:v>30.6</c:v>
                </c:pt>
                <c:pt idx="1">
                  <c:v>21.5</c:v>
                </c:pt>
                <c:pt idx="2">
                  <c:v>58.5</c:v>
                </c:pt>
                <c:pt idx="3">
                  <c:v>58.2</c:v>
                </c:pt>
                <c:pt idx="4">
                  <c:v>53.7</c:v>
                </c:pt>
              </c:numCache>
            </c:numRef>
          </c:val>
          <c:extLst>
            <c:ext xmlns:c16="http://schemas.microsoft.com/office/drawing/2014/chart" uri="{C3380CC4-5D6E-409C-BE32-E72D297353CC}">
              <c16:uniqueId val="{00000002-A161-43F8-8128-555FA67C1624}"/>
            </c:ext>
          </c:extLst>
        </c:ser>
        <c:dLbls>
          <c:showLegendKey val="0"/>
          <c:showVal val="0"/>
          <c:showCatName val="0"/>
          <c:showSerName val="0"/>
          <c:showPercent val="0"/>
          <c:showBubbleSize val="0"/>
        </c:dLbls>
        <c:gapWidth val="150"/>
        <c:overlap val="100"/>
        <c:axId val="384848888"/>
        <c:axId val="474999824"/>
      </c:barChart>
      <c:catAx>
        <c:axId val="384848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smtClean="0"/>
                  <a:t>%</a:t>
                </a:r>
                <a:endParaRPr lang="ru-RU" dirty="0"/>
              </a:p>
            </c:rich>
          </c:tx>
          <c:layout>
            <c:manualLayout>
              <c:xMode val="edge"/>
              <c:yMode val="edge"/>
              <c:x val="1.8601997666958303E-2"/>
              <c:y val="1.79336419674663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474999824"/>
        <c:crosses val="autoZero"/>
        <c:auto val="1"/>
        <c:lblAlgn val="ctr"/>
        <c:lblOffset val="100"/>
        <c:noMultiLvlLbl val="0"/>
      </c:catAx>
      <c:valAx>
        <c:axId val="474999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38484888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ru-RU"/>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ru-RU" sz="1800" dirty="0" smtClean="0"/>
              <a:t>Зоны:</a:t>
            </a:r>
            <a:endParaRPr lang="ru-RU" sz="1800" dirty="0"/>
          </a:p>
        </c:rich>
      </c:tx>
      <c:layout>
        <c:manualLayout>
          <c:xMode val="edge"/>
          <c:yMode val="edge"/>
          <c:x val="0.79042432195975498"/>
          <c:y val="0.31427565802018265"/>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7.0483620103042668E-2"/>
          <c:y val="0.12636979135711007"/>
          <c:w val="0.6021628025663458"/>
          <c:h val="0.58693608409967102"/>
        </c:manualLayout>
      </c:layout>
      <c:barChart>
        <c:barDir val="col"/>
        <c:grouping val="stacked"/>
        <c:varyColors val="0"/>
        <c:ser>
          <c:idx val="0"/>
          <c:order val="0"/>
          <c:tx>
            <c:strRef>
              <c:f>Лист1!$B$1</c:f>
              <c:strCache>
                <c:ptCount val="1"/>
                <c:pt idx="0">
                  <c:v>зеленая</c:v>
                </c:pt>
              </c:strCache>
            </c:strRef>
          </c:tx>
          <c:spPr>
            <a:solidFill>
              <a:srgbClr val="00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субшкала восприятия стресса</c:v>
                </c:pt>
                <c:pt idx="1">
                  <c:v>субшкала преодоления стресса</c:v>
                </c:pt>
              </c:strCache>
            </c:strRef>
          </c:cat>
          <c:val>
            <c:numRef>
              <c:f>Лист1!$B$2:$B$3</c:f>
              <c:numCache>
                <c:formatCode>General</c:formatCode>
                <c:ptCount val="2"/>
                <c:pt idx="0">
                  <c:v>23.8</c:v>
                </c:pt>
                <c:pt idx="1">
                  <c:v>22.3</c:v>
                </c:pt>
              </c:numCache>
            </c:numRef>
          </c:val>
          <c:extLst>
            <c:ext xmlns:c16="http://schemas.microsoft.com/office/drawing/2014/chart" uri="{C3380CC4-5D6E-409C-BE32-E72D297353CC}">
              <c16:uniqueId val="{00000000-8A0E-4B3F-A959-FD5D01DCAED9}"/>
            </c:ext>
          </c:extLst>
        </c:ser>
        <c:ser>
          <c:idx val="1"/>
          <c:order val="1"/>
          <c:tx>
            <c:strRef>
              <c:f>Лист1!$C$1</c:f>
              <c:strCache>
                <c:ptCount val="1"/>
                <c:pt idx="0">
                  <c:v>желтая</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субшкала восприятия стресса</c:v>
                </c:pt>
                <c:pt idx="1">
                  <c:v>субшкала преодоления стресса</c:v>
                </c:pt>
              </c:strCache>
            </c:strRef>
          </c:cat>
          <c:val>
            <c:numRef>
              <c:f>Лист1!$C$2:$C$3</c:f>
              <c:numCache>
                <c:formatCode>General</c:formatCode>
                <c:ptCount val="2"/>
                <c:pt idx="0">
                  <c:v>55.2</c:v>
                </c:pt>
                <c:pt idx="1">
                  <c:v>59.1</c:v>
                </c:pt>
              </c:numCache>
            </c:numRef>
          </c:val>
          <c:extLst>
            <c:ext xmlns:c16="http://schemas.microsoft.com/office/drawing/2014/chart" uri="{C3380CC4-5D6E-409C-BE32-E72D297353CC}">
              <c16:uniqueId val="{00000001-8A0E-4B3F-A959-FD5D01DCAED9}"/>
            </c:ext>
          </c:extLst>
        </c:ser>
        <c:ser>
          <c:idx val="2"/>
          <c:order val="2"/>
          <c:tx>
            <c:strRef>
              <c:f>Лист1!$D$1</c:f>
              <c:strCache>
                <c:ptCount val="1"/>
                <c:pt idx="0">
                  <c:v>красная</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субшкала восприятия стресса</c:v>
                </c:pt>
                <c:pt idx="1">
                  <c:v>субшкала преодоления стресса</c:v>
                </c:pt>
              </c:strCache>
            </c:strRef>
          </c:cat>
          <c:val>
            <c:numRef>
              <c:f>Лист1!$D$2:$D$3</c:f>
              <c:numCache>
                <c:formatCode>General</c:formatCode>
                <c:ptCount val="2"/>
                <c:pt idx="0" formatCode="0.0">
                  <c:v>21</c:v>
                </c:pt>
                <c:pt idx="1">
                  <c:v>18.600000000000001</c:v>
                </c:pt>
              </c:numCache>
            </c:numRef>
          </c:val>
          <c:extLst>
            <c:ext xmlns:c16="http://schemas.microsoft.com/office/drawing/2014/chart" uri="{C3380CC4-5D6E-409C-BE32-E72D297353CC}">
              <c16:uniqueId val="{00000002-8A0E-4B3F-A959-FD5D01DCAED9}"/>
            </c:ext>
          </c:extLst>
        </c:ser>
        <c:dLbls>
          <c:showLegendKey val="0"/>
          <c:showVal val="0"/>
          <c:showCatName val="0"/>
          <c:showSerName val="0"/>
          <c:showPercent val="0"/>
          <c:showBubbleSize val="0"/>
        </c:dLbls>
        <c:gapWidth val="150"/>
        <c:overlap val="100"/>
        <c:axId val="475000216"/>
        <c:axId val="474997472"/>
      </c:barChart>
      <c:catAx>
        <c:axId val="47500021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smtClean="0"/>
                  <a:t>%</a:t>
                </a:r>
                <a:endParaRPr lang="ru-RU" dirty="0"/>
              </a:p>
            </c:rich>
          </c:tx>
          <c:layout>
            <c:manualLayout>
              <c:xMode val="edge"/>
              <c:yMode val="edge"/>
              <c:x val="1.8601997666958303E-2"/>
              <c:y val="1.79336419674663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474997472"/>
        <c:crosses val="autoZero"/>
        <c:auto val="1"/>
        <c:lblAlgn val="ctr"/>
        <c:lblOffset val="100"/>
        <c:noMultiLvlLbl val="0"/>
      </c:catAx>
      <c:valAx>
        <c:axId val="474997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475000216"/>
        <c:crosses val="autoZero"/>
        <c:crossBetween val="between"/>
      </c:valAx>
      <c:spPr>
        <a:noFill/>
        <a:ln>
          <a:noFill/>
        </a:ln>
        <a:effectLst/>
      </c:spPr>
    </c:plotArea>
    <c:legend>
      <c:legendPos val="b"/>
      <c:layout>
        <c:manualLayout>
          <c:xMode val="edge"/>
          <c:yMode val="edge"/>
          <c:x val="0.73622168756683193"/>
          <c:y val="0.39540115551099292"/>
          <c:w val="0.17118571984057546"/>
          <c:h val="0.253844761877196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a:solidFill>
            <a:schemeClr val="tx1"/>
          </a:solidFill>
        </a:defRPr>
      </a:pPr>
      <a:endParaRPr lang="ru-RU"/>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0108885798968781"/>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эмоциональная истощенность</c:v>
                </c:pt>
                <c:pt idx="1">
                  <c:v>деперсонализация</c:v>
                </c:pt>
                <c:pt idx="2">
                  <c:v>редукция профессионализма</c:v>
                </c:pt>
              </c:strCache>
            </c:strRef>
          </c:cat>
          <c:val>
            <c:numRef>
              <c:f>Лист1!$B$2:$B$4</c:f>
              <c:numCache>
                <c:formatCode>0.0</c:formatCode>
                <c:ptCount val="3"/>
                <c:pt idx="0">
                  <c:v>16.100000000000001</c:v>
                </c:pt>
                <c:pt idx="1">
                  <c:v>32.6</c:v>
                </c:pt>
                <c:pt idx="2">
                  <c:v>11.3</c:v>
                </c:pt>
              </c:numCache>
            </c:numRef>
          </c:val>
          <c:extLst>
            <c:ext xmlns:c16="http://schemas.microsoft.com/office/drawing/2014/chart" uri="{C3380CC4-5D6E-409C-BE32-E72D297353CC}">
              <c16:uniqueId val="{00000000-52A8-4A80-A0DE-C9FFA606AE1B}"/>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эмоциональная истощенность</c:v>
                </c:pt>
                <c:pt idx="1">
                  <c:v>деперсонализация</c:v>
                </c:pt>
                <c:pt idx="2">
                  <c:v>редукция профессионализма</c:v>
                </c:pt>
              </c:strCache>
            </c:strRef>
          </c:cat>
          <c:val>
            <c:numRef>
              <c:f>Лист1!$C$2:$C$4</c:f>
              <c:numCache>
                <c:formatCode>0.0</c:formatCode>
                <c:ptCount val="3"/>
                <c:pt idx="0">
                  <c:v>44.2</c:v>
                </c:pt>
                <c:pt idx="1">
                  <c:v>51.6</c:v>
                </c:pt>
                <c:pt idx="2">
                  <c:v>33.6</c:v>
                </c:pt>
              </c:numCache>
            </c:numRef>
          </c:val>
          <c:extLst>
            <c:ext xmlns:c16="http://schemas.microsoft.com/office/drawing/2014/chart" uri="{C3380CC4-5D6E-409C-BE32-E72D297353CC}">
              <c16:uniqueId val="{00000001-52A8-4A80-A0DE-C9FFA606AE1B}"/>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эмоциональная истощенность</c:v>
                </c:pt>
                <c:pt idx="1">
                  <c:v>деперсонализация</c:v>
                </c:pt>
                <c:pt idx="2">
                  <c:v>редукция профессионализма</c:v>
                </c:pt>
              </c:strCache>
            </c:strRef>
          </c:cat>
          <c:val>
            <c:numRef>
              <c:f>Лист1!$D$2:$D$4</c:f>
              <c:numCache>
                <c:formatCode>0.0</c:formatCode>
                <c:ptCount val="3"/>
                <c:pt idx="0">
                  <c:v>39.700000000000003</c:v>
                </c:pt>
                <c:pt idx="1">
                  <c:v>15.8</c:v>
                </c:pt>
                <c:pt idx="2">
                  <c:v>55.1</c:v>
                </c:pt>
              </c:numCache>
            </c:numRef>
          </c:val>
          <c:extLst>
            <c:ext xmlns:c16="http://schemas.microsoft.com/office/drawing/2014/chart" uri="{C3380CC4-5D6E-409C-BE32-E72D297353CC}">
              <c16:uniqueId val="{00000002-52A8-4A80-A0DE-C9FFA606AE1B}"/>
            </c:ext>
          </c:extLst>
        </c:ser>
        <c:dLbls>
          <c:dLblPos val="ctr"/>
          <c:showLegendKey val="0"/>
          <c:showVal val="1"/>
          <c:showCatName val="0"/>
          <c:showSerName val="0"/>
          <c:showPercent val="0"/>
          <c:showBubbleSize val="0"/>
        </c:dLbls>
        <c:gapWidth val="150"/>
        <c:overlap val="100"/>
        <c:axId val="475001392"/>
        <c:axId val="475000608"/>
      </c:barChart>
      <c:catAx>
        <c:axId val="475001392"/>
        <c:scaling>
          <c:orientation val="minMax"/>
        </c:scaling>
        <c:delete val="1"/>
        <c:axPos val="b"/>
        <c:numFmt formatCode="General" sourceLinked="1"/>
        <c:majorTickMark val="none"/>
        <c:minorTickMark val="none"/>
        <c:tickLblPos val="nextTo"/>
        <c:crossAx val="475000608"/>
        <c:crosses val="autoZero"/>
        <c:auto val="1"/>
        <c:lblAlgn val="ctr"/>
        <c:lblOffset val="100"/>
        <c:noMultiLvlLbl val="0"/>
      </c:catAx>
      <c:valAx>
        <c:axId val="47500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5001392"/>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5918961330737387"/>
          <c:h val="0.84367631057526837"/>
        </c:manualLayout>
      </c:layout>
      <c:barChart>
        <c:barDir val="col"/>
        <c:grouping val="stacked"/>
        <c:varyColors val="0"/>
        <c:ser>
          <c:idx val="0"/>
          <c:order val="0"/>
          <c:tx>
            <c:strRef>
              <c:f>Лист1!$B$1</c:f>
              <c:strCache>
                <c:ptCount val="1"/>
                <c:pt idx="0">
                  <c:v>низкий</c:v>
                </c:pt>
              </c:strCache>
            </c:strRef>
          </c:tx>
          <c:spPr>
            <a:solidFill>
              <a:schemeClr val="accent2">
                <a:lumMod val="60000"/>
                <a:lumOff val="40000"/>
              </a:schemeClr>
            </a:solidFill>
            <a:ln>
              <a:noFill/>
            </a:ln>
            <a:effectLst/>
          </c:spPr>
          <c:invertIfNegative val="0"/>
          <c:dLbls>
            <c:dLbl>
              <c:idx val="3"/>
              <c:layout>
                <c:manualLayout>
                  <c:x val="6.3980461273936626E-3"/>
                  <c:y val="-7.463428988075733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9C-448B-B0ED-C22363075B0A}"/>
                </c:ext>
              </c:extLst>
            </c:dLbl>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1">
                  <c:v>6-10</c:v>
                </c:pt>
                <c:pt idx="2">
                  <c:v>11-20</c:v>
                </c:pt>
                <c:pt idx="3">
                  <c:v>более 20</c:v>
                </c:pt>
              </c:strCache>
            </c:strRef>
          </c:cat>
          <c:val>
            <c:numRef>
              <c:f>Лист1!$B$2:$B$5</c:f>
              <c:numCache>
                <c:formatCode>0.0</c:formatCode>
                <c:ptCount val="4"/>
                <c:pt idx="0">
                  <c:v>15.1</c:v>
                </c:pt>
                <c:pt idx="1">
                  <c:v>61.5</c:v>
                </c:pt>
                <c:pt idx="2">
                  <c:v>20.3</c:v>
                </c:pt>
                <c:pt idx="3">
                  <c:v>3</c:v>
                </c:pt>
              </c:numCache>
            </c:numRef>
          </c:val>
          <c:extLst>
            <c:ext xmlns:c16="http://schemas.microsoft.com/office/drawing/2014/chart" uri="{C3380CC4-5D6E-409C-BE32-E72D297353CC}">
              <c16:uniqueId val="{00000000-E79C-448B-B0ED-C22363075B0A}"/>
            </c:ext>
          </c:extLst>
        </c:ser>
        <c:dLbls>
          <c:dLblPos val="ctr"/>
          <c:showLegendKey val="0"/>
          <c:showVal val="1"/>
          <c:showCatName val="0"/>
          <c:showSerName val="0"/>
          <c:showPercent val="0"/>
          <c:showBubbleSize val="0"/>
        </c:dLbls>
        <c:gapWidth val="150"/>
        <c:overlap val="100"/>
        <c:axId val="474996296"/>
        <c:axId val="474993944"/>
      </c:barChart>
      <c:catAx>
        <c:axId val="474996296"/>
        <c:scaling>
          <c:orientation val="minMax"/>
        </c:scaling>
        <c:delete val="1"/>
        <c:axPos val="b"/>
        <c:numFmt formatCode="General" sourceLinked="1"/>
        <c:majorTickMark val="none"/>
        <c:minorTickMark val="none"/>
        <c:tickLblPos val="nextTo"/>
        <c:crossAx val="474993944"/>
        <c:crosses val="autoZero"/>
        <c:auto val="1"/>
        <c:lblAlgn val="ctr"/>
        <c:lblOffset val="100"/>
        <c:noMultiLvlLbl val="0"/>
      </c:catAx>
      <c:valAx>
        <c:axId val="474993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4996296"/>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Лист1!$B$2:$B$5</c:f>
              <c:numCache>
                <c:formatCode>0.0</c:formatCode>
                <c:ptCount val="4"/>
                <c:pt idx="0">
                  <c:v>18.2</c:v>
                </c:pt>
                <c:pt idx="1">
                  <c:v>17.600000000000001</c:v>
                </c:pt>
                <c:pt idx="2">
                  <c:v>3.1</c:v>
                </c:pt>
                <c:pt idx="3">
                  <c:v>16.3</c:v>
                </c:pt>
              </c:numCache>
            </c:numRef>
          </c:val>
          <c:extLst>
            <c:ext xmlns:c16="http://schemas.microsoft.com/office/drawing/2014/chart" uri="{C3380CC4-5D6E-409C-BE32-E72D297353CC}">
              <c16:uniqueId val="{00000004-A581-48C3-A957-6CA0BB16F1EB}"/>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Лист1!$C$2:$C$5</c:f>
              <c:numCache>
                <c:formatCode>0.0</c:formatCode>
                <c:ptCount val="4"/>
                <c:pt idx="0">
                  <c:v>43.2</c:v>
                </c:pt>
                <c:pt idx="1">
                  <c:v>52</c:v>
                </c:pt>
                <c:pt idx="2">
                  <c:v>46.9</c:v>
                </c:pt>
                <c:pt idx="3">
                  <c:v>38</c:v>
                </c:pt>
              </c:numCache>
            </c:numRef>
          </c:val>
          <c:extLst>
            <c:ext xmlns:c16="http://schemas.microsoft.com/office/drawing/2014/chart" uri="{C3380CC4-5D6E-409C-BE32-E72D297353CC}">
              <c16:uniqueId val="{00000005-A581-48C3-A957-6CA0BB16F1EB}"/>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Лист1!$D$2:$D$5</c:f>
              <c:numCache>
                <c:formatCode>0.0</c:formatCode>
                <c:ptCount val="4"/>
                <c:pt idx="0">
                  <c:v>38.6</c:v>
                </c:pt>
                <c:pt idx="1">
                  <c:v>30.4</c:v>
                </c:pt>
                <c:pt idx="2">
                  <c:v>50</c:v>
                </c:pt>
                <c:pt idx="3">
                  <c:v>45.8</c:v>
                </c:pt>
              </c:numCache>
            </c:numRef>
          </c:val>
          <c:extLst>
            <c:ext xmlns:c16="http://schemas.microsoft.com/office/drawing/2014/chart" uri="{C3380CC4-5D6E-409C-BE32-E72D297353CC}">
              <c16:uniqueId val="{00000006-A581-48C3-A957-6CA0BB16F1EB}"/>
            </c:ext>
          </c:extLst>
        </c:ser>
        <c:dLbls>
          <c:dLblPos val="ctr"/>
          <c:showLegendKey val="0"/>
          <c:showVal val="1"/>
          <c:showCatName val="0"/>
          <c:showSerName val="0"/>
          <c:showPercent val="0"/>
          <c:showBubbleSize val="0"/>
        </c:dLbls>
        <c:gapWidth val="150"/>
        <c:overlap val="100"/>
        <c:axId val="474999432"/>
        <c:axId val="474995512"/>
      </c:barChart>
      <c:catAx>
        <c:axId val="47499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4995512"/>
        <c:crosses val="autoZero"/>
        <c:auto val="1"/>
        <c:lblAlgn val="ctr"/>
        <c:lblOffset val="100"/>
        <c:noMultiLvlLbl val="0"/>
      </c:catAx>
      <c:valAx>
        <c:axId val="47499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4999432"/>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Лист1!$B$2:$B$5</c:f>
              <c:numCache>
                <c:formatCode>0.0</c:formatCode>
                <c:ptCount val="4"/>
                <c:pt idx="0">
                  <c:v>34</c:v>
                </c:pt>
                <c:pt idx="1">
                  <c:v>36.5</c:v>
                </c:pt>
                <c:pt idx="2">
                  <c:v>25</c:v>
                </c:pt>
                <c:pt idx="3">
                  <c:v>29.5</c:v>
                </c:pt>
              </c:numCache>
            </c:numRef>
          </c:val>
          <c:extLst>
            <c:ext xmlns:c16="http://schemas.microsoft.com/office/drawing/2014/chart" uri="{C3380CC4-5D6E-409C-BE32-E72D297353CC}">
              <c16:uniqueId val="{00000000-8F45-464A-983F-6706E34BB899}"/>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Лист1!$C$2:$C$5</c:f>
              <c:numCache>
                <c:formatCode>0.0</c:formatCode>
                <c:ptCount val="4"/>
                <c:pt idx="0">
                  <c:v>52.6</c:v>
                </c:pt>
                <c:pt idx="1">
                  <c:v>48.6</c:v>
                </c:pt>
                <c:pt idx="2">
                  <c:v>57.8</c:v>
                </c:pt>
                <c:pt idx="3">
                  <c:v>50</c:v>
                </c:pt>
              </c:numCache>
            </c:numRef>
          </c:val>
          <c:extLst>
            <c:ext xmlns:c16="http://schemas.microsoft.com/office/drawing/2014/chart" uri="{C3380CC4-5D6E-409C-BE32-E72D297353CC}">
              <c16:uniqueId val="{00000001-8F45-464A-983F-6706E34BB899}"/>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Лист1!$D$2:$D$5</c:f>
              <c:numCache>
                <c:formatCode>0.0</c:formatCode>
                <c:ptCount val="4"/>
                <c:pt idx="0">
                  <c:v>13.3</c:v>
                </c:pt>
                <c:pt idx="1">
                  <c:v>14.9</c:v>
                </c:pt>
                <c:pt idx="2">
                  <c:v>17.2</c:v>
                </c:pt>
                <c:pt idx="3">
                  <c:v>20.5</c:v>
                </c:pt>
              </c:numCache>
            </c:numRef>
          </c:val>
          <c:extLst>
            <c:ext xmlns:c16="http://schemas.microsoft.com/office/drawing/2014/chart" uri="{C3380CC4-5D6E-409C-BE32-E72D297353CC}">
              <c16:uniqueId val="{00000002-8F45-464A-983F-6706E34BB899}"/>
            </c:ext>
          </c:extLst>
        </c:ser>
        <c:dLbls>
          <c:dLblPos val="ctr"/>
          <c:showLegendKey val="0"/>
          <c:showVal val="1"/>
          <c:showCatName val="0"/>
          <c:showSerName val="0"/>
          <c:showPercent val="0"/>
          <c:showBubbleSize val="0"/>
        </c:dLbls>
        <c:gapWidth val="150"/>
        <c:overlap val="100"/>
        <c:axId val="471938024"/>
        <c:axId val="473824424"/>
      </c:barChart>
      <c:catAx>
        <c:axId val="47193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4424"/>
        <c:crosses val="autoZero"/>
        <c:auto val="1"/>
        <c:lblAlgn val="ctr"/>
        <c:lblOffset val="100"/>
        <c:noMultiLvlLbl val="0"/>
      </c:catAx>
      <c:valAx>
        <c:axId val="473824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1938024"/>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50731348888709948"/>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Лист1!$B$2:$B$5</c:f>
              <c:numCache>
                <c:formatCode>0.0</c:formatCode>
                <c:ptCount val="4"/>
                <c:pt idx="0">
                  <c:v>14.7</c:v>
                </c:pt>
                <c:pt idx="1">
                  <c:v>10.8</c:v>
                </c:pt>
                <c:pt idx="2">
                  <c:v>3.1</c:v>
                </c:pt>
                <c:pt idx="3">
                  <c:v>9</c:v>
                </c:pt>
              </c:numCache>
            </c:numRef>
          </c:val>
          <c:extLst>
            <c:ext xmlns:c16="http://schemas.microsoft.com/office/drawing/2014/chart" uri="{C3380CC4-5D6E-409C-BE32-E72D297353CC}">
              <c16:uniqueId val="{00000000-2D14-4249-AE28-44A8EE6C12D1}"/>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Лист1!$C$2:$C$5</c:f>
              <c:numCache>
                <c:formatCode>0.0</c:formatCode>
                <c:ptCount val="4"/>
                <c:pt idx="0">
                  <c:v>35.1</c:v>
                </c:pt>
                <c:pt idx="1">
                  <c:v>29.7</c:v>
                </c:pt>
                <c:pt idx="2">
                  <c:v>39.1</c:v>
                </c:pt>
                <c:pt idx="3">
                  <c:v>16.3</c:v>
                </c:pt>
              </c:numCache>
            </c:numRef>
          </c:val>
          <c:extLst>
            <c:ext xmlns:c16="http://schemas.microsoft.com/office/drawing/2014/chart" uri="{C3380CC4-5D6E-409C-BE32-E72D297353CC}">
              <c16:uniqueId val="{00000001-2D14-4249-AE28-44A8EE6C12D1}"/>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врачи</c:v>
                </c:pt>
                <c:pt idx="1">
                  <c:v>ср.мед. персонал</c:v>
                </c:pt>
                <c:pt idx="2">
                  <c:v>админ.</c:v>
                </c:pt>
                <c:pt idx="3">
                  <c:v>немед. персонал</c:v>
                </c:pt>
              </c:strCache>
            </c:strRef>
          </c:cat>
          <c:val>
            <c:numRef>
              <c:f>Лист1!$D$2:$D$5</c:f>
              <c:numCache>
                <c:formatCode>0.0</c:formatCode>
                <c:ptCount val="4"/>
                <c:pt idx="0">
                  <c:v>48.1</c:v>
                </c:pt>
                <c:pt idx="1">
                  <c:v>56.1</c:v>
                </c:pt>
                <c:pt idx="2">
                  <c:v>54.7</c:v>
                </c:pt>
                <c:pt idx="3">
                  <c:v>66.3</c:v>
                </c:pt>
              </c:numCache>
            </c:numRef>
          </c:val>
          <c:extLst>
            <c:ext xmlns:c16="http://schemas.microsoft.com/office/drawing/2014/chart" uri="{C3380CC4-5D6E-409C-BE32-E72D297353CC}">
              <c16:uniqueId val="{00000002-2D14-4249-AE28-44A8EE6C12D1}"/>
            </c:ext>
          </c:extLst>
        </c:ser>
        <c:dLbls>
          <c:dLblPos val="ctr"/>
          <c:showLegendKey val="0"/>
          <c:showVal val="1"/>
          <c:showCatName val="0"/>
          <c:showSerName val="0"/>
          <c:showPercent val="0"/>
          <c:showBubbleSize val="0"/>
        </c:dLbls>
        <c:gapWidth val="150"/>
        <c:overlap val="100"/>
        <c:axId val="473829520"/>
        <c:axId val="473824816"/>
      </c:barChart>
      <c:catAx>
        <c:axId val="47382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4816"/>
        <c:crosses val="autoZero"/>
        <c:auto val="1"/>
        <c:lblAlgn val="ctr"/>
        <c:lblOffset val="100"/>
        <c:noMultiLvlLbl val="0"/>
      </c:catAx>
      <c:valAx>
        <c:axId val="473824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9520"/>
        <c:crosses val="autoZero"/>
        <c:crossBetween val="between"/>
      </c:valAx>
      <c:spPr>
        <a:noFill/>
        <a:ln>
          <a:noFill/>
        </a:ln>
        <a:effectLst/>
      </c:spPr>
    </c:plotArea>
    <c:legend>
      <c:legendPos val="r"/>
      <c:layout>
        <c:manualLayout>
          <c:xMode val="edge"/>
          <c:yMode val="edge"/>
          <c:x val="0.72704360717531402"/>
          <c:y val="0.32709413228997203"/>
          <c:w val="0.12501057535924548"/>
          <c:h val="0.3808994708751074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Лист1!$B$2:$B$5</c:f>
              <c:numCache>
                <c:formatCode>0.0</c:formatCode>
                <c:ptCount val="4"/>
                <c:pt idx="0">
                  <c:v>11.9</c:v>
                </c:pt>
                <c:pt idx="1">
                  <c:v>25.7</c:v>
                </c:pt>
                <c:pt idx="2">
                  <c:v>15</c:v>
                </c:pt>
                <c:pt idx="3">
                  <c:v>15.1</c:v>
                </c:pt>
              </c:numCache>
            </c:numRef>
          </c:val>
          <c:extLst>
            <c:ext xmlns:c16="http://schemas.microsoft.com/office/drawing/2014/chart" uri="{C3380CC4-5D6E-409C-BE32-E72D297353CC}">
              <c16:uniqueId val="{00000004-A581-48C3-A957-6CA0BB16F1EB}"/>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Лист1!$C$2:$C$5</c:f>
              <c:numCache>
                <c:formatCode>0.0</c:formatCode>
                <c:ptCount val="4"/>
                <c:pt idx="0">
                  <c:v>44.1</c:v>
                </c:pt>
                <c:pt idx="1">
                  <c:v>31.2</c:v>
                </c:pt>
                <c:pt idx="2">
                  <c:v>46.6</c:v>
                </c:pt>
                <c:pt idx="3">
                  <c:v>48.8</c:v>
                </c:pt>
              </c:numCache>
            </c:numRef>
          </c:val>
          <c:extLst>
            <c:ext xmlns:c16="http://schemas.microsoft.com/office/drawing/2014/chart" uri="{C3380CC4-5D6E-409C-BE32-E72D297353CC}">
              <c16:uniqueId val="{00000005-A581-48C3-A957-6CA0BB16F1EB}"/>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Лист1!$D$2:$D$5</c:f>
              <c:numCache>
                <c:formatCode>0.0</c:formatCode>
                <c:ptCount val="4"/>
                <c:pt idx="0">
                  <c:v>44.1</c:v>
                </c:pt>
                <c:pt idx="1">
                  <c:v>43.1</c:v>
                </c:pt>
                <c:pt idx="2">
                  <c:v>38.299999999999997</c:v>
                </c:pt>
                <c:pt idx="3">
                  <c:v>36.1</c:v>
                </c:pt>
              </c:numCache>
            </c:numRef>
          </c:val>
          <c:extLst>
            <c:ext xmlns:c16="http://schemas.microsoft.com/office/drawing/2014/chart" uri="{C3380CC4-5D6E-409C-BE32-E72D297353CC}">
              <c16:uniqueId val="{00000006-A581-48C3-A957-6CA0BB16F1EB}"/>
            </c:ext>
          </c:extLst>
        </c:ser>
        <c:dLbls>
          <c:dLblPos val="ctr"/>
          <c:showLegendKey val="0"/>
          <c:showVal val="1"/>
          <c:showCatName val="0"/>
          <c:showSerName val="0"/>
          <c:showPercent val="0"/>
          <c:showBubbleSize val="0"/>
        </c:dLbls>
        <c:gapWidth val="150"/>
        <c:overlap val="100"/>
        <c:axId val="473830696"/>
        <c:axId val="473824032"/>
      </c:barChart>
      <c:catAx>
        <c:axId val="47383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4032"/>
        <c:crosses val="autoZero"/>
        <c:auto val="1"/>
        <c:lblAlgn val="ctr"/>
        <c:lblOffset val="100"/>
        <c:noMultiLvlLbl val="0"/>
      </c:catAx>
      <c:valAx>
        <c:axId val="47382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30696"/>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Лист1!$B$2:$B$5</c:f>
              <c:numCache>
                <c:formatCode>0.0</c:formatCode>
                <c:ptCount val="4"/>
                <c:pt idx="0">
                  <c:v>21.7</c:v>
                </c:pt>
                <c:pt idx="1">
                  <c:v>30.3</c:v>
                </c:pt>
                <c:pt idx="2">
                  <c:v>33.5</c:v>
                </c:pt>
                <c:pt idx="3">
                  <c:v>40.5</c:v>
                </c:pt>
              </c:numCache>
            </c:numRef>
          </c:val>
          <c:extLst>
            <c:ext xmlns:c16="http://schemas.microsoft.com/office/drawing/2014/chart" uri="{C3380CC4-5D6E-409C-BE32-E72D297353CC}">
              <c16:uniqueId val="{00000000-8F45-464A-983F-6706E34BB899}"/>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Лист1!$C$2:$C$5</c:f>
              <c:numCache>
                <c:formatCode>0.0</c:formatCode>
                <c:ptCount val="4"/>
                <c:pt idx="0">
                  <c:v>56.6</c:v>
                </c:pt>
                <c:pt idx="1">
                  <c:v>47.7</c:v>
                </c:pt>
                <c:pt idx="2">
                  <c:v>54.9</c:v>
                </c:pt>
                <c:pt idx="3">
                  <c:v>46.8</c:v>
                </c:pt>
              </c:numCache>
            </c:numRef>
          </c:val>
          <c:extLst>
            <c:ext xmlns:c16="http://schemas.microsoft.com/office/drawing/2014/chart" uri="{C3380CC4-5D6E-409C-BE32-E72D297353CC}">
              <c16:uniqueId val="{00000001-8F45-464A-983F-6706E34BB899}"/>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Лист1!$D$2:$D$5</c:f>
              <c:numCache>
                <c:formatCode>0.0</c:formatCode>
                <c:ptCount val="4"/>
                <c:pt idx="0">
                  <c:v>21.7</c:v>
                </c:pt>
                <c:pt idx="1">
                  <c:v>22</c:v>
                </c:pt>
                <c:pt idx="2">
                  <c:v>11.7</c:v>
                </c:pt>
                <c:pt idx="3">
                  <c:v>12.7</c:v>
                </c:pt>
              </c:numCache>
            </c:numRef>
          </c:val>
          <c:extLst>
            <c:ext xmlns:c16="http://schemas.microsoft.com/office/drawing/2014/chart" uri="{C3380CC4-5D6E-409C-BE32-E72D297353CC}">
              <c16:uniqueId val="{00000002-8F45-464A-983F-6706E34BB899}"/>
            </c:ext>
          </c:extLst>
        </c:ser>
        <c:dLbls>
          <c:dLblPos val="ctr"/>
          <c:showLegendKey val="0"/>
          <c:showVal val="1"/>
          <c:showCatName val="0"/>
          <c:showSerName val="0"/>
          <c:showPercent val="0"/>
          <c:showBubbleSize val="0"/>
        </c:dLbls>
        <c:gapWidth val="150"/>
        <c:overlap val="100"/>
        <c:axId val="473831088"/>
        <c:axId val="473825992"/>
      </c:barChart>
      <c:catAx>
        <c:axId val="47383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5992"/>
        <c:crosses val="autoZero"/>
        <c:auto val="1"/>
        <c:lblAlgn val="ctr"/>
        <c:lblOffset val="100"/>
        <c:noMultiLvlLbl val="0"/>
      </c:catAx>
      <c:valAx>
        <c:axId val="473825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31088"/>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50731348888709948"/>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Лист1!$B$2:$B$5</c:f>
              <c:numCache>
                <c:formatCode>0.0</c:formatCode>
                <c:ptCount val="4"/>
                <c:pt idx="0">
                  <c:v>9.8000000000000007</c:v>
                </c:pt>
                <c:pt idx="1">
                  <c:v>11.6</c:v>
                </c:pt>
                <c:pt idx="2">
                  <c:v>15</c:v>
                </c:pt>
                <c:pt idx="3">
                  <c:v>11.2</c:v>
                </c:pt>
              </c:numCache>
            </c:numRef>
          </c:val>
          <c:extLst>
            <c:ext xmlns:c16="http://schemas.microsoft.com/office/drawing/2014/chart" uri="{C3380CC4-5D6E-409C-BE32-E72D297353CC}">
              <c16:uniqueId val="{00000000-2D14-4249-AE28-44A8EE6C12D1}"/>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Лист1!$C$2:$C$5</c:f>
              <c:numCache>
                <c:formatCode>0.0</c:formatCode>
                <c:ptCount val="4"/>
                <c:pt idx="0">
                  <c:v>36.299999999999997</c:v>
                </c:pt>
                <c:pt idx="1">
                  <c:v>33.200000000000003</c:v>
                </c:pt>
                <c:pt idx="2">
                  <c:v>31.1</c:v>
                </c:pt>
                <c:pt idx="3">
                  <c:v>41</c:v>
                </c:pt>
              </c:numCache>
            </c:numRef>
          </c:val>
          <c:extLst>
            <c:ext xmlns:c16="http://schemas.microsoft.com/office/drawing/2014/chart" uri="{C3380CC4-5D6E-409C-BE32-E72D297353CC}">
              <c16:uniqueId val="{00000001-2D14-4249-AE28-44A8EE6C12D1}"/>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 5</c:v>
                </c:pt>
                <c:pt idx="1">
                  <c:v>6-10</c:v>
                </c:pt>
                <c:pt idx="2">
                  <c:v>11-20</c:v>
                </c:pt>
                <c:pt idx="3">
                  <c:v>более 20</c:v>
                </c:pt>
              </c:strCache>
            </c:strRef>
          </c:cat>
          <c:val>
            <c:numRef>
              <c:f>Лист1!$D$2:$D$5</c:f>
              <c:numCache>
                <c:formatCode>0.0</c:formatCode>
                <c:ptCount val="4"/>
                <c:pt idx="0">
                  <c:v>53.9</c:v>
                </c:pt>
                <c:pt idx="1">
                  <c:v>55.3</c:v>
                </c:pt>
                <c:pt idx="2">
                  <c:v>53.9</c:v>
                </c:pt>
                <c:pt idx="3">
                  <c:v>47.8</c:v>
                </c:pt>
              </c:numCache>
            </c:numRef>
          </c:val>
          <c:extLst>
            <c:ext xmlns:c16="http://schemas.microsoft.com/office/drawing/2014/chart" uri="{C3380CC4-5D6E-409C-BE32-E72D297353CC}">
              <c16:uniqueId val="{00000002-2D14-4249-AE28-44A8EE6C12D1}"/>
            </c:ext>
          </c:extLst>
        </c:ser>
        <c:dLbls>
          <c:dLblPos val="ctr"/>
          <c:showLegendKey val="0"/>
          <c:showVal val="1"/>
          <c:showCatName val="0"/>
          <c:showSerName val="0"/>
          <c:showPercent val="0"/>
          <c:showBubbleSize val="0"/>
        </c:dLbls>
        <c:gapWidth val="150"/>
        <c:overlap val="100"/>
        <c:axId val="473826384"/>
        <c:axId val="473828344"/>
      </c:barChart>
      <c:catAx>
        <c:axId val="47382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8344"/>
        <c:crosses val="autoZero"/>
        <c:auto val="1"/>
        <c:lblAlgn val="ctr"/>
        <c:lblOffset val="100"/>
        <c:noMultiLvlLbl val="0"/>
      </c:catAx>
      <c:valAx>
        <c:axId val="473828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6384"/>
        <c:crosses val="autoZero"/>
        <c:crossBetween val="between"/>
      </c:valAx>
      <c:spPr>
        <a:noFill/>
        <a:ln>
          <a:noFill/>
        </a:ln>
        <a:effectLst/>
      </c:spPr>
    </c:plotArea>
    <c:legend>
      <c:legendPos val="r"/>
      <c:layout>
        <c:manualLayout>
          <c:xMode val="edge"/>
          <c:yMode val="edge"/>
          <c:x val="0.72704360717531402"/>
          <c:y val="0.32709413228997203"/>
          <c:w val="0.12501057535924548"/>
          <c:h val="0.3808994708751074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0.2271091504437823"/>
          <c:w val="0.46600601725256335"/>
          <c:h val="0.64205273488130954"/>
        </c:manualLayout>
      </c:layout>
      <c:pieChart>
        <c:varyColors val="1"/>
        <c:ser>
          <c:idx val="0"/>
          <c:order val="0"/>
          <c:tx>
            <c:strRef>
              <c:f>Лист1!$B$1</c:f>
              <c:strCache>
                <c:ptCount val="1"/>
                <c:pt idx="0">
                  <c:v>Столбец1</c:v>
                </c:pt>
              </c:strCache>
            </c:strRef>
          </c:tx>
          <c:dPt>
            <c:idx val="0"/>
            <c:bubble3D val="0"/>
            <c:spPr>
              <a:solidFill>
                <a:schemeClr val="accent4">
                  <a:lumMod val="60000"/>
                  <a:lumOff val="40000"/>
                </a:schemeClr>
              </a:solidFill>
            </c:spPr>
            <c:extLst>
              <c:ext xmlns:c16="http://schemas.microsoft.com/office/drawing/2014/chart" uri="{C3380CC4-5D6E-409C-BE32-E72D297353CC}">
                <c16:uniqueId val="{00000001-327B-4014-9115-80A2DB3BFDB7}"/>
              </c:ext>
            </c:extLst>
          </c:dPt>
          <c:dPt>
            <c:idx val="1"/>
            <c:bubble3D val="0"/>
            <c:spPr>
              <a:solidFill>
                <a:schemeClr val="tx2">
                  <a:lumMod val="40000"/>
                  <a:lumOff val="60000"/>
                </a:schemeClr>
              </a:solidFill>
            </c:spPr>
            <c:extLst>
              <c:ext xmlns:c16="http://schemas.microsoft.com/office/drawing/2014/chart" uri="{C3380CC4-5D6E-409C-BE32-E72D297353CC}">
                <c16:uniqueId val="{00000003-327B-4014-9115-80A2DB3BFDB7}"/>
              </c:ext>
            </c:extLst>
          </c:dPt>
          <c:dPt>
            <c:idx val="2"/>
            <c:bubble3D val="0"/>
            <c:spPr>
              <a:solidFill>
                <a:schemeClr val="accent6">
                  <a:lumMod val="75000"/>
                </a:schemeClr>
              </a:solidFill>
            </c:spPr>
            <c:extLst>
              <c:ext xmlns:c16="http://schemas.microsoft.com/office/drawing/2014/chart" uri="{C3380CC4-5D6E-409C-BE32-E72D297353CC}">
                <c16:uniqueId val="{00000005-327B-4014-9115-80A2DB3BFDB7}"/>
              </c:ext>
            </c:extLst>
          </c:dPt>
          <c:dPt>
            <c:idx val="3"/>
            <c:bubble3D val="0"/>
            <c:spPr>
              <a:solidFill>
                <a:srgbClr val="FF0000"/>
              </a:solidFill>
            </c:spPr>
            <c:extLst>
              <c:ext xmlns:c16="http://schemas.microsoft.com/office/drawing/2014/chart" uri="{C3380CC4-5D6E-409C-BE32-E72D297353CC}">
                <c16:uniqueId val="{00000007-327B-4014-9115-80A2DB3BFDB7}"/>
              </c:ext>
            </c:extLst>
          </c:dPt>
          <c:dLbls>
            <c:dLbl>
              <c:idx val="0"/>
              <c:layout>
                <c:manualLayout>
                  <c:x val="-0.15618886037144647"/>
                  <c:y val="0.1188051013049849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7B-4014-9115-80A2DB3BFDB7}"/>
                </c:ext>
              </c:extLst>
            </c:dLbl>
            <c:dLbl>
              <c:idx val="2"/>
              <c:layout>
                <c:manualLayout>
                  <c:x val="7.3945644457583781E-2"/>
                  <c:y val="-0.1678600921165879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7B-4014-9115-80A2DB3BFDB7}"/>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7B-4014-9115-80A2DB3BFDB7}"/>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 5 лет</c:v>
                </c:pt>
                <c:pt idx="1">
                  <c:v>5-10 лет</c:v>
                </c:pt>
                <c:pt idx="2">
                  <c:v>10-20 лет</c:v>
                </c:pt>
                <c:pt idx="3">
                  <c:v>более 20 лет</c:v>
                </c:pt>
              </c:strCache>
            </c:strRef>
          </c:cat>
          <c:val>
            <c:numRef>
              <c:f>Лист1!$B$2:$B$5</c:f>
              <c:numCache>
                <c:formatCode>General</c:formatCode>
                <c:ptCount val="4"/>
                <c:pt idx="0">
                  <c:v>22.6</c:v>
                </c:pt>
                <c:pt idx="1">
                  <c:v>20.3</c:v>
                </c:pt>
                <c:pt idx="2">
                  <c:v>23.2</c:v>
                </c:pt>
                <c:pt idx="3">
                  <c:v>33.9</c:v>
                </c:pt>
              </c:numCache>
            </c:numRef>
          </c:val>
          <c:extLst>
            <c:ext xmlns:c16="http://schemas.microsoft.com/office/drawing/2014/chart" uri="{C3380CC4-5D6E-409C-BE32-E72D297353CC}">
              <c16:uniqueId val="{00000009-327B-4014-9115-80A2DB3BFDB7}"/>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46736809709315452"/>
          <c:y val="0.24976651003745148"/>
          <c:w val="0.53178903060950222"/>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Лист1!$B$2:$B$3</c:f>
              <c:numCache>
                <c:formatCode>0.0</c:formatCode>
                <c:ptCount val="2"/>
                <c:pt idx="0">
                  <c:v>18.600000000000001</c:v>
                </c:pt>
                <c:pt idx="1">
                  <c:v>15.7</c:v>
                </c:pt>
              </c:numCache>
            </c:numRef>
          </c:val>
          <c:extLst>
            <c:ext xmlns:c16="http://schemas.microsoft.com/office/drawing/2014/chart" uri="{C3380CC4-5D6E-409C-BE32-E72D297353CC}">
              <c16:uniqueId val="{00000004-A581-48C3-A957-6CA0BB16F1EB}"/>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Лист1!$C$2:$C$3</c:f>
              <c:numCache>
                <c:formatCode>0.0</c:formatCode>
                <c:ptCount val="2"/>
                <c:pt idx="0">
                  <c:v>52.9</c:v>
                </c:pt>
                <c:pt idx="1">
                  <c:v>42.6</c:v>
                </c:pt>
              </c:numCache>
            </c:numRef>
          </c:val>
          <c:extLst>
            <c:ext xmlns:c16="http://schemas.microsoft.com/office/drawing/2014/chart" uri="{C3380CC4-5D6E-409C-BE32-E72D297353CC}">
              <c16:uniqueId val="{00000005-A581-48C3-A957-6CA0BB16F1EB}"/>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Лист1!$D$2:$D$3</c:f>
              <c:numCache>
                <c:formatCode>0.0</c:formatCode>
                <c:ptCount val="2"/>
                <c:pt idx="0">
                  <c:v>28.4</c:v>
                </c:pt>
                <c:pt idx="1">
                  <c:v>41.7</c:v>
                </c:pt>
              </c:numCache>
            </c:numRef>
          </c:val>
          <c:extLst>
            <c:ext xmlns:c16="http://schemas.microsoft.com/office/drawing/2014/chart" uri="{C3380CC4-5D6E-409C-BE32-E72D297353CC}">
              <c16:uniqueId val="{00000006-A581-48C3-A957-6CA0BB16F1EB}"/>
            </c:ext>
          </c:extLst>
        </c:ser>
        <c:dLbls>
          <c:dLblPos val="ctr"/>
          <c:showLegendKey val="0"/>
          <c:showVal val="1"/>
          <c:showCatName val="0"/>
          <c:showSerName val="0"/>
          <c:showPercent val="0"/>
          <c:showBubbleSize val="0"/>
        </c:dLbls>
        <c:gapWidth val="150"/>
        <c:overlap val="100"/>
        <c:axId val="473823640"/>
        <c:axId val="473827168"/>
      </c:barChart>
      <c:catAx>
        <c:axId val="47382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7168"/>
        <c:crosses val="autoZero"/>
        <c:auto val="1"/>
        <c:lblAlgn val="ctr"/>
        <c:lblOffset val="100"/>
        <c:noMultiLvlLbl val="0"/>
      </c:catAx>
      <c:valAx>
        <c:axId val="47382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3640"/>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8216983692126596"/>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Лист1!$B$2:$B$3</c:f>
              <c:numCache>
                <c:formatCode>0.0</c:formatCode>
                <c:ptCount val="2"/>
                <c:pt idx="0">
                  <c:v>24.5</c:v>
                </c:pt>
                <c:pt idx="1">
                  <c:v>34</c:v>
                </c:pt>
              </c:numCache>
            </c:numRef>
          </c:val>
          <c:extLst>
            <c:ext xmlns:c16="http://schemas.microsoft.com/office/drawing/2014/chart" uri="{C3380CC4-5D6E-409C-BE32-E72D297353CC}">
              <c16:uniqueId val="{00000000-8F45-464A-983F-6706E34BB899}"/>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Лист1!$C$2:$C$3</c:f>
              <c:numCache>
                <c:formatCode>0.0</c:formatCode>
                <c:ptCount val="2"/>
                <c:pt idx="0">
                  <c:v>63.7</c:v>
                </c:pt>
                <c:pt idx="1">
                  <c:v>49.4</c:v>
                </c:pt>
              </c:numCache>
            </c:numRef>
          </c:val>
          <c:extLst>
            <c:ext xmlns:c16="http://schemas.microsoft.com/office/drawing/2014/chart" uri="{C3380CC4-5D6E-409C-BE32-E72D297353CC}">
              <c16:uniqueId val="{00000001-8F45-464A-983F-6706E34BB899}"/>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Лист1!$D$2:$D$3</c:f>
              <c:numCache>
                <c:formatCode>0.0</c:formatCode>
                <c:ptCount val="2"/>
                <c:pt idx="0">
                  <c:v>11.8</c:v>
                </c:pt>
                <c:pt idx="1">
                  <c:v>16.600000000000001</c:v>
                </c:pt>
              </c:numCache>
            </c:numRef>
          </c:val>
          <c:extLst>
            <c:ext xmlns:c16="http://schemas.microsoft.com/office/drawing/2014/chart" uri="{C3380CC4-5D6E-409C-BE32-E72D297353CC}">
              <c16:uniqueId val="{00000002-8F45-464A-983F-6706E34BB899}"/>
            </c:ext>
          </c:extLst>
        </c:ser>
        <c:dLbls>
          <c:dLblPos val="ctr"/>
          <c:showLegendKey val="0"/>
          <c:showVal val="1"/>
          <c:showCatName val="0"/>
          <c:showSerName val="0"/>
          <c:showPercent val="0"/>
          <c:showBubbleSize val="0"/>
        </c:dLbls>
        <c:gapWidth val="150"/>
        <c:overlap val="100"/>
        <c:axId val="473827952"/>
        <c:axId val="346120408"/>
      </c:barChart>
      <c:catAx>
        <c:axId val="47382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346120408"/>
        <c:crosses val="autoZero"/>
        <c:auto val="1"/>
        <c:lblAlgn val="ctr"/>
        <c:lblOffset val="100"/>
        <c:noMultiLvlLbl val="0"/>
      </c:catAx>
      <c:valAx>
        <c:axId val="346120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3827952"/>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56807368872"/>
          <c:y val="4.3101401682097987E-2"/>
          <c:w val="0.50731348888709948"/>
          <c:h val="0.63899801620405505"/>
        </c:manualLayout>
      </c:layout>
      <c:barChart>
        <c:barDir val="col"/>
        <c:grouping val="stacked"/>
        <c:varyColors val="0"/>
        <c:ser>
          <c:idx val="0"/>
          <c:order val="0"/>
          <c:tx>
            <c:strRef>
              <c:f>Лист1!$B$1</c:f>
              <c:strCache>
                <c:ptCount val="1"/>
                <c:pt idx="0">
                  <c:v>низкий</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Лист1!$B$2:$B$3</c:f>
              <c:numCache>
                <c:formatCode>0.0</c:formatCode>
                <c:ptCount val="2"/>
                <c:pt idx="0">
                  <c:v>9.8000000000000007</c:v>
                </c:pt>
                <c:pt idx="1">
                  <c:v>11.6</c:v>
                </c:pt>
              </c:numCache>
            </c:numRef>
          </c:val>
          <c:extLst>
            <c:ext xmlns:c16="http://schemas.microsoft.com/office/drawing/2014/chart" uri="{C3380CC4-5D6E-409C-BE32-E72D297353CC}">
              <c16:uniqueId val="{00000000-2D14-4249-AE28-44A8EE6C12D1}"/>
            </c:ext>
          </c:extLst>
        </c:ser>
        <c:ser>
          <c:idx val="1"/>
          <c:order val="1"/>
          <c:tx>
            <c:strRef>
              <c:f>Лист1!$C$1</c:f>
              <c:strCache>
                <c:ptCount val="1"/>
                <c:pt idx="0">
                  <c:v>средний</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Лист1!$C$2:$C$3</c:f>
              <c:numCache>
                <c:formatCode>0.0</c:formatCode>
                <c:ptCount val="2"/>
                <c:pt idx="0">
                  <c:v>36.299999999999997</c:v>
                </c:pt>
                <c:pt idx="1">
                  <c:v>33.200000000000003</c:v>
                </c:pt>
              </c:numCache>
            </c:numRef>
          </c:val>
          <c:extLst>
            <c:ext xmlns:c16="http://schemas.microsoft.com/office/drawing/2014/chart" uri="{C3380CC4-5D6E-409C-BE32-E72D297353CC}">
              <c16:uniqueId val="{00000001-2D14-4249-AE28-44A8EE6C12D1}"/>
            </c:ext>
          </c:extLst>
        </c:ser>
        <c:ser>
          <c:idx val="2"/>
          <c:order val="2"/>
          <c:tx>
            <c:strRef>
              <c:f>Лист1!$D$1</c:f>
              <c:strCache>
                <c:ptCount val="1"/>
                <c:pt idx="0">
                  <c:v>высокий</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мужчины</c:v>
                </c:pt>
                <c:pt idx="1">
                  <c:v>женщины</c:v>
                </c:pt>
              </c:strCache>
            </c:strRef>
          </c:cat>
          <c:val>
            <c:numRef>
              <c:f>Лист1!$D$2:$D$3</c:f>
              <c:numCache>
                <c:formatCode>0.0</c:formatCode>
                <c:ptCount val="2"/>
                <c:pt idx="0">
                  <c:v>53.9</c:v>
                </c:pt>
                <c:pt idx="1">
                  <c:v>55.3</c:v>
                </c:pt>
              </c:numCache>
            </c:numRef>
          </c:val>
          <c:extLst>
            <c:ext xmlns:c16="http://schemas.microsoft.com/office/drawing/2014/chart" uri="{C3380CC4-5D6E-409C-BE32-E72D297353CC}">
              <c16:uniqueId val="{00000002-2D14-4249-AE28-44A8EE6C12D1}"/>
            </c:ext>
          </c:extLst>
        </c:ser>
        <c:dLbls>
          <c:dLblPos val="ctr"/>
          <c:showLegendKey val="0"/>
          <c:showVal val="1"/>
          <c:showCatName val="0"/>
          <c:showSerName val="0"/>
          <c:showPercent val="0"/>
          <c:showBubbleSize val="0"/>
        </c:dLbls>
        <c:gapWidth val="150"/>
        <c:overlap val="100"/>
        <c:axId val="476944864"/>
        <c:axId val="476944080"/>
      </c:barChart>
      <c:catAx>
        <c:axId val="47694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6944080"/>
        <c:crosses val="autoZero"/>
        <c:auto val="1"/>
        <c:lblAlgn val="ctr"/>
        <c:lblOffset val="100"/>
        <c:noMultiLvlLbl val="0"/>
      </c:catAx>
      <c:valAx>
        <c:axId val="476944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crossAx val="476944864"/>
        <c:crosses val="autoZero"/>
        <c:crossBetween val="between"/>
      </c:valAx>
      <c:spPr>
        <a:noFill/>
        <a:ln>
          <a:noFill/>
        </a:ln>
        <a:effectLst/>
      </c:spPr>
    </c:plotArea>
    <c:legend>
      <c:legendPos val="r"/>
      <c:layout>
        <c:manualLayout>
          <c:xMode val="edge"/>
          <c:yMode val="edge"/>
          <c:x val="0.72704360717531402"/>
          <c:y val="0.32709413228997203"/>
          <c:w val="0.12501057535924548"/>
          <c:h val="0.3808994708751074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300">
          <a:solidFill>
            <a:schemeClr val="tx1"/>
          </a:solidFill>
        </a:defRPr>
      </a:pPr>
      <a:endParaRPr lang="ru-R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ru-RU" sz="1500"/>
              <a:t>Отношение к прививке </a:t>
            </a:r>
            <a:endParaRPr lang="en-US" sz="1500"/>
          </a:p>
          <a:p>
            <a:pPr>
              <a:defRPr sz="1500"/>
            </a:pPr>
            <a:r>
              <a:rPr lang="ru-RU" sz="1500"/>
              <a:t>против </a:t>
            </a:r>
            <a:r>
              <a:rPr lang="en-US" sz="1500"/>
              <a:t>COVID-19</a:t>
            </a:r>
            <a:endParaRPr lang="ru-RU" sz="1500"/>
          </a:p>
        </c:rich>
      </c:tx>
      <c:layout>
        <c:manualLayout>
          <c:xMode val="edge"/>
          <c:yMode val="edge"/>
          <c:x val="0.75493049479926122"/>
          <c:y val="0.28902136407213225"/>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7.0483620103042668E-2"/>
          <c:y val="0.12636979135711007"/>
          <c:w val="0.68240971614659274"/>
          <c:h val="0.63222376441406969"/>
        </c:manualLayout>
      </c:layout>
      <c:barChart>
        <c:barDir val="col"/>
        <c:grouping val="stacked"/>
        <c:varyColors val="0"/>
        <c:ser>
          <c:idx val="0"/>
          <c:order val="0"/>
          <c:tx>
            <c:strRef>
              <c:f>Лист1!$B$1</c:f>
              <c:strCache>
                <c:ptCount val="1"/>
                <c:pt idx="0">
                  <c:v>отрицательное</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EF2-4EEC-94FC-819DAA38CD26}"/>
                </c:ext>
              </c:extLst>
            </c:dLbl>
            <c:dLbl>
              <c:idx val="2"/>
              <c:layout/>
              <c:tx>
                <c:rich>
                  <a:bodyPr/>
                  <a:lstStyle/>
                  <a:p>
                    <a:fld id="{F2755739-9C1D-486E-8BA2-DB305D3A48BE}" type="VALUE">
                      <a:rPr lang="en-US" smtClean="0"/>
                      <a:pPr/>
                      <a:t>[ЗНАЧЕНИЕ]</a:t>
                    </a:fld>
                    <a:r>
                      <a:rPr lang="en-US" smtClean="0"/>
                      <a:t>,0</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FEF2-4EEC-94FC-819DAA38CD2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зеленая</c:v>
                </c:pt>
                <c:pt idx="1">
                  <c:v>желтая</c:v>
                </c:pt>
                <c:pt idx="2">
                  <c:v>красная</c:v>
                </c:pt>
              </c:strCache>
            </c:strRef>
          </c:cat>
          <c:val>
            <c:numRef>
              <c:f>Лист1!$B$2:$B$4</c:f>
              <c:numCache>
                <c:formatCode>General</c:formatCode>
                <c:ptCount val="3"/>
                <c:pt idx="0">
                  <c:v>0</c:v>
                </c:pt>
                <c:pt idx="1">
                  <c:v>7.8</c:v>
                </c:pt>
                <c:pt idx="2">
                  <c:v>16</c:v>
                </c:pt>
              </c:numCache>
            </c:numRef>
          </c:val>
          <c:extLst>
            <c:ext xmlns:c16="http://schemas.microsoft.com/office/drawing/2014/chart" uri="{C3380CC4-5D6E-409C-BE32-E72D297353CC}">
              <c16:uniqueId val="{00000000-A161-43F8-8128-555FA67C1624}"/>
            </c:ext>
          </c:extLst>
        </c:ser>
        <c:ser>
          <c:idx val="1"/>
          <c:order val="1"/>
          <c:tx>
            <c:strRef>
              <c:f>Лист1!$C$1</c:f>
              <c:strCache>
                <c:ptCount val="1"/>
                <c:pt idx="0">
                  <c:v>неоднозначное</c:v>
                </c:pt>
              </c:strCache>
            </c:strRef>
          </c:tx>
          <c:spPr>
            <a:solidFill>
              <a:srgbClr val="FFFF00"/>
            </a:solidFill>
            <a:ln>
              <a:noFill/>
            </a:ln>
            <a:effectLst/>
          </c:spPr>
          <c:invertIfNegative val="0"/>
          <c:dLbls>
            <c:dLbl>
              <c:idx val="0"/>
              <c:layout/>
              <c:tx>
                <c:rich>
                  <a:bodyPr/>
                  <a:lstStyle/>
                  <a:p>
                    <a:fld id="{A64606CE-BC5C-409D-BE41-8565BE8F46B3}" type="VALUE">
                      <a:rPr lang="en-US" smtClean="0"/>
                      <a:pPr/>
                      <a:t>[ЗНАЧЕНИЕ]</a:t>
                    </a:fld>
                    <a:r>
                      <a:rPr lang="en-US" smtClean="0"/>
                      <a:t>,0</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FEF2-4EEC-94FC-819DAA38CD2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зеленая</c:v>
                </c:pt>
                <c:pt idx="1">
                  <c:v>желтая</c:v>
                </c:pt>
                <c:pt idx="2">
                  <c:v>красная</c:v>
                </c:pt>
              </c:strCache>
            </c:strRef>
          </c:cat>
          <c:val>
            <c:numRef>
              <c:f>Лист1!$C$2:$C$4</c:f>
              <c:numCache>
                <c:formatCode>General</c:formatCode>
                <c:ptCount val="3"/>
                <c:pt idx="0">
                  <c:v>29</c:v>
                </c:pt>
                <c:pt idx="1">
                  <c:v>31.4</c:v>
                </c:pt>
                <c:pt idx="2">
                  <c:v>17.600000000000001</c:v>
                </c:pt>
              </c:numCache>
            </c:numRef>
          </c:val>
          <c:extLst>
            <c:ext xmlns:c16="http://schemas.microsoft.com/office/drawing/2014/chart" uri="{C3380CC4-5D6E-409C-BE32-E72D297353CC}">
              <c16:uniqueId val="{00000001-A161-43F8-8128-555FA67C1624}"/>
            </c:ext>
          </c:extLst>
        </c:ser>
        <c:ser>
          <c:idx val="2"/>
          <c:order val="2"/>
          <c:tx>
            <c:strRef>
              <c:f>Лист1!$D$1</c:f>
              <c:strCache>
                <c:ptCount val="1"/>
                <c:pt idx="0">
                  <c:v>положительное</c:v>
                </c:pt>
              </c:strCache>
            </c:strRef>
          </c:tx>
          <c:spPr>
            <a:solidFill>
              <a:srgbClr val="00FF00"/>
            </a:solidFill>
            <a:ln>
              <a:noFill/>
            </a:ln>
            <a:effectLst/>
          </c:spPr>
          <c:invertIfNegative val="0"/>
          <c:dLbls>
            <c:dLbl>
              <c:idx val="0"/>
              <c:layout/>
              <c:tx>
                <c:rich>
                  <a:bodyPr/>
                  <a:lstStyle/>
                  <a:p>
                    <a:fld id="{FFD41170-6087-4508-BD6B-9690F8D12FE3}" type="VALUE">
                      <a:rPr lang="en-US" smtClean="0"/>
                      <a:pPr/>
                      <a:t>[ЗНАЧЕНИЕ]</a:t>
                    </a:fld>
                    <a:r>
                      <a:rPr lang="en-US" smtClean="0"/>
                      <a:t>,0</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EF2-4EEC-94FC-819DAA38CD2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зеленая</c:v>
                </c:pt>
                <c:pt idx="1">
                  <c:v>желтая</c:v>
                </c:pt>
                <c:pt idx="2">
                  <c:v>красная</c:v>
                </c:pt>
              </c:strCache>
            </c:strRef>
          </c:cat>
          <c:val>
            <c:numRef>
              <c:f>Лист1!$D$2:$D$4</c:f>
              <c:numCache>
                <c:formatCode>General</c:formatCode>
                <c:ptCount val="3"/>
                <c:pt idx="0">
                  <c:v>71</c:v>
                </c:pt>
                <c:pt idx="1">
                  <c:v>60.8</c:v>
                </c:pt>
                <c:pt idx="2">
                  <c:v>66.400000000000006</c:v>
                </c:pt>
              </c:numCache>
            </c:numRef>
          </c:val>
          <c:extLst>
            <c:ext xmlns:c16="http://schemas.microsoft.com/office/drawing/2014/chart" uri="{C3380CC4-5D6E-409C-BE32-E72D297353CC}">
              <c16:uniqueId val="{00000002-A161-43F8-8128-555FA67C1624}"/>
            </c:ext>
          </c:extLst>
        </c:ser>
        <c:dLbls>
          <c:showLegendKey val="0"/>
          <c:showVal val="0"/>
          <c:showCatName val="0"/>
          <c:showSerName val="0"/>
          <c:showPercent val="0"/>
          <c:showBubbleSize val="0"/>
        </c:dLbls>
        <c:gapWidth val="150"/>
        <c:overlap val="100"/>
        <c:axId val="476943688"/>
        <c:axId val="476946824"/>
      </c:barChart>
      <c:catAx>
        <c:axId val="476943688"/>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smtClean="0"/>
                  <a:t>%</a:t>
                </a:r>
                <a:endParaRPr lang="ru-RU" dirty="0"/>
              </a:p>
            </c:rich>
          </c:tx>
          <c:layout>
            <c:manualLayout>
              <c:xMode val="edge"/>
              <c:yMode val="edge"/>
              <c:x val="1.8601997666958303E-2"/>
              <c:y val="1.79336419674663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crossAx val="476946824"/>
        <c:crosses val="autoZero"/>
        <c:auto val="1"/>
        <c:lblAlgn val="ctr"/>
        <c:lblOffset val="100"/>
        <c:noMultiLvlLbl val="0"/>
      </c:catAx>
      <c:valAx>
        <c:axId val="476946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47694368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ru-RU"/>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21730123157612172"/>
          <c:y val="0.18033952268895517"/>
          <c:w val="0.76469151981650763"/>
          <c:h val="0.74270447725465838"/>
        </c:manualLayout>
      </c:layout>
      <c:pie3D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chemeClr val="tx1"/>
              </a:solidFill>
            </a:ln>
          </c:spPr>
          <c:explosion val="24"/>
          <c:dPt>
            <c:idx val="0"/>
            <c:bubble3D val="0"/>
            <c:explosion val="8"/>
            <c:spPr>
              <a:solidFill>
                <a:srgbClr val="00FF00"/>
              </a:solidFill>
              <a:ln>
                <a:solidFill>
                  <a:schemeClr val="tx1"/>
                </a:solidFill>
              </a:ln>
            </c:spPr>
            <c:extLst>
              <c:ext xmlns:c16="http://schemas.microsoft.com/office/drawing/2014/chart" uri="{C3380CC4-5D6E-409C-BE32-E72D297353CC}">
                <c16:uniqueId val="{00000001-C3EA-4127-8167-B3BF9E7A8A0C}"/>
              </c:ext>
            </c:extLst>
          </c:dPt>
          <c:dPt>
            <c:idx val="1"/>
            <c:bubble3D val="0"/>
            <c:explosion val="15"/>
            <c:spPr>
              <a:solidFill>
                <a:srgbClr val="FF0000"/>
              </a:solidFill>
              <a:ln>
                <a:solidFill>
                  <a:schemeClr val="tx1"/>
                </a:solidFill>
              </a:ln>
            </c:spPr>
            <c:extLst>
              <c:ext xmlns:c16="http://schemas.microsoft.com/office/drawing/2014/chart" uri="{C3380CC4-5D6E-409C-BE32-E72D297353CC}">
                <c16:uniqueId val="{00000003-C3EA-4127-8167-B3BF9E7A8A0C}"/>
              </c:ext>
            </c:extLst>
          </c:dPt>
          <c:dPt>
            <c:idx val="2"/>
            <c:bubble3D val="0"/>
            <c:explosion val="6"/>
            <c:spPr>
              <a:solidFill>
                <a:srgbClr val="FFFF00"/>
              </a:solidFill>
              <a:ln>
                <a:solidFill>
                  <a:schemeClr val="tx1"/>
                </a:solidFill>
              </a:ln>
            </c:spPr>
            <c:extLst>
              <c:ext xmlns:c16="http://schemas.microsoft.com/office/drawing/2014/chart" uri="{C3380CC4-5D6E-409C-BE32-E72D297353CC}">
                <c16:uniqueId val="{00000005-C3EA-4127-8167-B3BF9E7A8A0C}"/>
              </c:ext>
            </c:extLst>
          </c:dPt>
          <c:cat>
            <c:strRef>
              <c:f>Лист1!$A$2:$A$4</c:f>
              <c:strCache>
                <c:ptCount val="3"/>
                <c:pt idx="0">
                  <c:v>положительное</c:v>
                </c:pt>
                <c:pt idx="1">
                  <c:v>отрицательное</c:v>
                </c:pt>
                <c:pt idx="2">
                  <c:v>неоднозначное</c:v>
                </c:pt>
              </c:strCache>
            </c:strRef>
          </c:cat>
          <c:val>
            <c:numRef>
              <c:f>Лист1!$B$2:$B$4</c:f>
              <c:numCache>
                <c:formatCode>General</c:formatCode>
                <c:ptCount val="3"/>
                <c:pt idx="0" formatCode="0.0">
                  <c:v>85.9</c:v>
                </c:pt>
                <c:pt idx="1">
                  <c:v>4.5</c:v>
                </c:pt>
                <c:pt idx="2" formatCode="0.0">
                  <c:v>9.6</c:v>
                </c:pt>
              </c:numCache>
            </c:numRef>
          </c:val>
          <c:extLst>
            <c:ext xmlns:c16="http://schemas.microsoft.com/office/drawing/2014/chart" uri="{C3380CC4-5D6E-409C-BE32-E72D297353CC}">
              <c16:uniqueId val="{00000006-C3EA-4127-8167-B3BF9E7A8A0C}"/>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Ряд 1</c:v>
                </c:pt>
              </c:strCache>
            </c:strRef>
          </c:tx>
          <c:spPr>
            <a:solidFill>
              <a:schemeClr val="accent1"/>
            </a:solidFill>
            <a:ln>
              <a:noFill/>
            </a:ln>
            <a:effectLst/>
            <a:sp3d/>
          </c:spPr>
          <c:invertIfNegative val="0"/>
          <c:dLbls>
            <c:dLbl>
              <c:idx val="0"/>
              <c:layout>
                <c:manualLayout>
                  <c:x val="6.1728395061728253E-3"/>
                  <c:y val="-0.3058575600374992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121-4A27-BE7B-34D815617F77}"/>
                </c:ext>
              </c:extLst>
            </c:dLbl>
            <c:dLbl>
              <c:idx val="1"/>
              <c:layout>
                <c:manualLayout>
                  <c:x val="3.0864197530864196E-3"/>
                  <c:y val="-0.182392122958141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121-4A27-BE7B-34D815617F77}"/>
                </c:ext>
              </c:extLst>
            </c:dLbl>
            <c:dLbl>
              <c:idx val="2"/>
              <c:layout>
                <c:manualLayout>
                  <c:x val="6.1728395061728392E-3"/>
                  <c:y val="-0.1459136983665134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121-4A27-BE7B-34D815617F77}"/>
                </c:ext>
              </c:extLst>
            </c:dLbl>
            <c:dLbl>
              <c:idx val="3"/>
              <c:layout>
                <c:manualLayout>
                  <c:x val="7.716049382716049E-3"/>
                  <c:y val="-0.123465437079357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121-4A27-BE7B-34D815617F77}"/>
                </c:ext>
              </c:extLst>
            </c:dLbl>
            <c:dLbl>
              <c:idx val="4"/>
              <c:layout>
                <c:manualLayout>
                  <c:x val="1.5432098765432098E-3"/>
                  <c:y val="-0.123465437079357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121-4A27-BE7B-34D815617F77}"/>
                </c:ext>
              </c:extLst>
            </c:dLbl>
            <c:dLbl>
              <c:idx val="5"/>
              <c:layout>
                <c:manualLayout>
                  <c:x val="4.6296296296296294E-3"/>
                  <c:y val="-8.97930451486237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121-4A27-BE7B-34D815617F77}"/>
                </c:ext>
              </c:extLst>
            </c:dLbl>
            <c:dLbl>
              <c:idx val="6"/>
              <c:layout>
                <c:manualLayout>
                  <c:x val="6.1728395061728392E-3"/>
                  <c:y val="-8.69870124877292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121-4A27-BE7B-34D815617F77}"/>
                </c:ext>
              </c:extLst>
            </c:dLbl>
            <c:dLbl>
              <c:idx val="7"/>
              <c:layout>
                <c:manualLayout>
                  <c:x val="0"/>
                  <c:y val="-8.69870124877292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121-4A27-BE7B-34D815617F77}"/>
                </c:ext>
              </c:extLst>
            </c:dLbl>
            <c:dLbl>
              <c:idx val="8"/>
              <c:layout>
                <c:manualLayout>
                  <c:x val="3.0864197530863064E-3"/>
                  <c:y val="-8.69870124877292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121-4A27-BE7B-34D815617F77}"/>
                </c:ext>
              </c:extLst>
            </c:dLbl>
            <c:dLbl>
              <c:idx val="9"/>
              <c:layout>
                <c:manualLayout>
                  <c:x val="8.3870633708017141E-3"/>
                  <c:y val="-7.1329516838259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121-4A27-BE7B-34D815617F77}"/>
                </c:ext>
              </c:extLst>
            </c:dLbl>
            <c:dLbl>
              <c:idx val="10"/>
              <c:layout>
                <c:manualLayout>
                  <c:x val="0"/>
                  <c:y val="-7.1329516838259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121-4A27-BE7B-34D815617F77}"/>
                </c:ext>
              </c:extLst>
            </c:dLbl>
            <c:dLbl>
              <c:idx val="11"/>
              <c:layout>
                <c:manualLayout>
                  <c:x val="3.3548253483206853E-3"/>
                  <c:y val="-7.1329516838259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121-4A27-BE7B-34D815617F77}"/>
                </c:ext>
              </c:extLst>
            </c:dLbl>
            <c:dLbl>
              <c:idx val="12"/>
              <c:layout>
                <c:manualLayout>
                  <c:x val="5.0322380224809048E-3"/>
                  <c:y val="-7.1329516838259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121-4A27-BE7B-34D815617F77}"/>
                </c:ext>
              </c:extLst>
            </c:dLbl>
            <c:dLbl>
              <c:idx val="13"/>
              <c:layout>
                <c:manualLayout>
                  <c:x val="-1.6774126741603427E-3"/>
                  <c:y val="-7.1329516838259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121-4A27-BE7B-34D815617F77}"/>
                </c:ext>
              </c:extLst>
            </c:dLbl>
            <c:dLbl>
              <c:idx val="14"/>
              <c:layout>
                <c:manualLayout>
                  <c:x val="-1.2300884176312166E-16"/>
                  <c:y val="-7.1329516838259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121-4A27-BE7B-34D815617F77}"/>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Лист1!$A$2:$A$16</c:f>
              <c:strCache>
                <c:ptCount val="15"/>
                <c:pt idx="0">
                  <c:v>стоматологи</c:v>
                </c:pt>
                <c:pt idx="1">
                  <c:v>хирурги</c:v>
                </c:pt>
                <c:pt idx="2">
                  <c:v>педиатры</c:v>
                </c:pt>
                <c:pt idx="3">
                  <c:v>анестезиологи-реаниматологи</c:v>
                </c:pt>
                <c:pt idx="4">
                  <c:v>врачи КДЛ</c:v>
                </c:pt>
                <c:pt idx="5">
                  <c:v>терапевты</c:v>
                </c:pt>
                <c:pt idx="6">
                  <c:v>акушеры-гинекологи</c:v>
                </c:pt>
                <c:pt idx="7">
                  <c:v>неврологи</c:v>
                </c:pt>
                <c:pt idx="8">
                  <c:v>гастроэнтерологи</c:v>
                </c:pt>
                <c:pt idx="9">
                  <c:v>дерматовенерологи</c:v>
                </c:pt>
                <c:pt idx="10">
                  <c:v>травматологи</c:v>
                </c:pt>
                <c:pt idx="11">
                  <c:v>эндоскописты</c:v>
                </c:pt>
                <c:pt idx="12">
                  <c:v>остеопаты</c:v>
                </c:pt>
                <c:pt idx="13">
                  <c:v>офтальмологи</c:v>
                </c:pt>
                <c:pt idx="14">
                  <c:v>рентгенологи</c:v>
                </c:pt>
              </c:strCache>
            </c:strRef>
          </c:cat>
          <c:val>
            <c:numRef>
              <c:f>Лист1!$B$2:$B$16</c:f>
              <c:numCache>
                <c:formatCode>General</c:formatCode>
                <c:ptCount val="15"/>
                <c:pt idx="0">
                  <c:v>10</c:v>
                </c:pt>
                <c:pt idx="1">
                  <c:v>5</c:v>
                </c:pt>
                <c:pt idx="2">
                  <c:v>4</c:v>
                </c:pt>
                <c:pt idx="3">
                  <c:v>3</c:v>
                </c:pt>
                <c:pt idx="4">
                  <c:v>3</c:v>
                </c:pt>
                <c:pt idx="5">
                  <c:v>2</c:v>
                </c:pt>
                <c:pt idx="6">
                  <c:v>2</c:v>
                </c:pt>
                <c:pt idx="7">
                  <c:v>2</c:v>
                </c:pt>
                <c:pt idx="8">
                  <c:v>2</c:v>
                </c:pt>
                <c:pt idx="9">
                  <c:v>1</c:v>
                </c:pt>
                <c:pt idx="10">
                  <c:v>1</c:v>
                </c:pt>
                <c:pt idx="11">
                  <c:v>1</c:v>
                </c:pt>
                <c:pt idx="12">
                  <c:v>1</c:v>
                </c:pt>
                <c:pt idx="13">
                  <c:v>1</c:v>
                </c:pt>
                <c:pt idx="14">
                  <c:v>1</c:v>
                </c:pt>
              </c:numCache>
            </c:numRef>
          </c:val>
          <c:extLst>
            <c:ext xmlns:c16="http://schemas.microsoft.com/office/drawing/2014/chart" uri="{C3380CC4-5D6E-409C-BE32-E72D297353CC}">
              <c16:uniqueId val="{0000000F-1121-4A27-BE7B-34D815617F77}"/>
            </c:ext>
          </c:extLst>
        </c:ser>
        <c:ser>
          <c:idx val="1"/>
          <c:order val="1"/>
          <c:tx>
            <c:strRef>
              <c:f>Лист1!$C$1</c:f>
              <c:strCache>
                <c:ptCount val="1"/>
                <c:pt idx="0">
                  <c:v>Столбец1</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Лист1!$A$2:$A$16</c:f>
              <c:strCache>
                <c:ptCount val="15"/>
                <c:pt idx="0">
                  <c:v>стоматологи</c:v>
                </c:pt>
                <c:pt idx="1">
                  <c:v>хирурги</c:v>
                </c:pt>
                <c:pt idx="2">
                  <c:v>педиатры</c:v>
                </c:pt>
                <c:pt idx="3">
                  <c:v>анестезиологи-реаниматологи</c:v>
                </c:pt>
                <c:pt idx="4">
                  <c:v>врачи КДЛ</c:v>
                </c:pt>
                <c:pt idx="5">
                  <c:v>терапевты</c:v>
                </c:pt>
                <c:pt idx="6">
                  <c:v>акушеры-гинекологи</c:v>
                </c:pt>
                <c:pt idx="7">
                  <c:v>неврологи</c:v>
                </c:pt>
                <c:pt idx="8">
                  <c:v>гастроэнтерологи</c:v>
                </c:pt>
                <c:pt idx="9">
                  <c:v>дерматовенерологи</c:v>
                </c:pt>
                <c:pt idx="10">
                  <c:v>травматологи</c:v>
                </c:pt>
                <c:pt idx="11">
                  <c:v>эндоскописты</c:v>
                </c:pt>
                <c:pt idx="12">
                  <c:v>остеопаты</c:v>
                </c:pt>
                <c:pt idx="13">
                  <c:v>офтальмологи</c:v>
                </c:pt>
                <c:pt idx="14">
                  <c:v>рентгенологи</c:v>
                </c:pt>
              </c:strCache>
            </c:strRef>
          </c:cat>
          <c:val>
            <c:numRef>
              <c:f>Лист1!$C$2:$C$16</c:f>
              <c:numCache>
                <c:formatCode>General</c:formatCode>
                <c:ptCount val="15"/>
              </c:numCache>
            </c:numRef>
          </c:val>
          <c:extLst>
            <c:ext xmlns:c16="http://schemas.microsoft.com/office/drawing/2014/chart" uri="{C3380CC4-5D6E-409C-BE32-E72D297353CC}">
              <c16:uniqueId val="{00000010-1121-4A27-BE7B-34D815617F77}"/>
            </c:ext>
          </c:extLst>
        </c:ser>
        <c:ser>
          <c:idx val="2"/>
          <c:order val="2"/>
          <c:tx>
            <c:strRef>
              <c:f>Лист1!$D$1</c:f>
              <c:strCache>
                <c:ptCount val="1"/>
                <c:pt idx="0">
                  <c:v>Столбец2</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Лист1!$A$2:$A$16</c:f>
              <c:strCache>
                <c:ptCount val="15"/>
                <c:pt idx="0">
                  <c:v>стоматологи</c:v>
                </c:pt>
                <c:pt idx="1">
                  <c:v>хирурги</c:v>
                </c:pt>
                <c:pt idx="2">
                  <c:v>педиатры</c:v>
                </c:pt>
                <c:pt idx="3">
                  <c:v>анестезиологи-реаниматологи</c:v>
                </c:pt>
                <c:pt idx="4">
                  <c:v>врачи КДЛ</c:v>
                </c:pt>
                <c:pt idx="5">
                  <c:v>терапевты</c:v>
                </c:pt>
                <c:pt idx="6">
                  <c:v>акушеры-гинекологи</c:v>
                </c:pt>
                <c:pt idx="7">
                  <c:v>неврологи</c:v>
                </c:pt>
                <c:pt idx="8">
                  <c:v>гастроэнтерологи</c:v>
                </c:pt>
                <c:pt idx="9">
                  <c:v>дерматовенерологи</c:v>
                </c:pt>
                <c:pt idx="10">
                  <c:v>травматологи</c:v>
                </c:pt>
                <c:pt idx="11">
                  <c:v>эндоскописты</c:v>
                </c:pt>
                <c:pt idx="12">
                  <c:v>остеопаты</c:v>
                </c:pt>
                <c:pt idx="13">
                  <c:v>офтальмологи</c:v>
                </c:pt>
                <c:pt idx="14">
                  <c:v>рентгенологи</c:v>
                </c:pt>
              </c:strCache>
            </c:strRef>
          </c:cat>
          <c:val>
            <c:numRef>
              <c:f>Лист1!$D$2:$D$16</c:f>
              <c:numCache>
                <c:formatCode>General</c:formatCode>
                <c:ptCount val="15"/>
              </c:numCache>
            </c:numRef>
          </c:val>
          <c:extLst>
            <c:ext xmlns:c16="http://schemas.microsoft.com/office/drawing/2014/chart" uri="{C3380CC4-5D6E-409C-BE32-E72D297353CC}">
              <c16:uniqueId val="{00000011-1121-4A27-BE7B-34D815617F77}"/>
            </c:ext>
          </c:extLst>
        </c:ser>
        <c:dLbls>
          <c:showLegendKey val="0"/>
          <c:showVal val="1"/>
          <c:showCatName val="0"/>
          <c:showSerName val="0"/>
          <c:showPercent val="0"/>
          <c:showBubbleSize val="0"/>
        </c:dLbls>
        <c:gapWidth val="150"/>
        <c:shape val="box"/>
        <c:axId val="346123936"/>
        <c:axId val="346126288"/>
        <c:axId val="0"/>
      </c:bar3DChart>
      <c:catAx>
        <c:axId val="346123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ru-RU"/>
          </a:p>
        </c:txPr>
        <c:crossAx val="346126288"/>
        <c:crosses val="autoZero"/>
        <c:auto val="1"/>
        <c:lblAlgn val="ctr"/>
        <c:lblOffset val="100"/>
        <c:noMultiLvlLbl val="0"/>
      </c:catAx>
      <c:valAx>
        <c:axId val="34612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34612393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2212836566507E-3"/>
          <c:y val="6.3566674409914065E-2"/>
          <c:w val="0.54033816703293125"/>
          <c:h val="0.80559508539455216"/>
        </c:manualLayout>
      </c:layout>
      <c:pieChart>
        <c:varyColors val="1"/>
        <c:ser>
          <c:idx val="0"/>
          <c:order val="0"/>
          <c:tx>
            <c:strRef>
              <c:f>Лист1!$B$1</c:f>
              <c:strCache>
                <c:ptCount val="1"/>
                <c:pt idx="0">
                  <c:v>Столбец1</c:v>
                </c:pt>
              </c:strCache>
            </c:strRef>
          </c:tx>
          <c:dPt>
            <c:idx val="0"/>
            <c:bubble3D val="0"/>
            <c:spPr>
              <a:solidFill>
                <a:srgbClr val="7030A0"/>
              </a:solidFill>
            </c:spPr>
            <c:extLst>
              <c:ext xmlns:c16="http://schemas.microsoft.com/office/drawing/2014/chart" uri="{C3380CC4-5D6E-409C-BE32-E72D297353CC}">
                <c16:uniqueId val="{00000001-55B1-4E37-AAC8-2BC26A066E71}"/>
              </c:ext>
            </c:extLst>
          </c:dPt>
          <c:dPt>
            <c:idx val="1"/>
            <c:bubble3D val="0"/>
            <c:spPr>
              <a:solidFill>
                <a:srgbClr val="FFFF00"/>
              </a:solidFill>
            </c:spPr>
            <c:extLst>
              <c:ext xmlns:c16="http://schemas.microsoft.com/office/drawing/2014/chart" uri="{C3380CC4-5D6E-409C-BE32-E72D297353CC}">
                <c16:uniqueId val="{00000003-55B1-4E37-AAC8-2BC26A066E71}"/>
              </c:ext>
            </c:extLst>
          </c:dPt>
          <c:dPt>
            <c:idx val="2"/>
            <c:bubble3D val="0"/>
            <c:spPr>
              <a:solidFill>
                <a:schemeClr val="accent3">
                  <a:lumMod val="60000"/>
                  <a:lumOff val="40000"/>
                </a:schemeClr>
              </a:solidFill>
            </c:spPr>
            <c:extLst>
              <c:ext xmlns:c16="http://schemas.microsoft.com/office/drawing/2014/chart" uri="{C3380CC4-5D6E-409C-BE32-E72D297353CC}">
                <c16:uniqueId val="{00000005-55B1-4E37-AAC8-2BC26A066E71}"/>
              </c:ext>
            </c:extLst>
          </c:dPt>
          <c:dPt>
            <c:idx val="3"/>
            <c:bubble3D val="0"/>
            <c:spPr>
              <a:solidFill>
                <a:srgbClr val="FF0000"/>
              </a:solidFill>
            </c:spPr>
            <c:extLst>
              <c:ext xmlns:c16="http://schemas.microsoft.com/office/drawing/2014/chart" uri="{C3380CC4-5D6E-409C-BE32-E72D297353CC}">
                <c16:uniqueId val="{00000007-55B1-4E37-AAC8-2BC26A066E71}"/>
              </c:ext>
            </c:extLst>
          </c:dPt>
          <c:dLbls>
            <c:dLbl>
              <c:idx val="0"/>
              <c:layout>
                <c:manualLayout>
                  <c:x val="-0.12612597968912545"/>
                  <c:y val="0.1604922685358192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5B1-4E37-AAC8-2BC26A066E71}"/>
                </c:ext>
              </c:extLst>
            </c:dLbl>
            <c:dLbl>
              <c:idx val="2"/>
              <c:layout>
                <c:manualLayout>
                  <c:x val="3.7870160891214109E-2"/>
                  <c:y val="-0.2095474240235933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5B1-4E37-AAC8-2BC26A066E71}"/>
                </c:ext>
              </c:extLst>
            </c:dLbl>
            <c:dLbl>
              <c:idx val="4"/>
              <c:layout>
                <c:manualLayout>
                  <c:x val="2.9488882955657256E-2"/>
                  <c:y val="2.51138762359737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B1-4E37-AAC8-2BC26A066E71}"/>
                </c:ext>
              </c:extLst>
            </c:dLbl>
            <c:spPr>
              <a:solidFill>
                <a:schemeClr val="bg1"/>
              </a:solidFill>
              <a:ln>
                <a:solidFill>
                  <a:schemeClr val="tx1"/>
                </a:solid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 5 лет</c:v>
                </c:pt>
                <c:pt idx="1">
                  <c:v>5-10 лет</c:v>
                </c:pt>
                <c:pt idx="2">
                  <c:v>10-20 лет</c:v>
                </c:pt>
                <c:pt idx="3">
                  <c:v>более 20 лет</c:v>
                </c:pt>
              </c:strCache>
            </c:strRef>
          </c:cat>
          <c:val>
            <c:numRef>
              <c:f>Лист1!$B$2:$B$5</c:f>
              <c:numCache>
                <c:formatCode>General</c:formatCode>
                <c:ptCount val="4"/>
                <c:pt idx="0">
                  <c:v>18.7</c:v>
                </c:pt>
                <c:pt idx="1">
                  <c:v>24.6</c:v>
                </c:pt>
                <c:pt idx="2">
                  <c:v>17.100000000000001</c:v>
                </c:pt>
                <c:pt idx="3">
                  <c:v>39.6</c:v>
                </c:pt>
              </c:numCache>
            </c:numRef>
          </c:val>
          <c:extLst>
            <c:ext xmlns:c16="http://schemas.microsoft.com/office/drawing/2014/chart" uri="{C3380CC4-5D6E-409C-BE32-E72D297353CC}">
              <c16:uniqueId val="{00000009-55B1-4E37-AAC8-2BC26A066E71}"/>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58566460095219774"/>
          <c:y val="0.22090601044328412"/>
          <c:w val="0.30379940846680986"/>
          <c:h val="0.546319988834352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366825721511802E-2"/>
          <c:y val="4.3916149045925987E-2"/>
          <c:w val="0.92915110767351583"/>
          <c:h val="0.63987195905327177"/>
        </c:manualLayout>
      </c:layout>
      <c:bar3DChart>
        <c:barDir val="col"/>
        <c:grouping val="stacked"/>
        <c:varyColors val="0"/>
        <c:ser>
          <c:idx val="0"/>
          <c:order val="0"/>
          <c:tx>
            <c:strRef>
              <c:f>Лист1!$B$1</c:f>
              <c:strCache>
                <c:ptCount val="1"/>
                <c:pt idx="0">
                  <c:v>Ряд 1</c:v>
                </c:pt>
              </c:strCache>
            </c:strRef>
          </c:tx>
          <c:spPr>
            <a:solidFill>
              <a:schemeClr val="accent2"/>
            </a:solidFill>
            <a:ln>
              <a:noFill/>
            </a:ln>
            <a:effectLst/>
            <a:sp3d/>
          </c:spPr>
          <c:invertIfNegative val="0"/>
          <c:dLbls>
            <c:dLbl>
              <c:idx val="0"/>
              <c:layout>
                <c:manualLayout>
                  <c:x val="1.0619151560190792E-2"/>
                  <c:y val="-0.3137081494745149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362-44AC-A41B-EA67E92D86C5}"/>
                </c:ext>
              </c:extLst>
            </c:dLbl>
            <c:dLbl>
              <c:idx val="1"/>
              <c:layout>
                <c:manualLayout>
                  <c:x val="3.0864197530864196E-3"/>
                  <c:y val="-0.182392122958141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362-44AC-A41B-EA67E92D86C5}"/>
                </c:ext>
              </c:extLst>
            </c:dLbl>
            <c:dLbl>
              <c:idx val="2"/>
              <c:layout>
                <c:manualLayout>
                  <c:x val="6.1728395061728392E-3"/>
                  <c:y val="-0.1459136983665134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362-44AC-A41B-EA67E92D86C5}"/>
                </c:ext>
              </c:extLst>
            </c:dLbl>
            <c:dLbl>
              <c:idx val="3"/>
              <c:layout>
                <c:manualLayout>
                  <c:x val="7.716049382716049E-3"/>
                  <c:y val="-0.123465437079357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362-44AC-A41B-EA67E92D86C5}"/>
                </c:ext>
              </c:extLst>
            </c:dLbl>
            <c:dLbl>
              <c:idx val="4"/>
              <c:layout>
                <c:manualLayout>
                  <c:x val="1.5432098765432098E-3"/>
                  <c:y val="-0.123465437079357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362-44AC-A41B-EA67E92D86C5}"/>
                </c:ext>
              </c:extLst>
            </c:dLbl>
            <c:dLbl>
              <c:idx val="5"/>
              <c:layout>
                <c:manualLayout>
                  <c:x val="4.6296296296296294E-3"/>
                  <c:y val="-8.97930451486237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362-44AC-A41B-EA67E92D86C5}"/>
                </c:ext>
              </c:extLst>
            </c:dLbl>
            <c:dLbl>
              <c:idx val="6"/>
              <c:layout>
                <c:manualLayout>
                  <c:x val="6.1728395061728392E-3"/>
                  <c:y val="-8.6987012487729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62-44AC-A41B-EA67E92D86C5}"/>
                </c:ext>
              </c:extLst>
            </c:dLbl>
            <c:dLbl>
              <c:idx val="7"/>
              <c:layout>
                <c:manualLayout>
                  <c:x val="0"/>
                  <c:y val="-8.6987012487729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62-44AC-A41B-EA67E92D86C5}"/>
                </c:ext>
              </c:extLst>
            </c:dLbl>
            <c:dLbl>
              <c:idx val="8"/>
              <c:layout>
                <c:manualLayout>
                  <c:x val="3.0864197530863064E-3"/>
                  <c:y val="-8.6987012487729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62-44AC-A41B-EA67E92D86C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боязнь осложнений</c:v>
                </c:pt>
                <c:pt idx="1">
                  <c:v>личный неудачный опыт вакцинации</c:v>
                </c:pt>
                <c:pt idx="2">
                  <c:v>недостаток информации</c:v>
                </c:pt>
                <c:pt idx="3">
                  <c:v>прочтение специализированной литературы</c:v>
                </c:pt>
                <c:pt idx="4">
                  <c:v>мнение людей из медицинской научной среды</c:v>
                </c:pt>
                <c:pt idx="5">
                  <c:v>информация из СМИ</c:v>
                </c:pt>
              </c:strCache>
            </c:strRef>
          </c:cat>
          <c:val>
            <c:numRef>
              <c:f>Лист1!$B$2:$B$7</c:f>
              <c:numCache>
                <c:formatCode>General</c:formatCode>
                <c:ptCount val="6"/>
                <c:pt idx="0">
                  <c:v>33.159999999999997</c:v>
                </c:pt>
                <c:pt idx="1">
                  <c:v>17.399999999999999</c:v>
                </c:pt>
                <c:pt idx="2">
                  <c:v>9.5</c:v>
                </c:pt>
                <c:pt idx="3">
                  <c:v>7.4</c:v>
                </c:pt>
                <c:pt idx="4">
                  <c:v>7.4</c:v>
                </c:pt>
                <c:pt idx="5">
                  <c:v>4.5</c:v>
                </c:pt>
              </c:numCache>
            </c:numRef>
          </c:val>
          <c:extLst>
            <c:ext xmlns:c16="http://schemas.microsoft.com/office/drawing/2014/chart" uri="{C3380CC4-5D6E-409C-BE32-E72D297353CC}">
              <c16:uniqueId val="{00000009-A362-44AC-A41B-EA67E92D86C5}"/>
            </c:ext>
          </c:extLst>
        </c:ser>
        <c:dLbls>
          <c:showLegendKey val="0"/>
          <c:showVal val="1"/>
          <c:showCatName val="0"/>
          <c:showSerName val="0"/>
          <c:showPercent val="0"/>
          <c:showBubbleSize val="0"/>
        </c:dLbls>
        <c:gapWidth val="150"/>
        <c:shape val="box"/>
        <c:axId val="346126680"/>
        <c:axId val="346122368"/>
        <c:axId val="0"/>
      </c:bar3DChart>
      <c:catAx>
        <c:axId val="346126680"/>
        <c:scaling>
          <c:orientation val="minMax"/>
        </c:scaling>
        <c:delete val="1"/>
        <c:axPos val="b"/>
        <c:numFmt formatCode="General" sourceLinked="1"/>
        <c:majorTickMark val="none"/>
        <c:minorTickMark val="none"/>
        <c:tickLblPos val="nextTo"/>
        <c:crossAx val="346122368"/>
        <c:crosses val="autoZero"/>
        <c:auto val="1"/>
        <c:lblAlgn val="ctr"/>
        <c:lblOffset val="100"/>
        <c:noMultiLvlLbl val="0"/>
      </c:catAx>
      <c:valAx>
        <c:axId val="34612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346126680"/>
        <c:crosses val="autoZero"/>
        <c:crossBetween val="between"/>
      </c:valAx>
      <c:spPr>
        <a:noFill/>
        <a:ln>
          <a:noFill/>
        </a:ln>
        <a:effectLst/>
      </c:spPr>
    </c:plotArea>
    <c:plotVisOnly val="1"/>
    <c:dispBlanksAs val="gap"/>
    <c:showDLblsOverMax val="0"/>
  </c:chart>
  <c:spPr>
    <a:solidFill>
      <a:schemeClr val="accent3">
        <a:lumMod val="40000"/>
        <a:lumOff val="60000"/>
      </a:schemeClr>
    </a:solidFill>
    <a:ln>
      <a:noFill/>
    </a:ln>
    <a:effectLst/>
  </c:spPr>
  <c:txPr>
    <a:bodyPr/>
    <a:lstStyle/>
    <a:p>
      <a:pPr>
        <a:defRPr b="1">
          <a:solidFill>
            <a:schemeClr val="tx1"/>
          </a:solidFill>
        </a:defRPr>
      </a:pPr>
      <a:endParaRPr lang="ru-RU"/>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clustered"/>
        <c:varyColors val="0"/>
        <c:ser>
          <c:idx val="0"/>
          <c:order val="0"/>
          <c:tx>
            <c:strRef>
              <c:f>'по миру'!$G$3</c:f>
              <c:strCache>
                <c:ptCount val="1"/>
              </c:strCache>
            </c:strRef>
          </c:tx>
          <c:spPr>
            <a:solidFill>
              <a:srgbClr val="FF0000"/>
            </a:solidFill>
            <a:ln>
              <a:solidFill>
                <a:srgbClr val="FF0000"/>
              </a:solidFill>
            </a:ln>
            <a:effectLst/>
          </c:spPr>
          <c:invertIfNegative val="0"/>
          <c:cat>
            <c:numRef>
              <c:f>'по миру'!$A$4:$A$727</c:f>
              <c:numCache>
                <c:formatCode>m/d/yyyy</c:formatCode>
                <c:ptCount val="724"/>
                <c:pt idx="0">
                  <c:v>43922</c:v>
                </c:pt>
                <c:pt idx="1">
                  <c:v>43923</c:v>
                </c:pt>
                <c:pt idx="2">
                  <c:v>43924</c:v>
                </c:pt>
                <c:pt idx="3">
                  <c:v>43925</c:v>
                </c:pt>
                <c:pt idx="4">
                  <c:v>43926</c:v>
                </c:pt>
                <c:pt idx="5">
                  <c:v>43927</c:v>
                </c:pt>
                <c:pt idx="6">
                  <c:v>43928</c:v>
                </c:pt>
                <c:pt idx="7">
                  <c:v>43929</c:v>
                </c:pt>
                <c:pt idx="8">
                  <c:v>43930</c:v>
                </c:pt>
                <c:pt idx="9">
                  <c:v>43931</c:v>
                </c:pt>
                <c:pt idx="10">
                  <c:v>43932</c:v>
                </c:pt>
                <c:pt idx="11">
                  <c:v>43933</c:v>
                </c:pt>
                <c:pt idx="12">
                  <c:v>43934</c:v>
                </c:pt>
                <c:pt idx="13">
                  <c:v>43935</c:v>
                </c:pt>
                <c:pt idx="14">
                  <c:v>43936</c:v>
                </c:pt>
                <c:pt idx="15">
                  <c:v>43937</c:v>
                </c:pt>
                <c:pt idx="16">
                  <c:v>43938</c:v>
                </c:pt>
                <c:pt idx="17">
                  <c:v>43939</c:v>
                </c:pt>
                <c:pt idx="18">
                  <c:v>43940</c:v>
                </c:pt>
                <c:pt idx="19">
                  <c:v>43941</c:v>
                </c:pt>
                <c:pt idx="20">
                  <c:v>43942</c:v>
                </c:pt>
                <c:pt idx="21">
                  <c:v>43943</c:v>
                </c:pt>
                <c:pt idx="22">
                  <c:v>43944</c:v>
                </c:pt>
                <c:pt idx="23">
                  <c:v>43945</c:v>
                </c:pt>
                <c:pt idx="24">
                  <c:v>43946</c:v>
                </c:pt>
                <c:pt idx="25">
                  <c:v>43947</c:v>
                </c:pt>
                <c:pt idx="26">
                  <c:v>43948</c:v>
                </c:pt>
                <c:pt idx="27">
                  <c:v>43949</c:v>
                </c:pt>
                <c:pt idx="28">
                  <c:v>43950</c:v>
                </c:pt>
                <c:pt idx="29">
                  <c:v>43951</c:v>
                </c:pt>
                <c:pt idx="30">
                  <c:v>43952</c:v>
                </c:pt>
                <c:pt idx="31">
                  <c:v>43953</c:v>
                </c:pt>
                <c:pt idx="32">
                  <c:v>43954</c:v>
                </c:pt>
                <c:pt idx="33">
                  <c:v>43955</c:v>
                </c:pt>
                <c:pt idx="34">
                  <c:v>43956</c:v>
                </c:pt>
                <c:pt idx="35">
                  <c:v>43957</c:v>
                </c:pt>
                <c:pt idx="36">
                  <c:v>43958</c:v>
                </c:pt>
                <c:pt idx="37">
                  <c:v>43959</c:v>
                </c:pt>
                <c:pt idx="38">
                  <c:v>43960</c:v>
                </c:pt>
                <c:pt idx="39">
                  <c:v>43961</c:v>
                </c:pt>
                <c:pt idx="40">
                  <c:v>43962</c:v>
                </c:pt>
                <c:pt idx="41">
                  <c:v>43963</c:v>
                </c:pt>
                <c:pt idx="42">
                  <c:v>43964</c:v>
                </c:pt>
                <c:pt idx="43">
                  <c:v>43965</c:v>
                </c:pt>
                <c:pt idx="44">
                  <c:v>43966</c:v>
                </c:pt>
                <c:pt idx="45">
                  <c:v>43967</c:v>
                </c:pt>
                <c:pt idx="46">
                  <c:v>43968</c:v>
                </c:pt>
                <c:pt idx="47">
                  <c:v>43969</c:v>
                </c:pt>
                <c:pt idx="48">
                  <c:v>43970</c:v>
                </c:pt>
                <c:pt idx="49">
                  <c:v>43971</c:v>
                </c:pt>
                <c:pt idx="50">
                  <c:v>43972</c:v>
                </c:pt>
                <c:pt idx="51">
                  <c:v>43973</c:v>
                </c:pt>
                <c:pt idx="52">
                  <c:v>43974</c:v>
                </c:pt>
                <c:pt idx="53">
                  <c:v>43975</c:v>
                </c:pt>
                <c:pt idx="54">
                  <c:v>43976</c:v>
                </c:pt>
                <c:pt idx="55">
                  <c:v>43977</c:v>
                </c:pt>
                <c:pt idx="56">
                  <c:v>43978</c:v>
                </c:pt>
                <c:pt idx="57">
                  <c:v>43979</c:v>
                </c:pt>
                <c:pt idx="58">
                  <c:v>43980</c:v>
                </c:pt>
                <c:pt idx="59">
                  <c:v>43981</c:v>
                </c:pt>
                <c:pt idx="60">
                  <c:v>43982</c:v>
                </c:pt>
                <c:pt idx="61">
                  <c:v>43983</c:v>
                </c:pt>
                <c:pt idx="62">
                  <c:v>43984</c:v>
                </c:pt>
                <c:pt idx="63">
                  <c:v>43985</c:v>
                </c:pt>
                <c:pt idx="64">
                  <c:v>43986</c:v>
                </c:pt>
                <c:pt idx="65">
                  <c:v>43987</c:v>
                </c:pt>
                <c:pt idx="66">
                  <c:v>43988</c:v>
                </c:pt>
                <c:pt idx="67">
                  <c:v>43989</c:v>
                </c:pt>
                <c:pt idx="68">
                  <c:v>43990</c:v>
                </c:pt>
                <c:pt idx="69">
                  <c:v>43991</c:v>
                </c:pt>
                <c:pt idx="70">
                  <c:v>43992</c:v>
                </c:pt>
                <c:pt idx="71">
                  <c:v>43993</c:v>
                </c:pt>
                <c:pt idx="72">
                  <c:v>43994</c:v>
                </c:pt>
                <c:pt idx="73">
                  <c:v>43995</c:v>
                </c:pt>
                <c:pt idx="74">
                  <c:v>43996</c:v>
                </c:pt>
                <c:pt idx="75">
                  <c:v>43997</c:v>
                </c:pt>
                <c:pt idx="76">
                  <c:v>43998</c:v>
                </c:pt>
                <c:pt idx="77">
                  <c:v>43999</c:v>
                </c:pt>
                <c:pt idx="78">
                  <c:v>44000</c:v>
                </c:pt>
                <c:pt idx="79">
                  <c:v>44001</c:v>
                </c:pt>
                <c:pt idx="80">
                  <c:v>44002</c:v>
                </c:pt>
                <c:pt idx="81">
                  <c:v>44003</c:v>
                </c:pt>
                <c:pt idx="82">
                  <c:v>44004</c:v>
                </c:pt>
                <c:pt idx="83">
                  <c:v>44005</c:v>
                </c:pt>
                <c:pt idx="84">
                  <c:v>44006</c:v>
                </c:pt>
                <c:pt idx="85">
                  <c:v>44007</c:v>
                </c:pt>
                <c:pt idx="86">
                  <c:v>44008</c:v>
                </c:pt>
                <c:pt idx="87">
                  <c:v>44009</c:v>
                </c:pt>
                <c:pt idx="88">
                  <c:v>44010</c:v>
                </c:pt>
                <c:pt idx="89">
                  <c:v>44011</c:v>
                </c:pt>
                <c:pt idx="90">
                  <c:v>44012</c:v>
                </c:pt>
                <c:pt idx="91">
                  <c:v>44013</c:v>
                </c:pt>
                <c:pt idx="92">
                  <c:v>44014</c:v>
                </c:pt>
                <c:pt idx="93">
                  <c:v>44015</c:v>
                </c:pt>
                <c:pt idx="94">
                  <c:v>44016</c:v>
                </c:pt>
                <c:pt idx="95">
                  <c:v>44017</c:v>
                </c:pt>
                <c:pt idx="96">
                  <c:v>44018</c:v>
                </c:pt>
                <c:pt idx="97">
                  <c:v>44019</c:v>
                </c:pt>
                <c:pt idx="98">
                  <c:v>44020</c:v>
                </c:pt>
                <c:pt idx="99">
                  <c:v>44021</c:v>
                </c:pt>
                <c:pt idx="100">
                  <c:v>44022</c:v>
                </c:pt>
                <c:pt idx="101">
                  <c:v>44023</c:v>
                </c:pt>
                <c:pt idx="102">
                  <c:v>44024</c:v>
                </c:pt>
                <c:pt idx="103">
                  <c:v>44025</c:v>
                </c:pt>
                <c:pt idx="104">
                  <c:v>44026</c:v>
                </c:pt>
                <c:pt idx="105">
                  <c:v>44027</c:v>
                </c:pt>
                <c:pt idx="106">
                  <c:v>44028</c:v>
                </c:pt>
                <c:pt idx="107">
                  <c:v>44029</c:v>
                </c:pt>
                <c:pt idx="108">
                  <c:v>44030</c:v>
                </c:pt>
                <c:pt idx="109">
                  <c:v>44031</c:v>
                </c:pt>
                <c:pt idx="110">
                  <c:v>44032</c:v>
                </c:pt>
                <c:pt idx="111">
                  <c:v>44033</c:v>
                </c:pt>
                <c:pt idx="112">
                  <c:v>44034</c:v>
                </c:pt>
                <c:pt idx="113">
                  <c:v>44035</c:v>
                </c:pt>
                <c:pt idx="114">
                  <c:v>44036</c:v>
                </c:pt>
                <c:pt idx="115">
                  <c:v>44037</c:v>
                </c:pt>
                <c:pt idx="116">
                  <c:v>44038</c:v>
                </c:pt>
                <c:pt idx="117">
                  <c:v>44039</c:v>
                </c:pt>
                <c:pt idx="118">
                  <c:v>44040</c:v>
                </c:pt>
                <c:pt idx="119">
                  <c:v>44041</c:v>
                </c:pt>
                <c:pt idx="120">
                  <c:v>44042</c:v>
                </c:pt>
                <c:pt idx="121">
                  <c:v>44043</c:v>
                </c:pt>
                <c:pt idx="122">
                  <c:v>44044</c:v>
                </c:pt>
                <c:pt idx="123">
                  <c:v>44045</c:v>
                </c:pt>
                <c:pt idx="124">
                  <c:v>44046</c:v>
                </c:pt>
                <c:pt idx="125">
                  <c:v>44047</c:v>
                </c:pt>
                <c:pt idx="126">
                  <c:v>44048</c:v>
                </c:pt>
                <c:pt idx="127">
                  <c:v>44049</c:v>
                </c:pt>
                <c:pt idx="128">
                  <c:v>44050</c:v>
                </c:pt>
                <c:pt idx="129">
                  <c:v>44051</c:v>
                </c:pt>
                <c:pt idx="130">
                  <c:v>44052</c:v>
                </c:pt>
                <c:pt idx="131">
                  <c:v>44053</c:v>
                </c:pt>
                <c:pt idx="132">
                  <c:v>44054</c:v>
                </c:pt>
                <c:pt idx="133">
                  <c:v>44055</c:v>
                </c:pt>
                <c:pt idx="134">
                  <c:v>44056</c:v>
                </c:pt>
                <c:pt idx="135">
                  <c:v>44057</c:v>
                </c:pt>
                <c:pt idx="136">
                  <c:v>44058</c:v>
                </c:pt>
                <c:pt idx="137">
                  <c:v>44059</c:v>
                </c:pt>
                <c:pt idx="138">
                  <c:v>44060</c:v>
                </c:pt>
                <c:pt idx="139">
                  <c:v>44061</c:v>
                </c:pt>
                <c:pt idx="140">
                  <c:v>44062</c:v>
                </c:pt>
                <c:pt idx="141">
                  <c:v>44063</c:v>
                </c:pt>
                <c:pt idx="142">
                  <c:v>44064</c:v>
                </c:pt>
                <c:pt idx="143">
                  <c:v>44065</c:v>
                </c:pt>
                <c:pt idx="144">
                  <c:v>44066</c:v>
                </c:pt>
                <c:pt idx="145">
                  <c:v>44067</c:v>
                </c:pt>
                <c:pt idx="146">
                  <c:v>44068</c:v>
                </c:pt>
                <c:pt idx="147">
                  <c:v>44069</c:v>
                </c:pt>
                <c:pt idx="148">
                  <c:v>44070</c:v>
                </c:pt>
                <c:pt idx="149">
                  <c:v>44071</c:v>
                </c:pt>
                <c:pt idx="150">
                  <c:v>44072</c:v>
                </c:pt>
                <c:pt idx="151">
                  <c:v>44073</c:v>
                </c:pt>
                <c:pt idx="152">
                  <c:v>44074</c:v>
                </c:pt>
                <c:pt idx="153">
                  <c:v>44075</c:v>
                </c:pt>
                <c:pt idx="154">
                  <c:v>44076</c:v>
                </c:pt>
                <c:pt idx="155">
                  <c:v>44077</c:v>
                </c:pt>
                <c:pt idx="156">
                  <c:v>44078</c:v>
                </c:pt>
                <c:pt idx="157">
                  <c:v>44079</c:v>
                </c:pt>
                <c:pt idx="158">
                  <c:v>44080</c:v>
                </c:pt>
                <c:pt idx="159">
                  <c:v>44081</c:v>
                </c:pt>
                <c:pt idx="160">
                  <c:v>44082</c:v>
                </c:pt>
                <c:pt idx="161">
                  <c:v>44083</c:v>
                </c:pt>
                <c:pt idx="162">
                  <c:v>44084</c:v>
                </c:pt>
                <c:pt idx="163">
                  <c:v>44085</c:v>
                </c:pt>
                <c:pt idx="164">
                  <c:v>44086</c:v>
                </c:pt>
                <c:pt idx="165">
                  <c:v>44087</c:v>
                </c:pt>
                <c:pt idx="166">
                  <c:v>44088</c:v>
                </c:pt>
                <c:pt idx="167">
                  <c:v>44089</c:v>
                </c:pt>
                <c:pt idx="168">
                  <c:v>44090</c:v>
                </c:pt>
                <c:pt idx="169">
                  <c:v>44091</c:v>
                </c:pt>
                <c:pt idx="170">
                  <c:v>44092</c:v>
                </c:pt>
                <c:pt idx="171">
                  <c:v>44093</c:v>
                </c:pt>
                <c:pt idx="172">
                  <c:v>44094</c:v>
                </c:pt>
                <c:pt idx="173">
                  <c:v>44095</c:v>
                </c:pt>
                <c:pt idx="174">
                  <c:v>44096</c:v>
                </c:pt>
                <c:pt idx="175">
                  <c:v>44097</c:v>
                </c:pt>
                <c:pt idx="176">
                  <c:v>44098</c:v>
                </c:pt>
                <c:pt idx="177">
                  <c:v>44099</c:v>
                </c:pt>
                <c:pt idx="178">
                  <c:v>44100</c:v>
                </c:pt>
                <c:pt idx="179">
                  <c:v>44101</c:v>
                </c:pt>
                <c:pt idx="180">
                  <c:v>44102</c:v>
                </c:pt>
                <c:pt idx="181">
                  <c:v>44103</c:v>
                </c:pt>
                <c:pt idx="182">
                  <c:v>44104</c:v>
                </c:pt>
                <c:pt idx="183">
                  <c:v>44105</c:v>
                </c:pt>
                <c:pt idx="184">
                  <c:v>44106</c:v>
                </c:pt>
                <c:pt idx="185">
                  <c:v>44107</c:v>
                </c:pt>
                <c:pt idx="186">
                  <c:v>44108</c:v>
                </c:pt>
                <c:pt idx="187">
                  <c:v>44109</c:v>
                </c:pt>
                <c:pt idx="188">
                  <c:v>44110</c:v>
                </c:pt>
                <c:pt idx="189">
                  <c:v>44111</c:v>
                </c:pt>
                <c:pt idx="190">
                  <c:v>44112</c:v>
                </c:pt>
                <c:pt idx="191">
                  <c:v>44113</c:v>
                </c:pt>
                <c:pt idx="192">
                  <c:v>44114</c:v>
                </c:pt>
                <c:pt idx="193">
                  <c:v>44115</c:v>
                </c:pt>
                <c:pt idx="194">
                  <c:v>44116</c:v>
                </c:pt>
                <c:pt idx="195">
                  <c:v>44117</c:v>
                </c:pt>
                <c:pt idx="196">
                  <c:v>44118</c:v>
                </c:pt>
                <c:pt idx="197">
                  <c:v>44119</c:v>
                </c:pt>
                <c:pt idx="198">
                  <c:v>44120</c:v>
                </c:pt>
                <c:pt idx="199">
                  <c:v>44121</c:v>
                </c:pt>
                <c:pt idx="200">
                  <c:v>44122</c:v>
                </c:pt>
                <c:pt idx="201">
                  <c:v>44123</c:v>
                </c:pt>
                <c:pt idx="202">
                  <c:v>44124</c:v>
                </c:pt>
                <c:pt idx="203">
                  <c:v>44125</c:v>
                </c:pt>
                <c:pt idx="204">
                  <c:v>44126</c:v>
                </c:pt>
                <c:pt idx="205">
                  <c:v>44127</c:v>
                </c:pt>
                <c:pt idx="206">
                  <c:v>44128</c:v>
                </c:pt>
                <c:pt idx="207">
                  <c:v>44129</c:v>
                </c:pt>
                <c:pt idx="208">
                  <c:v>44130</c:v>
                </c:pt>
                <c:pt idx="209">
                  <c:v>44131</c:v>
                </c:pt>
                <c:pt idx="210">
                  <c:v>44132</c:v>
                </c:pt>
                <c:pt idx="211">
                  <c:v>44133</c:v>
                </c:pt>
                <c:pt idx="212">
                  <c:v>44134</c:v>
                </c:pt>
                <c:pt idx="213">
                  <c:v>44135</c:v>
                </c:pt>
                <c:pt idx="214">
                  <c:v>44136</c:v>
                </c:pt>
                <c:pt idx="215">
                  <c:v>44137</c:v>
                </c:pt>
                <c:pt idx="216">
                  <c:v>44138</c:v>
                </c:pt>
                <c:pt idx="217">
                  <c:v>44139</c:v>
                </c:pt>
                <c:pt idx="218">
                  <c:v>44140</c:v>
                </c:pt>
                <c:pt idx="219">
                  <c:v>44141</c:v>
                </c:pt>
                <c:pt idx="220">
                  <c:v>44142</c:v>
                </c:pt>
                <c:pt idx="221">
                  <c:v>44143</c:v>
                </c:pt>
                <c:pt idx="222">
                  <c:v>44144</c:v>
                </c:pt>
                <c:pt idx="223">
                  <c:v>44145</c:v>
                </c:pt>
                <c:pt idx="224">
                  <c:v>44146</c:v>
                </c:pt>
                <c:pt idx="225">
                  <c:v>44147</c:v>
                </c:pt>
                <c:pt idx="226">
                  <c:v>44148</c:v>
                </c:pt>
                <c:pt idx="227">
                  <c:v>44149</c:v>
                </c:pt>
                <c:pt idx="228">
                  <c:v>44150</c:v>
                </c:pt>
                <c:pt idx="229">
                  <c:v>44151</c:v>
                </c:pt>
                <c:pt idx="230">
                  <c:v>44152</c:v>
                </c:pt>
                <c:pt idx="231">
                  <c:v>44153</c:v>
                </c:pt>
                <c:pt idx="232">
                  <c:v>44154</c:v>
                </c:pt>
                <c:pt idx="233">
                  <c:v>44155</c:v>
                </c:pt>
                <c:pt idx="234">
                  <c:v>44156</c:v>
                </c:pt>
                <c:pt idx="235">
                  <c:v>44157</c:v>
                </c:pt>
                <c:pt idx="236">
                  <c:v>44158</c:v>
                </c:pt>
                <c:pt idx="237">
                  <c:v>44159</c:v>
                </c:pt>
                <c:pt idx="238">
                  <c:v>44160</c:v>
                </c:pt>
                <c:pt idx="239">
                  <c:v>44161</c:v>
                </c:pt>
                <c:pt idx="240">
                  <c:v>44162</c:v>
                </c:pt>
                <c:pt idx="241">
                  <c:v>44163</c:v>
                </c:pt>
                <c:pt idx="242">
                  <c:v>44164</c:v>
                </c:pt>
                <c:pt idx="243">
                  <c:v>44165</c:v>
                </c:pt>
                <c:pt idx="244">
                  <c:v>44166</c:v>
                </c:pt>
                <c:pt idx="245">
                  <c:v>44167</c:v>
                </c:pt>
                <c:pt idx="246">
                  <c:v>44168</c:v>
                </c:pt>
                <c:pt idx="247">
                  <c:v>44169</c:v>
                </c:pt>
                <c:pt idx="248">
                  <c:v>44170</c:v>
                </c:pt>
                <c:pt idx="249">
                  <c:v>44171</c:v>
                </c:pt>
                <c:pt idx="250">
                  <c:v>44172</c:v>
                </c:pt>
                <c:pt idx="251">
                  <c:v>44173</c:v>
                </c:pt>
                <c:pt idx="252">
                  <c:v>44174</c:v>
                </c:pt>
                <c:pt idx="253">
                  <c:v>44175</c:v>
                </c:pt>
                <c:pt idx="254">
                  <c:v>44176</c:v>
                </c:pt>
                <c:pt idx="255">
                  <c:v>44177</c:v>
                </c:pt>
                <c:pt idx="256">
                  <c:v>44178</c:v>
                </c:pt>
                <c:pt idx="257">
                  <c:v>44179</c:v>
                </c:pt>
                <c:pt idx="258">
                  <c:v>44180</c:v>
                </c:pt>
                <c:pt idx="259">
                  <c:v>44181</c:v>
                </c:pt>
                <c:pt idx="260">
                  <c:v>44182</c:v>
                </c:pt>
                <c:pt idx="261">
                  <c:v>44183</c:v>
                </c:pt>
                <c:pt idx="262">
                  <c:v>44184</c:v>
                </c:pt>
                <c:pt idx="263">
                  <c:v>44185</c:v>
                </c:pt>
                <c:pt idx="264">
                  <c:v>44186</c:v>
                </c:pt>
                <c:pt idx="265">
                  <c:v>44187</c:v>
                </c:pt>
                <c:pt idx="266">
                  <c:v>44188</c:v>
                </c:pt>
                <c:pt idx="267">
                  <c:v>44189</c:v>
                </c:pt>
                <c:pt idx="268">
                  <c:v>44190</c:v>
                </c:pt>
                <c:pt idx="269">
                  <c:v>44191</c:v>
                </c:pt>
                <c:pt idx="270">
                  <c:v>44192</c:v>
                </c:pt>
                <c:pt idx="271">
                  <c:v>44193</c:v>
                </c:pt>
                <c:pt idx="272">
                  <c:v>44194</c:v>
                </c:pt>
                <c:pt idx="273">
                  <c:v>44195</c:v>
                </c:pt>
                <c:pt idx="274">
                  <c:v>44196</c:v>
                </c:pt>
                <c:pt idx="275">
                  <c:v>44197</c:v>
                </c:pt>
                <c:pt idx="276">
                  <c:v>44198</c:v>
                </c:pt>
                <c:pt idx="277">
                  <c:v>44199</c:v>
                </c:pt>
                <c:pt idx="278">
                  <c:v>44200</c:v>
                </c:pt>
                <c:pt idx="279">
                  <c:v>44201</c:v>
                </c:pt>
                <c:pt idx="280">
                  <c:v>44202</c:v>
                </c:pt>
                <c:pt idx="281">
                  <c:v>44203</c:v>
                </c:pt>
                <c:pt idx="282">
                  <c:v>44204</c:v>
                </c:pt>
                <c:pt idx="283">
                  <c:v>44205</c:v>
                </c:pt>
                <c:pt idx="284">
                  <c:v>44206</c:v>
                </c:pt>
                <c:pt idx="285">
                  <c:v>44207</c:v>
                </c:pt>
                <c:pt idx="286">
                  <c:v>44208</c:v>
                </c:pt>
                <c:pt idx="287">
                  <c:v>44209</c:v>
                </c:pt>
                <c:pt idx="288">
                  <c:v>44210</c:v>
                </c:pt>
                <c:pt idx="289">
                  <c:v>44211</c:v>
                </c:pt>
                <c:pt idx="290">
                  <c:v>44212</c:v>
                </c:pt>
                <c:pt idx="291">
                  <c:v>44213</c:v>
                </c:pt>
                <c:pt idx="292">
                  <c:v>44214</c:v>
                </c:pt>
                <c:pt idx="293">
                  <c:v>44215</c:v>
                </c:pt>
                <c:pt idx="294">
                  <c:v>44216</c:v>
                </c:pt>
                <c:pt idx="295">
                  <c:v>44217</c:v>
                </c:pt>
                <c:pt idx="296">
                  <c:v>44218</c:v>
                </c:pt>
                <c:pt idx="297">
                  <c:v>44219</c:v>
                </c:pt>
                <c:pt idx="298">
                  <c:v>44220</c:v>
                </c:pt>
                <c:pt idx="299">
                  <c:v>44221</c:v>
                </c:pt>
                <c:pt idx="300">
                  <c:v>44222</c:v>
                </c:pt>
                <c:pt idx="301">
                  <c:v>44223</c:v>
                </c:pt>
                <c:pt idx="302">
                  <c:v>44224</c:v>
                </c:pt>
                <c:pt idx="303">
                  <c:v>44225</c:v>
                </c:pt>
                <c:pt idx="304">
                  <c:v>44226</c:v>
                </c:pt>
                <c:pt idx="305">
                  <c:v>44227</c:v>
                </c:pt>
                <c:pt idx="306">
                  <c:v>44228</c:v>
                </c:pt>
                <c:pt idx="307">
                  <c:v>44229</c:v>
                </c:pt>
                <c:pt idx="308">
                  <c:v>44230</c:v>
                </c:pt>
                <c:pt idx="309">
                  <c:v>44231</c:v>
                </c:pt>
                <c:pt idx="310">
                  <c:v>44232</c:v>
                </c:pt>
                <c:pt idx="311">
                  <c:v>44233</c:v>
                </c:pt>
                <c:pt idx="312">
                  <c:v>44234</c:v>
                </c:pt>
                <c:pt idx="313">
                  <c:v>44235</c:v>
                </c:pt>
                <c:pt idx="314">
                  <c:v>44236</c:v>
                </c:pt>
                <c:pt idx="315">
                  <c:v>44237</c:v>
                </c:pt>
                <c:pt idx="316">
                  <c:v>44238</c:v>
                </c:pt>
                <c:pt idx="317">
                  <c:v>44239</c:v>
                </c:pt>
                <c:pt idx="318">
                  <c:v>44240</c:v>
                </c:pt>
                <c:pt idx="319">
                  <c:v>44241</c:v>
                </c:pt>
                <c:pt idx="320">
                  <c:v>44242</c:v>
                </c:pt>
                <c:pt idx="321">
                  <c:v>44243</c:v>
                </c:pt>
                <c:pt idx="322">
                  <c:v>44244</c:v>
                </c:pt>
                <c:pt idx="323">
                  <c:v>44245</c:v>
                </c:pt>
                <c:pt idx="324">
                  <c:v>44246</c:v>
                </c:pt>
                <c:pt idx="325">
                  <c:v>44247</c:v>
                </c:pt>
                <c:pt idx="326">
                  <c:v>44248</c:v>
                </c:pt>
                <c:pt idx="327">
                  <c:v>44249</c:v>
                </c:pt>
                <c:pt idx="328">
                  <c:v>44250</c:v>
                </c:pt>
                <c:pt idx="329">
                  <c:v>44251</c:v>
                </c:pt>
                <c:pt idx="330">
                  <c:v>44252</c:v>
                </c:pt>
                <c:pt idx="331">
                  <c:v>44253</c:v>
                </c:pt>
                <c:pt idx="332">
                  <c:v>44254</c:v>
                </c:pt>
                <c:pt idx="333">
                  <c:v>44255</c:v>
                </c:pt>
                <c:pt idx="334">
                  <c:v>44256</c:v>
                </c:pt>
                <c:pt idx="335">
                  <c:v>44257</c:v>
                </c:pt>
                <c:pt idx="336">
                  <c:v>44258</c:v>
                </c:pt>
                <c:pt idx="337">
                  <c:v>44259</c:v>
                </c:pt>
                <c:pt idx="338">
                  <c:v>44260</c:v>
                </c:pt>
                <c:pt idx="339">
                  <c:v>44261</c:v>
                </c:pt>
                <c:pt idx="340">
                  <c:v>44262</c:v>
                </c:pt>
                <c:pt idx="341">
                  <c:v>44263</c:v>
                </c:pt>
                <c:pt idx="342">
                  <c:v>44264</c:v>
                </c:pt>
                <c:pt idx="343">
                  <c:v>44265</c:v>
                </c:pt>
                <c:pt idx="344">
                  <c:v>44266</c:v>
                </c:pt>
                <c:pt idx="345">
                  <c:v>44267</c:v>
                </c:pt>
                <c:pt idx="346">
                  <c:v>44268</c:v>
                </c:pt>
                <c:pt idx="347">
                  <c:v>44269</c:v>
                </c:pt>
                <c:pt idx="348">
                  <c:v>44270</c:v>
                </c:pt>
                <c:pt idx="349">
                  <c:v>44271</c:v>
                </c:pt>
                <c:pt idx="350">
                  <c:v>44272</c:v>
                </c:pt>
                <c:pt idx="351">
                  <c:v>44273</c:v>
                </c:pt>
                <c:pt idx="352">
                  <c:v>44274</c:v>
                </c:pt>
                <c:pt idx="353">
                  <c:v>44275</c:v>
                </c:pt>
                <c:pt idx="354">
                  <c:v>44276</c:v>
                </c:pt>
                <c:pt idx="355">
                  <c:v>44277</c:v>
                </c:pt>
                <c:pt idx="356">
                  <c:v>44278</c:v>
                </c:pt>
                <c:pt idx="357">
                  <c:v>44279</c:v>
                </c:pt>
                <c:pt idx="358">
                  <c:v>44280</c:v>
                </c:pt>
                <c:pt idx="359">
                  <c:v>44281</c:v>
                </c:pt>
                <c:pt idx="360">
                  <c:v>44282</c:v>
                </c:pt>
                <c:pt idx="361">
                  <c:v>44283</c:v>
                </c:pt>
                <c:pt idx="362">
                  <c:v>44284</c:v>
                </c:pt>
                <c:pt idx="363">
                  <c:v>44285</c:v>
                </c:pt>
                <c:pt idx="364">
                  <c:v>44286</c:v>
                </c:pt>
                <c:pt idx="365">
                  <c:v>44287</c:v>
                </c:pt>
                <c:pt idx="366">
                  <c:v>44288</c:v>
                </c:pt>
                <c:pt idx="367">
                  <c:v>44289</c:v>
                </c:pt>
                <c:pt idx="368">
                  <c:v>44290</c:v>
                </c:pt>
                <c:pt idx="369">
                  <c:v>44291</c:v>
                </c:pt>
                <c:pt idx="370">
                  <c:v>44292</c:v>
                </c:pt>
                <c:pt idx="371">
                  <c:v>44293</c:v>
                </c:pt>
                <c:pt idx="372">
                  <c:v>44294</c:v>
                </c:pt>
                <c:pt idx="373">
                  <c:v>44295</c:v>
                </c:pt>
                <c:pt idx="374">
                  <c:v>44296</c:v>
                </c:pt>
                <c:pt idx="375">
                  <c:v>44297</c:v>
                </c:pt>
                <c:pt idx="376">
                  <c:v>44298</c:v>
                </c:pt>
                <c:pt idx="377">
                  <c:v>44299</c:v>
                </c:pt>
                <c:pt idx="378">
                  <c:v>44300</c:v>
                </c:pt>
                <c:pt idx="379">
                  <c:v>44301</c:v>
                </c:pt>
                <c:pt idx="380">
                  <c:v>44302</c:v>
                </c:pt>
                <c:pt idx="381">
                  <c:v>44303</c:v>
                </c:pt>
                <c:pt idx="382">
                  <c:v>44304</c:v>
                </c:pt>
                <c:pt idx="383">
                  <c:v>44305</c:v>
                </c:pt>
                <c:pt idx="384">
                  <c:v>44306</c:v>
                </c:pt>
                <c:pt idx="385">
                  <c:v>44307</c:v>
                </c:pt>
                <c:pt idx="386">
                  <c:v>44308</c:v>
                </c:pt>
                <c:pt idx="387">
                  <c:v>44309</c:v>
                </c:pt>
                <c:pt idx="388">
                  <c:v>44310</c:v>
                </c:pt>
                <c:pt idx="389">
                  <c:v>44311</c:v>
                </c:pt>
                <c:pt idx="390">
                  <c:v>44312</c:v>
                </c:pt>
                <c:pt idx="391">
                  <c:v>44313</c:v>
                </c:pt>
                <c:pt idx="392">
                  <c:v>44314</c:v>
                </c:pt>
                <c:pt idx="393">
                  <c:v>44315</c:v>
                </c:pt>
                <c:pt idx="394">
                  <c:v>44316</c:v>
                </c:pt>
                <c:pt idx="395">
                  <c:v>44317</c:v>
                </c:pt>
                <c:pt idx="396">
                  <c:v>44318</c:v>
                </c:pt>
                <c:pt idx="397">
                  <c:v>44319</c:v>
                </c:pt>
                <c:pt idx="398">
                  <c:v>44320</c:v>
                </c:pt>
                <c:pt idx="399">
                  <c:v>44321</c:v>
                </c:pt>
                <c:pt idx="400">
                  <c:v>44322</c:v>
                </c:pt>
                <c:pt idx="401">
                  <c:v>44323</c:v>
                </c:pt>
                <c:pt idx="402">
                  <c:v>44324</c:v>
                </c:pt>
                <c:pt idx="403">
                  <c:v>44325</c:v>
                </c:pt>
                <c:pt idx="404">
                  <c:v>44326</c:v>
                </c:pt>
                <c:pt idx="405">
                  <c:v>44327</c:v>
                </c:pt>
                <c:pt idx="406">
                  <c:v>44328</c:v>
                </c:pt>
                <c:pt idx="407">
                  <c:v>44329</c:v>
                </c:pt>
                <c:pt idx="408">
                  <c:v>44330</c:v>
                </c:pt>
                <c:pt idx="409">
                  <c:v>44331</c:v>
                </c:pt>
                <c:pt idx="410">
                  <c:v>44332</c:v>
                </c:pt>
                <c:pt idx="411">
                  <c:v>44333</c:v>
                </c:pt>
                <c:pt idx="412">
                  <c:v>44334</c:v>
                </c:pt>
                <c:pt idx="413">
                  <c:v>44335</c:v>
                </c:pt>
                <c:pt idx="414">
                  <c:v>44336</c:v>
                </c:pt>
                <c:pt idx="415">
                  <c:v>44337</c:v>
                </c:pt>
                <c:pt idx="416">
                  <c:v>44338</c:v>
                </c:pt>
                <c:pt idx="417">
                  <c:v>44339</c:v>
                </c:pt>
                <c:pt idx="418">
                  <c:v>44340</c:v>
                </c:pt>
                <c:pt idx="419">
                  <c:v>44341</c:v>
                </c:pt>
                <c:pt idx="420">
                  <c:v>44342</c:v>
                </c:pt>
                <c:pt idx="421">
                  <c:v>44343</c:v>
                </c:pt>
                <c:pt idx="422">
                  <c:v>44344</c:v>
                </c:pt>
                <c:pt idx="423">
                  <c:v>44345</c:v>
                </c:pt>
                <c:pt idx="424">
                  <c:v>44346</c:v>
                </c:pt>
                <c:pt idx="425">
                  <c:v>44347</c:v>
                </c:pt>
                <c:pt idx="426">
                  <c:v>44348</c:v>
                </c:pt>
                <c:pt idx="427">
                  <c:v>44349</c:v>
                </c:pt>
                <c:pt idx="428">
                  <c:v>44350</c:v>
                </c:pt>
                <c:pt idx="429">
                  <c:v>44351</c:v>
                </c:pt>
                <c:pt idx="430">
                  <c:v>44352</c:v>
                </c:pt>
                <c:pt idx="431">
                  <c:v>44353</c:v>
                </c:pt>
                <c:pt idx="432">
                  <c:v>44354</c:v>
                </c:pt>
                <c:pt idx="433">
                  <c:v>44355</c:v>
                </c:pt>
                <c:pt idx="434">
                  <c:v>44356</c:v>
                </c:pt>
                <c:pt idx="435">
                  <c:v>44357</c:v>
                </c:pt>
                <c:pt idx="436">
                  <c:v>44358</c:v>
                </c:pt>
                <c:pt idx="437">
                  <c:v>44359</c:v>
                </c:pt>
                <c:pt idx="438">
                  <c:v>44360</c:v>
                </c:pt>
                <c:pt idx="439">
                  <c:v>44361</c:v>
                </c:pt>
                <c:pt idx="440">
                  <c:v>44362</c:v>
                </c:pt>
                <c:pt idx="441">
                  <c:v>44363</c:v>
                </c:pt>
                <c:pt idx="442">
                  <c:v>44364</c:v>
                </c:pt>
                <c:pt idx="443">
                  <c:v>44365</c:v>
                </c:pt>
                <c:pt idx="444">
                  <c:v>44366</c:v>
                </c:pt>
                <c:pt idx="445">
                  <c:v>44367</c:v>
                </c:pt>
                <c:pt idx="446">
                  <c:v>44368</c:v>
                </c:pt>
                <c:pt idx="447">
                  <c:v>44369</c:v>
                </c:pt>
                <c:pt idx="448">
                  <c:v>44370</c:v>
                </c:pt>
                <c:pt idx="449">
                  <c:v>44371</c:v>
                </c:pt>
                <c:pt idx="450">
                  <c:v>44372</c:v>
                </c:pt>
                <c:pt idx="451">
                  <c:v>44373</c:v>
                </c:pt>
                <c:pt idx="452">
                  <c:v>44374</c:v>
                </c:pt>
                <c:pt idx="453">
                  <c:v>44375</c:v>
                </c:pt>
                <c:pt idx="454">
                  <c:v>44376</c:v>
                </c:pt>
                <c:pt idx="455">
                  <c:v>44377</c:v>
                </c:pt>
                <c:pt idx="456">
                  <c:v>44378</c:v>
                </c:pt>
                <c:pt idx="457">
                  <c:v>44379</c:v>
                </c:pt>
                <c:pt idx="458">
                  <c:v>44380</c:v>
                </c:pt>
                <c:pt idx="459">
                  <c:v>44381</c:v>
                </c:pt>
                <c:pt idx="460">
                  <c:v>44382</c:v>
                </c:pt>
                <c:pt idx="461">
                  <c:v>44383</c:v>
                </c:pt>
                <c:pt idx="462">
                  <c:v>44384</c:v>
                </c:pt>
                <c:pt idx="463">
                  <c:v>44385</c:v>
                </c:pt>
                <c:pt idx="464">
                  <c:v>44386</c:v>
                </c:pt>
                <c:pt idx="465">
                  <c:v>44387</c:v>
                </c:pt>
                <c:pt idx="466">
                  <c:v>44388</c:v>
                </c:pt>
                <c:pt idx="467">
                  <c:v>44389</c:v>
                </c:pt>
                <c:pt idx="468">
                  <c:v>44390</c:v>
                </c:pt>
                <c:pt idx="469">
                  <c:v>44391</c:v>
                </c:pt>
                <c:pt idx="470">
                  <c:v>44392</c:v>
                </c:pt>
                <c:pt idx="471">
                  <c:v>44393</c:v>
                </c:pt>
                <c:pt idx="472">
                  <c:v>44394</c:v>
                </c:pt>
                <c:pt idx="473">
                  <c:v>44395</c:v>
                </c:pt>
                <c:pt idx="474">
                  <c:v>44396</c:v>
                </c:pt>
                <c:pt idx="475">
                  <c:v>44397</c:v>
                </c:pt>
                <c:pt idx="476">
                  <c:v>44398</c:v>
                </c:pt>
                <c:pt idx="477">
                  <c:v>44399</c:v>
                </c:pt>
                <c:pt idx="478">
                  <c:v>44400</c:v>
                </c:pt>
                <c:pt idx="479">
                  <c:v>44401</c:v>
                </c:pt>
                <c:pt idx="480">
                  <c:v>44402</c:v>
                </c:pt>
                <c:pt idx="481">
                  <c:v>44403</c:v>
                </c:pt>
                <c:pt idx="482">
                  <c:v>44404</c:v>
                </c:pt>
                <c:pt idx="483">
                  <c:v>44405</c:v>
                </c:pt>
                <c:pt idx="484">
                  <c:v>44406</c:v>
                </c:pt>
                <c:pt idx="485">
                  <c:v>44407</c:v>
                </c:pt>
                <c:pt idx="486">
                  <c:v>44408</c:v>
                </c:pt>
                <c:pt idx="487">
                  <c:v>44409</c:v>
                </c:pt>
                <c:pt idx="488">
                  <c:v>44410</c:v>
                </c:pt>
                <c:pt idx="489">
                  <c:v>44411</c:v>
                </c:pt>
                <c:pt idx="490">
                  <c:v>44412</c:v>
                </c:pt>
                <c:pt idx="491">
                  <c:v>44413</c:v>
                </c:pt>
                <c:pt idx="492">
                  <c:v>44414</c:v>
                </c:pt>
                <c:pt idx="493">
                  <c:v>44415</c:v>
                </c:pt>
                <c:pt idx="494">
                  <c:v>44416</c:v>
                </c:pt>
                <c:pt idx="495">
                  <c:v>44417</c:v>
                </c:pt>
                <c:pt idx="496">
                  <c:v>44418</c:v>
                </c:pt>
                <c:pt idx="497">
                  <c:v>44419</c:v>
                </c:pt>
                <c:pt idx="498">
                  <c:v>44420</c:v>
                </c:pt>
                <c:pt idx="499">
                  <c:v>44421</c:v>
                </c:pt>
                <c:pt idx="500">
                  <c:v>44422</c:v>
                </c:pt>
                <c:pt idx="501">
                  <c:v>44423</c:v>
                </c:pt>
                <c:pt idx="502">
                  <c:v>44424</c:v>
                </c:pt>
                <c:pt idx="503">
                  <c:v>44425</c:v>
                </c:pt>
                <c:pt idx="504">
                  <c:v>44426</c:v>
                </c:pt>
                <c:pt idx="505">
                  <c:v>44427</c:v>
                </c:pt>
                <c:pt idx="506">
                  <c:v>44428</c:v>
                </c:pt>
                <c:pt idx="507">
                  <c:v>44429</c:v>
                </c:pt>
                <c:pt idx="508">
                  <c:v>44430</c:v>
                </c:pt>
                <c:pt idx="509">
                  <c:v>44431</c:v>
                </c:pt>
                <c:pt idx="510">
                  <c:v>44432</c:v>
                </c:pt>
                <c:pt idx="511">
                  <c:v>44433</c:v>
                </c:pt>
                <c:pt idx="512">
                  <c:v>44434</c:v>
                </c:pt>
                <c:pt idx="513">
                  <c:v>44435</c:v>
                </c:pt>
                <c:pt idx="514">
                  <c:v>44436</c:v>
                </c:pt>
                <c:pt idx="515">
                  <c:v>44437</c:v>
                </c:pt>
                <c:pt idx="516">
                  <c:v>44438</c:v>
                </c:pt>
                <c:pt idx="517">
                  <c:v>44439</c:v>
                </c:pt>
                <c:pt idx="518">
                  <c:v>44440</c:v>
                </c:pt>
                <c:pt idx="519">
                  <c:v>44441</c:v>
                </c:pt>
                <c:pt idx="520">
                  <c:v>44442</c:v>
                </c:pt>
                <c:pt idx="521">
                  <c:v>44443</c:v>
                </c:pt>
                <c:pt idx="522">
                  <c:v>44444</c:v>
                </c:pt>
                <c:pt idx="523">
                  <c:v>44445</c:v>
                </c:pt>
                <c:pt idx="524">
                  <c:v>44446</c:v>
                </c:pt>
                <c:pt idx="525">
                  <c:v>44447</c:v>
                </c:pt>
                <c:pt idx="526">
                  <c:v>44448</c:v>
                </c:pt>
                <c:pt idx="527">
                  <c:v>44449</c:v>
                </c:pt>
                <c:pt idx="528">
                  <c:v>44450</c:v>
                </c:pt>
                <c:pt idx="529">
                  <c:v>44451</c:v>
                </c:pt>
                <c:pt idx="530">
                  <c:v>44452</c:v>
                </c:pt>
                <c:pt idx="531">
                  <c:v>44453</c:v>
                </c:pt>
                <c:pt idx="532">
                  <c:v>44454</c:v>
                </c:pt>
                <c:pt idx="533">
                  <c:v>44455</c:v>
                </c:pt>
                <c:pt idx="534">
                  <c:v>44456</c:v>
                </c:pt>
                <c:pt idx="535">
                  <c:v>44457</c:v>
                </c:pt>
                <c:pt idx="536">
                  <c:v>44458</c:v>
                </c:pt>
                <c:pt idx="537">
                  <c:v>44459</c:v>
                </c:pt>
                <c:pt idx="538">
                  <c:v>44460</c:v>
                </c:pt>
                <c:pt idx="539">
                  <c:v>44461</c:v>
                </c:pt>
                <c:pt idx="540">
                  <c:v>44462</c:v>
                </c:pt>
                <c:pt idx="541">
                  <c:v>44463</c:v>
                </c:pt>
                <c:pt idx="542">
                  <c:v>44464</c:v>
                </c:pt>
                <c:pt idx="543">
                  <c:v>44465</c:v>
                </c:pt>
                <c:pt idx="544">
                  <c:v>44466</c:v>
                </c:pt>
                <c:pt idx="545">
                  <c:v>44467</c:v>
                </c:pt>
                <c:pt idx="546">
                  <c:v>44468</c:v>
                </c:pt>
                <c:pt idx="547">
                  <c:v>44469</c:v>
                </c:pt>
                <c:pt idx="548">
                  <c:v>44470</c:v>
                </c:pt>
                <c:pt idx="549">
                  <c:v>44471</c:v>
                </c:pt>
                <c:pt idx="550">
                  <c:v>44472</c:v>
                </c:pt>
                <c:pt idx="551">
                  <c:v>44473</c:v>
                </c:pt>
                <c:pt idx="552">
                  <c:v>44474</c:v>
                </c:pt>
                <c:pt idx="553">
                  <c:v>44475</c:v>
                </c:pt>
                <c:pt idx="554">
                  <c:v>44476</c:v>
                </c:pt>
                <c:pt idx="555">
                  <c:v>44477</c:v>
                </c:pt>
                <c:pt idx="556">
                  <c:v>44478</c:v>
                </c:pt>
                <c:pt idx="557">
                  <c:v>44479</c:v>
                </c:pt>
                <c:pt idx="558">
                  <c:v>44480</c:v>
                </c:pt>
                <c:pt idx="559">
                  <c:v>44481</c:v>
                </c:pt>
                <c:pt idx="560">
                  <c:v>44482</c:v>
                </c:pt>
                <c:pt idx="561">
                  <c:v>44483</c:v>
                </c:pt>
                <c:pt idx="562">
                  <c:v>44484</c:v>
                </c:pt>
                <c:pt idx="563">
                  <c:v>44485</c:v>
                </c:pt>
                <c:pt idx="564">
                  <c:v>44486</c:v>
                </c:pt>
                <c:pt idx="565">
                  <c:v>44487</c:v>
                </c:pt>
                <c:pt idx="566">
                  <c:v>44488</c:v>
                </c:pt>
                <c:pt idx="567">
                  <c:v>44489</c:v>
                </c:pt>
                <c:pt idx="568">
                  <c:v>44490</c:v>
                </c:pt>
                <c:pt idx="569">
                  <c:v>44491</c:v>
                </c:pt>
                <c:pt idx="570">
                  <c:v>44492</c:v>
                </c:pt>
                <c:pt idx="571">
                  <c:v>44493</c:v>
                </c:pt>
                <c:pt idx="572">
                  <c:v>44494</c:v>
                </c:pt>
                <c:pt idx="573">
                  <c:v>44495</c:v>
                </c:pt>
                <c:pt idx="574">
                  <c:v>44496</c:v>
                </c:pt>
                <c:pt idx="575">
                  <c:v>44497</c:v>
                </c:pt>
                <c:pt idx="576">
                  <c:v>44498</c:v>
                </c:pt>
                <c:pt idx="577">
                  <c:v>44499</c:v>
                </c:pt>
                <c:pt idx="578">
                  <c:v>44500</c:v>
                </c:pt>
                <c:pt idx="579">
                  <c:v>44501</c:v>
                </c:pt>
                <c:pt idx="580">
                  <c:v>44502</c:v>
                </c:pt>
                <c:pt idx="581">
                  <c:v>44503</c:v>
                </c:pt>
                <c:pt idx="582">
                  <c:v>44504</c:v>
                </c:pt>
                <c:pt idx="583">
                  <c:v>44505</c:v>
                </c:pt>
                <c:pt idx="584">
                  <c:v>44506</c:v>
                </c:pt>
                <c:pt idx="585">
                  <c:v>44507</c:v>
                </c:pt>
                <c:pt idx="586">
                  <c:v>44508</c:v>
                </c:pt>
                <c:pt idx="587">
                  <c:v>44509</c:v>
                </c:pt>
                <c:pt idx="588">
                  <c:v>44510</c:v>
                </c:pt>
                <c:pt idx="589">
                  <c:v>44511</c:v>
                </c:pt>
                <c:pt idx="590">
                  <c:v>44512</c:v>
                </c:pt>
                <c:pt idx="591">
                  <c:v>44513</c:v>
                </c:pt>
                <c:pt idx="592">
                  <c:v>44514</c:v>
                </c:pt>
                <c:pt idx="593">
                  <c:v>44515</c:v>
                </c:pt>
                <c:pt idx="594">
                  <c:v>44516</c:v>
                </c:pt>
                <c:pt idx="595">
                  <c:v>44517</c:v>
                </c:pt>
                <c:pt idx="596">
                  <c:v>44518</c:v>
                </c:pt>
                <c:pt idx="597">
                  <c:v>44519</c:v>
                </c:pt>
                <c:pt idx="598">
                  <c:v>44520</c:v>
                </c:pt>
                <c:pt idx="599">
                  <c:v>44521</c:v>
                </c:pt>
                <c:pt idx="600">
                  <c:v>44522</c:v>
                </c:pt>
                <c:pt idx="601">
                  <c:v>44523</c:v>
                </c:pt>
                <c:pt idx="602">
                  <c:v>44524</c:v>
                </c:pt>
                <c:pt idx="603">
                  <c:v>44525</c:v>
                </c:pt>
                <c:pt idx="604">
                  <c:v>44526</c:v>
                </c:pt>
                <c:pt idx="605">
                  <c:v>44527</c:v>
                </c:pt>
                <c:pt idx="606">
                  <c:v>44528</c:v>
                </c:pt>
                <c:pt idx="607">
                  <c:v>44529</c:v>
                </c:pt>
                <c:pt idx="608">
                  <c:v>44530</c:v>
                </c:pt>
                <c:pt idx="609">
                  <c:v>44531</c:v>
                </c:pt>
                <c:pt idx="610">
                  <c:v>44532</c:v>
                </c:pt>
                <c:pt idx="611">
                  <c:v>44533</c:v>
                </c:pt>
                <c:pt idx="612">
                  <c:v>44534</c:v>
                </c:pt>
                <c:pt idx="613">
                  <c:v>44535</c:v>
                </c:pt>
                <c:pt idx="614">
                  <c:v>44536</c:v>
                </c:pt>
                <c:pt idx="615">
                  <c:v>44537</c:v>
                </c:pt>
                <c:pt idx="616">
                  <c:v>44538</c:v>
                </c:pt>
                <c:pt idx="617">
                  <c:v>44539</c:v>
                </c:pt>
                <c:pt idx="618">
                  <c:v>44540</c:v>
                </c:pt>
                <c:pt idx="619">
                  <c:v>44541</c:v>
                </c:pt>
                <c:pt idx="620">
                  <c:v>44542</c:v>
                </c:pt>
                <c:pt idx="621">
                  <c:v>44543</c:v>
                </c:pt>
                <c:pt idx="622">
                  <c:v>44544</c:v>
                </c:pt>
                <c:pt idx="623">
                  <c:v>44545</c:v>
                </c:pt>
                <c:pt idx="624">
                  <c:v>44546</c:v>
                </c:pt>
                <c:pt idx="625">
                  <c:v>44547</c:v>
                </c:pt>
                <c:pt idx="626">
                  <c:v>44548</c:v>
                </c:pt>
                <c:pt idx="627">
                  <c:v>44549</c:v>
                </c:pt>
                <c:pt idx="628">
                  <c:v>44550</c:v>
                </c:pt>
                <c:pt idx="629">
                  <c:v>44551</c:v>
                </c:pt>
                <c:pt idx="630">
                  <c:v>44552</c:v>
                </c:pt>
                <c:pt idx="631">
                  <c:v>44553</c:v>
                </c:pt>
                <c:pt idx="632">
                  <c:v>44554</c:v>
                </c:pt>
                <c:pt idx="633">
                  <c:v>44555</c:v>
                </c:pt>
                <c:pt idx="634">
                  <c:v>44556</c:v>
                </c:pt>
                <c:pt idx="635">
                  <c:v>44557</c:v>
                </c:pt>
                <c:pt idx="636">
                  <c:v>44558</c:v>
                </c:pt>
                <c:pt idx="637">
                  <c:v>44559</c:v>
                </c:pt>
                <c:pt idx="638">
                  <c:v>44560</c:v>
                </c:pt>
                <c:pt idx="639">
                  <c:v>44561</c:v>
                </c:pt>
                <c:pt idx="640">
                  <c:v>44562</c:v>
                </c:pt>
                <c:pt idx="641">
                  <c:v>44563</c:v>
                </c:pt>
                <c:pt idx="642">
                  <c:v>44564</c:v>
                </c:pt>
                <c:pt idx="643">
                  <c:v>44565</c:v>
                </c:pt>
                <c:pt idx="644">
                  <c:v>44566</c:v>
                </c:pt>
                <c:pt idx="645">
                  <c:v>44567</c:v>
                </c:pt>
                <c:pt idx="646">
                  <c:v>44568</c:v>
                </c:pt>
                <c:pt idx="647">
                  <c:v>44569</c:v>
                </c:pt>
                <c:pt idx="648">
                  <c:v>44570</c:v>
                </c:pt>
                <c:pt idx="649">
                  <c:v>44571</c:v>
                </c:pt>
                <c:pt idx="650">
                  <c:v>44572</c:v>
                </c:pt>
                <c:pt idx="651">
                  <c:v>44573</c:v>
                </c:pt>
                <c:pt idx="652">
                  <c:v>44574</c:v>
                </c:pt>
                <c:pt idx="653">
                  <c:v>44575</c:v>
                </c:pt>
                <c:pt idx="654">
                  <c:v>44576</c:v>
                </c:pt>
                <c:pt idx="655">
                  <c:v>44577</c:v>
                </c:pt>
                <c:pt idx="656">
                  <c:v>44578</c:v>
                </c:pt>
                <c:pt idx="657">
                  <c:v>44579</c:v>
                </c:pt>
                <c:pt idx="658">
                  <c:v>44580</c:v>
                </c:pt>
                <c:pt idx="659">
                  <c:v>44581</c:v>
                </c:pt>
                <c:pt idx="660">
                  <c:v>44582</c:v>
                </c:pt>
                <c:pt idx="661">
                  <c:v>44583</c:v>
                </c:pt>
                <c:pt idx="662">
                  <c:v>44584</c:v>
                </c:pt>
                <c:pt idx="663">
                  <c:v>44585</c:v>
                </c:pt>
                <c:pt idx="664">
                  <c:v>44586</c:v>
                </c:pt>
                <c:pt idx="665">
                  <c:v>44587</c:v>
                </c:pt>
                <c:pt idx="666">
                  <c:v>44588</c:v>
                </c:pt>
                <c:pt idx="667">
                  <c:v>44589</c:v>
                </c:pt>
                <c:pt idx="668">
                  <c:v>44590</c:v>
                </c:pt>
                <c:pt idx="669">
                  <c:v>44591</c:v>
                </c:pt>
                <c:pt idx="670">
                  <c:v>44592</c:v>
                </c:pt>
                <c:pt idx="671">
                  <c:v>44593</c:v>
                </c:pt>
                <c:pt idx="672">
                  <c:v>44594</c:v>
                </c:pt>
                <c:pt idx="673">
                  <c:v>44595</c:v>
                </c:pt>
                <c:pt idx="674">
                  <c:v>44596</c:v>
                </c:pt>
                <c:pt idx="675">
                  <c:v>44597</c:v>
                </c:pt>
                <c:pt idx="676">
                  <c:v>44598</c:v>
                </c:pt>
                <c:pt idx="677">
                  <c:v>44599</c:v>
                </c:pt>
                <c:pt idx="678">
                  <c:v>44600</c:v>
                </c:pt>
                <c:pt idx="679">
                  <c:v>44601</c:v>
                </c:pt>
                <c:pt idx="680">
                  <c:v>44602</c:v>
                </c:pt>
                <c:pt idx="681">
                  <c:v>44603</c:v>
                </c:pt>
                <c:pt idx="682">
                  <c:v>44604</c:v>
                </c:pt>
                <c:pt idx="683">
                  <c:v>44605</c:v>
                </c:pt>
                <c:pt idx="684">
                  <c:v>44606</c:v>
                </c:pt>
                <c:pt idx="685">
                  <c:v>44607</c:v>
                </c:pt>
                <c:pt idx="686">
                  <c:v>44608</c:v>
                </c:pt>
                <c:pt idx="687">
                  <c:v>44609</c:v>
                </c:pt>
                <c:pt idx="688">
                  <c:v>44610</c:v>
                </c:pt>
                <c:pt idx="689">
                  <c:v>44611</c:v>
                </c:pt>
                <c:pt idx="690">
                  <c:v>44612</c:v>
                </c:pt>
                <c:pt idx="691">
                  <c:v>44613</c:v>
                </c:pt>
                <c:pt idx="692">
                  <c:v>44614</c:v>
                </c:pt>
                <c:pt idx="693">
                  <c:v>44615</c:v>
                </c:pt>
                <c:pt idx="694">
                  <c:v>44616</c:v>
                </c:pt>
                <c:pt idx="695">
                  <c:v>44617</c:v>
                </c:pt>
                <c:pt idx="696">
                  <c:v>44618</c:v>
                </c:pt>
                <c:pt idx="697">
                  <c:v>44619</c:v>
                </c:pt>
                <c:pt idx="698">
                  <c:v>44620</c:v>
                </c:pt>
                <c:pt idx="699">
                  <c:v>44621</c:v>
                </c:pt>
                <c:pt idx="700">
                  <c:v>44622</c:v>
                </c:pt>
                <c:pt idx="701">
                  <c:v>44623</c:v>
                </c:pt>
                <c:pt idx="702">
                  <c:v>44624</c:v>
                </c:pt>
                <c:pt idx="703">
                  <c:v>44625</c:v>
                </c:pt>
                <c:pt idx="704">
                  <c:v>44626</c:v>
                </c:pt>
                <c:pt idx="705">
                  <c:v>44627</c:v>
                </c:pt>
                <c:pt idx="706">
                  <c:v>44628</c:v>
                </c:pt>
                <c:pt idx="707">
                  <c:v>44629</c:v>
                </c:pt>
                <c:pt idx="708">
                  <c:v>44630</c:v>
                </c:pt>
                <c:pt idx="709">
                  <c:v>44631</c:v>
                </c:pt>
                <c:pt idx="710">
                  <c:v>44632</c:v>
                </c:pt>
                <c:pt idx="711">
                  <c:v>44633</c:v>
                </c:pt>
                <c:pt idx="712">
                  <c:v>44634</c:v>
                </c:pt>
                <c:pt idx="713">
                  <c:v>44635</c:v>
                </c:pt>
                <c:pt idx="714">
                  <c:v>44636</c:v>
                </c:pt>
                <c:pt idx="715">
                  <c:v>44637</c:v>
                </c:pt>
                <c:pt idx="716">
                  <c:v>44638</c:v>
                </c:pt>
                <c:pt idx="717">
                  <c:v>44639</c:v>
                </c:pt>
                <c:pt idx="718">
                  <c:v>44640</c:v>
                </c:pt>
                <c:pt idx="719">
                  <c:v>44641</c:v>
                </c:pt>
                <c:pt idx="720">
                  <c:v>44642</c:v>
                </c:pt>
                <c:pt idx="721">
                  <c:v>44643</c:v>
                </c:pt>
                <c:pt idx="722">
                  <c:v>44644</c:v>
                </c:pt>
                <c:pt idx="723">
                  <c:v>44645</c:v>
                </c:pt>
              </c:numCache>
            </c:numRef>
          </c:cat>
          <c:val>
            <c:numRef>
              <c:f>'по миру'!$G$4:$G$727</c:f>
              <c:numCache>
                <c:formatCode>0</c:formatCode>
                <c:ptCount val="724"/>
                <c:pt idx="0">
                  <c:v>3</c:v>
                </c:pt>
                <c:pt idx="1">
                  <c:v>1210</c:v>
                </c:pt>
                <c:pt idx="2">
                  <c:v>1</c:v>
                </c:pt>
                <c:pt idx="3">
                  <c:v>602</c:v>
                </c:pt>
                <c:pt idx="4">
                  <c:v>584</c:v>
                </c:pt>
                <c:pt idx="5">
                  <c:v>676</c:v>
                </c:pt>
                <c:pt idx="6">
                  <c:v>941</c:v>
                </c:pt>
                <c:pt idx="7">
                  <c:v>1166</c:v>
                </c:pt>
                <c:pt idx="8">
                  <c:v>1161</c:v>
                </c:pt>
                <c:pt idx="9">
                  <c:v>1467</c:v>
                </c:pt>
                <c:pt idx="10">
                  <c:v>1784</c:v>
                </c:pt>
                <c:pt idx="11">
                  <c:v>1683</c:v>
                </c:pt>
                <c:pt idx="12">
                  <c:v>2194</c:v>
                </c:pt>
                <c:pt idx="13">
                  <c:v>2546</c:v>
                </c:pt>
                <c:pt idx="14">
                  <c:v>2808</c:v>
                </c:pt>
                <c:pt idx="15">
                  <c:v>3407</c:v>
                </c:pt>
                <c:pt idx="16">
                  <c:v>3438</c:v>
                </c:pt>
                <c:pt idx="17">
                  <c:v>4079</c:v>
                </c:pt>
                <c:pt idx="18">
                  <c:v>4848</c:v>
                </c:pt>
                <c:pt idx="19">
                  <c:v>6051</c:v>
                </c:pt>
                <c:pt idx="20">
                  <c:v>4319</c:v>
                </c:pt>
                <c:pt idx="21" formatCode="#,##0\ _₽">
                  <c:v>5635</c:v>
                </c:pt>
                <c:pt idx="22" formatCode="#,##0\ _₽">
                  <c:v>5182</c:v>
                </c:pt>
                <c:pt idx="23" formatCode="#,##0\ _₽">
                  <c:v>4767</c:v>
                </c:pt>
                <c:pt idx="24" formatCode="#,##0\ _₽">
                  <c:v>5880</c:v>
                </c:pt>
                <c:pt idx="25" formatCode="#,##0\ _₽">
                  <c:v>6022</c:v>
                </c:pt>
                <c:pt idx="26" formatCode="#,##0\ _₽">
                  <c:v>6291</c:v>
                </c:pt>
                <c:pt idx="27" formatCode="#,##0\ _₽">
                  <c:v>6257</c:v>
                </c:pt>
                <c:pt idx="28" formatCode="#,##0\ _₽">
                  <c:v>6342</c:v>
                </c:pt>
                <c:pt idx="29" formatCode="#,##0\ _₽">
                  <c:v>5945</c:v>
                </c:pt>
                <c:pt idx="30" formatCode="#,##0\ _₽">
                  <c:v>7008</c:v>
                </c:pt>
                <c:pt idx="31" formatCode="#,##0\ _₽">
                  <c:v>7942</c:v>
                </c:pt>
                <c:pt idx="32" formatCode="#,##0\ _₽">
                  <c:v>9671</c:v>
                </c:pt>
                <c:pt idx="33" formatCode="#,##0\ _₽">
                  <c:v>10662</c:v>
                </c:pt>
                <c:pt idx="34" formatCode="#,##0\ _₽">
                  <c:v>10546</c:v>
                </c:pt>
                <c:pt idx="35" formatCode="#,##0\ _₽">
                  <c:v>10142</c:v>
                </c:pt>
                <c:pt idx="36" formatCode="#,##0\ _₽">
                  <c:v>10533</c:v>
                </c:pt>
                <c:pt idx="37" formatCode="#,##0\ _₽">
                  <c:v>11161</c:v>
                </c:pt>
                <c:pt idx="38" formatCode="#,##0\ _₽">
                  <c:v>10775</c:v>
                </c:pt>
                <c:pt idx="39" formatCode="#,##0\ _₽">
                  <c:v>10799</c:v>
                </c:pt>
                <c:pt idx="40" formatCode="#,##0\ _₽">
                  <c:v>11104</c:v>
                </c:pt>
                <c:pt idx="41" formatCode="#,##0\ _₽">
                  <c:v>11607</c:v>
                </c:pt>
                <c:pt idx="42" formatCode="#,##0\ _₽">
                  <c:v>10805</c:v>
                </c:pt>
                <c:pt idx="43" formatCode="#,##0\ _₽">
                  <c:v>10052</c:v>
                </c:pt>
                <c:pt idx="44" formatCode="#,##0\ _₽">
                  <c:v>10130</c:v>
                </c:pt>
                <c:pt idx="45" formatCode="#,##0\ _₽">
                  <c:v>10453</c:v>
                </c:pt>
                <c:pt idx="46" formatCode="#,##0\ _₽">
                  <c:v>9231</c:v>
                </c:pt>
                <c:pt idx="47" formatCode="#,##0\ _₽">
                  <c:v>9674</c:v>
                </c:pt>
                <c:pt idx="48" formatCode="#,##0\ _₽">
                  <c:v>9027</c:v>
                </c:pt>
                <c:pt idx="49" formatCode="#,##0\ _₽">
                  <c:v>9216</c:v>
                </c:pt>
                <c:pt idx="50" formatCode="#,##0\ _₽">
                  <c:v>8684</c:v>
                </c:pt>
                <c:pt idx="51" formatCode="#,##0\ _₽">
                  <c:v>8979</c:v>
                </c:pt>
                <c:pt idx="52" formatCode="#,##0\ _₽">
                  <c:v>8892</c:v>
                </c:pt>
                <c:pt idx="53" formatCode="#,##0\ _₽">
                  <c:v>9431</c:v>
                </c:pt>
                <c:pt idx="54" formatCode="#,##0\ _₽">
                  <c:v>8627</c:v>
                </c:pt>
                <c:pt idx="55" formatCode="#,##0\ _₽">
                  <c:v>8914</c:v>
                </c:pt>
                <c:pt idx="56" formatCode="#,##0\ _₽">
                  <c:v>8923</c:v>
                </c:pt>
                <c:pt idx="57" formatCode="#,##0\ _₽">
                  <c:v>8334</c:v>
                </c:pt>
                <c:pt idx="58" formatCode="#,##0\ _₽">
                  <c:v>8431</c:v>
                </c:pt>
                <c:pt idx="59" formatCode="#,##0\ _₽">
                  <c:v>8663</c:v>
                </c:pt>
                <c:pt idx="60" formatCode="#,##0\ _₽">
                  <c:v>8930</c:v>
                </c:pt>
                <c:pt idx="61" formatCode="#,##0\ _₽">
                  <c:v>9097</c:v>
                </c:pt>
                <c:pt idx="62" formatCode="#,##0\ _₽">
                  <c:v>9275</c:v>
                </c:pt>
                <c:pt idx="63" formatCode="#,##0\ _₽">
                  <c:v>8744</c:v>
                </c:pt>
                <c:pt idx="64" formatCode="#,##0\ _₽">
                  <c:v>8582</c:v>
                </c:pt>
                <c:pt idx="65" formatCode="#,##0\ _₽">
                  <c:v>8790</c:v>
                </c:pt>
                <c:pt idx="66" formatCode="#,##0\ _₽">
                  <c:v>8729</c:v>
                </c:pt>
                <c:pt idx="67" formatCode="#,##0\ _₽">
                  <c:v>8986</c:v>
                </c:pt>
                <c:pt idx="68" formatCode="#,##0\ _₽">
                  <c:v>8867</c:v>
                </c:pt>
                <c:pt idx="69" formatCode="#,##0\ _₽">
                  <c:v>8979</c:v>
                </c:pt>
                <c:pt idx="70" formatCode="#,##0\ _₽">
                  <c:v>8745</c:v>
                </c:pt>
                <c:pt idx="71" formatCode="#,##0\ _₽">
                  <c:v>8008</c:v>
                </c:pt>
                <c:pt idx="72" formatCode="#,##0\ _₽">
                  <c:v>9216</c:v>
                </c:pt>
                <c:pt idx="73" formatCode="#,##0\ _₽">
                  <c:v>9008</c:v>
                </c:pt>
                <c:pt idx="74" formatCode="#,##0\ _₽">
                  <c:v>8380</c:v>
                </c:pt>
                <c:pt idx="75" formatCode="#,##0\ _₽">
                  <c:v>8600</c:v>
                </c:pt>
                <c:pt idx="76" formatCode="#,##0\ _₽">
                  <c:v>9041</c:v>
                </c:pt>
                <c:pt idx="77" formatCode="#,##0\ _₽">
                  <c:v>8062</c:v>
                </c:pt>
                <c:pt idx="78" formatCode="#,##0\ _₽">
                  <c:v>7844</c:v>
                </c:pt>
                <c:pt idx="79" formatCode="#,##0\ _₽">
                  <c:v>7829</c:v>
                </c:pt>
                <c:pt idx="80" formatCode="#,##0\ _₽">
                  <c:v>8015</c:v>
                </c:pt>
                <c:pt idx="81" formatCode="#,##0\ _₽">
                  <c:v>7896</c:v>
                </c:pt>
                <c:pt idx="82" formatCode="#,##0\ _₽">
                  <c:v>7307</c:v>
                </c:pt>
                <c:pt idx="83" formatCode="#,##0\ _₽">
                  <c:v>8119</c:v>
                </c:pt>
                <c:pt idx="84" formatCode="#,##0\ _₽">
                  <c:v>7339</c:v>
                </c:pt>
                <c:pt idx="85" formatCode="#,##0\ _₽">
                  <c:v>7170</c:v>
                </c:pt>
                <c:pt idx="86" formatCode="#,##0\ _₽">
                  <c:v>7099</c:v>
                </c:pt>
                <c:pt idx="87" formatCode="#,##0\ _₽">
                  <c:v>6831</c:v>
                </c:pt>
                <c:pt idx="88" formatCode="#,##0\ _₽">
                  <c:v>6401</c:v>
                </c:pt>
                <c:pt idx="89" formatCode="#,##0\ _₽">
                  <c:v>6579</c:v>
                </c:pt>
                <c:pt idx="90" formatCode="#,##0\ _₽">
                  <c:v>6649</c:v>
                </c:pt>
                <c:pt idx="91" formatCode="#,##0\ _₽">
                  <c:v>7377</c:v>
                </c:pt>
                <c:pt idx="92" formatCode="#,##0\ _₽">
                  <c:v>6544</c:v>
                </c:pt>
                <c:pt idx="93" formatCode="#,##0\ _₽">
                  <c:v>6349</c:v>
                </c:pt>
                <c:pt idx="94" formatCode="#,##0\ _₽">
                  <c:v>6579</c:v>
                </c:pt>
                <c:pt idx="95" formatCode="#,##0\ _₽">
                  <c:v>6909</c:v>
                </c:pt>
                <c:pt idx="96" formatCode="#,##0\ _₽">
                  <c:v>6605</c:v>
                </c:pt>
                <c:pt idx="97" formatCode="#,##0\ _₽">
                  <c:v>6757</c:v>
                </c:pt>
                <c:pt idx="98" formatCode="#,##0\ _₽">
                  <c:v>6370</c:v>
                </c:pt>
                <c:pt idx="99" formatCode="#,##0\ _₽">
                  <c:v>6566</c:v>
                </c:pt>
                <c:pt idx="100" formatCode="#,##0\ _₽">
                  <c:v>6380</c:v>
                </c:pt>
                <c:pt idx="101" formatCode="#,##0\ _₽">
                  <c:v>6506</c:v>
                </c:pt>
                <c:pt idx="102" formatCode="#,##0\ _₽">
                  <c:v>6482</c:v>
                </c:pt>
                <c:pt idx="103" formatCode="#,##0\ _₽">
                  <c:v>7070</c:v>
                </c:pt>
                <c:pt idx="104" formatCode="#,##0\ _₽">
                  <c:v>6524</c:v>
                </c:pt>
                <c:pt idx="105" formatCode="#,##0\ _₽">
                  <c:v>6116</c:v>
                </c:pt>
                <c:pt idx="106" formatCode="#,##0\ _₽">
                  <c:v>6561</c:v>
                </c:pt>
                <c:pt idx="107" formatCode="#,##0\ _₽">
                  <c:v>6303</c:v>
                </c:pt>
                <c:pt idx="108" formatCode="#,##0\ _₽">
                  <c:v>5560</c:v>
                </c:pt>
                <c:pt idx="109" formatCode="#,##0\ _₽">
                  <c:v>7102</c:v>
                </c:pt>
                <c:pt idx="110" formatCode="#,##0\ _₽">
                  <c:v>5979</c:v>
                </c:pt>
                <c:pt idx="111" formatCode="#,##0\ _₽">
                  <c:v>6264</c:v>
                </c:pt>
                <c:pt idx="112" formatCode="#,##0\ _₽">
                  <c:v>5680</c:v>
                </c:pt>
                <c:pt idx="113" formatCode="#,##0\ _₽">
                  <c:v>6032</c:v>
                </c:pt>
                <c:pt idx="114" formatCode="#,##0\ _₽">
                  <c:v>5687</c:v>
                </c:pt>
                <c:pt idx="115" formatCode="#,##0\ _₽">
                  <c:v>5690</c:v>
                </c:pt>
                <c:pt idx="116" formatCode="#,##0\ _₽">
                  <c:v>6147</c:v>
                </c:pt>
                <c:pt idx="117" formatCode="#,##0\ _₽">
                  <c:v>5634</c:v>
                </c:pt>
                <c:pt idx="118" formatCode="#,##0\ _₽">
                  <c:v>5770</c:v>
                </c:pt>
                <c:pt idx="119" formatCode="#,##0\ _₽">
                  <c:v>5271</c:v>
                </c:pt>
                <c:pt idx="120" formatCode="#,##0\ _₽">
                  <c:v>5350</c:v>
                </c:pt>
                <c:pt idx="121" formatCode="#,##0\ _₽">
                  <c:v>5390</c:v>
                </c:pt>
                <c:pt idx="122" formatCode="#,##0\ _₽">
                  <c:v>5365</c:v>
                </c:pt>
                <c:pt idx="123" formatCode="#,##0\ _₽">
                  <c:v>5368</c:v>
                </c:pt>
                <c:pt idx="124" formatCode="#,##0\ _₽">
                  <c:v>5427</c:v>
                </c:pt>
                <c:pt idx="125" formatCode="#,##0\ _₽">
                  <c:v>6001</c:v>
                </c:pt>
                <c:pt idx="126" formatCode="#,##0\ _₽">
                  <c:v>5157</c:v>
                </c:pt>
                <c:pt idx="127" formatCode="#,##0\ _₽">
                  <c:v>5229</c:v>
                </c:pt>
                <c:pt idx="128" formatCode="#,##0\ _₽">
                  <c:v>5146</c:v>
                </c:pt>
                <c:pt idx="129" formatCode="#,##0\ _₽">
                  <c:v>5372</c:v>
                </c:pt>
                <c:pt idx="130" formatCode="#,##0\ _₽">
                  <c:v>5098</c:v>
                </c:pt>
                <c:pt idx="131" formatCode="#,##0\ _₽">
                  <c:v>5095</c:v>
                </c:pt>
                <c:pt idx="132" formatCode="#,##0\ _₽">
                  <c:v>5321</c:v>
                </c:pt>
                <c:pt idx="133" formatCode="#,##0\ _₽">
                  <c:v>4995</c:v>
                </c:pt>
                <c:pt idx="134" formatCode="#,##0\ _₽">
                  <c:v>4992</c:v>
                </c:pt>
                <c:pt idx="135" formatCode="#,##0\ _₽">
                  <c:v>4950</c:v>
                </c:pt>
                <c:pt idx="136" formatCode="#,##0\ _₽">
                  <c:v>5004</c:v>
                </c:pt>
                <c:pt idx="137" formatCode="#,##0\ _₽">
                  <c:v>4956</c:v>
                </c:pt>
                <c:pt idx="138" formatCode="#,##0\ _₽">
                  <c:v>4890</c:v>
                </c:pt>
                <c:pt idx="139" formatCode="#,##0\ _₽">
                  <c:v>4823</c:v>
                </c:pt>
                <c:pt idx="140" formatCode="#,##0\ _₽">
                  <c:v>4681</c:v>
                </c:pt>
                <c:pt idx="141" formatCode="#,##0\ _₽">
                  <c:v>4757</c:v>
                </c:pt>
                <c:pt idx="142" formatCode="#,##0\ _₽">
                  <c:v>4830</c:v>
                </c:pt>
                <c:pt idx="143" formatCode="#,##0\ _₽">
                  <c:v>4851</c:v>
                </c:pt>
                <c:pt idx="144" formatCode="#,##0\ _₽">
                  <c:v>4896</c:v>
                </c:pt>
                <c:pt idx="145" formatCode="#,##0\ _₽">
                  <c:v>4836</c:v>
                </c:pt>
                <c:pt idx="146" formatCode="#,##0\ _₽">
                  <c:v>4743</c:v>
                </c:pt>
                <c:pt idx="147" formatCode="#,##0\ _₽">
                  <c:v>4696</c:v>
                </c:pt>
                <c:pt idx="148" formatCode="#,##0\ _₽">
                  <c:v>4676</c:v>
                </c:pt>
                <c:pt idx="149" formatCode="#,##0\ _₽">
                  <c:v>4711</c:v>
                </c:pt>
                <c:pt idx="150" formatCode="#,##0\ _₽">
                  <c:v>4829</c:v>
                </c:pt>
                <c:pt idx="151" formatCode="#,##0\ _₽">
                  <c:v>4941</c:v>
                </c:pt>
                <c:pt idx="152" formatCode="#,##0\ _₽">
                  <c:v>4980</c:v>
                </c:pt>
                <c:pt idx="153" formatCode="#,##0\ _₽">
                  <c:v>4993</c:v>
                </c:pt>
                <c:pt idx="154" formatCode="#,##0\ _₽">
                  <c:v>4729</c:v>
                </c:pt>
                <c:pt idx="155" formatCode="#,##0\ _₽">
                  <c:v>4957</c:v>
                </c:pt>
                <c:pt idx="156" formatCode="#,##0\ _₽">
                  <c:v>4990</c:v>
                </c:pt>
                <c:pt idx="157" formatCode="#,##0\ _₽">
                  <c:v>5110</c:v>
                </c:pt>
                <c:pt idx="158" formatCode="#,##0\ _₽">
                  <c:v>5205</c:v>
                </c:pt>
                <c:pt idx="159" formatCode="#,##0\ _₽">
                  <c:v>5195</c:v>
                </c:pt>
                <c:pt idx="160" formatCode="#,##0\ _₽">
                  <c:v>5185</c:v>
                </c:pt>
                <c:pt idx="161" formatCode="#,##0\ _₽">
                  <c:v>5099</c:v>
                </c:pt>
                <c:pt idx="162" formatCode="#,##0\ _₽">
                  <c:v>5218</c:v>
                </c:pt>
                <c:pt idx="163" formatCode="#,##0\ _₽">
                  <c:v>5363</c:v>
                </c:pt>
                <c:pt idx="164" formatCode="#,##0\ _₽">
                  <c:v>5504</c:v>
                </c:pt>
                <c:pt idx="165" formatCode="#,##0\ _₽">
                  <c:v>5488</c:v>
                </c:pt>
                <c:pt idx="166" formatCode="#,##0\ _₽">
                  <c:v>5449</c:v>
                </c:pt>
                <c:pt idx="167" formatCode="#,##0\ _₽">
                  <c:v>5509</c:v>
                </c:pt>
                <c:pt idx="168" formatCode="#,##0\ _₽">
                  <c:v>5529</c:v>
                </c:pt>
                <c:pt idx="169" formatCode="#,##0\ _₽">
                  <c:v>5670</c:v>
                </c:pt>
                <c:pt idx="170" formatCode="#,##0\ _₽">
                  <c:v>5762</c:v>
                </c:pt>
                <c:pt idx="171" formatCode="#,##0\ _₽">
                  <c:v>5905</c:v>
                </c:pt>
                <c:pt idx="172" formatCode="#,##0\ _₽">
                  <c:v>6065</c:v>
                </c:pt>
                <c:pt idx="173" formatCode="#,##0\ _₽">
                  <c:v>6148</c:v>
                </c:pt>
                <c:pt idx="174" formatCode="#,##0\ _₽">
                  <c:v>6196</c:v>
                </c:pt>
                <c:pt idx="175" formatCode="#,##0\ _₽">
                  <c:v>6215</c:v>
                </c:pt>
                <c:pt idx="176" formatCode="#,##0\ _₽">
                  <c:v>6431</c:v>
                </c:pt>
                <c:pt idx="177" formatCode="#,##0\ _₽">
                  <c:v>6595</c:v>
                </c:pt>
                <c:pt idx="178" formatCode="#,##0\ _₽">
                  <c:v>7212</c:v>
                </c:pt>
                <c:pt idx="179" formatCode="#,##0\ _₽">
                  <c:v>7523</c:v>
                </c:pt>
                <c:pt idx="180" formatCode="#,##0\ _₽">
                  <c:v>7867</c:v>
                </c:pt>
                <c:pt idx="181" formatCode="#,##0\ _₽">
                  <c:v>8135</c:v>
                </c:pt>
                <c:pt idx="182" formatCode="#,##0\ _₽">
                  <c:v>8232</c:v>
                </c:pt>
                <c:pt idx="183" formatCode="#,##0\ _₽">
                  <c:v>8481</c:v>
                </c:pt>
                <c:pt idx="184" formatCode="#,##0\ _₽">
                  <c:v>8945</c:v>
                </c:pt>
                <c:pt idx="185" formatCode="#,##0\ _₽">
                  <c:v>9412</c:v>
                </c:pt>
                <c:pt idx="186" formatCode="#,##0\ _₽">
                  <c:v>9859</c:v>
                </c:pt>
                <c:pt idx="187" formatCode="#,##0\ _₽">
                  <c:v>10499</c:v>
                </c:pt>
                <c:pt idx="188" formatCode="#,##0\ _₽">
                  <c:v>10888</c:v>
                </c:pt>
                <c:pt idx="189" formatCode="#,##0\ _₽">
                  <c:v>11615</c:v>
                </c:pt>
                <c:pt idx="190" formatCode="#,##0\ _₽">
                  <c:v>11115</c:v>
                </c:pt>
                <c:pt idx="191" formatCode="#,##0\ _₽">
                  <c:v>11493</c:v>
                </c:pt>
                <c:pt idx="192" formatCode="#,##0\ _₽">
                  <c:v>12126</c:v>
                </c:pt>
                <c:pt idx="193" formatCode="#,##0\ _₽">
                  <c:v>12846</c:v>
                </c:pt>
                <c:pt idx="194" formatCode="#,##0\ _₽">
                  <c:v>13634</c:v>
                </c:pt>
                <c:pt idx="195" formatCode="#,##0\ _₽">
                  <c:v>13592</c:v>
                </c:pt>
                <c:pt idx="196" formatCode="#,##0\ _₽">
                  <c:v>13868</c:v>
                </c:pt>
                <c:pt idx="197" formatCode="#,##0\ _₽">
                  <c:v>14231</c:v>
                </c:pt>
                <c:pt idx="198" formatCode="#,##0\ _₽">
                  <c:v>13754</c:v>
                </c:pt>
                <c:pt idx="199" formatCode="#,##0\ _₽">
                  <c:v>15150</c:v>
                </c:pt>
                <c:pt idx="200" formatCode="#,##0\ _₽">
                  <c:v>14922</c:v>
                </c:pt>
                <c:pt idx="201" formatCode="#,##0\ _₽">
                  <c:v>15099</c:v>
                </c:pt>
                <c:pt idx="202" formatCode="#,##0\ _₽">
                  <c:v>15982</c:v>
                </c:pt>
                <c:pt idx="203" formatCode="#,##0\ _₽">
                  <c:v>16319</c:v>
                </c:pt>
                <c:pt idx="204" formatCode="#,##0\ _₽">
                  <c:v>15700</c:v>
                </c:pt>
                <c:pt idx="205" formatCode="#,##0\ _₽">
                  <c:v>15971</c:v>
                </c:pt>
                <c:pt idx="206" formatCode="#,##0\ _₽">
                  <c:v>17340</c:v>
                </c:pt>
                <c:pt idx="207" formatCode="#,##0\ _₽">
                  <c:v>16517</c:v>
                </c:pt>
                <c:pt idx="208" formatCode="#,##0\ _₽">
                  <c:v>16714</c:v>
                </c:pt>
                <c:pt idx="209" formatCode="#,##0\ _₽">
                  <c:v>17347</c:v>
                </c:pt>
                <c:pt idx="210" formatCode="#,##0\ _₽">
                  <c:v>16550</c:v>
                </c:pt>
                <c:pt idx="211" formatCode="#,##0\ _₽">
                  <c:v>16202</c:v>
                </c:pt>
                <c:pt idx="212" formatCode="#,##0\ _₽">
                  <c:v>17717</c:v>
                </c:pt>
                <c:pt idx="213" formatCode="#,##0\ _₽">
                  <c:v>18283</c:v>
                </c:pt>
                <c:pt idx="214" formatCode="#,##0\ _₽">
                  <c:v>18140</c:v>
                </c:pt>
                <c:pt idx="215" formatCode="#,##0\ _₽">
                  <c:v>18665</c:v>
                </c:pt>
                <c:pt idx="216" formatCode="#,##0\ _₽">
                  <c:v>18257</c:v>
                </c:pt>
                <c:pt idx="217" formatCode="#,##0\ _₽">
                  <c:v>18648</c:v>
                </c:pt>
                <c:pt idx="218" formatCode="#,##0\ _₽">
                  <c:v>19768</c:v>
                </c:pt>
                <c:pt idx="219" formatCode="#,##0\ _₽">
                  <c:v>19404</c:v>
                </c:pt>
                <c:pt idx="220" formatCode="#,##0\ _₽">
                  <c:v>20582</c:v>
                </c:pt>
                <c:pt idx="221" formatCode="#,##0\ _₽">
                  <c:v>20396</c:v>
                </c:pt>
                <c:pt idx="222" formatCode="#,##0\ _₽">
                  <c:v>20498</c:v>
                </c:pt>
                <c:pt idx="223" formatCode="#,##0\ _₽">
                  <c:v>21798</c:v>
                </c:pt>
                <c:pt idx="224" formatCode="#,##0\ _₽">
                  <c:v>20977</c:v>
                </c:pt>
                <c:pt idx="225" formatCode="#,##0\ _₽">
                  <c:v>19851</c:v>
                </c:pt>
                <c:pt idx="226" formatCode="#,##0\ _₽">
                  <c:v>21608</c:v>
                </c:pt>
                <c:pt idx="227" formatCode="#,##0\ _₽">
                  <c:v>21983</c:v>
                </c:pt>
                <c:pt idx="228" formatCode="#,##0\ _₽">
                  <c:v>22702</c:v>
                </c:pt>
                <c:pt idx="229" formatCode="#,##0\ _₽">
                  <c:v>22572</c:v>
                </c:pt>
                <c:pt idx="230" formatCode="#,##0\ _₽">
                  <c:v>22778</c:v>
                </c:pt>
                <c:pt idx="231" formatCode="#,##0\ _₽">
                  <c:v>22410</c:v>
                </c:pt>
                <c:pt idx="232" formatCode="#,##0\ _₽">
                  <c:v>20985</c:v>
                </c:pt>
                <c:pt idx="233" formatCode="#,##0\ _₽">
                  <c:v>23610</c:v>
                </c:pt>
                <c:pt idx="234" formatCode="#,##0\ _₽">
                  <c:v>24318</c:v>
                </c:pt>
                <c:pt idx="235" formatCode="#,##0\ _₽">
                  <c:v>24822</c:v>
                </c:pt>
                <c:pt idx="236" formatCode="#,##0\ _₽">
                  <c:v>24581</c:v>
                </c:pt>
                <c:pt idx="237" formatCode="#,##0\ _₽">
                  <c:v>25173</c:v>
                </c:pt>
                <c:pt idx="238" formatCode="#,##0\ _₽">
                  <c:v>24326</c:v>
                </c:pt>
                <c:pt idx="239" formatCode="#,##0\ _₽">
                  <c:v>23675</c:v>
                </c:pt>
                <c:pt idx="240" formatCode="#,##0\ _₽">
                  <c:v>25487</c:v>
                </c:pt>
                <c:pt idx="241" formatCode="#,##0\ _₽">
                  <c:v>27543</c:v>
                </c:pt>
                <c:pt idx="242" formatCode="#,##0\ _₽">
                  <c:v>27100</c:v>
                </c:pt>
                <c:pt idx="243" formatCode="#,##0\ _₽">
                  <c:v>26683</c:v>
                </c:pt>
                <c:pt idx="244" formatCode="#,##0\ _₽">
                  <c:v>26338</c:v>
                </c:pt>
                <c:pt idx="245" formatCode="#,##0\ _₽">
                  <c:v>26402</c:v>
                </c:pt>
                <c:pt idx="246" formatCode="#,##0\ _₽">
                  <c:v>25345</c:v>
                </c:pt>
                <c:pt idx="247" formatCode="#,##0\ _₽">
                  <c:v>28145</c:v>
                </c:pt>
                <c:pt idx="248" formatCode="#,##0\ _₽">
                  <c:v>27403</c:v>
                </c:pt>
                <c:pt idx="249" formatCode="#,##0\ _₽">
                  <c:v>28782</c:v>
                </c:pt>
                <c:pt idx="250" formatCode="#,##0\ _₽">
                  <c:v>29039</c:v>
                </c:pt>
                <c:pt idx="251" formatCode="#,##0\ _₽">
                  <c:v>28142</c:v>
                </c:pt>
                <c:pt idx="252" formatCode="#,##0\ _₽">
                  <c:v>26097</c:v>
                </c:pt>
                <c:pt idx="253" formatCode="#,##0\ _₽">
                  <c:v>26190</c:v>
                </c:pt>
                <c:pt idx="254" formatCode="#,##0\ _₽">
                  <c:v>27927</c:v>
                </c:pt>
                <c:pt idx="255" formatCode="#,##0\ _₽">
                  <c:v>28585</c:v>
                </c:pt>
                <c:pt idx="256" formatCode="#,##0\ _₽">
                  <c:v>28137</c:v>
                </c:pt>
                <c:pt idx="257" formatCode="#,##0\ _₽">
                  <c:v>28080</c:v>
                </c:pt>
                <c:pt idx="258" formatCode="#,##0\ _₽">
                  <c:v>27328</c:v>
                </c:pt>
                <c:pt idx="259" formatCode="#,##0\ _₽">
                  <c:v>26689</c:v>
                </c:pt>
                <c:pt idx="260" formatCode="#,##0\ _₽">
                  <c:v>26509</c:v>
                </c:pt>
                <c:pt idx="261" formatCode="#,##0\ _₽">
                  <c:v>28214</c:v>
                </c:pt>
                <c:pt idx="262" formatCode="#,##0\ _₽">
                  <c:v>28552</c:v>
                </c:pt>
                <c:pt idx="263" formatCode="#,##0\ _₽">
                  <c:v>28209</c:v>
                </c:pt>
                <c:pt idx="264" formatCode="#,##0\ _₽">
                  <c:v>28948</c:v>
                </c:pt>
                <c:pt idx="265" formatCode="#,##0\ _₽">
                  <c:v>29350</c:v>
                </c:pt>
                <c:pt idx="266" formatCode="#,##0\ _₽">
                  <c:v>28776</c:v>
                </c:pt>
                <c:pt idx="267" formatCode="#,##0\ _₽">
                  <c:v>27250</c:v>
                </c:pt>
                <c:pt idx="268" formatCode="#,##0\ _₽">
                  <c:v>29935</c:v>
                </c:pt>
                <c:pt idx="269" formatCode="#,##0\ _₽">
                  <c:v>29018</c:v>
                </c:pt>
                <c:pt idx="270" formatCode="#,##0\ _₽">
                  <c:v>29258</c:v>
                </c:pt>
                <c:pt idx="271" formatCode="#,##0\ _₽">
                  <c:v>28284</c:v>
                </c:pt>
                <c:pt idx="272" formatCode="#,##0\ _₽">
                  <c:v>27787</c:v>
                </c:pt>
                <c:pt idx="273" formatCode="#,##0\ _₽">
                  <c:v>27002</c:v>
                </c:pt>
                <c:pt idx="274" formatCode="#,##0\ _₽">
                  <c:v>26513</c:v>
                </c:pt>
                <c:pt idx="275" formatCode="#,##0\ _₽">
                  <c:v>27747</c:v>
                </c:pt>
                <c:pt idx="276" formatCode="#,##0\ _₽">
                  <c:v>27039</c:v>
                </c:pt>
                <c:pt idx="277" formatCode="#,##0\ _₽">
                  <c:v>26301</c:v>
                </c:pt>
                <c:pt idx="278" formatCode="#,##0\ _₽">
                  <c:v>24150</c:v>
                </c:pt>
                <c:pt idx="279" formatCode="#,##0\ _₽">
                  <c:v>23351</c:v>
                </c:pt>
                <c:pt idx="280" formatCode="#,##0\ _₽">
                  <c:v>24246</c:v>
                </c:pt>
                <c:pt idx="281" formatCode="#,##0\ _₽">
                  <c:v>24217</c:v>
                </c:pt>
                <c:pt idx="282" formatCode="#,##0\ _₽">
                  <c:v>23541</c:v>
                </c:pt>
                <c:pt idx="283" formatCode="#,##0\ _₽">
                  <c:v>23652</c:v>
                </c:pt>
                <c:pt idx="284" formatCode="#,##0\ _₽">
                  <c:v>23309</c:v>
                </c:pt>
                <c:pt idx="285" formatCode="#,##0\ _₽">
                  <c:v>22851</c:v>
                </c:pt>
                <c:pt idx="286" formatCode="#,##0\ _₽">
                  <c:v>23315</c:v>
                </c:pt>
                <c:pt idx="287" formatCode="#,##0\ _₽">
                  <c:v>22934</c:v>
                </c:pt>
                <c:pt idx="288" formatCode="#,##0\ _₽">
                  <c:v>22850</c:v>
                </c:pt>
                <c:pt idx="289" formatCode="#,##0\ _₽">
                  <c:v>24763</c:v>
                </c:pt>
                <c:pt idx="290" formatCode="#,##0\ _₽">
                  <c:v>24715</c:v>
                </c:pt>
                <c:pt idx="291" formatCode="#,##0\ _₽">
                  <c:v>24092</c:v>
                </c:pt>
                <c:pt idx="292" formatCode="#,##0\ _₽">
                  <c:v>23586</c:v>
                </c:pt>
                <c:pt idx="293" formatCode="#,##0\ _₽">
                  <c:v>22857</c:v>
                </c:pt>
                <c:pt idx="294" formatCode="#,##0\ _₽">
                  <c:v>21734</c:v>
                </c:pt>
                <c:pt idx="295" formatCode="#,##0\ _₽">
                  <c:v>21152</c:v>
                </c:pt>
                <c:pt idx="296" formatCode="#,##0\ _₽">
                  <c:v>21887</c:v>
                </c:pt>
                <c:pt idx="297" formatCode="#,##0\ _₽">
                  <c:v>21513</c:v>
                </c:pt>
                <c:pt idx="298" formatCode="#,##0\ _₽">
                  <c:v>20921</c:v>
                </c:pt>
                <c:pt idx="299" formatCode="#,##0\ _₽">
                  <c:v>21127</c:v>
                </c:pt>
                <c:pt idx="300" formatCode="#,##0\ _₽">
                  <c:v>19290</c:v>
                </c:pt>
                <c:pt idx="301" formatCode="#,##0\ _₽">
                  <c:v>18241</c:v>
                </c:pt>
                <c:pt idx="302" formatCode="#,##0\ _₽">
                  <c:v>17741</c:v>
                </c:pt>
                <c:pt idx="303" formatCode="#,##0\ _₽">
                  <c:v>19138</c:v>
                </c:pt>
                <c:pt idx="304" formatCode="#,##0\ _₽">
                  <c:v>19238</c:v>
                </c:pt>
                <c:pt idx="305" formatCode="#,##0\ _₽">
                  <c:v>19032</c:v>
                </c:pt>
                <c:pt idx="306" formatCode="#,##0\ _₽">
                  <c:v>18359</c:v>
                </c:pt>
                <c:pt idx="307" formatCode="#,##0\ _₽">
                  <c:v>17648</c:v>
                </c:pt>
                <c:pt idx="308" formatCode="#,##0\ _₽">
                  <c:v>16643</c:v>
                </c:pt>
                <c:pt idx="309" formatCode="#,##0\ _₽">
                  <c:v>16474</c:v>
                </c:pt>
                <c:pt idx="310" formatCode="#,##0\ _₽">
                  <c:v>16714</c:v>
                </c:pt>
                <c:pt idx="311" formatCode="#,##0\ _₽">
                  <c:v>16688</c:v>
                </c:pt>
                <c:pt idx="312" formatCode="#,##0\ _₽">
                  <c:v>16627</c:v>
                </c:pt>
                <c:pt idx="313" formatCode="#,##0\ _₽">
                  <c:v>16048</c:v>
                </c:pt>
                <c:pt idx="314" formatCode="#,##0\ _₽">
                  <c:v>15916</c:v>
                </c:pt>
                <c:pt idx="315" formatCode="#,##0\ _₽">
                  <c:v>15019</c:v>
                </c:pt>
                <c:pt idx="316" formatCode="#,##0\ _₽">
                  <c:v>14494</c:v>
                </c:pt>
                <c:pt idx="317" formatCode="#,##0\ _₽">
                  <c:v>15038</c:v>
                </c:pt>
                <c:pt idx="318" formatCode="#,##0\ _₽">
                  <c:v>15089</c:v>
                </c:pt>
                <c:pt idx="319" formatCode="#,##0\ _₽">
                  <c:v>14861</c:v>
                </c:pt>
                <c:pt idx="320" formatCode="#,##0\ _₽">
                  <c:v>14185</c:v>
                </c:pt>
                <c:pt idx="321" formatCode="#,##0\ _₽">
                  <c:v>14207</c:v>
                </c:pt>
                <c:pt idx="322" formatCode="#,##0\ _₽">
                  <c:v>13233</c:v>
                </c:pt>
                <c:pt idx="323" formatCode="#,##0\ _₽">
                  <c:v>12828</c:v>
                </c:pt>
                <c:pt idx="324" formatCode="#,##0\ _₽">
                  <c:v>13447</c:v>
                </c:pt>
                <c:pt idx="325" formatCode="#,##0\ _₽">
                  <c:v>13433</c:v>
                </c:pt>
                <c:pt idx="326" formatCode="#,##0\ _₽">
                  <c:v>12953</c:v>
                </c:pt>
                <c:pt idx="327" formatCode="#,##0\ _₽">
                  <c:v>12742</c:v>
                </c:pt>
                <c:pt idx="328" formatCode="#,##0\ _₽">
                  <c:v>12604</c:v>
                </c:pt>
                <c:pt idx="329" formatCode="#,##0\ _₽">
                  <c:v>11823</c:v>
                </c:pt>
                <c:pt idx="330" formatCode="#,##0\ _₽">
                  <c:v>11749</c:v>
                </c:pt>
                <c:pt idx="331" formatCode="#,##0\ _₽">
                  <c:v>11198</c:v>
                </c:pt>
                <c:pt idx="332" formatCode="#,##0\ _₽">
                  <c:v>11086</c:v>
                </c:pt>
                <c:pt idx="333" formatCode="#,##0\ _₽">
                  <c:v>11534</c:v>
                </c:pt>
                <c:pt idx="334" formatCode="#,##0\ _₽">
                  <c:v>11359</c:v>
                </c:pt>
                <c:pt idx="335" formatCode="#,##0\ _₽">
                  <c:v>11571</c:v>
                </c:pt>
                <c:pt idx="336" formatCode="#,##0\ _₽">
                  <c:v>10565</c:v>
                </c:pt>
                <c:pt idx="337" formatCode="#,##0\ _₽">
                  <c:v>10535</c:v>
                </c:pt>
                <c:pt idx="338" formatCode="#,##0\ _₽">
                  <c:v>11385</c:v>
                </c:pt>
                <c:pt idx="339" formatCode="#,##0\ _₽">
                  <c:v>11024</c:v>
                </c:pt>
                <c:pt idx="340" formatCode="#,##0\ _₽">
                  <c:v>11022</c:v>
                </c:pt>
                <c:pt idx="341" formatCode="#,##0\ _₽">
                  <c:v>10595</c:v>
                </c:pt>
                <c:pt idx="342" formatCode="#,##0\ _₽">
                  <c:v>10253</c:v>
                </c:pt>
                <c:pt idx="343" formatCode="#,##0\ _₽">
                  <c:v>9445</c:v>
                </c:pt>
                <c:pt idx="344" formatCode="#,##0\ _₽">
                  <c:v>9079</c:v>
                </c:pt>
                <c:pt idx="345" formatCode="#,##0\ _₽">
                  <c:v>9270</c:v>
                </c:pt>
                <c:pt idx="346" formatCode="#,##0\ _₽">
                  <c:v>9794</c:v>
                </c:pt>
                <c:pt idx="347" formatCode="#,##0\ _₽">
                  <c:v>9908</c:v>
                </c:pt>
                <c:pt idx="348" formatCode="#,##0\ _₽">
                  <c:v>10083</c:v>
                </c:pt>
                <c:pt idx="349" formatCode="#,##0\ _₽">
                  <c:v>9437</c:v>
                </c:pt>
                <c:pt idx="350" formatCode="#,##0\ _₽">
                  <c:v>9393</c:v>
                </c:pt>
                <c:pt idx="351" formatCode="#,##0\ _₽">
                  <c:v>8998</c:v>
                </c:pt>
                <c:pt idx="352" formatCode="#,##0\ _₽">
                  <c:v>9803</c:v>
                </c:pt>
                <c:pt idx="353" formatCode="#,##0\ _₽">
                  <c:v>9699</c:v>
                </c:pt>
                <c:pt idx="354" formatCode="#,##0\ _₽">
                  <c:v>9632</c:v>
                </c:pt>
                <c:pt idx="355" formatCode="#,##0\ _₽">
                  <c:v>9299</c:v>
                </c:pt>
                <c:pt idx="356" formatCode="#,##0\ _₽">
                  <c:v>9284</c:v>
                </c:pt>
                <c:pt idx="357" formatCode="#,##0\ _₽">
                  <c:v>8457</c:v>
                </c:pt>
                <c:pt idx="358" formatCode="#,##0\ _₽">
                  <c:v>8861</c:v>
                </c:pt>
                <c:pt idx="359" formatCode="#,##0\ _₽">
                  <c:v>9221</c:v>
                </c:pt>
                <c:pt idx="360" formatCode="#,##0\ _₽">
                  <c:v>9167</c:v>
                </c:pt>
                <c:pt idx="361" formatCode="#,##0\ _₽">
                  <c:v>8885</c:v>
                </c:pt>
                <c:pt idx="362" formatCode="#,##0\ _₽">
                  <c:v>9088</c:v>
                </c:pt>
                <c:pt idx="363" formatCode="#,##0\ _₽">
                  <c:v>8711</c:v>
                </c:pt>
                <c:pt idx="364" formatCode="#,##0\ _₽">
                  <c:v>8277</c:v>
                </c:pt>
                <c:pt idx="365" formatCode="#,##0\ _₽">
                  <c:v>8275</c:v>
                </c:pt>
                <c:pt idx="366" formatCode="#,##0\ _₽">
                  <c:v>9169</c:v>
                </c:pt>
                <c:pt idx="367" formatCode="#,##0\ _₽">
                  <c:v>8792</c:v>
                </c:pt>
                <c:pt idx="368" formatCode="#,##0\ _₽">
                  <c:v>9021</c:v>
                </c:pt>
                <c:pt idx="369" formatCode="#,##0\ _₽">
                  <c:v>8817</c:v>
                </c:pt>
                <c:pt idx="370" formatCode="#,##0\ _₽">
                  <c:v>8646</c:v>
                </c:pt>
                <c:pt idx="371" formatCode="#,##0\ _₽">
                  <c:v>8328</c:v>
                </c:pt>
                <c:pt idx="372" formatCode="#,##0\ _₽">
                  <c:v>8294</c:v>
                </c:pt>
                <c:pt idx="373" formatCode="#,##0\ _₽">
                  <c:v>8672</c:v>
                </c:pt>
                <c:pt idx="374" formatCode="#,##0\ _₽">
                  <c:v>9150</c:v>
                </c:pt>
                <c:pt idx="375" formatCode="#,##0\ _₽">
                  <c:v>8704</c:v>
                </c:pt>
                <c:pt idx="376" formatCode="#,##0\ _₽">
                  <c:v>8702</c:v>
                </c:pt>
                <c:pt idx="377" formatCode="#,##0\ _₽">
                  <c:v>8320</c:v>
                </c:pt>
                <c:pt idx="378" formatCode="#,##0\ _₽">
                  <c:v>8173</c:v>
                </c:pt>
                <c:pt idx="379" formatCode="#,##0\ _₽">
                  <c:v>8326</c:v>
                </c:pt>
                <c:pt idx="380" formatCode="#,##0\ _₽">
                  <c:v>8944</c:v>
                </c:pt>
                <c:pt idx="381" formatCode="#,##0\ _₽">
                  <c:v>8995</c:v>
                </c:pt>
                <c:pt idx="382" formatCode="#,##0\ _₽">
                  <c:v>9321</c:v>
                </c:pt>
                <c:pt idx="383" formatCode="#,##0\ _₽">
                  <c:v>8632</c:v>
                </c:pt>
                <c:pt idx="384" formatCode="#,##0\ _₽">
                  <c:v>8589</c:v>
                </c:pt>
                <c:pt idx="385" formatCode="#,##0\ _₽">
                  <c:v>8164</c:v>
                </c:pt>
                <c:pt idx="386" formatCode="#,##0\ _₽">
                  <c:v>8271</c:v>
                </c:pt>
                <c:pt idx="387" formatCode="#,##0\ _₽">
                  <c:v>8996</c:v>
                </c:pt>
                <c:pt idx="388" formatCode="#,##0\ _₽">
                  <c:v>8840</c:v>
                </c:pt>
                <c:pt idx="389" formatCode="#,##0\ _₽">
                  <c:v>8828</c:v>
                </c:pt>
                <c:pt idx="390" formatCode="#,##0\ _₽">
                  <c:v>8780</c:v>
                </c:pt>
                <c:pt idx="391" formatCode="#,##0\ _₽">
                  <c:v>8803</c:v>
                </c:pt>
                <c:pt idx="392" formatCode="#,##0\ _₽">
                  <c:v>8053</c:v>
                </c:pt>
                <c:pt idx="393" formatCode="#,##0\ _₽">
                  <c:v>7848</c:v>
                </c:pt>
                <c:pt idx="394" formatCode="#,##0\ _₽">
                  <c:v>9284</c:v>
                </c:pt>
                <c:pt idx="395" formatCode="#,##0\ _₽">
                  <c:v>8731</c:v>
                </c:pt>
                <c:pt idx="396" formatCode="#,##0\ _₽">
                  <c:v>9270</c:v>
                </c:pt>
                <c:pt idx="397" formatCode="#,##0\ _₽">
                  <c:v>8697</c:v>
                </c:pt>
                <c:pt idx="398" formatCode="#,##0\ _₽">
                  <c:v>8489</c:v>
                </c:pt>
                <c:pt idx="399" formatCode="#,##0\ _₽">
                  <c:v>7770</c:v>
                </c:pt>
                <c:pt idx="400" formatCode="#,##0\ _₽">
                  <c:v>7975</c:v>
                </c:pt>
                <c:pt idx="401" formatCode="#,##0\ _₽">
                  <c:v>7639</c:v>
                </c:pt>
                <c:pt idx="402" formatCode="#,##0\ _₽">
                  <c:v>8386</c:v>
                </c:pt>
                <c:pt idx="403" formatCode="#,##0\ _₽">
                  <c:v>8329</c:v>
                </c:pt>
                <c:pt idx="404" formatCode="#,##0\ _₽">
                  <c:v>8419</c:v>
                </c:pt>
                <c:pt idx="405" formatCode="#,##0\ _₽">
                  <c:v>8465</c:v>
                </c:pt>
                <c:pt idx="406" formatCode="#,##0\ _₽">
                  <c:v>8115</c:v>
                </c:pt>
                <c:pt idx="407" formatCode="#,##0\ _₽">
                  <c:v>8217</c:v>
                </c:pt>
                <c:pt idx="408" formatCode="#,##0\ _₽">
                  <c:v>8380</c:v>
                </c:pt>
                <c:pt idx="409" formatCode="#,##0\ _₽">
                  <c:v>9462</c:v>
                </c:pt>
                <c:pt idx="410" formatCode="#,##0\ _₽">
                  <c:v>8790</c:v>
                </c:pt>
                <c:pt idx="411" formatCode="#,##0\ _₽">
                  <c:v>8554</c:v>
                </c:pt>
                <c:pt idx="412" formatCode="#,##0\ _₽">
                  <c:v>9328</c:v>
                </c:pt>
                <c:pt idx="413" formatCode="#,##0\ _₽">
                  <c:v>8183</c:v>
                </c:pt>
                <c:pt idx="414" formatCode="#,##0\ _₽">
                  <c:v>7920</c:v>
                </c:pt>
                <c:pt idx="415" formatCode="#,##0\ _₽">
                  <c:v>9232</c:v>
                </c:pt>
                <c:pt idx="416" formatCode="#,##0\ _₽">
                  <c:v>8937</c:v>
                </c:pt>
                <c:pt idx="417" formatCode="#,##0\ _₽">
                  <c:v>8709</c:v>
                </c:pt>
                <c:pt idx="418" formatCode="#,##0\ _₽">
                  <c:v>8951</c:v>
                </c:pt>
                <c:pt idx="419" formatCode="#,##0\ _₽">
                  <c:v>8406</c:v>
                </c:pt>
                <c:pt idx="420" formatCode="#,##0\ _₽">
                  <c:v>7884</c:v>
                </c:pt>
                <c:pt idx="421" formatCode="#,##0\ _₽">
                  <c:v>8373</c:v>
                </c:pt>
                <c:pt idx="422" formatCode="#,##0\ _₽">
                  <c:v>9039</c:v>
                </c:pt>
                <c:pt idx="423" formatCode="#,##0\ _₽">
                  <c:v>9252</c:v>
                </c:pt>
                <c:pt idx="424" formatCode="#,##0\ _₽">
                  <c:v>9289</c:v>
                </c:pt>
                <c:pt idx="425" formatCode="#,##0\ _₽">
                  <c:v>9694</c:v>
                </c:pt>
                <c:pt idx="426" formatCode="#,##0\ _₽">
                  <c:v>8475</c:v>
                </c:pt>
                <c:pt idx="427" formatCode="#,##0\ _₽">
                  <c:v>9500</c:v>
                </c:pt>
                <c:pt idx="428" formatCode="#,##0\ _₽">
                  <c:v>8832</c:v>
                </c:pt>
                <c:pt idx="429" formatCode="#,##0\ _₽">
                  <c:v>8933</c:v>
                </c:pt>
                <c:pt idx="430" formatCode="#,##0\ _₽">
                  <c:v>8947</c:v>
                </c:pt>
                <c:pt idx="431" formatCode="#,##0\ _₽">
                  <c:v>9145</c:v>
                </c:pt>
                <c:pt idx="432" formatCode="#,##0\ _₽">
                  <c:v>9163</c:v>
                </c:pt>
                <c:pt idx="433" formatCode="#,##0\ _₽">
                  <c:v>9429</c:v>
                </c:pt>
                <c:pt idx="434" formatCode="#,##0\ _₽">
                  <c:v>9977</c:v>
                </c:pt>
                <c:pt idx="435" formatCode="#,##0\ _₽">
                  <c:v>10407</c:v>
                </c:pt>
                <c:pt idx="436" formatCode="#,##0\ _₽">
                  <c:v>11699</c:v>
                </c:pt>
                <c:pt idx="437" formatCode="#,##0\ _₽">
                  <c:v>12505</c:v>
                </c:pt>
                <c:pt idx="438" formatCode="#,##0\ _₽">
                  <c:v>13510</c:v>
                </c:pt>
                <c:pt idx="439" formatCode="#,##0\ _₽">
                  <c:v>14723</c:v>
                </c:pt>
                <c:pt idx="440" formatCode="#,##0\ _₽">
                  <c:v>13721</c:v>
                </c:pt>
                <c:pt idx="441" formatCode="#,##0\ _₽">
                  <c:v>14185</c:v>
                </c:pt>
                <c:pt idx="442" formatCode="#,##0\ _₽">
                  <c:v>13397</c:v>
                </c:pt>
                <c:pt idx="443" formatCode="#,##0\ _₽">
                  <c:v>14057</c:v>
                </c:pt>
                <c:pt idx="444" formatCode="#,##0\ _₽">
                  <c:v>17262</c:v>
                </c:pt>
                <c:pt idx="445" formatCode="#,##0\ _₽">
                  <c:v>17906</c:v>
                </c:pt>
                <c:pt idx="446" formatCode="#,##0\ _₽">
                  <c:v>17611</c:v>
                </c:pt>
                <c:pt idx="447" formatCode="#,##0\ _₽">
                  <c:v>17378</c:v>
                </c:pt>
                <c:pt idx="448" formatCode="#,##0\ _₽">
                  <c:v>16715</c:v>
                </c:pt>
                <c:pt idx="449" formatCode="#,##0\ _₽">
                  <c:v>17594</c:v>
                </c:pt>
                <c:pt idx="450" formatCode="#,##0\ _₽">
                  <c:v>20182</c:v>
                </c:pt>
                <c:pt idx="451" formatCode="#,##0\ _₽">
                  <c:v>20393</c:v>
                </c:pt>
                <c:pt idx="452" formatCode="#,##0\ _₽">
                  <c:v>21665</c:v>
                </c:pt>
                <c:pt idx="453" formatCode="#,##0\ _₽">
                  <c:v>20538</c:v>
                </c:pt>
                <c:pt idx="454" formatCode="#,##0\ _₽">
                  <c:v>21650</c:v>
                </c:pt>
                <c:pt idx="455" formatCode="#,##0\ _₽">
                  <c:v>20616</c:v>
                </c:pt>
                <c:pt idx="456" formatCode="#,##0\ _₽">
                  <c:v>21042</c:v>
                </c:pt>
                <c:pt idx="457" formatCode="#,##0\ _₽">
                  <c:v>23543</c:v>
                </c:pt>
                <c:pt idx="458" formatCode="#,##0\ _₽">
                  <c:v>23218</c:v>
                </c:pt>
                <c:pt idx="459" formatCode="#,##0\ _₽">
                  <c:v>24439</c:v>
                </c:pt>
                <c:pt idx="460" formatCode="#,##0\ _₽">
                  <c:v>25142</c:v>
                </c:pt>
                <c:pt idx="461" formatCode="#,##0\ _₽">
                  <c:v>24353</c:v>
                </c:pt>
                <c:pt idx="462" formatCode="#,##0\ _₽">
                  <c:v>23378</c:v>
                </c:pt>
                <c:pt idx="463" formatCode="#,##0\ _₽">
                  <c:v>23962</c:v>
                </c:pt>
                <c:pt idx="464" formatCode="#,##0\ _₽">
                  <c:v>24818</c:v>
                </c:pt>
                <c:pt idx="465" formatCode="#,##0\ _₽">
                  <c:v>25766</c:v>
                </c:pt>
                <c:pt idx="466" formatCode="#,##0\ _₽">
                  <c:v>25082</c:v>
                </c:pt>
                <c:pt idx="467" formatCode="#,##0\ _₽">
                  <c:v>25033</c:v>
                </c:pt>
                <c:pt idx="468" formatCode="#,##0\ _₽">
                  <c:v>25140</c:v>
                </c:pt>
                <c:pt idx="469" formatCode="#,##0\ _₽">
                  <c:v>24702</c:v>
                </c:pt>
                <c:pt idx="470" formatCode="#,##0\ _₽">
                  <c:v>23827</c:v>
                </c:pt>
                <c:pt idx="471" formatCode="#,##0\ _₽">
                  <c:v>25293</c:v>
                </c:pt>
                <c:pt idx="472" formatCode="#,##0\ _₽">
                  <c:v>25704</c:v>
                </c:pt>
                <c:pt idx="473" formatCode="#,##0\ _₽">
                  <c:v>25116</c:v>
                </c:pt>
                <c:pt idx="474" formatCode="#,##0\ _₽">
                  <c:v>25018</c:v>
                </c:pt>
                <c:pt idx="475" formatCode="#,##0\ _₽">
                  <c:v>24633</c:v>
                </c:pt>
                <c:pt idx="476" formatCode="#,##0\ _₽">
                  <c:v>23770</c:v>
                </c:pt>
                <c:pt idx="477" formatCode="#,##0\ _₽">
                  <c:v>23704</c:v>
                </c:pt>
                <c:pt idx="478" formatCode="#,##0\ _₽">
                  <c:v>24471</c:v>
                </c:pt>
                <c:pt idx="479" formatCode="#,##0\ _₽">
                  <c:v>23811</c:v>
                </c:pt>
                <c:pt idx="480" formatCode="#,##0\ _₽">
                  <c:v>23947</c:v>
                </c:pt>
                <c:pt idx="481" formatCode="#,##0\ _₽">
                  <c:v>24072</c:v>
                </c:pt>
                <c:pt idx="482" formatCode="#,##0\ _₽">
                  <c:v>23239</c:v>
                </c:pt>
                <c:pt idx="483" formatCode="#,##0\ _₽">
                  <c:v>23032</c:v>
                </c:pt>
                <c:pt idx="484" formatCode="#,##0\ _₽">
                  <c:v>22420</c:v>
                </c:pt>
                <c:pt idx="485" formatCode="#,##0\ _₽">
                  <c:v>23270</c:v>
                </c:pt>
                <c:pt idx="486" formatCode="#,##0\ _₽">
                  <c:v>23564</c:v>
                </c:pt>
                <c:pt idx="487" formatCode="#,##0\ _₽">
                  <c:v>23807</c:v>
                </c:pt>
                <c:pt idx="488" formatCode="#,##0\ _₽">
                  <c:v>22804</c:v>
                </c:pt>
                <c:pt idx="489" formatCode="#,##0\ _₽">
                  <c:v>0</c:v>
                </c:pt>
                <c:pt idx="490" formatCode="#,##0\ _₽">
                  <c:v>22010</c:v>
                </c:pt>
                <c:pt idx="491" formatCode="#,##0\ _₽">
                  <c:v>22589</c:v>
                </c:pt>
                <c:pt idx="492" formatCode="#,##0\ _₽">
                  <c:v>23120</c:v>
                </c:pt>
                <c:pt idx="493" formatCode="#,##0\ _₽">
                  <c:v>22660</c:v>
                </c:pt>
                <c:pt idx="494" formatCode="#,##0\ _₽">
                  <c:v>22320</c:v>
                </c:pt>
                <c:pt idx="495" formatCode="#,##0\ _₽">
                  <c:v>22866</c:v>
                </c:pt>
                <c:pt idx="496" formatCode="#,##0\ _₽">
                  <c:v>22160</c:v>
                </c:pt>
                <c:pt idx="497" formatCode="#,##0\ _₽">
                  <c:v>21378</c:v>
                </c:pt>
                <c:pt idx="498" formatCode="#,##0\ _₽">
                  <c:v>21571</c:v>
                </c:pt>
                <c:pt idx="499" formatCode="#,##0\ _₽">
                  <c:v>21932</c:v>
                </c:pt>
                <c:pt idx="500" formatCode="#,##0\ _₽">
                  <c:v>22277</c:v>
                </c:pt>
                <c:pt idx="501" formatCode="#,##0\ _₽">
                  <c:v>22144</c:v>
                </c:pt>
                <c:pt idx="502" formatCode="#,##0\ _₽">
                  <c:v>21624</c:v>
                </c:pt>
                <c:pt idx="503" formatCode="#,##0\ _₽">
                  <c:v>20765</c:v>
                </c:pt>
                <c:pt idx="504" formatCode="#,##0\ _₽">
                  <c:v>20958</c:v>
                </c:pt>
                <c:pt idx="505" formatCode="#,##0\ _₽">
                  <c:v>20914</c:v>
                </c:pt>
                <c:pt idx="506" formatCode="#,##0\ _₽">
                  <c:v>21058</c:v>
                </c:pt>
                <c:pt idx="507" formatCode="#,##0\ _₽">
                  <c:v>20992</c:v>
                </c:pt>
                <c:pt idx="508" formatCode="#,##0\ _₽">
                  <c:v>21000</c:v>
                </c:pt>
                <c:pt idx="509" formatCode="#,##0\ _₽">
                  <c:v>20564</c:v>
                </c:pt>
                <c:pt idx="510" formatCode="#,##0\ _₽">
                  <c:v>19454</c:v>
                </c:pt>
                <c:pt idx="511" formatCode="#,##0\ _₽">
                  <c:v>18833</c:v>
                </c:pt>
                <c:pt idx="512" formatCode="#,##0\ _₽">
                  <c:v>19536</c:v>
                </c:pt>
                <c:pt idx="513" formatCode="#,##0\ _₽">
                  <c:v>19630</c:v>
                </c:pt>
                <c:pt idx="514" formatCode="#,##0\ _₽">
                  <c:v>19509</c:v>
                </c:pt>
                <c:pt idx="515" formatCode="#,##0\ _₽">
                  <c:v>19492</c:v>
                </c:pt>
                <c:pt idx="516" formatCode="#,##0\ _₽">
                  <c:v>19286</c:v>
                </c:pt>
                <c:pt idx="517" formatCode="#,##0\ _₽">
                  <c:v>18325</c:v>
                </c:pt>
                <c:pt idx="518" formatCode="#,##0\ _₽">
                  <c:v>17813</c:v>
                </c:pt>
                <c:pt idx="519" formatCode="#,##0\ _₽">
                  <c:v>18368</c:v>
                </c:pt>
                <c:pt idx="520" formatCode="#,##0\ _₽">
                  <c:v>18985</c:v>
                </c:pt>
                <c:pt idx="521" formatCode="#,##0\ _₽">
                  <c:v>18856</c:v>
                </c:pt>
                <c:pt idx="522" formatCode="#,##0\ _₽">
                  <c:v>18780</c:v>
                </c:pt>
                <c:pt idx="523" formatCode="#,##0\ _₽">
                  <c:v>18645</c:v>
                </c:pt>
                <c:pt idx="524" formatCode="#,##0\ _₽">
                  <c:v>17856</c:v>
                </c:pt>
                <c:pt idx="525" formatCode="#,##0\ _₽">
                  <c:v>17425</c:v>
                </c:pt>
                <c:pt idx="526" formatCode="#,##0\ _₽">
                  <c:v>18024</c:v>
                </c:pt>
                <c:pt idx="527" formatCode="#,##0\ _₽">
                  <c:v>18380</c:v>
                </c:pt>
                <c:pt idx="528" formatCode="#,##0\ _₽">
                  <c:v>18341</c:v>
                </c:pt>
                <c:pt idx="529" formatCode="#,##0\ _₽">
                  <c:v>18891</c:v>
                </c:pt>
                <c:pt idx="530" formatCode="#,##0\ _₽">
                  <c:v>18554</c:v>
                </c:pt>
                <c:pt idx="531" formatCode="#,##0\ _₽">
                  <c:v>18178</c:v>
                </c:pt>
                <c:pt idx="532" formatCode="#,##0\ _₽">
                  <c:v>17837</c:v>
                </c:pt>
                <c:pt idx="533" formatCode="#,##0\ _₽">
                  <c:v>18841</c:v>
                </c:pt>
                <c:pt idx="534" formatCode="#,##0\ _₽">
                  <c:v>19594</c:v>
                </c:pt>
                <c:pt idx="535" formatCode="#,##0\ _₽">
                  <c:v>19905</c:v>
                </c:pt>
                <c:pt idx="536" formatCode="#,##0\ _₽">
                  <c:v>20329</c:v>
                </c:pt>
                <c:pt idx="537" formatCode="#,##0\ _₽">
                  <c:v>20174</c:v>
                </c:pt>
                <c:pt idx="538" formatCode="#,##0\ _₽">
                  <c:v>19744</c:v>
                </c:pt>
                <c:pt idx="539" formatCode="#,##0\ _₽">
                  <c:v>19179</c:v>
                </c:pt>
                <c:pt idx="540" formatCode="#,##0\ _₽">
                  <c:v>19706</c:v>
                </c:pt>
                <c:pt idx="541" formatCode="#,##0\ _₽">
                  <c:v>21438</c:v>
                </c:pt>
                <c:pt idx="542" formatCode="#,##0\ _₽">
                  <c:v>21379</c:v>
                </c:pt>
                <c:pt idx="543" formatCode="#,##0\ _₽">
                  <c:v>22041</c:v>
                </c:pt>
                <c:pt idx="544" formatCode="#,##0\ _₽">
                  <c:v>22498</c:v>
                </c:pt>
                <c:pt idx="545" formatCode="#,##0\ _₽">
                  <c:v>22236</c:v>
                </c:pt>
                <c:pt idx="546" formatCode="#,##0\ _₽">
                  <c:v>21559</c:v>
                </c:pt>
                <c:pt idx="547" formatCode="#,##0\ _₽">
                  <c:v>22430</c:v>
                </c:pt>
                <c:pt idx="548" formatCode="#,##0\ _₽">
                  <c:v>23888</c:v>
                </c:pt>
                <c:pt idx="549" formatCode="#,##0\ _₽">
                  <c:v>24522</c:v>
                </c:pt>
                <c:pt idx="550" formatCode="#,##0\ _₽">
                  <c:v>25219</c:v>
                </c:pt>
                <c:pt idx="551" formatCode="#,##0\ _₽">
                  <c:v>25769</c:v>
                </c:pt>
                <c:pt idx="552" formatCode="#,##0\ _₽">
                  <c:v>25781</c:v>
                </c:pt>
                <c:pt idx="553" formatCode="#,##0\ _₽">
                  <c:v>25110</c:v>
                </c:pt>
                <c:pt idx="554" formatCode="#,##0\ _₽">
                  <c:v>25133</c:v>
                </c:pt>
                <c:pt idx="555" formatCode="#,##0\ _₽">
                  <c:v>27550</c:v>
                </c:pt>
                <c:pt idx="556" formatCode="#,##0\ _₽">
                  <c:v>27246</c:v>
                </c:pt>
                <c:pt idx="557" formatCode="#,##0\ _₽">
                  <c:v>29362</c:v>
                </c:pt>
                <c:pt idx="558" formatCode="#,##0\ _₽">
                  <c:v>28647</c:v>
                </c:pt>
                <c:pt idx="559" formatCode="#,##0\ _₽">
                  <c:v>29409</c:v>
                </c:pt>
                <c:pt idx="560" formatCode="#,##0\ _₽">
                  <c:v>28190</c:v>
                </c:pt>
                <c:pt idx="561" formatCode="#,##0\ _₽">
                  <c:v>28717</c:v>
                </c:pt>
                <c:pt idx="562" formatCode="#,##0\ _₽">
                  <c:v>31299</c:v>
                </c:pt>
                <c:pt idx="563" formatCode="#,##0\ _₽">
                  <c:v>32196</c:v>
                </c:pt>
                <c:pt idx="564" formatCode="#,##0\ _₽">
                  <c:v>33208</c:v>
                </c:pt>
                <c:pt idx="565" formatCode="#,##0\ _₽">
                  <c:v>34303</c:v>
                </c:pt>
                <c:pt idx="566" formatCode="#,##0\ _₽">
                  <c:v>34325</c:v>
                </c:pt>
                <c:pt idx="567" formatCode="#,##0\ _₽">
                  <c:v>33740</c:v>
                </c:pt>
                <c:pt idx="568" formatCode="#,##0\ _₽">
                  <c:v>34073</c:v>
                </c:pt>
                <c:pt idx="569" formatCode="#,##0\ _₽">
                  <c:v>36339</c:v>
                </c:pt>
                <c:pt idx="570" formatCode="#,##0\ _₽">
                  <c:v>37141</c:v>
                </c:pt>
                <c:pt idx="571" formatCode="#,##0\ _₽">
                  <c:v>37629</c:v>
                </c:pt>
                <c:pt idx="572" formatCode="#,##0\ _₽">
                  <c:v>35709</c:v>
                </c:pt>
                <c:pt idx="573" formatCode="#,##0\ _₽">
                  <c:v>37930</c:v>
                </c:pt>
                <c:pt idx="574" formatCode="#,##0\ _₽">
                  <c:v>36446</c:v>
                </c:pt>
                <c:pt idx="575" formatCode="#,##0\ _₽">
                  <c:v>36582</c:v>
                </c:pt>
                <c:pt idx="576" formatCode="#,##0\ _₽">
                  <c:v>40096</c:v>
                </c:pt>
                <c:pt idx="577" formatCode="#,##0\ _₽">
                  <c:v>39849</c:v>
                </c:pt>
                <c:pt idx="578" formatCode="#,##0\ _₽">
                  <c:v>40251</c:v>
                </c:pt>
                <c:pt idx="579" formatCode="#,##0\ _₽">
                  <c:v>40993</c:v>
                </c:pt>
                <c:pt idx="580" formatCode="#,##0\ _₽">
                  <c:v>40402</c:v>
                </c:pt>
                <c:pt idx="581" formatCode="#,##0\ _₽">
                  <c:v>39008</c:v>
                </c:pt>
                <c:pt idx="582" formatCode="#,##0\ _₽">
                  <c:v>40443</c:v>
                </c:pt>
                <c:pt idx="583" formatCode="#,##0\ _₽">
                  <c:v>40217</c:v>
                </c:pt>
                <c:pt idx="584" formatCode="#,##0\ _₽">
                  <c:v>45041</c:v>
                </c:pt>
                <c:pt idx="585" formatCode="#,##0\ _₽">
                  <c:v>37029</c:v>
                </c:pt>
                <c:pt idx="586" formatCode="#,##0\ _₽">
                  <c:v>39165</c:v>
                </c:pt>
                <c:pt idx="587" formatCode="#,##0\ _₽">
                  <c:v>39400</c:v>
                </c:pt>
                <c:pt idx="588" formatCode="#,##0\ _₽">
                  <c:v>39160</c:v>
                </c:pt>
                <c:pt idx="589" formatCode="#,##0\ _₽">
                  <c:v>38058</c:v>
                </c:pt>
                <c:pt idx="590" formatCode="#,##0\ _₽">
                  <c:v>40759</c:v>
                </c:pt>
                <c:pt idx="591" formatCode="#,##0\ _₽">
                  <c:v>40123</c:v>
                </c:pt>
                <c:pt idx="592" formatCode="#,##0\ _₽">
                  <c:v>39256</c:v>
                </c:pt>
                <c:pt idx="593" formatCode="#,##0\ _₽">
                  <c:v>38823</c:v>
                </c:pt>
                <c:pt idx="594" formatCode="#,##0\ _₽">
                  <c:v>38420</c:v>
                </c:pt>
                <c:pt idx="595" formatCode="#,##0\ _₽">
                  <c:v>36818</c:v>
                </c:pt>
                <c:pt idx="596" formatCode="#,##0\ _₽">
                  <c:v>36626</c:v>
                </c:pt>
                <c:pt idx="597" formatCode="#,##0\ _₽">
                  <c:v>37374</c:v>
                </c:pt>
                <c:pt idx="598" formatCode="#,##0\ _₽">
                  <c:v>37156</c:v>
                </c:pt>
                <c:pt idx="599" formatCode="#,##0\ _₽">
                  <c:v>37120</c:v>
                </c:pt>
                <c:pt idx="600" formatCode="#,##0\ _₽">
                  <c:v>36970</c:v>
                </c:pt>
                <c:pt idx="601" formatCode="#,##0\ _₽">
                  <c:v>35681</c:v>
                </c:pt>
                <c:pt idx="602" formatCode="#,##0\ _₽">
                  <c:v>33996</c:v>
                </c:pt>
                <c:pt idx="603" formatCode="#,##0\ _₽">
                  <c:v>33558</c:v>
                </c:pt>
                <c:pt idx="604" formatCode="#,##0\ _₽">
                  <c:v>33796</c:v>
                </c:pt>
                <c:pt idx="605" formatCode="#,##0\ _₽">
                  <c:v>34690</c:v>
                </c:pt>
                <c:pt idx="606" formatCode="#,##0\ _₽">
                  <c:v>33946</c:v>
                </c:pt>
                <c:pt idx="607" formatCode="#,##0\ _₽">
                  <c:v>33548</c:v>
                </c:pt>
                <c:pt idx="608" formatCode="#,##0\ _₽">
                  <c:v>33860</c:v>
                </c:pt>
                <c:pt idx="609" formatCode="#,##0\ _₽">
                  <c:v>32648</c:v>
                </c:pt>
                <c:pt idx="610" formatCode="#,##0\ _₽">
                  <c:v>32837</c:v>
                </c:pt>
                <c:pt idx="611" formatCode="#,##0\ _₽">
                  <c:v>33389</c:v>
                </c:pt>
                <c:pt idx="612" formatCode="#,##0\ _₽">
                  <c:v>32930</c:v>
                </c:pt>
                <c:pt idx="613" formatCode="#,##0\ _₽">
                  <c:v>32974</c:v>
                </c:pt>
                <c:pt idx="614" formatCode="#,##0\ _₽">
                  <c:v>32602</c:v>
                </c:pt>
                <c:pt idx="615" formatCode="#,##0\ _₽">
                  <c:v>32136</c:v>
                </c:pt>
                <c:pt idx="616" formatCode="#,##0\ _₽">
                  <c:v>31096</c:v>
                </c:pt>
                <c:pt idx="617" formatCode="#,##0\ _₽">
                  <c:v>30752</c:v>
                </c:pt>
                <c:pt idx="618" formatCode="#,##0\ _₽">
                  <c:v>30209</c:v>
                </c:pt>
                <c:pt idx="619" formatCode="#,##0\ _₽">
                  <c:v>30873</c:v>
                </c:pt>
                <c:pt idx="620" formatCode="#,##0\ _₽">
                  <c:v>30288</c:v>
                </c:pt>
                <c:pt idx="621" formatCode="#,##0\ _₽">
                  <c:v>29929</c:v>
                </c:pt>
                <c:pt idx="622" formatCode="#,##0\ _₽">
                  <c:v>29558</c:v>
                </c:pt>
                <c:pt idx="623" formatCode="#,##0\ _₽">
                  <c:v>28343</c:v>
                </c:pt>
                <c:pt idx="624" formatCode="#,##0\ _₽">
                  <c:v>28363</c:v>
                </c:pt>
                <c:pt idx="625" formatCode="#,##0\ _₽">
                  <c:v>28486</c:v>
                </c:pt>
                <c:pt idx="626" formatCode="#,##0\ _₽">
                  <c:v>27743</c:v>
                </c:pt>
                <c:pt idx="627" formatCode="#,##0\ _₽">
                  <c:v>27434</c:v>
                </c:pt>
                <c:pt idx="628" formatCode="#,##0\ _₽">
                  <c:v>27967</c:v>
                </c:pt>
                <c:pt idx="629" formatCode="#,##0\ _₽">
                  <c:v>27022</c:v>
                </c:pt>
                <c:pt idx="630" formatCode="#,##0\ _₽">
                  <c:v>25907</c:v>
                </c:pt>
                <c:pt idx="631" formatCode="#,##0\ _₽">
                  <c:v>25264</c:v>
                </c:pt>
                <c:pt idx="632" formatCode="#,##0\ _₽">
                  <c:v>25667</c:v>
                </c:pt>
                <c:pt idx="633" formatCode="#,##0\ _₽">
                  <c:v>24703</c:v>
                </c:pt>
                <c:pt idx="634" formatCode="#,##0\ _₽">
                  <c:v>24946</c:v>
                </c:pt>
                <c:pt idx="635" formatCode="#,##0\ _₽">
                  <c:v>23721</c:v>
                </c:pt>
                <c:pt idx="636" formatCode="#,##0\ _₽">
                  <c:v>23210</c:v>
                </c:pt>
                <c:pt idx="637" formatCode="#,##0\ _₽">
                  <c:v>21922</c:v>
                </c:pt>
                <c:pt idx="638" formatCode="#,##0\ _₽">
                  <c:v>21119</c:v>
                </c:pt>
                <c:pt idx="639" formatCode="#,##0\ _₽">
                  <c:v>21073</c:v>
                </c:pt>
                <c:pt idx="640" formatCode="#,##0\ _₽">
                  <c:v>20638</c:v>
                </c:pt>
                <c:pt idx="641" formatCode="#,##0\ _₽">
                  <c:v>19751</c:v>
                </c:pt>
                <c:pt idx="642" formatCode="#,##0\ _₽">
                  <c:v>18233</c:v>
                </c:pt>
                <c:pt idx="643" formatCode="#,##0\ _₽">
                  <c:v>16343</c:v>
                </c:pt>
                <c:pt idx="644" formatCode="#,##0\ _₽">
                  <c:v>15903</c:v>
                </c:pt>
                <c:pt idx="645" formatCode="#,##0\ _₽">
                  <c:v>15772</c:v>
                </c:pt>
                <c:pt idx="646" formatCode="#,##0\ _₽">
                  <c:v>15316</c:v>
                </c:pt>
                <c:pt idx="647" formatCode="#,##0\ _₽">
                  <c:v>16735</c:v>
                </c:pt>
                <c:pt idx="648" formatCode="#,##0\ _₽">
                  <c:v>16568</c:v>
                </c:pt>
                <c:pt idx="649" formatCode="#,##0\ _₽">
                  <c:v>16246</c:v>
                </c:pt>
                <c:pt idx="650" formatCode="#,##0\ _₽">
                  <c:v>15830</c:v>
                </c:pt>
                <c:pt idx="651" formatCode="#,##0\ _₽">
                  <c:v>17525</c:v>
                </c:pt>
                <c:pt idx="652" formatCode="#,##0\ _₽">
                  <c:v>17946</c:v>
                </c:pt>
                <c:pt idx="653" formatCode="#,##0\ _₽">
                  <c:v>21155</c:v>
                </c:pt>
                <c:pt idx="654" formatCode="#,##0\ _₽">
                  <c:v>23820</c:v>
                </c:pt>
                <c:pt idx="655" formatCode="#,##0\ _₽">
                  <c:v>27179</c:v>
                </c:pt>
                <c:pt idx="656" formatCode="#,##0\ _₽">
                  <c:v>29230</c:v>
                </c:pt>
                <c:pt idx="657" formatCode="#,##0\ _₽">
                  <c:v>30726</c:v>
                </c:pt>
                <c:pt idx="658" formatCode="#,##0\ _₽">
                  <c:v>31252</c:v>
                </c:pt>
                <c:pt idx="659" formatCode="#,##0\ _₽">
                  <c:v>33899</c:v>
                </c:pt>
                <c:pt idx="660" formatCode="#,##0\ _₽">
                  <c:v>38850</c:v>
                </c:pt>
                <c:pt idx="661" formatCode="#,##0\ _₽">
                  <c:v>49513</c:v>
                </c:pt>
                <c:pt idx="662" formatCode="#,##0\ _₽">
                  <c:v>57212</c:v>
                </c:pt>
                <c:pt idx="663" formatCode="#,##0\ _₽">
                  <c:v>63205</c:v>
                </c:pt>
                <c:pt idx="664" formatCode="#,##0\ _₽">
                  <c:v>65109</c:v>
                </c:pt>
                <c:pt idx="665" formatCode="#,##0\ _₽">
                  <c:v>67809</c:v>
                </c:pt>
                <c:pt idx="666" formatCode="#,##0\ _₽">
                  <c:v>74692</c:v>
                </c:pt>
                <c:pt idx="667" formatCode="#,##0\ _₽">
                  <c:v>88816</c:v>
                </c:pt>
                <c:pt idx="668" formatCode="#,##0\ _₽">
                  <c:v>98040</c:v>
                </c:pt>
                <c:pt idx="669" formatCode="#,##0\ _₽">
                  <c:v>113122</c:v>
                </c:pt>
                <c:pt idx="670" formatCode="#,##0\ _₽">
                  <c:v>121228</c:v>
                </c:pt>
                <c:pt idx="671" formatCode="#,##0\ _₽">
                  <c:v>124070</c:v>
                </c:pt>
                <c:pt idx="672" formatCode="#,##0\ _₽">
                  <c:v>125836</c:v>
                </c:pt>
                <c:pt idx="673" formatCode="#,##0\ _₽">
                  <c:v>141883</c:v>
                </c:pt>
                <c:pt idx="674" formatCode="#,##0\ _₽">
                  <c:v>155768</c:v>
                </c:pt>
                <c:pt idx="675" formatCode="#,##0\ _₽">
                  <c:v>168201</c:v>
                </c:pt>
                <c:pt idx="676" formatCode="#,##0\ _₽">
                  <c:v>177282</c:v>
                </c:pt>
                <c:pt idx="677" formatCode="#,##0\ _₽">
                  <c:v>180071</c:v>
                </c:pt>
                <c:pt idx="678" formatCode="#,##0\ _₽">
                  <c:v>171905</c:v>
                </c:pt>
                <c:pt idx="679" formatCode="#,##0\ _₽">
                  <c:v>165643</c:v>
                </c:pt>
                <c:pt idx="680" formatCode="#,##0\ _₽">
                  <c:v>183103</c:v>
                </c:pt>
                <c:pt idx="681" formatCode="#,##0\ _₽">
                  <c:v>197076</c:v>
                </c:pt>
                <c:pt idx="682" formatCode="#,##0\ _₽">
                  <c:v>203949</c:v>
                </c:pt>
                <c:pt idx="683" formatCode="#,##0\ _₽">
                  <c:v>203766</c:v>
                </c:pt>
                <c:pt idx="684" formatCode="#,##0\ _₽">
                  <c:v>197949</c:v>
                </c:pt>
                <c:pt idx="685" formatCode="#,##0\ _₽">
                  <c:v>180456</c:v>
                </c:pt>
                <c:pt idx="686" formatCode="#,##0\ _₽">
                  <c:v>166631</c:v>
                </c:pt>
                <c:pt idx="687" formatCode="#,##0\ _₽">
                  <c:v>179284</c:v>
                </c:pt>
                <c:pt idx="688" formatCode="#,##0\ _₽">
                  <c:v>180622</c:v>
                </c:pt>
                <c:pt idx="689" formatCode="#,##0\ _₽">
                  <c:v>180071</c:v>
                </c:pt>
                <c:pt idx="690" formatCode="#,##0\ _₽">
                  <c:v>179147</c:v>
                </c:pt>
                <c:pt idx="691" formatCode="#,##0\ _₽">
                  <c:v>170699</c:v>
                </c:pt>
                <c:pt idx="692" formatCode="#,##0\ _₽">
                  <c:v>152337</c:v>
                </c:pt>
                <c:pt idx="693" formatCode="#,##0\ _₽">
                  <c:v>135172</c:v>
                </c:pt>
                <c:pt idx="694" formatCode="#,##0\ _₽">
                  <c:v>137642</c:v>
                </c:pt>
                <c:pt idx="695" formatCode="#,##0\ _₽">
                  <c:v>132998</c:v>
                </c:pt>
                <c:pt idx="696" formatCode="#,##0\ _₽">
                  <c:v>123460</c:v>
                </c:pt>
                <c:pt idx="697" formatCode="#,##0\ _₽">
                  <c:v>122995</c:v>
                </c:pt>
                <c:pt idx="698" formatCode="#,##0\ _₽">
                  <c:v>116093</c:v>
                </c:pt>
                <c:pt idx="699" formatCode="#,##0\ _₽">
                  <c:v>106920</c:v>
                </c:pt>
                <c:pt idx="700" formatCode="#,##0\ _₽">
                  <c:v>97333</c:v>
                </c:pt>
                <c:pt idx="701" formatCode="#,##0\ _₽">
                  <c:v>97455</c:v>
                </c:pt>
                <c:pt idx="702" formatCode="#,##0\ _₽">
                  <c:v>93026</c:v>
                </c:pt>
                <c:pt idx="703" formatCode="#,##0\ _₽">
                  <c:v>89174</c:v>
                </c:pt>
                <c:pt idx="704" formatCode="#,##0\ _₽">
                  <c:v>86769</c:v>
                </c:pt>
                <c:pt idx="705" formatCode="#,##0\ _₽">
                  <c:v>79863</c:v>
                </c:pt>
                <c:pt idx="706" formatCode="#,##0\ _₽">
                  <c:v>73162</c:v>
                </c:pt>
                <c:pt idx="707" formatCode="#,##0\ _₽">
                  <c:v>66576</c:v>
                </c:pt>
                <c:pt idx="708" formatCode="#,##0\ _₽">
                  <c:v>58675</c:v>
                </c:pt>
                <c:pt idx="709" formatCode="#,##0\ _₽">
                  <c:v>51231</c:v>
                </c:pt>
                <c:pt idx="710" formatCode="#,##0\ _₽">
                  <c:v>50743</c:v>
                </c:pt>
                <c:pt idx="711" formatCode="#,##0\ _₽">
                  <c:v>48154</c:v>
                </c:pt>
                <c:pt idx="712" formatCode="#,##0\ _₽">
                  <c:v>44989</c:v>
                </c:pt>
                <c:pt idx="713" formatCode="#,##0\ _₽">
                  <c:v>41055</c:v>
                </c:pt>
                <c:pt idx="714" formatCode="#,##0\ _₽">
                  <c:v>36668</c:v>
                </c:pt>
                <c:pt idx="715" formatCode="#,##0\ _₽">
                  <c:v>36529</c:v>
                </c:pt>
                <c:pt idx="716" formatCode="#,##0\ _₽">
                  <c:v>34819</c:v>
                </c:pt>
                <c:pt idx="717" formatCode="#,##0\ _₽">
                  <c:v>34442</c:v>
                </c:pt>
                <c:pt idx="718" formatCode="#,##0\ _₽">
                  <c:v>32958</c:v>
                </c:pt>
                <c:pt idx="719" formatCode="#,##0\ _₽">
                  <c:v>31035</c:v>
                </c:pt>
                <c:pt idx="720" formatCode="#,##0\ _₽">
                  <c:v>28709</c:v>
                </c:pt>
                <c:pt idx="721" formatCode="#,##0\ _₽">
                  <c:v>26394</c:v>
                </c:pt>
                <c:pt idx="722" formatCode="#,##0\ _₽">
                  <c:v>26826</c:v>
                </c:pt>
                <c:pt idx="723" formatCode="#,##0\ _₽">
                  <c:v>25387</c:v>
                </c:pt>
              </c:numCache>
            </c:numRef>
          </c:val>
          <c:extLst>
            <c:ext xmlns:c16="http://schemas.microsoft.com/office/drawing/2014/chart" uri="{C3380CC4-5D6E-409C-BE32-E72D297353CC}">
              <c16:uniqueId val="{00000000-36A4-40B8-937C-B2FCFA3F0A5B}"/>
            </c:ext>
          </c:extLst>
        </c:ser>
        <c:dLbls>
          <c:showLegendKey val="0"/>
          <c:showVal val="0"/>
          <c:showCatName val="0"/>
          <c:showSerName val="0"/>
          <c:showPercent val="0"/>
          <c:showBubbleSize val="0"/>
        </c:dLbls>
        <c:gapWidth val="219"/>
        <c:overlap val="-27"/>
        <c:axId val="11982624"/>
        <c:axId val="345970560"/>
      </c:barChart>
      <c:dateAx>
        <c:axId val="1198262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345970560"/>
        <c:crosses val="autoZero"/>
        <c:auto val="1"/>
        <c:lblOffset val="100"/>
        <c:baseTimeUnit val="days"/>
      </c:dateAx>
      <c:valAx>
        <c:axId val="34597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ru-RU"/>
          </a:p>
        </c:txPr>
        <c:crossAx val="11982624"/>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0.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9.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0.61458</cdr:x>
      <cdr:y>0.48368</cdr:y>
    </cdr:from>
    <cdr:to>
      <cdr:x>0.94792</cdr:x>
      <cdr:y>0.66362</cdr:y>
    </cdr:to>
    <cdr:sp macro="" textlink="">
      <cdr:nvSpPr>
        <cdr:cNvPr id="2" name="Скругленный прямоугольник 1"/>
        <cdr:cNvSpPr/>
      </cdr:nvSpPr>
      <cdr:spPr>
        <a:xfrm xmlns:a="http://schemas.openxmlformats.org/drawingml/2006/main">
          <a:off x="4248472" y="1728192"/>
          <a:ext cx="2304256" cy="642942"/>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lin ang="10800000" scaled="1"/>
          <a:tileRect/>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79,3%</a:t>
          </a:r>
          <a:endParaRPr lang="ru-RU" sz="1600" b="1" dirty="0">
            <a:solidFill>
              <a:schemeClr val="tx1"/>
            </a:solidFill>
          </a:endParaRPr>
        </a:p>
      </cdr:txBody>
    </cdr:sp>
  </cdr:relSizeAnchor>
  <cdr:relSizeAnchor xmlns:cdr="http://schemas.openxmlformats.org/drawingml/2006/chartDrawing">
    <cdr:from>
      <cdr:x>0.45833</cdr:x>
      <cdr:y>0.05288</cdr:y>
    </cdr:from>
    <cdr:to>
      <cdr:x>0.70833</cdr:x>
      <cdr:y>0.21283</cdr:y>
    </cdr:to>
    <cdr:sp macro="" textlink="">
      <cdr:nvSpPr>
        <cdr:cNvPr id="3" name="Скругленный прямоугольник 2"/>
        <cdr:cNvSpPr/>
      </cdr:nvSpPr>
      <cdr:spPr>
        <a:xfrm xmlns:a="http://schemas.openxmlformats.org/drawingml/2006/main">
          <a:off x="3168352" y="188927"/>
          <a:ext cx="1728192" cy="571504"/>
        </a:xfrm>
        <a:prstGeom xmlns:a="http://schemas.openxmlformats.org/drawingml/2006/main" prst="roundRect">
          <a:avLst/>
        </a:prstGeom>
        <a:solidFill xmlns:a="http://schemas.openxmlformats.org/drawingml/2006/main">
          <a:srgbClr val="FFFFC9"/>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14,3%</a:t>
          </a:r>
        </a:p>
      </cdr:txBody>
    </cdr:sp>
  </cdr:relSizeAnchor>
  <cdr:relSizeAnchor xmlns:cdr="http://schemas.openxmlformats.org/drawingml/2006/chartDrawing">
    <cdr:from>
      <cdr:x>0.125</cdr:x>
      <cdr:y>0.17338</cdr:y>
    </cdr:from>
    <cdr:to>
      <cdr:x>0.40625</cdr:x>
      <cdr:y>0.353</cdr:y>
    </cdr:to>
    <cdr:sp macro="" textlink="">
      <cdr:nvSpPr>
        <cdr:cNvPr id="4" name="Скругленный прямоугольник 3"/>
        <cdr:cNvSpPr/>
      </cdr:nvSpPr>
      <cdr:spPr>
        <a:xfrm xmlns:a="http://schemas.openxmlformats.org/drawingml/2006/main">
          <a:off x="864096" y="619472"/>
          <a:ext cx="1944216" cy="641802"/>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dirty="0" smtClean="0">
              <a:solidFill>
                <a:schemeClr val="tx1"/>
              </a:solidFill>
            </a:rPr>
            <a:t>6,4%</a:t>
          </a:r>
          <a:endParaRPr lang="ru-RU" sz="1500" b="1"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0.74425</cdr:x>
      <cdr:y>0.40358</cdr:y>
    </cdr:from>
    <cdr:to>
      <cdr:x>0.8948</cdr:x>
      <cdr:y>0.63184</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24900" y="1826577"/>
          <a:ext cx="1238939" cy="1033096"/>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0.77974</cdr:x>
      <cdr:y>0.4398</cdr:y>
    </cdr:from>
    <cdr:to>
      <cdr:x>0.96611</cdr:x>
      <cdr:y>0.66212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16942" y="2083370"/>
          <a:ext cx="1533725" cy="105319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0.61458</cdr:x>
      <cdr:y>0.48368</cdr:y>
    </cdr:from>
    <cdr:to>
      <cdr:x>0.94792</cdr:x>
      <cdr:y>0.66362</cdr:y>
    </cdr:to>
    <cdr:sp macro="" textlink="">
      <cdr:nvSpPr>
        <cdr:cNvPr id="2" name="Скругленный прямоугольник 1"/>
        <cdr:cNvSpPr/>
      </cdr:nvSpPr>
      <cdr:spPr>
        <a:xfrm xmlns:a="http://schemas.openxmlformats.org/drawingml/2006/main">
          <a:off x="4248472" y="1728192"/>
          <a:ext cx="2304256" cy="642942"/>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b="100000"/>
          </a:path>
          <a:tileRect t="-100000" r="-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85,9%</a:t>
          </a:r>
          <a:endParaRPr lang="ru-RU" sz="1600" b="1" dirty="0">
            <a:solidFill>
              <a:schemeClr val="tx1"/>
            </a:solidFill>
          </a:endParaRPr>
        </a:p>
      </cdr:txBody>
    </cdr:sp>
  </cdr:relSizeAnchor>
  <cdr:relSizeAnchor xmlns:cdr="http://schemas.openxmlformats.org/drawingml/2006/chartDrawing">
    <cdr:from>
      <cdr:x>0.45833</cdr:x>
      <cdr:y>0.05288</cdr:y>
    </cdr:from>
    <cdr:to>
      <cdr:x>0.70833</cdr:x>
      <cdr:y>0.21283</cdr:y>
    </cdr:to>
    <cdr:sp macro="" textlink="">
      <cdr:nvSpPr>
        <cdr:cNvPr id="3" name="Скругленный прямоугольник 2"/>
        <cdr:cNvSpPr/>
      </cdr:nvSpPr>
      <cdr:spPr>
        <a:xfrm xmlns:a="http://schemas.openxmlformats.org/drawingml/2006/main">
          <a:off x="3168352" y="188927"/>
          <a:ext cx="1728192" cy="571504"/>
        </a:xfrm>
        <a:prstGeom xmlns:a="http://schemas.openxmlformats.org/drawingml/2006/main" prst="roundRect">
          <a:avLst/>
        </a:prstGeom>
        <a:solidFill xmlns:a="http://schemas.openxmlformats.org/drawingml/2006/main">
          <a:srgbClr val="FFFFBD"/>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9,6%</a:t>
          </a:r>
        </a:p>
      </cdr:txBody>
    </cdr:sp>
  </cdr:relSizeAnchor>
  <cdr:relSizeAnchor xmlns:cdr="http://schemas.openxmlformats.org/drawingml/2006/chartDrawing">
    <cdr:from>
      <cdr:x>0.125</cdr:x>
      <cdr:y>0.17338</cdr:y>
    </cdr:from>
    <cdr:to>
      <cdr:x>0.40625</cdr:x>
      <cdr:y>0.353</cdr:y>
    </cdr:to>
    <cdr:sp macro="" textlink="">
      <cdr:nvSpPr>
        <cdr:cNvPr id="4" name="Скругленный прямоугольник 3"/>
        <cdr:cNvSpPr/>
      </cdr:nvSpPr>
      <cdr:spPr>
        <a:xfrm xmlns:a="http://schemas.openxmlformats.org/drawingml/2006/main">
          <a:off x="864096" y="619472"/>
          <a:ext cx="1944216" cy="641802"/>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dirty="0" smtClean="0">
              <a:solidFill>
                <a:schemeClr val="tx1"/>
              </a:solidFill>
            </a:rPr>
            <a:t>4,5%</a:t>
          </a:r>
          <a:endParaRPr lang="ru-RU" sz="15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0.06723</cdr:x>
      <cdr:y>0.7626</cdr:y>
    </cdr:from>
    <cdr:to>
      <cdr:x>0.17394</cdr:x>
      <cdr:y>0.95102</cdr:y>
    </cdr:to>
    <cdr:sp macro="" textlink="">
      <cdr:nvSpPr>
        <cdr:cNvPr id="2" name="TextBox 1"/>
        <cdr:cNvSpPr txBox="1"/>
      </cdr:nvSpPr>
      <cdr:spPr>
        <a:xfrm xmlns:a="http://schemas.openxmlformats.org/drawingml/2006/main">
          <a:off x="576064" y="37010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0.64883</cdr:x>
      <cdr:y>0.18598</cdr:y>
    </cdr:from>
    <cdr:to>
      <cdr:x>0.98217</cdr:x>
      <cdr:y>0.36592</cdr:y>
    </cdr:to>
    <cdr:sp macro="" textlink="">
      <cdr:nvSpPr>
        <cdr:cNvPr id="2" name="Скругленный прямоугольник 1"/>
        <cdr:cNvSpPr/>
      </cdr:nvSpPr>
      <cdr:spPr>
        <a:xfrm xmlns:a="http://schemas.openxmlformats.org/drawingml/2006/main">
          <a:off x="4485184" y="664505"/>
          <a:ext cx="2304302" cy="642929"/>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30,6%</a:t>
          </a:r>
          <a:endParaRPr lang="ru-RU" sz="1600" b="1" dirty="0">
            <a:solidFill>
              <a:schemeClr val="tx1"/>
            </a:solidFill>
          </a:endParaRPr>
        </a:p>
      </cdr:txBody>
    </cdr:sp>
  </cdr:relSizeAnchor>
  <cdr:relSizeAnchor xmlns:cdr="http://schemas.openxmlformats.org/drawingml/2006/chartDrawing">
    <cdr:from>
      <cdr:x>0.18322</cdr:x>
      <cdr:y>0.16035</cdr:y>
    </cdr:from>
    <cdr:to>
      <cdr:x>0.47566</cdr:x>
      <cdr:y>0.3203</cdr:y>
    </cdr:to>
    <cdr:sp macro="" textlink="">
      <cdr:nvSpPr>
        <cdr:cNvPr id="3" name="Скругленный прямоугольник 2"/>
        <cdr:cNvSpPr/>
      </cdr:nvSpPr>
      <cdr:spPr>
        <a:xfrm xmlns:a="http://schemas.openxmlformats.org/drawingml/2006/main">
          <a:off x="1085982" y="458000"/>
          <a:ext cx="1733372" cy="456861"/>
        </a:xfrm>
        <a:prstGeom xmlns:a="http://schemas.openxmlformats.org/drawingml/2006/main" prst="roundRect">
          <a:avLst/>
        </a:prstGeom>
        <a:solidFill xmlns:a="http://schemas.openxmlformats.org/drawingml/2006/main">
          <a:srgbClr val="FFFFC9"/>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37,9%</a:t>
          </a:r>
        </a:p>
      </cdr:txBody>
    </cdr:sp>
  </cdr:relSizeAnchor>
  <cdr:relSizeAnchor xmlns:cdr="http://schemas.openxmlformats.org/drawingml/2006/chartDrawing">
    <cdr:from>
      <cdr:x>0.43926</cdr:x>
      <cdr:y>0.57491</cdr:y>
    </cdr:from>
    <cdr:to>
      <cdr:x>0.72051</cdr:x>
      <cdr:y>0.75453</cdr:y>
    </cdr:to>
    <cdr:sp macro="" textlink="">
      <cdr:nvSpPr>
        <cdr:cNvPr id="4" name="Скругленный прямоугольник 3"/>
        <cdr:cNvSpPr/>
      </cdr:nvSpPr>
      <cdr:spPr>
        <a:xfrm xmlns:a="http://schemas.openxmlformats.org/drawingml/2006/main">
          <a:off x="2603577" y="1642094"/>
          <a:ext cx="1667035" cy="513044"/>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dirty="0" smtClean="0">
              <a:solidFill>
                <a:schemeClr val="tx1"/>
              </a:solidFill>
            </a:rPr>
            <a:t>31,5%</a:t>
          </a:r>
          <a:endParaRPr lang="ru-RU" sz="15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0.60187</cdr:x>
      <cdr:y>0.00688</cdr:y>
    </cdr:from>
    <cdr:to>
      <cdr:x>0.93521</cdr:x>
      <cdr:y>0.18682</cdr:y>
    </cdr:to>
    <cdr:sp macro="" textlink="">
      <cdr:nvSpPr>
        <cdr:cNvPr id="2" name="Скругленный прямоугольник 1"/>
        <cdr:cNvSpPr/>
      </cdr:nvSpPr>
      <cdr:spPr>
        <a:xfrm xmlns:a="http://schemas.openxmlformats.org/drawingml/2006/main">
          <a:off x="3567418" y="19638"/>
          <a:ext cx="1975784" cy="513959"/>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lin ang="8100000" scaled="1"/>
          <a:tileRect/>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21,5%</a:t>
          </a:r>
          <a:endParaRPr lang="ru-RU" sz="1600" b="1" dirty="0">
            <a:solidFill>
              <a:schemeClr val="tx1"/>
            </a:solidFill>
          </a:endParaRPr>
        </a:p>
      </cdr:txBody>
    </cdr:sp>
  </cdr:relSizeAnchor>
  <cdr:relSizeAnchor xmlns:cdr="http://schemas.openxmlformats.org/drawingml/2006/chartDrawing">
    <cdr:from>
      <cdr:x>0.12756</cdr:x>
      <cdr:y>0.27988</cdr:y>
    </cdr:from>
    <cdr:to>
      <cdr:x>0.42</cdr:x>
      <cdr:y>0.43983</cdr:y>
    </cdr:to>
    <cdr:sp macro="" textlink="">
      <cdr:nvSpPr>
        <cdr:cNvPr id="3" name="Скругленный прямоугольник 2"/>
        <cdr:cNvSpPr/>
      </cdr:nvSpPr>
      <cdr:spPr>
        <a:xfrm xmlns:a="http://schemas.openxmlformats.org/drawingml/2006/main">
          <a:off x="756084" y="799402"/>
          <a:ext cx="1733372" cy="456861"/>
        </a:xfrm>
        <a:prstGeom xmlns:a="http://schemas.openxmlformats.org/drawingml/2006/main" prst="roundRect">
          <a:avLst/>
        </a:prstGeom>
        <a:solidFill xmlns:a="http://schemas.openxmlformats.org/drawingml/2006/main">
          <a:srgbClr val="FFFFBD"/>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63,3%</a:t>
          </a:r>
        </a:p>
      </cdr:txBody>
    </cdr:sp>
  </cdr:relSizeAnchor>
  <cdr:relSizeAnchor xmlns:cdr="http://schemas.openxmlformats.org/drawingml/2006/chartDrawing">
    <cdr:from>
      <cdr:x>0.71875</cdr:x>
      <cdr:y>0.32573</cdr:y>
    </cdr:from>
    <cdr:to>
      <cdr:x>1</cdr:x>
      <cdr:y>0.50535</cdr:y>
    </cdr:to>
    <cdr:sp macro="" textlink="">
      <cdr:nvSpPr>
        <cdr:cNvPr id="4" name="Скругленный прямоугольник 3"/>
        <cdr:cNvSpPr/>
      </cdr:nvSpPr>
      <cdr:spPr>
        <a:xfrm xmlns:a="http://schemas.openxmlformats.org/drawingml/2006/main">
          <a:off x="4260199" y="930362"/>
          <a:ext cx="1667035" cy="513044"/>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dirty="0" smtClean="0">
              <a:solidFill>
                <a:schemeClr val="tx1"/>
              </a:solidFill>
            </a:rPr>
            <a:t>15,2%</a:t>
          </a:r>
          <a:endParaRPr lang="ru-RU" sz="15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0.66666</cdr:x>
      <cdr:y>0.2521</cdr:y>
    </cdr:from>
    <cdr:to>
      <cdr:x>1</cdr:x>
      <cdr:y>0.43204</cdr:y>
    </cdr:to>
    <cdr:sp macro="" textlink="">
      <cdr:nvSpPr>
        <cdr:cNvPr id="2" name="Скругленный прямоугольник 1"/>
        <cdr:cNvSpPr/>
      </cdr:nvSpPr>
      <cdr:spPr>
        <a:xfrm xmlns:a="http://schemas.openxmlformats.org/drawingml/2006/main">
          <a:off x="3951450" y="720080"/>
          <a:ext cx="1975784" cy="513959"/>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58,5%</a:t>
          </a:r>
          <a:endParaRPr lang="ru-RU" sz="1600" b="1" dirty="0">
            <a:solidFill>
              <a:schemeClr val="tx1"/>
            </a:solidFill>
          </a:endParaRPr>
        </a:p>
      </cdr:txBody>
    </cdr:sp>
  </cdr:relSizeAnchor>
  <cdr:relSizeAnchor xmlns:cdr="http://schemas.openxmlformats.org/drawingml/2006/chartDrawing">
    <cdr:from>
      <cdr:x>0.11771</cdr:x>
      <cdr:y>0.13599</cdr:y>
    </cdr:from>
    <cdr:to>
      <cdr:x>0.41015</cdr:x>
      <cdr:y>0.29594</cdr:y>
    </cdr:to>
    <cdr:sp macro="" textlink="">
      <cdr:nvSpPr>
        <cdr:cNvPr id="3" name="Скругленный прямоугольник 2"/>
        <cdr:cNvSpPr/>
      </cdr:nvSpPr>
      <cdr:spPr>
        <a:xfrm xmlns:a="http://schemas.openxmlformats.org/drawingml/2006/main">
          <a:off x="697703" y="388419"/>
          <a:ext cx="1733372" cy="456861"/>
        </a:xfrm>
        <a:prstGeom xmlns:a="http://schemas.openxmlformats.org/drawingml/2006/main" prst="roundRect">
          <a:avLst/>
        </a:prstGeom>
        <a:solidFill xmlns:a="http://schemas.openxmlformats.org/drawingml/2006/main">
          <a:srgbClr val="FFFFC9"/>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32,6%</a:t>
          </a:r>
        </a:p>
      </cdr:txBody>
    </cdr:sp>
  </cdr:relSizeAnchor>
  <cdr:relSizeAnchor xmlns:cdr="http://schemas.openxmlformats.org/drawingml/2006/chartDrawing">
    <cdr:from>
      <cdr:x>0.05671</cdr:x>
      <cdr:y>0.55463</cdr:y>
    </cdr:from>
    <cdr:to>
      <cdr:x>0.33796</cdr:x>
      <cdr:y>0.73425</cdr:y>
    </cdr:to>
    <cdr:sp macro="" textlink="">
      <cdr:nvSpPr>
        <cdr:cNvPr id="4" name="Скругленный прямоугольник 3"/>
        <cdr:cNvSpPr/>
      </cdr:nvSpPr>
      <cdr:spPr>
        <a:xfrm xmlns:a="http://schemas.openxmlformats.org/drawingml/2006/main">
          <a:off x="336132" y="1584176"/>
          <a:ext cx="1667035" cy="513044"/>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dirty="0" smtClean="0">
              <a:solidFill>
                <a:schemeClr val="tx1"/>
              </a:solidFill>
            </a:rPr>
            <a:t>8,9%</a:t>
          </a:r>
          <a:endParaRPr lang="ru-RU" sz="15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0.66666</cdr:x>
      <cdr:y>0.2521</cdr:y>
    </cdr:from>
    <cdr:to>
      <cdr:x>1</cdr:x>
      <cdr:y>0.43204</cdr:y>
    </cdr:to>
    <cdr:sp macro="" textlink="">
      <cdr:nvSpPr>
        <cdr:cNvPr id="2" name="Скругленный прямоугольник 1"/>
        <cdr:cNvSpPr/>
      </cdr:nvSpPr>
      <cdr:spPr>
        <a:xfrm xmlns:a="http://schemas.openxmlformats.org/drawingml/2006/main">
          <a:off x="3951450" y="720080"/>
          <a:ext cx="1975784" cy="513959"/>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58,2%</a:t>
          </a:r>
          <a:endParaRPr lang="ru-RU" sz="1600" b="1" dirty="0">
            <a:solidFill>
              <a:schemeClr val="tx1"/>
            </a:solidFill>
          </a:endParaRPr>
        </a:p>
      </cdr:txBody>
    </cdr:sp>
  </cdr:relSizeAnchor>
  <cdr:relSizeAnchor xmlns:cdr="http://schemas.openxmlformats.org/drawingml/2006/chartDrawing">
    <cdr:from>
      <cdr:x>0.11771</cdr:x>
      <cdr:y>0.13599</cdr:y>
    </cdr:from>
    <cdr:to>
      <cdr:x>0.41015</cdr:x>
      <cdr:y>0.29594</cdr:y>
    </cdr:to>
    <cdr:sp macro="" textlink="">
      <cdr:nvSpPr>
        <cdr:cNvPr id="3" name="Скругленный прямоугольник 2"/>
        <cdr:cNvSpPr/>
      </cdr:nvSpPr>
      <cdr:spPr>
        <a:xfrm xmlns:a="http://schemas.openxmlformats.org/drawingml/2006/main">
          <a:off x="697703" y="388419"/>
          <a:ext cx="1733372" cy="456861"/>
        </a:xfrm>
        <a:prstGeom xmlns:a="http://schemas.openxmlformats.org/drawingml/2006/main" prst="roundRect">
          <a:avLst/>
        </a:prstGeom>
        <a:solidFill xmlns:a="http://schemas.openxmlformats.org/drawingml/2006/main">
          <a:srgbClr val="FFFFC9"/>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37,8%</a:t>
          </a:r>
        </a:p>
      </cdr:txBody>
    </cdr:sp>
  </cdr:relSizeAnchor>
  <cdr:relSizeAnchor xmlns:cdr="http://schemas.openxmlformats.org/drawingml/2006/chartDrawing">
    <cdr:from>
      <cdr:x>0.05671</cdr:x>
      <cdr:y>0.55463</cdr:y>
    </cdr:from>
    <cdr:to>
      <cdr:x>0.33796</cdr:x>
      <cdr:y>0.73425</cdr:y>
    </cdr:to>
    <cdr:sp macro="" textlink="">
      <cdr:nvSpPr>
        <cdr:cNvPr id="4" name="Скругленный прямоугольник 3"/>
        <cdr:cNvSpPr/>
      </cdr:nvSpPr>
      <cdr:spPr>
        <a:xfrm xmlns:a="http://schemas.openxmlformats.org/drawingml/2006/main">
          <a:off x="336132" y="1584176"/>
          <a:ext cx="1667035" cy="513044"/>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dirty="0" smtClean="0">
              <a:solidFill>
                <a:schemeClr val="tx1"/>
              </a:solidFill>
            </a:rPr>
            <a:t>4,5%</a:t>
          </a:r>
          <a:endParaRPr lang="ru-RU" sz="15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0.66666</cdr:x>
      <cdr:y>0.2521</cdr:y>
    </cdr:from>
    <cdr:to>
      <cdr:x>1</cdr:x>
      <cdr:y>0.43204</cdr:y>
    </cdr:to>
    <cdr:sp macro="" textlink="">
      <cdr:nvSpPr>
        <cdr:cNvPr id="2" name="Скругленный прямоугольник 1"/>
        <cdr:cNvSpPr/>
      </cdr:nvSpPr>
      <cdr:spPr>
        <a:xfrm xmlns:a="http://schemas.openxmlformats.org/drawingml/2006/main">
          <a:off x="3951450" y="720080"/>
          <a:ext cx="1975784" cy="513959"/>
        </a:xfrm>
        <a:prstGeom xmlns:a="http://schemas.openxmlformats.org/drawingml/2006/main" prst="roundRect">
          <a:avLst/>
        </a:prstGeom>
        <a:gradFill xmlns:a="http://schemas.openxmlformats.org/drawingml/2006/main"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Положительное </a:t>
          </a:r>
        </a:p>
        <a:p xmlns:a="http://schemas.openxmlformats.org/drawingml/2006/main">
          <a:pPr algn="ctr"/>
          <a:r>
            <a:rPr lang="ru-RU" sz="1600" b="1" dirty="0" smtClean="0">
              <a:solidFill>
                <a:schemeClr val="tx1"/>
              </a:solidFill>
            </a:rPr>
            <a:t>53,7%</a:t>
          </a:r>
          <a:endParaRPr lang="ru-RU" sz="1600" b="1" dirty="0">
            <a:solidFill>
              <a:schemeClr val="tx1"/>
            </a:solidFill>
          </a:endParaRPr>
        </a:p>
      </cdr:txBody>
    </cdr:sp>
  </cdr:relSizeAnchor>
  <cdr:relSizeAnchor xmlns:cdr="http://schemas.openxmlformats.org/drawingml/2006/chartDrawing">
    <cdr:from>
      <cdr:x>0.11702</cdr:x>
      <cdr:y>0.16607</cdr:y>
    </cdr:from>
    <cdr:to>
      <cdr:x>0.40946</cdr:x>
      <cdr:y>0.32602</cdr:y>
    </cdr:to>
    <cdr:sp macro="" textlink="">
      <cdr:nvSpPr>
        <cdr:cNvPr id="3" name="Скругленный прямоугольник 2"/>
        <cdr:cNvSpPr/>
      </cdr:nvSpPr>
      <cdr:spPr>
        <a:xfrm xmlns:a="http://schemas.openxmlformats.org/drawingml/2006/main">
          <a:off x="693596" y="474350"/>
          <a:ext cx="1733360" cy="456861"/>
        </a:xfrm>
        <a:prstGeom xmlns:a="http://schemas.openxmlformats.org/drawingml/2006/main" prst="roundRect">
          <a:avLst/>
        </a:prstGeom>
        <a:solidFill xmlns:a="http://schemas.openxmlformats.org/drawingml/2006/main">
          <a:srgbClr val="FFFFC9"/>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600" b="1" dirty="0" smtClean="0">
              <a:solidFill>
                <a:schemeClr val="tx1"/>
              </a:solidFill>
            </a:rPr>
            <a:t>Неоднозначное 40,6%</a:t>
          </a:r>
        </a:p>
      </cdr:txBody>
    </cdr:sp>
  </cdr:relSizeAnchor>
  <cdr:relSizeAnchor xmlns:cdr="http://schemas.openxmlformats.org/drawingml/2006/chartDrawing">
    <cdr:from>
      <cdr:x>0.09909</cdr:x>
      <cdr:y>0.60769</cdr:y>
    </cdr:from>
    <cdr:to>
      <cdr:x>0.38034</cdr:x>
      <cdr:y>0.78731</cdr:y>
    </cdr:to>
    <cdr:sp macro="" textlink="">
      <cdr:nvSpPr>
        <cdr:cNvPr id="4" name="Скругленный прямоугольник 3"/>
        <cdr:cNvSpPr/>
      </cdr:nvSpPr>
      <cdr:spPr>
        <a:xfrm xmlns:a="http://schemas.openxmlformats.org/drawingml/2006/main">
          <a:off x="587353" y="1735722"/>
          <a:ext cx="1667035" cy="513044"/>
        </a:xfrm>
        <a:prstGeom xmlns:a="http://schemas.openxmlformats.org/drawingml/2006/main" prst="roundRect">
          <a:avLst/>
        </a:prstGeom>
        <a:gradFill xmlns:a="http://schemas.openxmlformats.org/drawingml/2006/main"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1500" b="1" dirty="0" smtClean="0">
              <a:solidFill>
                <a:schemeClr val="tx1"/>
              </a:solidFill>
            </a:rPr>
            <a:t>Отрицательное</a:t>
          </a:r>
        </a:p>
        <a:p xmlns:a="http://schemas.openxmlformats.org/drawingml/2006/main">
          <a:pPr algn="ctr"/>
          <a:r>
            <a:rPr lang="ru-RU" sz="1500" b="1" smtClean="0">
              <a:solidFill>
                <a:schemeClr val="tx1"/>
              </a:solidFill>
            </a:rPr>
            <a:t>5,7%</a:t>
          </a:r>
          <a:endParaRPr lang="ru-RU" sz="15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0.77974</cdr:x>
      <cdr:y>0.4398</cdr:y>
    </cdr:from>
    <cdr:to>
      <cdr:x>0.96611</cdr:x>
      <cdr:y>0.66212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16942" y="2083370"/>
          <a:ext cx="1533725" cy="105319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7F086E4-19CB-4778-8DFF-9C0CF6EA5A25}" type="datetimeFigureOut">
              <a:rPr lang="ru-RU" smtClean="0"/>
              <a:t>11.05.2022</a:t>
            </a:fld>
            <a:endParaRPr lang="ru-RU"/>
          </a:p>
        </p:txBody>
      </p:sp>
      <p:sp>
        <p:nvSpPr>
          <p:cNvPr id="4" name="Нижний колонтитул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959E15E-4D37-4E3A-B969-F7B00195E112}" type="slidenum">
              <a:rPr lang="ru-RU" smtClean="0"/>
              <a:t>‹#›</a:t>
            </a:fld>
            <a:endParaRPr lang="ru-RU"/>
          </a:p>
        </p:txBody>
      </p:sp>
    </p:spTree>
    <p:extLst>
      <p:ext uri="{BB962C8B-B14F-4D97-AF65-F5344CB8AC3E}">
        <p14:creationId xmlns:p14="http://schemas.microsoft.com/office/powerpoint/2010/main" val="329298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9EC0FC8-6360-4F02-8396-A1CFE1384936}" type="datetimeFigureOut">
              <a:rPr lang="ru-RU" smtClean="0"/>
              <a:pPr/>
              <a:t>11.05.2022</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614CDC8-ECA1-4E11-8004-C180B4E9EDE1}" type="slidenum">
              <a:rPr lang="ru-RU" smtClean="0"/>
              <a:pPr/>
              <a:t>‹#›</a:t>
            </a:fld>
            <a:endParaRPr lang="ru-RU"/>
          </a:p>
        </p:txBody>
      </p:sp>
    </p:spTree>
    <p:extLst>
      <p:ext uri="{BB962C8B-B14F-4D97-AF65-F5344CB8AC3E}">
        <p14:creationId xmlns:p14="http://schemas.microsoft.com/office/powerpoint/2010/main" val="378833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F0BEB0-E5CF-4EC0-9F3E-2A99CD5380DC}" type="slidenum">
              <a:rPr lang="ru-RU" smtClean="0"/>
              <a:pPr/>
              <a:t>1</a:t>
            </a:fld>
            <a:endParaRPr lang="ru-RU"/>
          </a:p>
        </p:txBody>
      </p:sp>
    </p:spTree>
    <p:extLst>
      <p:ext uri="{BB962C8B-B14F-4D97-AF65-F5344CB8AC3E}">
        <p14:creationId xmlns:p14="http://schemas.microsoft.com/office/powerpoint/2010/main" val="132257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4365F8C-DED7-4B0C-A747-2C17A3B53A81}" type="slidenum">
              <a:rPr lang="ru-RU" smtClean="0"/>
              <a:pPr/>
              <a:t>2</a:t>
            </a:fld>
            <a:endParaRPr lang="ru-RU"/>
          </a:p>
        </p:txBody>
      </p:sp>
    </p:spTree>
    <p:extLst>
      <p:ext uri="{BB962C8B-B14F-4D97-AF65-F5344CB8AC3E}">
        <p14:creationId xmlns:p14="http://schemas.microsoft.com/office/powerpoint/2010/main" val="72769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 по одну сторону, они – по другую</a:t>
            </a:r>
          </a:p>
          <a:p>
            <a:r>
              <a:rPr lang="ru-RU" dirty="0" smtClean="0"/>
              <a:t>Почему так важно распространять информацию о вреде прививок?</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65</a:t>
            </a:fld>
            <a:endParaRPr lang="ru-RU"/>
          </a:p>
        </p:txBody>
      </p:sp>
    </p:spTree>
    <p:extLst>
      <p:ext uri="{BB962C8B-B14F-4D97-AF65-F5344CB8AC3E}">
        <p14:creationId xmlns:p14="http://schemas.microsoft.com/office/powerpoint/2010/main" val="314787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прояснения Проблем и поиска короткого пути к Решению – задавайте вопросы</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72</a:t>
            </a:fld>
            <a:endParaRPr lang="ru-RU"/>
          </a:p>
        </p:txBody>
      </p:sp>
    </p:spTree>
    <p:extLst>
      <p:ext uri="{BB962C8B-B14F-4D97-AF65-F5344CB8AC3E}">
        <p14:creationId xmlns:p14="http://schemas.microsoft.com/office/powerpoint/2010/main" val="160809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прояснения Проблем и поиска короткого пути к Решению – задавайте вопросы</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81</a:t>
            </a:fld>
            <a:endParaRPr lang="ru-RU"/>
          </a:p>
        </p:txBody>
      </p:sp>
    </p:spTree>
    <p:extLst>
      <p:ext uri="{BB962C8B-B14F-4D97-AF65-F5344CB8AC3E}">
        <p14:creationId xmlns:p14="http://schemas.microsoft.com/office/powerpoint/2010/main" val="58810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ПОЖАР – переход в личностный план из содержательного, наша</a:t>
            </a:r>
            <a:r>
              <a:rPr lang="ru-RU" baseline="0" dirty="0" smtClean="0"/>
              <a:t> задача – вернуть в содержательный план</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87</a:t>
            </a:fld>
            <a:endParaRPr lang="ru-RU"/>
          </a:p>
        </p:txBody>
      </p:sp>
    </p:spTree>
    <p:extLst>
      <p:ext uri="{BB962C8B-B14F-4D97-AF65-F5344CB8AC3E}">
        <p14:creationId xmlns:p14="http://schemas.microsoft.com/office/powerpoint/2010/main" val="387848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Дать информацию о своем опыте вакцинации сложных детей</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94</a:t>
            </a:fld>
            <a:endParaRPr lang="ru-RU"/>
          </a:p>
        </p:txBody>
      </p:sp>
    </p:spTree>
    <p:extLst>
      <p:ext uri="{BB962C8B-B14F-4D97-AF65-F5344CB8AC3E}">
        <p14:creationId xmlns:p14="http://schemas.microsoft.com/office/powerpoint/2010/main" val="352930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Где живут, ходят в садик, сколько таких семей? Дать</a:t>
            </a:r>
            <a:r>
              <a:rPr lang="ru-RU" baseline="0" dirty="0" smtClean="0"/>
              <a:t> информацию для конкретной мамы: если ходят в садик – один подход, если нет – другой</a:t>
            </a:r>
          </a:p>
          <a:p>
            <a:r>
              <a:rPr lang="ru-RU" baseline="0" dirty="0" smtClean="0"/>
              <a:t>Профессор отвечает за своих детей, вы – за своих. Территории свободные от инфекции, но есть завозные случаи</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95</a:t>
            </a:fld>
            <a:endParaRPr lang="ru-RU"/>
          </a:p>
        </p:txBody>
      </p:sp>
    </p:spTree>
    <p:extLst>
      <p:ext uri="{BB962C8B-B14F-4D97-AF65-F5344CB8AC3E}">
        <p14:creationId xmlns:p14="http://schemas.microsoft.com/office/powerpoint/2010/main" val="360989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Есть ли информация о повышении </a:t>
            </a:r>
            <a:r>
              <a:rPr lang="ru-RU" dirty="0" err="1" smtClean="0"/>
              <a:t>биллирубина</a:t>
            </a:r>
            <a:r>
              <a:rPr lang="ru-RU" dirty="0" smtClean="0"/>
              <a:t> после прививки </a:t>
            </a:r>
            <a:r>
              <a:rPr lang="ru-RU" dirty="0" err="1" smtClean="0"/>
              <a:t>геп</a:t>
            </a:r>
            <a:r>
              <a:rPr lang="ru-RU" dirty="0" smtClean="0"/>
              <a:t> В статистика не слухи. Насколько опасно повышение </a:t>
            </a:r>
            <a:r>
              <a:rPr lang="ru-RU" dirty="0" err="1" smtClean="0"/>
              <a:t>Бр</a:t>
            </a:r>
            <a:r>
              <a:rPr lang="ru-RU" dirty="0" smtClean="0"/>
              <a:t>? Почему не соглашались врачи? Им все равно? Им лишь бы привить? Всем? Дать информацию чем опасен гепатит В</a:t>
            </a:r>
            <a:r>
              <a:rPr lang="ru-RU" baseline="0" dirty="0" smtClean="0"/>
              <a:t> и как можно изменить схему вакцинации для конкретного ребенка? И нужно ли?</a:t>
            </a:r>
            <a:endParaRPr lang="ru-RU" dirty="0"/>
          </a:p>
        </p:txBody>
      </p:sp>
      <p:sp>
        <p:nvSpPr>
          <p:cNvPr id="4" name="Номер слайда 3"/>
          <p:cNvSpPr>
            <a:spLocks noGrp="1"/>
          </p:cNvSpPr>
          <p:nvPr>
            <p:ph type="sldNum" sz="quarter" idx="10"/>
          </p:nvPr>
        </p:nvSpPr>
        <p:spPr/>
        <p:txBody>
          <a:bodyPr/>
          <a:lstStyle/>
          <a:p>
            <a:fld id="{0C982B06-B643-46AB-82F3-39BDC927939E}" type="slidenum">
              <a:rPr lang="ru-RU" smtClean="0"/>
              <a:pPr/>
              <a:t>96</a:t>
            </a:fld>
            <a:endParaRPr lang="ru-RU"/>
          </a:p>
        </p:txBody>
      </p:sp>
    </p:spTree>
    <p:extLst>
      <p:ext uri="{BB962C8B-B14F-4D97-AF65-F5344CB8AC3E}">
        <p14:creationId xmlns:p14="http://schemas.microsoft.com/office/powerpoint/2010/main" val="267621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548" y="5301208"/>
            <a:ext cx="7992888" cy="707886"/>
          </a:xfrm>
          <a:prstGeom prst="rect">
            <a:avLst/>
          </a:prstGeom>
          <a:noFill/>
        </p:spPr>
        <p:txBody>
          <a:bodyPr wrap="square" rtlCol="0">
            <a:spAutoFit/>
          </a:bodyPr>
          <a:lstStyle/>
          <a:p>
            <a:pPr algn="ctr"/>
            <a:r>
              <a:rPr lang="ru-RU" sz="2000" b="1" dirty="0" err="1" smtClean="0">
                <a:cs typeface="Arial" pitchFamily="34" charset="0"/>
              </a:rPr>
              <a:t>Голубкова</a:t>
            </a:r>
            <a:r>
              <a:rPr lang="ru-RU" sz="2000" b="1" dirty="0" smtClean="0">
                <a:cs typeface="Arial" pitchFamily="34" charset="0"/>
              </a:rPr>
              <a:t> Алла Александровна</a:t>
            </a:r>
          </a:p>
          <a:p>
            <a:pPr algn="ctr"/>
            <a:r>
              <a:rPr lang="ru-RU" sz="2000" b="1" dirty="0">
                <a:cs typeface="Arial" pitchFamily="34" charset="0"/>
              </a:rPr>
              <a:t>д</a:t>
            </a:r>
            <a:r>
              <a:rPr lang="ru-RU" sz="2000" b="1" dirty="0" smtClean="0">
                <a:cs typeface="Arial" pitchFamily="34" charset="0"/>
              </a:rPr>
              <a:t>.м.н., профессор</a:t>
            </a:r>
            <a:endParaRPr lang="ru-RU" sz="2000" b="1" dirty="0">
              <a:cs typeface="Arial" pitchFamily="34" charset="0"/>
            </a:endParaRPr>
          </a:p>
        </p:txBody>
      </p:sp>
      <p:sp>
        <p:nvSpPr>
          <p:cNvPr id="7" name="TextBox 6"/>
          <p:cNvSpPr txBox="1"/>
          <p:nvPr/>
        </p:nvSpPr>
        <p:spPr>
          <a:xfrm>
            <a:off x="2483768" y="6309320"/>
            <a:ext cx="3816424" cy="400110"/>
          </a:xfrm>
          <a:prstGeom prst="rect">
            <a:avLst/>
          </a:prstGeom>
          <a:noFill/>
        </p:spPr>
        <p:txBody>
          <a:bodyPr wrap="square" rtlCol="0">
            <a:spAutoFit/>
          </a:bodyPr>
          <a:lstStyle/>
          <a:p>
            <a:pPr algn="ctr"/>
            <a:r>
              <a:rPr lang="ru-RU" sz="2000" dirty="0" smtClean="0">
                <a:cs typeface="Arial" pitchFamily="34" charset="0"/>
              </a:rPr>
              <a:t>Москва, 2022</a:t>
            </a:r>
            <a:endParaRPr lang="ru-RU" sz="2000" i="1" dirty="0">
              <a:cs typeface="Arial" pitchFamily="34" charset="0"/>
            </a:endParaRPr>
          </a:p>
        </p:txBody>
      </p:sp>
      <p:sp>
        <p:nvSpPr>
          <p:cNvPr id="10" name="TextBox 9"/>
          <p:cNvSpPr txBox="1"/>
          <p:nvPr/>
        </p:nvSpPr>
        <p:spPr>
          <a:xfrm>
            <a:off x="125760" y="2411245"/>
            <a:ext cx="8748464" cy="2529923"/>
          </a:xfrm>
          <a:prstGeom prst="rect">
            <a:avLst/>
          </a:prstGeom>
          <a:noFill/>
        </p:spPr>
        <p:txBody>
          <a:bodyPr wrap="square" rtlCol="0">
            <a:spAutoFit/>
          </a:bodyPr>
          <a:lstStyle/>
          <a:p>
            <a:pPr algn="ctr">
              <a:lnSpc>
                <a:spcPct val="90000"/>
              </a:lnSpc>
            </a:pPr>
            <a:r>
              <a:rPr lang="ru-RU" sz="4400" b="1" dirty="0" smtClean="0">
                <a:solidFill>
                  <a:srgbClr val="FF0000"/>
                </a:solidFill>
              </a:rPr>
              <a:t>Приверженность прививкам, коммуникативные риски и возможности для их</a:t>
            </a:r>
          </a:p>
          <a:p>
            <a:pPr algn="ctr">
              <a:lnSpc>
                <a:spcPct val="90000"/>
              </a:lnSpc>
            </a:pPr>
            <a:r>
              <a:rPr lang="ru-RU" sz="4400" b="1" dirty="0" smtClean="0">
                <a:solidFill>
                  <a:srgbClr val="FF0000"/>
                </a:solidFill>
              </a:rPr>
              <a:t> преодоления</a:t>
            </a:r>
            <a:endParaRPr lang="en-US" sz="4400" b="1" dirty="0" smtClean="0">
              <a:solidFill>
                <a:srgbClr val="FF0000"/>
              </a:solidFill>
            </a:endParaRPr>
          </a:p>
        </p:txBody>
      </p:sp>
      <p:sp>
        <p:nvSpPr>
          <p:cNvPr id="2" name="Прямоугольник 1"/>
          <p:cNvSpPr/>
          <p:nvPr/>
        </p:nvSpPr>
        <p:spPr>
          <a:xfrm>
            <a:off x="1547664" y="332656"/>
            <a:ext cx="5904656" cy="707886"/>
          </a:xfrm>
          <a:prstGeom prst="rect">
            <a:avLst/>
          </a:prstGeom>
        </p:spPr>
        <p:txBody>
          <a:bodyPr wrap="square">
            <a:spAutoFit/>
          </a:bodyPr>
          <a:lstStyle/>
          <a:p>
            <a:pPr algn="ctr"/>
            <a:r>
              <a:rPr lang="ru-RU" sz="2000" b="1" dirty="0"/>
              <a:t>ФГБОУ ДПО РМАНПО Минздрава </a:t>
            </a:r>
            <a:r>
              <a:rPr lang="ru-RU" sz="2000" b="1" dirty="0" smtClean="0"/>
              <a:t>России</a:t>
            </a:r>
          </a:p>
          <a:p>
            <a:pPr algn="ctr"/>
            <a:r>
              <a:rPr lang="ru-RU" sz="2000" b="1" dirty="0" smtClean="0"/>
              <a:t>Кафедра эпидемиологии</a:t>
            </a:r>
            <a:endParaRPr lang="ru-RU" sz="2000" dirty="0"/>
          </a:p>
        </p:txBody>
      </p:sp>
      <p:pic>
        <p:nvPicPr>
          <p:cNvPr id="6" name="Рисунок 5"/>
          <p:cNvPicPr>
            <a:picLocks noChangeAspect="1"/>
          </p:cNvPicPr>
          <p:nvPr/>
        </p:nvPicPr>
        <p:blipFill>
          <a:blip r:embed="rId3"/>
          <a:stretch>
            <a:fillRect/>
          </a:stretch>
        </p:blipFill>
        <p:spPr>
          <a:xfrm>
            <a:off x="4030721" y="1192913"/>
            <a:ext cx="1067673" cy="939943"/>
          </a:xfrm>
          <a:prstGeom prst="rect">
            <a:avLst/>
          </a:prstGeom>
        </p:spPr>
      </p:pic>
    </p:spTree>
    <p:extLst>
      <p:ext uri="{BB962C8B-B14F-4D97-AF65-F5344CB8AC3E}">
        <p14:creationId xmlns:p14="http://schemas.microsoft.com/office/powerpoint/2010/main" val="34822968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4085"/>
            <a:ext cx="8229600" cy="1143000"/>
          </a:xfrm>
        </p:spPr>
        <p:txBody>
          <a:bodyPr>
            <a:noAutofit/>
          </a:bodyPr>
          <a:lstStyle/>
          <a:p>
            <a:r>
              <a:rPr lang="ru-RU" sz="3200" b="1" u="sng" dirty="0" smtClean="0">
                <a:solidFill>
                  <a:srgbClr val="FF0000"/>
                </a:solidFill>
              </a:rPr>
              <a:t>I</a:t>
            </a:r>
            <a:r>
              <a:rPr lang="en-US" sz="3200" b="1" u="sng" dirty="0" smtClean="0">
                <a:solidFill>
                  <a:srgbClr val="FF0000"/>
                </a:solidFill>
              </a:rPr>
              <a:t>Q</a:t>
            </a:r>
            <a:r>
              <a:rPr lang="ru-RU" sz="3200" b="1" u="sng" dirty="0" err="1" smtClean="0">
                <a:solidFill>
                  <a:srgbClr val="FF0000"/>
                </a:solidFill>
              </a:rPr>
              <a:t>buzz</a:t>
            </a:r>
            <a:r>
              <a:rPr lang="ru-RU" sz="3200" b="1" dirty="0" smtClean="0">
                <a:solidFill>
                  <a:srgbClr val="FF0000"/>
                </a:solidFill>
              </a:rPr>
              <a:t> - сервис для мониторинга </a:t>
            </a:r>
            <a:br>
              <a:rPr lang="ru-RU" sz="3200" b="1" dirty="0" smtClean="0">
                <a:solidFill>
                  <a:srgbClr val="FF0000"/>
                </a:solidFill>
              </a:rPr>
            </a:br>
            <a:r>
              <a:rPr lang="ru-RU" sz="3200" b="1" dirty="0" smtClean="0">
                <a:solidFill>
                  <a:srgbClr val="FF0000"/>
                </a:solidFill>
              </a:rPr>
              <a:t>социальных медиа</a:t>
            </a:r>
            <a:endParaRPr lang="ru-RU" sz="3200" b="1" u="sng" dirty="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51" y="1178606"/>
            <a:ext cx="6564189" cy="3690554"/>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808" y="3206465"/>
            <a:ext cx="6159264" cy="3462895"/>
          </a:xfrm>
        </p:spPr>
      </p:pic>
    </p:spTree>
    <p:extLst>
      <p:ext uri="{BB962C8B-B14F-4D97-AF65-F5344CB8AC3E}">
        <p14:creationId xmlns:p14="http://schemas.microsoft.com/office/powerpoint/2010/main" val="103331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11560" y="476672"/>
            <a:ext cx="7772400" cy="864096"/>
          </a:xfrm>
        </p:spPr>
        <p:txBody>
          <a:bodyPr>
            <a:normAutofit/>
          </a:bodyPr>
          <a:lstStyle/>
          <a:p>
            <a:r>
              <a:rPr lang="ru-RU" altLang="ru-RU" sz="3600" dirty="0" smtClean="0"/>
              <a:t>Врачи и Родители </a:t>
            </a:r>
            <a:r>
              <a:rPr lang="ru-RU" altLang="ru-RU" sz="3600" dirty="0"/>
              <a:t>должны знать</a:t>
            </a:r>
          </a:p>
        </p:txBody>
      </p:sp>
      <p:sp>
        <p:nvSpPr>
          <p:cNvPr id="229379" name="Rectangle 3"/>
          <p:cNvSpPr>
            <a:spLocks noGrp="1" noChangeArrowheads="1"/>
          </p:cNvSpPr>
          <p:nvPr>
            <p:ph type="body" idx="1"/>
          </p:nvPr>
        </p:nvSpPr>
        <p:spPr>
          <a:xfrm>
            <a:off x="749438" y="1052736"/>
            <a:ext cx="7772400" cy="1440160"/>
          </a:xfrm>
        </p:spPr>
        <p:txBody>
          <a:bodyPr>
            <a:noAutofit/>
          </a:bodyPr>
          <a:lstStyle/>
          <a:p>
            <a:r>
              <a:rPr lang="ru-RU" altLang="ru-RU" sz="2800" dirty="0">
                <a:solidFill>
                  <a:schemeClr val="tx1"/>
                </a:solidFill>
              </a:rPr>
              <a:t>об </a:t>
            </a:r>
            <a:r>
              <a:rPr lang="ru-RU" altLang="ru-RU" sz="2800" dirty="0" smtClean="0">
                <a:solidFill>
                  <a:schemeClr val="tx1"/>
                </a:solidFill>
              </a:rPr>
              <a:t>особенностях инфекций и </a:t>
            </a:r>
            <a:r>
              <a:rPr lang="ru-RU" altLang="ru-RU" sz="2800" dirty="0">
                <a:solidFill>
                  <a:schemeClr val="tx1"/>
                </a:solidFill>
              </a:rPr>
              <a:t>их осложнениях</a:t>
            </a:r>
          </a:p>
          <a:p>
            <a:r>
              <a:rPr lang="ru-RU" altLang="ru-RU" sz="2800" dirty="0">
                <a:solidFill>
                  <a:schemeClr val="tx1"/>
                </a:solidFill>
              </a:rPr>
              <a:t>о вакцинах и </a:t>
            </a:r>
            <a:r>
              <a:rPr lang="ru-RU" altLang="ru-RU" sz="2800" dirty="0" smtClean="0">
                <a:solidFill>
                  <a:schemeClr val="tx1"/>
                </a:solidFill>
              </a:rPr>
              <a:t>поствакцинальных реакциях </a:t>
            </a:r>
            <a:endParaRPr lang="ru-RU" altLang="ru-RU" sz="2800" dirty="0">
              <a:solidFill>
                <a:schemeClr val="tx1"/>
              </a:solidFill>
            </a:endParaRPr>
          </a:p>
        </p:txBody>
      </p:sp>
      <p:sp>
        <p:nvSpPr>
          <p:cNvPr id="4" name="Rectangle 2"/>
          <p:cNvSpPr txBox="1">
            <a:spLocks noChangeArrowheads="1"/>
          </p:cNvSpPr>
          <p:nvPr/>
        </p:nvSpPr>
        <p:spPr>
          <a:xfrm>
            <a:off x="683568" y="3068960"/>
            <a:ext cx="7772400" cy="86409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ru-RU" altLang="ru-RU" sz="3600" dirty="0" smtClean="0"/>
              <a:t>Врачи и Родители должны верить</a:t>
            </a:r>
            <a:endParaRPr lang="ru-RU" altLang="ru-RU" sz="3600" dirty="0"/>
          </a:p>
        </p:txBody>
      </p:sp>
      <p:sp>
        <p:nvSpPr>
          <p:cNvPr id="5" name="Rectangle 3"/>
          <p:cNvSpPr txBox="1">
            <a:spLocks noChangeArrowheads="1"/>
          </p:cNvSpPr>
          <p:nvPr/>
        </p:nvSpPr>
        <p:spPr>
          <a:xfrm>
            <a:off x="755576" y="3356992"/>
            <a:ext cx="8208912" cy="201622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ru-RU" altLang="ru-RU" sz="2800" dirty="0">
                <a:solidFill>
                  <a:schemeClr val="tx1"/>
                </a:solidFill>
              </a:rPr>
              <a:t>в</a:t>
            </a:r>
            <a:r>
              <a:rPr lang="ru-RU" altLang="ru-RU" sz="2800" dirty="0" smtClean="0">
                <a:solidFill>
                  <a:schemeClr val="tx1"/>
                </a:solidFill>
              </a:rPr>
              <a:t> то, что ребенка прививают не для коллективного иммунитета, а для его индивидуальной защиты</a:t>
            </a:r>
          </a:p>
          <a:p>
            <a:r>
              <a:rPr lang="ru-RU" altLang="ru-RU" sz="2800" dirty="0" smtClean="0">
                <a:solidFill>
                  <a:schemeClr val="tx1"/>
                </a:solidFill>
              </a:rPr>
              <a:t>вакцинация необходима ребенку, а не врачу</a:t>
            </a:r>
            <a:endParaRPr lang="ru-RU" altLang="ru-RU" sz="2800" dirty="0">
              <a:solidFill>
                <a:schemeClr val="tx1"/>
              </a:solidFill>
            </a:endParaRPr>
          </a:p>
        </p:txBody>
      </p:sp>
    </p:spTree>
    <p:extLst>
      <p:ext uri="{BB962C8B-B14F-4D97-AF65-F5344CB8AC3E}">
        <p14:creationId xmlns:p14="http://schemas.microsoft.com/office/powerpoint/2010/main" val="27364437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52" y="38100"/>
            <a:ext cx="8229600" cy="1143000"/>
          </a:xfrm>
        </p:spPr>
        <p:txBody>
          <a:bodyPr/>
          <a:lstStyle/>
          <a:p>
            <a:r>
              <a:rPr lang="ru-RU" b="1" dirty="0">
                <a:solidFill>
                  <a:srgbClr val="FF0000"/>
                </a:solidFill>
              </a:rPr>
              <a:t>Этапы делового общения</a:t>
            </a:r>
          </a:p>
        </p:txBody>
      </p:sp>
      <p:sp>
        <p:nvSpPr>
          <p:cNvPr id="4" name="Прямая соединительная линия 31"/>
          <p:cNvSpPr>
            <a:spLocks noChangeShapeType="1"/>
          </p:cNvSpPr>
          <p:nvPr/>
        </p:nvSpPr>
        <p:spPr bwMode="auto">
          <a:xfrm>
            <a:off x="1291844" y="1722438"/>
            <a:ext cx="23813" cy="4034726"/>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ая соединительная линия 32"/>
          <p:cNvSpPr>
            <a:spLocks noChangeShapeType="1"/>
          </p:cNvSpPr>
          <p:nvPr/>
        </p:nvSpPr>
        <p:spPr bwMode="auto">
          <a:xfrm>
            <a:off x="1198181" y="1722438"/>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ая соединительная линия 35"/>
          <p:cNvSpPr>
            <a:spLocks noChangeShapeType="1"/>
          </p:cNvSpPr>
          <p:nvPr/>
        </p:nvSpPr>
        <p:spPr bwMode="auto">
          <a:xfrm>
            <a:off x="1226756" y="5742247"/>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ая соединительная линия 36"/>
          <p:cNvSpPr>
            <a:spLocks noChangeShapeType="1"/>
          </p:cNvSpPr>
          <p:nvPr/>
        </p:nvSpPr>
        <p:spPr bwMode="auto">
          <a:xfrm>
            <a:off x="4427984" y="2519055"/>
            <a:ext cx="22225" cy="255905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ая соединительная линия 37"/>
          <p:cNvSpPr>
            <a:spLocks noChangeShapeType="1"/>
          </p:cNvSpPr>
          <p:nvPr/>
        </p:nvSpPr>
        <p:spPr bwMode="auto">
          <a:xfrm>
            <a:off x="4326384" y="2515880"/>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38"/>
          <p:cNvSpPr>
            <a:spLocks noChangeShapeType="1"/>
          </p:cNvSpPr>
          <p:nvPr/>
        </p:nvSpPr>
        <p:spPr bwMode="auto">
          <a:xfrm>
            <a:off x="4342259" y="3109605"/>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39"/>
          <p:cNvSpPr>
            <a:spLocks noChangeShapeType="1"/>
          </p:cNvSpPr>
          <p:nvPr/>
        </p:nvSpPr>
        <p:spPr bwMode="auto">
          <a:xfrm>
            <a:off x="4353372" y="39636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40"/>
          <p:cNvSpPr>
            <a:spLocks noChangeShapeType="1"/>
          </p:cNvSpPr>
          <p:nvPr/>
        </p:nvSpPr>
        <p:spPr bwMode="auto">
          <a:xfrm>
            <a:off x="4354959" y="50812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ая со стрелкой 44"/>
          <p:cNvSpPr>
            <a:spLocks noChangeShapeType="1"/>
          </p:cNvSpPr>
          <p:nvPr/>
        </p:nvSpPr>
        <p:spPr bwMode="auto">
          <a:xfrm rot="5400000" flipV="1">
            <a:off x="4148584" y="3984318"/>
            <a:ext cx="1587" cy="1588"/>
          </a:xfrm>
          <a:prstGeom prst="bentConnector3">
            <a:avLst>
              <a:gd name="adj1" fmla="val 6720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вал 52"/>
          <p:cNvSpPr>
            <a:spLocks noChangeArrowheads="1"/>
          </p:cNvSpPr>
          <p:nvPr/>
        </p:nvSpPr>
        <p:spPr bwMode="auto">
          <a:xfrm>
            <a:off x="1003712" y="1127026"/>
            <a:ext cx="600076" cy="515407"/>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Л</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3" name="Овал 53"/>
          <p:cNvSpPr>
            <a:spLocks noChangeArrowheads="1"/>
          </p:cNvSpPr>
          <p:nvPr/>
        </p:nvSpPr>
        <p:spPr bwMode="auto">
          <a:xfrm>
            <a:off x="4216052" y="1899608"/>
            <a:ext cx="508348" cy="484886"/>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4" name="Скругленный прямоугольник 54"/>
          <p:cNvSpPr>
            <a:spLocks noChangeArrowheads="1"/>
          </p:cNvSpPr>
          <p:nvPr/>
        </p:nvSpPr>
        <p:spPr bwMode="auto">
          <a:xfrm>
            <a:off x="196593" y="1935554"/>
            <a:ext cx="1872208" cy="48488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Установление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Скругленный прямоугольник 55"/>
          <p:cNvSpPr>
            <a:spLocks noChangeArrowheads="1"/>
          </p:cNvSpPr>
          <p:nvPr/>
        </p:nvSpPr>
        <p:spPr bwMode="auto">
          <a:xfrm>
            <a:off x="196593" y="3671994"/>
            <a:ext cx="1575547" cy="50567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Поддержание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Скругленный прямоугольник 56"/>
          <p:cNvSpPr>
            <a:spLocks noChangeArrowheads="1"/>
          </p:cNvSpPr>
          <p:nvPr/>
        </p:nvSpPr>
        <p:spPr bwMode="auto">
          <a:xfrm>
            <a:off x="222946" y="5045294"/>
            <a:ext cx="1301121" cy="58204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Выход из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Скругленный прямоугольник 58"/>
          <p:cNvSpPr>
            <a:spLocks noChangeArrowheads="1"/>
          </p:cNvSpPr>
          <p:nvPr/>
        </p:nvSpPr>
        <p:spPr bwMode="auto">
          <a:xfrm>
            <a:off x="2748506" y="3836072"/>
            <a:ext cx="900965" cy="503401"/>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пожар</a:t>
            </a:r>
            <a:endParaRPr kumimoji="0" lang="ru-RU" alt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Скругленный прямоугольник 59"/>
          <p:cNvSpPr>
            <a:spLocks noChangeArrowheads="1"/>
          </p:cNvSpPr>
          <p:nvPr/>
        </p:nvSpPr>
        <p:spPr bwMode="auto">
          <a:xfrm>
            <a:off x="4603790" y="2774320"/>
            <a:ext cx="2811000" cy="625475"/>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анализ проблемы</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Скругленный прямоугольник 60"/>
          <p:cNvSpPr>
            <a:spLocks noChangeArrowheads="1"/>
          </p:cNvSpPr>
          <p:nvPr/>
        </p:nvSpPr>
        <p:spPr bwMode="auto">
          <a:xfrm>
            <a:off x="4595852" y="3971294"/>
            <a:ext cx="2818937" cy="590549"/>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поиск решения</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Скругленный прямоугольник 61"/>
          <p:cNvSpPr>
            <a:spLocks noChangeArrowheads="1"/>
          </p:cNvSpPr>
          <p:nvPr/>
        </p:nvSpPr>
        <p:spPr bwMode="auto">
          <a:xfrm>
            <a:off x="4471553" y="5115184"/>
            <a:ext cx="1233174" cy="6419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Решение</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Скругленный прямоугольник 64"/>
          <p:cNvSpPr>
            <a:spLocks noChangeArrowheads="1"/>
          </p:cNvSpPr>
          <p:nvPr/>
        </p:nvSpPr>
        <p:spPr bwMode="auto">
          <a:xfrm>
            <a:off x="7452320" y="1722438"/>
            <a:ext cx="1584176" cy="3871912"/>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ОТКРЫТЫЕ</a:t>
            </a:r>
            <a:r>
              <a:rPr kumimoji="0" lang="ru-RU" alt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ВОЗРАЖЕНИЯ</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4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ая соединительная линия 51"/>
          <p:cNvSpPr>
            <a:spLocks noChangeShapeType="1"/>
          </p:cNvSpPr>
          <p:nvPr/>
        </p:nvSpPr>
        <p:spPr bwMode="auto">
          <a:xfrm>
            <a:off x="7524328" y="1962150"/>
            <a:ext cx="41275" cy="3883025"/>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единительная линия 62"/>
          <p:cNvSpPr>
            <a:spLocks noChangeShapeType="1"/>
          </p:cNvSpPr>
          <p:nvPr/>
        </p:nvSpPr>
        <p:spPr bwMode="auto">
          <a:xfrm>
            <a:off x="7414790" y="1946534"/>
            <a:ext cx="260350"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единительная линия 63"/>
          <p:cNvSpPr>
            <a:spLocks noChangeShapeType="1"/>
          </p:cNvSpPr>
          <p:nvPr/>
        </p:nvSpPr>
        <p:spPr bwMode="auto">
          <a:xfrm>
            <a:off x="7452320" y="5838825"/>
            <a:ext cx="261938"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40" name="Прямая со стрелкой 39"/>
          <p:cNvCxnSpPr/>
          <p:nvPr/>
        </p:nvCxnSpPr>
        <p:spPr>
          <a:xfrm flipV="1">
            <a:off x="1488694" y="2519055"/>
            <a:ext cx="2659889" cy="26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H="1">
            <a:off x="1772140" y="3658394"/>
            <a:ext cx="24439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Прямая со стрелкой 41"/>
          <p:cNvCxnSpPr/>
          <p:nvPr/>
        </p:nvCxnSpPr>
        <p:spPr>
          <a:xfrm>
            <a:off x="1772140" y="4485841"/>
            <a:ext cx="244391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4145863" y="2687265"/>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Прямая со стрелкой 47"/>
          <p:cNvCxnSpPr/>
          <p:nvPr/>
        </p:nvCxnSpPr>
        <p:spPr>
          <a:xfrm flipH="1">
            <a:off x="4216051" y="4715392"/>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Пятно 2 57"/>
          <p:cNvSpPr>
            <a:spLocks noChangeArrowheads="1"/>
          </p:cNvSpPr>
          <p:nvPr/>
        </p:nvSpPr>
        <p:spPr bwMode="auto">
          <a:xfrm>
            <a:off x="1613285" y="3807502"/>
            <a:ext cx="1135221" cy="625037"/>
          </a:xfrm>
          <a:prstGeom prst="irregularSeal2">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ru-RU"/>
          </a:p>
        </p:txBody>
      </p:sp>
    </p:spTree>
    <p:extLst>
      <p:ext uri="{BB962C8B-B14F-4D97-AF65-F5344CB8AC3E}">
        <p14:creationId xmlns:p14="http://schemas.microsoft.com/office/powerpoint/2010/main" val="14586450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r>
              <a:rPr lang="ru-RU" b="1" dirty="0" smtClean="0"/>
              <a:t>Решение</a:t>
            </a:r>
            <a:endParaRPr lang="ru-RU" b="1" dirty="0"/>
          </a:p>
        </p:txBody>
      </p:sp>
      <p:sp>
        <p:nvSpPr>
          <p:cNvPr id="3" name="Объект 2"/>
          <p:cNvSpPr>
            <a:spLocks noGrp="1"/>
          </p:cNvSpPr>
          <p:nvPr>
            <p:ph idx="1"/>
          </p:nvPr>
        </p:nvSpPr>
        <p:spPr>
          <a:xfrm>
            <a:off x="395536" y="764704"/>
            <a:ext cx="8229600" cy="4525963"/>
          </a:xfrm>
        </p:spPr>
        <p:txBody>
          <a:bodyPr>
            <a:normAutofit fontScale="92500"/>
          </a:bodyPr>
          <a:lstStyle/>
          <a:p>
            <a:pPr marL="0" indent="0">
              <a:buNone/>
            </a:pPr>
            <a:r>
              <a:rPr lang="ru-RU" i="1" dirty="0" smtClean="0"/>
              <a:t>Проговорить </a:t>
            </a:r>
            <a:r>
              <a:rPr lang="ru-RU" i="1" dirty="0"/>
              <a:t>итог разговора:</a:t>
            </a:r>
          </a:p>
          <a:p>
            <a:pPr marL="0" indent="0">
              <a:buNone/>
            </a:pPr>
            <a:r>
              <a:rPr lang="ru-RU" dirty="0"/>
              <a:t>•	кто – что - когда делает?</a:t>
            </a:r>
          </a:p>
          <a:p>
            <a:pPr marL="0" indent="0">
              <a:buNone/>
            </a:pPr>
            <a:r>
              <a:rPr lang="ru-RU" dirty="0"/>
              <a:t>•	кто за что отвечает (распределение ответственности</a:t>
            </a:r>
            <a:r>
              <a:rPr lang="ru-RU" dirty="0" smtClean="0"/>
              <a:t>)?</a:t>
            </a:r>
            <a:endParaRPr lang="ru-RU" dirty="0"/>
          </a:p>
          <a:p>
            <a:pPr marL="0" indent="0">
              <a:buNone/>
            </a:pPr>
            <a:r>
              <a:rPr lang="ru-RU" dirty="0"/>
              <a:t>•	что нам для этого нужно – ресурсы?</a:t>
            </a:r>
          </a:p>
          <a:p>
            <a:pPr marL="0" indent="0">
              <a:buNone/>
            </a:pPr>
            <a:r>
              <a:rPr lang="ru-RU" dirty="0"/>
              <a:t>•	с какими сложностями можем </a:t>
            </a:r>
            <a:r>
              <a:rPr lang="ru-RU" dirty="0" smtClean="0"/>
              <a:t>столкнуться? </a:t>
            </a:r>
            <a:endParaRPr lang="ru-RU" dirty="0"/>
          </a:p>
          <a:p>
            <a:pPr marL="0" indent="0">
              <a:buNone/>
            </a:pPr>
            <a:r>
              <a:rPr lang="ru-RU" dirty="0"/>
              <a:t>•	какие действия на опережение можем предпринять сейчас</a:t>
            </a:r>
            <a:r>
              <a:rPr lang="ru-RU" dirty="0" smtClean="0"/>
              <a:t>?</a:t>
            </a:r>
            <a:endParaRPr lang="ru-RU" dirty="0"/>
          </a:p>
        </p:txBody>
      </p:sp>
      <p:sp>
        <p:nvSpPr>
          <p:cNvPr id="4" name="Заголовок 1"/>
          <p:cNvSpPr txBox="1">
            <a:spLocks/>
          </p:cNvSpPr>
          <p:nvPr/>
        </p:nvSpPr>
        <p:spPr>
          <a:xfrm>
            <a:off x="539552" y="47846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smtClean="0"/>
              <a:t>Выход из контакта</a:t>
            </a:r>
            <a:endParaRPr lang="ru-RU" sz="4000" b="1" dirty="0"/>
          </a:p>
        </p:txBody>
      </p:sp>
      <p:sp>
        <p:nvSpPr>
          <p:cNvPr id="5" name="Объект 2"/>
          <p:cNvSpPr txBox="1">
            <a:spLocks/>
          </p:cNvSpPr>
          <p:nvPr/>
        </p:nvSpPr>
        <p:spPr>
          <a:xfrm>
            <a:off x="395536" y="5877272"/>
            <a:ext cx="8229600" cy="7095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000" i="1" dirty="0" smtClean="0"/>
              <a:t>Позитивное прощание</a:t>
            </a:r>
          </a:p>
          <a:p>
            <a:pPr marL="0" indent="0">
              <a:buFont typeface="Arial" panose="020B0604020202020204" pitchFamily="34" charset="0"/>
              <a:buNone/>
            </a:pPr>
            <a:endParaRPr lang="ru-RU" sz="3000" dirty="0"/>
          </a:p>
        </p:txBody>
      </p:sp>
    </p:spTree>
    <p:extLst>
      <p:ext uri="{BB962C8B-B14F-4D97-AF65-F5344CB8AC3E}">
        <p14:creationId xmlns:p14="http://schemas.microsoft.com/office/powerpoint/2010/main" val="30996927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97"/>
            <a:ext cx="9144000" cy="6857703"/>
          </a:xfrm>
          <a:prstGeom prst="rect">
            <a:avLst/>
          </a:prstGeom>
        </p:spPr>
      </p:pic>
    </p:spTree>
    <p:extLst>
      <p:ext uri="{BB962C8B-B14F-4D97-AF65-F5344CB8AC3E}">
        <p14:creationId xmlns:p14="http://schemas.microsoft.com/office/powerpoint/2010/main" val="5135361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FF0000"/>
                </a:solidFill>
              </a:rPr>
              <a:t>Данные мониторинга сообщений в социальных медиа по теме "Вакцинация" за </a:t>
            </a:r>
            <a:r>
              <a:rPr lang="ru-RU" sz="2800" b="1" dirty="0" smtClean="0">
                <a:solidFill>
                  <a:srgbClr val="FF0000"/>
                </a:solidFill>
              </a:rPr>
              <a:t>2007-2020 </a:t>
            </a:r>
            <a:r>
              <a:rPr lang="ru-RU" sz="2800" b="1" dirty="0">
                <a:solidFill>
                  <a:srgbClr val="FF0000"/>
                </a:solidFill>
              </a:rPr>
              <a:t>гг.</a:t>
            </a:r>
            <a:br>
              <a:rPr lang="ru-RU" sz="2800" b="1" dirty="0">
                <a:solidFill>
                  <a:srgbClr val="FF0000"/>
                </a:solidFill>
              </a:rPr>
            </a:br>
            <a:endParaRPr lang="ru-RU" sz="2800" b="1" dirty="0">
              <a:solidFill>
                <a:srgbClr val="FF0000"/>
              </a:solidFill>
            </a:endParaRPr>
          </a:p>
        </p:txBody>
      </p:sp>
      <p:graphicFrame>
        <p:nvGraphicFramePr>
          <p:cNvPr id="5" name="Объект 4"/>
          <p:cNvGraphicFramePr>
            <a:graphicFrameLocks noGrp="1"/>
          </p:cNvGraphicFramePr>
          <p:nvPr>
            <p:ph idx="1"/>
            <p:extLst/>
          </p:nvPr>
        </p:nvGraphicFramePr>
        <p:xfrm>
          <a:off x="182009" y="1340769"/>
          <a:ext cx="8782478" cy="5204211"/>
        </p:xfrm>
        <a:graphic>
          <a:graphicData uri="http://schemas.openxmlformats.org/drawingml/2006/table">
            <a:tbl>
              <a:tblPr firstRow="1" firstCol="1" bandRow="1">
                <a:tableStyleId>{5DA37D80-6434-44D0-A028-1B22A696006F}</a:tableStyleId>
              </a:tblPr>
              <a:tblGrid>
                <a:gridCol w="454717">
                  <a:extLst>
                    <a:ext uri="{9D8B030D-6E8A-4147-A177-3AD203B41FA5}">
                      <a16:colId xmlns:a16="http://schemas.microsoft.com/office/drawing/2014/main" val="20000"/>
                    </a:ext>
                  </a:extLst>
                </a:gridCol>
                <a:gridCol w="985221">
                  <a:extLst>
                    <a:ext uri="{9D8B030D-6E8A-4147-A177-3AD203B41FA5}">
                      <a16:colId xmlns:a16="http://schemas.microsoft.com/office/drawing/2014/main" val="20001"/>
                    </a:ext>
                  </a:extLst>
                </a:gridCol>
                <a:gridCol w="891150">
                  <a:extLst>
                    <a:ext uri="{9D8B030D-6E8A-4147-A177-3AD203B41FA5}">
                      <a16:colId xmlns:a16="http://schemas.microsoft.com/office/drawing/2014/main" val="20002"/>
                    </a:ext>
                  </a:extLst>
                </a:gridCol>
                <a:gridCol w="650677">
                  <a:extLst>
                    <a:ext uri="{9D8B030D-6E8A-4147-A177-3AD203B41FA5}">
                      <a16:colId xmlns:a16="http://schemas.microsoft.com/office/drawing/2014/main" val="20003"/>
                    </a:ext>
                  </a:extLst>
                </a:gridCol>
                <a:gridCol w="832162">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459570">
                  <a:extLst>
                    <a:ext uri="{9D8B030D-6E8A-4147-A177-3AD203B41FA5}">
                      <a16:colId xmlns:a16="http://schemas.microsoft.com/office/drawing/2014/main" val="20007"/>
                    </a:ext>
                  </a:extLst>
                </a:gridCol>
                <a:gridCol w="1024405">
                  <a:extLst>
                    <a:ext uri="{9D8B030D-6E8A-4147-A177-3AD203B41FA5}">
                      <a16:colId xmlns:a16="http://schemas.microsoft.com/office/drawing/2014/main" val="20008"/>
                    </a:ext>
                  </a:extLst>
                </a:gridCol>
                <a:gridCol w="761155">
                  <a:extLst>
                    <a:ext uri="{9D8B030D-6E8A-4147-A177-3AD203B41FA5}">
                      <a16:colId xmlns:a16="http://schemas.microsoft.com/office/drawing/2014/main" val="20009"/>
                    </a:ext>
                  </a:extLst>
                </a:gridCol>
                <a:gridCol w="856458">
                  <a:extLst>
                    <a:ext uri="{9D8B030D-6E8A-4147-A177-3AD203B41FA5}">
                      <a16:colId xmlns:a16="http://schemas.microsoft.com/office/drawing/2014/main" val="20010"/>
                    </a:ext>
                  </a:extLst>
                </a:gridCol>
                <a:gridCol w="714835">
                  <a:extLst>
                    <a:ext uri="{9D8B030D-6E8A-4147-A177-3AD203B41FA5}">
                      <a16:colId xmlns:a16="http://schemas.microsoft.com/office/drawing/2014/main" val="20011"/>
                    </a:ext>
                  </a:extLst>
                </a:gridCol>
              </a:tblGrid>
              <a:tr h="213620">
                <a:tc rowSpan="3">
                  <a:txBody>
                    <a:bodyPr/>
                    <a:lstStyle/>
                    <a:p>
                      <a:pPr algn="ctr">
                        <a:spcAft>
                          <a:spcPts val="0"/>
                        </a:spcAft>
                      </a:pP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rowSpan="3">
                  <a:txBody>
                    <a:bodyPr/>
                    <a:lstStyle/>
                    <a:p>
                      <a:pPr algn="ctr">
                        <a:spcAft>
                          <a:spcPts val="0"/>
                        </a:spcAft>
                      </a:pPr>
                      <a:r>
                        <a:rPr lang="ru-RU" sz="1500" dirty="0">
                          <a:effectLst/>
                        </a:rPr>
                        <a:t>Годы</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gridSpan="10">
                  <a:txBody>
                    <a:bodyPr/>
                    <a:lstStyle/>
                    <a:p>
                      <a:pPr algn="ctr">
                        <a:spcAft>
                          <a:spcPts val="0"/>
                        </a:spcAft>
                      </a:pPr>
                      <a:r>
                        <a:rPr lang="ru-RU" sz="1500" dirty="0">
                          <a:effectLst/>
                        </a:rPr>
                        <a:t>Количество сообщений</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92683">
                <a:tc vMerge="1">
                  <a:txBody>
                    <a:bodyPr/>
                    <a:lstStyle/>
                    <a:p>
                      <a:endParaRPr lang="ru-RU"/>
                    </a:p>
                  </a:txBody>
                  <a:tcPr/>
                </a:tc>
                <a:tc vMerge="1">
                  <a:txBody>
                    <a:bodyPr/>
                    <a:lstStyle/>
                    <a:p>
                      <a:endParaRPr lang="ru-RU"/>
                    </a:p>
                  </a:txBody>
                  <a:tcPr/>
                </a:tc>
                <a:tc gridSpan="2">
                  <a:txBody>
                    <a:bodyPr/>
                    <a:lstStyle/>
                    <a:p>
                      <a:pPr algn="ctr">
                        <a:spcAft>
                          <a:spcPts val="0"/>
                        </a:spcAft>
                      </a:pPr>
                      <a:r>
                        <a:rPr lang="ru-RU" sz="1500" dirty="0">
                          <a:effectLst/>
                        </a:rPr>
                        <a:t>положительных</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hMerge="1">
                  <a:txBody>
                    <a:bodyPr/>
                    <a:lstStyle/>
                    <a:p>
                      <a:endParaRPr lang="ru-RU"/>
                    </a:p>
                  </a:txBody>
                  <a:tcPr/>
                </a:tc>
                <a:tc gridSpan="2">
                  <a:txBody>
                    <a:bodyPr/>
                    <a:lstStyle/>
                    <a:p>
                      <a:pPr algn="ctr">
                        <a:spcAft>
                          <a:spcPts val="0"/>
                        </a:spcAft>
                      </a:pPr>
                      <a:r>
                        <a:rPr lang="ru-RU" sz="1500">
                          <a:effectLst/>
                        </a:rPr>
                        <a:t>негативых</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hMerge="1">
                  <a:txBody>
                    <a:bodyPr/>
                    <a:lstStyle/>
                    <a:p>
                      <a:endParaRPr lang="ru-RU"/>
                    </a:p>
                  </a:txBody>
                  <a:tcPr/>
                </a:tc>
                <a:tc gridSpan="2">
                  <a:txBody>
                    <a:bodyPr/>
                    <a:lstStyle/>
                    <a:p>
                      <a:pPr algn="ctr">
                        <a:spcAft>
                          <a:spcPts val="0"/>
                        </a:spcAft>
                      </a:pPr>
                      <a:r>
                        <a:rPr lang="ru-RU" sz="1500">
                          <a:effectLst/>
                        </a:rPr>
                        <a:t>смешанных</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hMerge="1">
                  <a:txBody>
                    <a:bodyPr/>
                    <a:lstStyle/>
                    <a:p>
                      <a:endParaRPr lang="ru-RU"/>
                    </a:p>
                  </a:txBody>
                  <a:tcPr/>
                </a:tc>
                <a:tc gridSpan="2">
                  <a:txBody>
                    <a:bodyPr/>
                    <a:lstStyle/>
                    <a:p>
                      <a:pPr algn="ctr">
                        <a:spcAft>
                          <a:spcPts val="0"/>
                        </a:spcAft>
                      </a:pPr>
                      <a:r>
                        <a:rPr lang="ru-RU" sz="1500">
                          <a:effectLst/>
                        </a:rPr>
                        <a:t>нейтральных</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hMerge="1">
                  <a:txBody>
                    <a:bodyPr/>
                    <a:lstStyle/>
                    <a:p>
                      <a:endParaRPr lang="ru-RU"/>
                    </a:p>
                  </a:txBody>
                  <a:tcPr/>
                </a:tc>
                <a:tc gridSpan="2">
                  <a:txBody>
                    <a:bodyPr/>
                    <a:lstStyle/>
                    <a:p>
                      <a:pPr algn="ctr">
                        <a:spcAft>
                          <a:spcPts val="0"/>
                        </a:spcAft>
                      </a:pPr>
                      <a:r>
                        <a:rPr lang="ru-RU" sz="1500">
                          <a:effectLst/>
                        </a:rPr>
                        <a:t>всего</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hMerge="1">
                  <a:txBody>
                    <a:bodyPr/>
                    <a:lstStyle/>
                    <a:p>
                      <a:endParaRPr lang="ru-RU"/>
                    </a:p>
                  </a:txBody>
                  <a:tcPr/>
                </a:tc>
                <a:extLst>
                  <a:ext uri="{0D108BD9-81ED-4DB2-BD59-A6C34878D82A}">
                    <a16:rowId xmlns:a16="http://schemas.microsoft.com/office/drawing/2014/main" val="10001"/>
                  </a:ext>
                </a:extLst>
              </a:tr>
              <a:tr h="292683">
                <a:tc vMerge="1">
                  <a:txBody>
                    <a:bodyPr/>
                    <a:lstStyle/>
                    <a:p>
                      <a:endParaRPr lang="ru-RU"/>
                    </a:p>
                  </a:txBody>
                  <a:tcPr/>
                </a:tc>
                <a:tc vMerge="1">
                  <a:txBody>
                    <a:bodyPr/>
                    <a:lstStyle/>
                    <a:p>
                      <a:endParaRPr lang="ru-RU"/>
                    </a:p>
                  </a:txBody>
                  <a:tcPr/>
                </a:tc>
                <a:tc>
                  <a:txBody>
                    <a:bodyPr/>
                    <a:lstStyle/>
                    <a:p>
                      <a:pPr algn="ctr">
                        <a:spcAft>
                          <a:spcPts val="0"/>
                        </a:spcAft>
                      </a:pPr>
                      <a:r>
                        <a:rPr lang="ru-RU" sz="1500" dirty="0" err="1">
                          <a:effectLst/>
                        </a:rPr>
                        <a:t>абс.ч</a:t>
                      </a: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err="1">
                          <a:effectLst/>
                        </a:rPr>
                        <a:t>абс.ч</a:t>
                      </a: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err="1">
                          <a:effectLst/>
                        </a:rPr>
                        <a:t>абс.ч</a:t>
                      </a: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err="1">
                          <a:effectLst/>
                        </a:rPr>
                        <a:t>абс.ч</a:t>
                      </a: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a:effectLst/>
                        </a:rPr>
                        <a:t>%</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err="1">
                          <a:effectLst/>
                        </a:rPr>
                        <a:t>абс.ч</a:t>
                      </a: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tc>
                  <a:txBody>
                    <a:bodyPr/>
                    <a:lstStyle/>
                    <a:p>
                      <a:pPr algn="ctr">
                        <a:spcAft>
                          <a:spcPts val="0"/>
                        </a:spcAft>
                      </a:pPr>
                      <a:r>
                        <a:rPr lang="ru-RU" sz="1500" dirty="0">
                          <a:effectLst/>
                        </a:rPr>
                        <a:t>%</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solidFill>
                      <a:schemeClr val="accent2">
                        <a:lumMod val="60000"/>
                        <a:lumOff val="40000"/>
                      </a:schemeClr>
                    </a:solidFill>
                  </a:tcPr>
                </a:tc>
                <a:extLst>
                  <a:ext uri="{0D108BD9-81ED-4DB2-BD59-A6C34878D82A}">
                    <a16:rowId xmlns:a16="http://schemas.microsoft.com/office/drawing/2014/main" val="10002"/>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2007</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24</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3,7</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618</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94,8</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652</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100,0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extLst>
                  <a:ext uri="{0D108BD9-81ED-4DB2-BD59-A6C34878D82A}">
                    <a16:rowId xmlns:a16="http://schemas.microsoft.com/office/drawing/2014/main" val="10003"/>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2</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2008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29</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3,0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16</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1,7</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0,1</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923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95,2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969</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100,0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04"/>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3</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2009</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74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3,9</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36</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1,9</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0,1</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1808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94,2</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1920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100,0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05"/>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4</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115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3,4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52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1,5</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27</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3185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94,3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3379</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100,0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06"/>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5</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363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5,5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142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2,2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6092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92,2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6605</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100,0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07"/>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6</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615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4,8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295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2,3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33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11804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92,6</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12747</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100,0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08"/>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7</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1562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5,1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739</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2,4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59</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28273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92,3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30632</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100,0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09"/>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8</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6351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3130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4,5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734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58955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85,2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69170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100,0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10"/>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9</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24635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4,5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11585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2,1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435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511208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93,3</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547862</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100,0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11"/>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2016</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118134</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6,5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26346</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1,4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2342</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1680228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92,0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dirty="0">
                          <a:effectLst/>
                        </a:rPr>
                        <a:t>1827051</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100,0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12"/>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11</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2017</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64869</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4,8</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27746</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2,1</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1846</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0,1</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1258524</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a:effectLst/>
                        </a:rPr>
                        <a:t>93,0</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b"/>
                </a:tc>
                <a:tc>
                  <a:txBody>
                    <a:bodyPr/>
                    <a:lstStyle/>
                    <a:p>
                      <a:pPr>
                        <a:spcAft>
                          <a:spcPts val="0"/>
                        </a:spcAft>
                      </a:pPr>
                      <a:r>
                        <a:rPr lang="ru-RU" sz="1500">
                          <a:effectLst/>
                        </a:rPr>
                        <a:t>1352985</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a:spcAft>
                          <a:spcPts val="0"/>
                        </a:spcAft>
                      </a:pPr>
                      <a:r>
                        <a:rPr lang="ru-RU" sz="1500" dirty="0">
                          <a:effectLst/>
                        </a:rPr>
                        <a:t>100,0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extLst>
                  <a:ext uri="{0D108BD9-81ED-4DB2-BD59-A6C34878D82A}">
                    <a16:rowId xmlns:a16="http://schemas.microsoft.com/office/drawing/2014/main" val="10013"/>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12</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2018</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marL="0" algn="l" defTabSz="914400" rtl="0" eaLnBrk="1" fontAlgn="ctr" latinLnBrk="0" hangingPunct="1">
                        <a:spcAft>
                          <a:spcPts val="0"/>
                        </a:spcAft>
                      </a:pPr>
                      <a:r>
                        <a:rPr lang="ru-RU" sz="1500" kern="1200" dirty="0">
                          <a:solidFill>
                            <a:schemeClr val="tx1"/>
                          </a:solidFill>
                          <a:effectLst/>
                          <a:latin typeface="+mn-lt"/>
                          <a:ea typeface="+mn-ea"/>
                          <a:cs typeface="+mn-cs"/>
                        </a:rPr>
                        <a:t>79981</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4,7</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29936</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1,8</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2258</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0,1</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1589915</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93,4</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1702090</a:t>
                      </a:r>
                    </a:p>
                  </a:txBody>
                  <a:tcPr marL="9525" marR="9525" marT="9525" marB="0" anchor="ctr"/>
                </a:tc>
                <a:tc>
                  <a:txBody>
                    <a:bodyPr/>
                    <a:lstStyle/>
                    <a:p>
                      <a:pPr marL="0" algn="l" defTabSz="914400" rtl="0" eaLnBrk="1" fontAlgn="t" latinLnBrk="0" hangingPunct="1">
                        <a:spcAft>
                          <a:spcPts val="0"/>
                        </a:spcAft>
                      </a:pPr>
                      <a:r>
                        <a:rPr lang="ru-RU" sz="1500" kern="1200">
                          <a:solidFill>
                            <a:schemeClr val="tx1"/>
                          </a:solidFill>
                          <a:effectLst/>
                          <a:latin typeface="+mn-lt"/>
                          <a:ea typeface="+mn-ea"/>
                          <a:cs typeface="+mn-cs"/>
                        </a:rPr>
                        <a:t>100,0</a:t>
                      </a:r>
                    </a:p>
                  </a:txBody>
                  <a:tcPr marL="9525" marR="9525" marT="9525" marB="0"/>
                </a:tc>
                <a:extLst>
                  <a:ext uri="{0D108BD9-81ED-4DB2-BD59-A6C34878D82A}">
                    <a16:rowId xmlns:a16="http://schemas.microsoft.com/office/drawing/2014/main" val="3976523833"/>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13</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2019</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78993</a:t>
                      </a:r>
                    </a:p>
                  </a:txBody>
                  <a:tcPr marL="9525" marR="9525" marT="9525" marB="0" anchor="ctr"/>
                </a:tc>
                <a:tc>
                  <a:txBody>
                    <a:bodyPr/>
                    <a:lstStyle/>
                    <a:p>
                      <a:pPr marL="0" algn="l" defTabSz="914400" rtl="0" eaLnBrk="1" fontAlgn="b" latinLnBrk="0" hangingPunct="1">
                        <a:spcAft>
                          <a:spcPts val="0"/>
                        </a:spcAft>
                      </a:pPr>
                      <a:r>
                        <a:rPr lang="ru-RU" sz="1500" kern="1200" dirty="0">
                          <a:solidFill>
                            <a:schemeClr val="tx1"/>
                          </a:solidFill>
                          <a:effectLst/>
                          <a:latin typeface="+mn-lt"/>
                          <a:ea typeface="+mn-ea"/>
                          <a:cs typeface="+mn-cs"/>
                        </a:rPr>
                        <a:t>4,4</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30523</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1,7</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3256</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0,2</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1699997</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93,8</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1812769</a:t>
                      </a:r>
                    </a:p>
                  </a:txBody>
                  <a:tcPr marL="9525" marR="9525" marT="9525" marB="0" anchor="ctr"/>
                </a:tc>
                <a:tc>
                  <a:txBody>
                    <a:bodyPr/>
                    <a:lstStyle/>
                    <a:p>
                      <a:pPr marL="0" algn="l" defTabSz="914400" rtl="0" eaLnBrk="1" fontAlgn="t" latinLnBrk="0" hangingPunct="1">
                        <a:spcAft>
                          <a:spcPts val="0"/>
                        </a:spcAft>
                      </a:pPr>
                      <a:r>
                        <a:rPr lang="ru-RU" sz="1500" kern="1200">
                          <a:solidFill>
                            <a:schemeClr val="tx1"/>
                          </a:solidFill>
                          <a:effectLst/>
                          <a:latin typeface="+mn-lt"/>
                          <a:ea typeface="+mn-ea"/>
                          <a:cs typeface="+mn-cs"/>
                        </a:rPr>
                        <a:t>100,0</a:t>
                      </a:r>
                    </a:p>
                  </a:txBody>
                  <a:tcPr marL="9525" marR="9525" marT="9525" marB="0"/>
                </a:tc>
                <a:extLst>
                  <a:ext uri="{0D108BD9-81ED-4DB2-BD59-A6C34878D82A}">
                    <a16:rowId xmlns:a16="http://schemas.microsoft.com/office/drawing/2014/main" val="4185187168"/>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14</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2020</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1265470</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8,5</a:t>
                      </a:r>
                    </a:p>
                  </a:txBody>
                  <a:tcPr marL="9525" marR="9525" marT="9525" marB="0" anchor="b"/>
                </a:tc>
                <a:tc>
                  <a:txBody>
                    <a:bodyPr/>
                    <a:lstStyle/>
                    <a:p>
                      <a:pPr marL="0" algn="l" defTabSz="914400" rtl="0" eaLnBrk="1" fontAlgn="ctr" latinLnBrk="0" hangingPunct="1">
                        <a:spcAft>
                          <a:spcPts val="0"/>
                        </a:spcAft>
                      </a:pPr>
                      <a:r>
                        <a:rPr lang="ru-RU" sz="1500" kern="1200" dirty="0">
                          <a:solidFill>
                            <a:schemeClr val="tx1"/>
                          </a:solidFill>
                          <a:effectLst/>
                          <a:latin typeface="+mn-lt"/>
                          <a:ea typeface="+mn-ea"/>
                          <a:cs typeface="+mn-cs"/>
                        </a:rPr>
                        <a:t>1766087</a:t>
                      </a:r>
                    </a:p>
                  </a:txBody>
                  <a:tcPr marL="9525" marR="9525" marT="9525" marB="0" anchor="ctr"/>
                </a:tc>
                <a:tc>
                  <a:txBody>
                    <a:bodyPr/>
                    <a:lstStyle/>
                    <a:p>
                      <a:pPr marL="0" algn="l" defTabSz="914400" rtl="0" eaLnBrk="1" fontAlgn="b" latinLnBrk="0" hangingPunct="1">
                        <a:spcAft>
                          <a:spcPts val="0"/>
                        </a:spcAft>
                      </a:pPr>
                      <a:r>
                        <a:rPr lang="ru-RU" sz="1500" kern="1200" dirty="0">
                          <a:solidFill>
                            <a:schemeClr val="tx1"/>
                          </a:solidFill>
                          <a:effectLst/>
                          <a:latin typeface="+mn-lt"/>
                          <a:ea typeface="+mn-ea"/>
                          <a:cs typeface="+mn-cs"/>
                        </a:rPr>
                        <a:t>11,8</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660525</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4,4</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11255698</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75,3</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14947780</a:t>
                      </a:r>
                    </a:p>
                  </a:txBody>
                  <a:tcPr marL="9525" marR="9525" marT="9525" marB="0" anchor="ctr"/>
                </a:tc>
                <a:tc>
                  <a:txBody>
                    <a:bodyPr/>
                    <a:lstStyle/>
                    <a:p>
                      <a:pPr marL="0" algn="l" defTabSz="914400" rtl="0" eaLnBrk="1" fontAlgn="t" latinLnBrk="0" hangingPunct="1">
                        <a:spcAft>
                          <a:spcPts val="0"/>
                        </a:spcAft>
                      </a:pPr>
                      <a:r>
                        <a:rPr lang="ru-RU" sz="1500" kern="1200">
                          <a:solidFill>
                            <a:schemeClr val="tx1"/>
                          </a:solidFill>
                          <a:effectLst/>
                          <a:latin typeface="+mn-lt"/>
                          <a:ea typeface="+mn-ea"/>
                          <a:cs typeface="+mn-cs"/>
                        </a:rPr>
                        <a:t>100,0</a:t>
                      </a:r>
                    </a:p>
                  </a:txBody>
                  <a:tcPr marL="9525" marR="9525" marT="9525" marB="0"/>
                </a:tc>
                <a:extLst>
                  <a:ext uri="{0D108BD9-81ED-4DB2-BD59-A6C34878D82A}">
                    <a16:rowId xmlns:a16="http://schemas.microsoft.com/office/drawing/2014/main" val="440380070"/>
                  </a:ext>
                </a:extLst>
              </a:tr>
              <a:tr h="292683">
                <a:tc>
                  <a:txBody>
                    <a:bodyPr/>
                    <a:lstStyle/>
                    <a:p>
                      <a:pPr marL="0" lvl="0" indent="0" algn="just">
                        <a:spcAft>
                          <a:spcPts val="0"/>
                        </a:spcAft>
                        <a:buFont typeface="+mj-lt"/>
                        <a:buNone/>
                      </a:pPr>
                      <a:r>
                        <a:rPr lang="ru-RU" sz="1500" dirty="0" smtClean="0">
                          <a:effectLst/>
                          <a:latin typeface="Calibri" panose="020F0502020204030204" pitchFamily="34" charset="0"/>
                          <a:ea typeface="Times New Roman" panose="02020603050405020304" pitchFamily="18" charset="0"/>
                          <a:cs typeface="Times New Roman" panose="02020603050405020304" pitchFamily="18" charset="0"/>
                        </a:rPr>
                        <a:t>15</a:t>
                      </a:r>
                      <a:endParaRPr lang="ru-RU"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tc>
                <a:tc>
                  <a:txBody>
                    <a:bodyPr/>
                    <a:lstStyle/>
                    <a:p>
                      <a:pPr>
                        <a:spcAft>
                          <a:spcPts val="0"/>
                        </a:spcAft>
                      </a:pPr>
                      <a:r>
                        <a:rPr lang="ru-RU" sz="1500">
                          <a:effectLst/>
                        </a:rPr>
                        <a:t>Итого</a:t>
                      </a:r>
                      <a:endParaRPr lang="ru-RU"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8525" marR="58525" marT="0" marB="0" anchor="ctr"/>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1641215</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7,4</a:t>
                      </a:r>
                    </a:p>
                  </a:txBody>
                  <a:tcPr marL="9525" marR="9525" marT="9525" marB="0" anchor="b"/>
                </a:tc>
                <a:tc>
                  <a:txBody>
                    <a:bodyPr/>
                    <a:lstStyle/>
                    <a:p>
                      <a:pPr marL="0" algn="l" defTabSz="914400" rtl="0" eaLnBrk="1" fontAlgn="ctr" latinLnBrk="0" hangingPunct="1">
                        <a:spcAft>
                          <a:spcPts val="0"/>
                        </a:spcAft>
                      </a:pPr>
                      <a:r>
                        <a:rPr lang="ru-RU" sz="1500" kern="1200">
                          <a:solidFill>
                            <a:schemeClr val="tx1"/>
                          </a:solidFill>
                          <a:effectLst/>
                          <a:latin typeface="+mn-lt"/>
                          <a:ea typeface="+mn-ea"/>
                          <a:cs typeface="+mn-cs"/>
                        </a:rPr>
                        <a:t>1896643</a:t>
                      </a:r>
                    </a:p>
                  </a:txBody>
                  <a:tcPr marL="9525" marR="9525" marT="9525" marB="0" anchor="ctr"/>
                </a:tc>
                <a:tc>
                  <a:txBody>
                    <a:bodyPr/>
                    <a:lstStyle/>
                    <a:p>
                      <a:pPr marL="0" algn="l" defTabSz="914400" rtl="0" eaLnBrk="1" fontAlgn="b" latinLnBrk="0" hangingPunct="1">
                        <a:spcAft>
                          <a:spcPts val="0"/>
                        </a:spcAft>
                      </a:pPr>
                      <a:r>
                        <a:rPr lang="ru-RU" sz="1500" kern="1200">
                          <a:solidFill>
                            <a:schemeClr val="tx1"/>
                          </a:solidFill>
                          <a:effectLst/>
                          <a:latin typeface="+mn-lt"/>
                          <a:ea typeface="+mn-ea"/>
                          <a:cs typeface="+mn-cs"/>
                        </a:rPr>
                        <a:t>8,5</a:t>
                      </a:r>
                    </a:p>
                  </a:txBody>
                  <a:tcPr marL="9525" marR="9525" marT="9525" marB="0" anchor="b"/>
                </a:tc>
                <a:tc>
                  <a:txBody>
                    <a:bodyPr/>
                    <a:lstStyle/>
                    <a:p>
                      <a:pPr marL="0" algn="l" defTabSz="914400" rtl="0" eaLnBrk="1" fontAlgn="ctr" latinLnBrk="0" hangingPunct="1">
                        <a:spcAft>
                          <a:spcPts val="0"/>
                        </a:spcAft>
                      </a:pPr>
                      <a:r>
                        <a:rPr lang="ru-RU" sz="1500" kern="1200" dirty="0">
                          <a:solidFill>
                            <a:schemeClr val="tx1"/>
                          </a:solidFill>
                          <a:effectLst/>
                          <a:latin typeface="+mn-lt"/>
                          <a:ea typeface="+mn-ea"/>
                          <a:cs typeface="+mn-cs"/>
                        </a:rPr>
                        <a:t>671526</a:t>
                      </a:r>
                    </a:p>
                  </a:txBody>
                  <a:tcPr marL="9525" marR="9525" marT="9525" marB="0" anchor="ctr"/>
                </a:tc>
                <a:tc>
                  <a:txBody>
                    <a:bodyPr/>
                    <a:lstStyle/>
                    <a:p>
                      <a:pPr marL="0" algn="l" defTabSz="914400" rtl="0" eaLnBrk="1" fontAlgn="b" latinLnBrk="0" hangingPunct="1">
                        <a:spcAft>
                          <a:spcPts val="0"/>
                        </a:spcAft>
                      </a:pPr>
                      <a:r>
                        <a:rPr lang="ru-RU" sz="1500" kern="1200" dirty="0">
                          <a:solidFill>
                            <a:schemeClr val="tx1"/>
                          </a:solidFill>
                          <a:effectLst/>
                          <a:latin typeface="+mn-lt"/>
                          <a:ea typeface="+mn-ea"/>
                          <a:cs typeface="+mn-cs"/>
                        </a:rPr>
                        <a:t>3,0</a:t>
                      </a:r>
                    </a:p>
                  </a:txBody>
                  <a:tcPr marL="9525" marR="9525" marT="9525" marB="0" anchor="b"/>
                </a:tc>
                <a:tc>
                  <a:txBody>
                    <a:bodyPr/>
                    <a:lstStyle/>
                    <a:p>
                      <a:pPr marL="0" algn="l" defTabSz="914400" rtl="0" eaLnBrk="1" fontAlgn="ctr" latinLnBrk="0" hangingPunct="1">
                        <a:spcAft>
                          <a:spcPts val="0"/>
                        </a:spcAft>
                      </a:pPr>
                      <a:r>
                        <a:rPr lang="ru-RU" sz="1500" kern="1200" dirty="0">
                          <a:solidFill>
                            <a:schemeClr val="tx1"/>
                          </a:solidFill>
                          <a:effectLst/>
                          <a:latin typeface="+mn-lt"/>
                          <a:ea typeface="+mn-ea"/>
                          <a:cs typeface="+mn-cs"/>
                        </a:rPr>
                        <a:t>18107228</a:t>
                      </a:r>
                    </a:p>
                  </a:txBody>
                  <a:tcPr marL="9525" marR="9525" marT="9525" marB="0" anchor="ctr"/>
                </a:tc>
                <a:tc>
                  <a:txBody>
                    <a:bodyPr/>
                    <a:lstStyle/>
                    <a:p>
                      <a:pPr marL="0" algn="l" defTabSz="914400" rtl="0" eaLnBrk="1" fontAlgn="b" latinLnBrk="0" hangingPunct="1">
                        <a:spcAft>
                          <a:spcPts val="0"/>
                        </a:spcAft>
                      </a:pPr>
                      <a:r>
                        <a:rPr lang="ru-RU" sz="1500" kern="1200" dirty="0">
                          <a:solidFill>
                            <a:schemeClr val="tx1"/>
                          </a:solidFill>
                          <a:effectLst/>
                          <a:latin typeface="+mn-lt"/>
                          <a:ea typeface="+mn-ea"/>
                          <a:cs typeface="+mn-cs"/>
                        </a:rPr>
                        <a:t>81,1</a:t>
                      </a:r>
                    </a:p>
                  </a:txBody>
                  <a:tcPr marL="9525" marR="9525" marT="9525" marB="0" anchor="b"/>
                </a:tc>
                <a:tc>
                  <a:txBody>
                    <a:bodyPr/>
                    <a:lstStyle/>
                    <a:p>
                      <a:pPr marL="0" algn="l" defTabSz="914400" rtl="0" eaLnBrk="1" fontAlgn="ctr" latinLnBrk="0" hangingPunct="1">
                        <a:spcAft>
                          <a:spcPts val="0"/>
                        </a:spcAft>
                      </a:pPr>
                      <a:r>
                        <a:rPr lang="ru-RU" sz="1500" kern="1200" dirty="0">
                          <a:solidFill>
                            <a:schemeClr val="tx1"/>
                          </a:solidFill>
                          <a:effectLst/>
                          <a:latin typeface="+mn-lt"/>
                          <a:ea typeface="+mn-ea"/>
                          <a:cs typeface="+mn-cs"/>
                        </a:rPr>
                        <a:t>22316611</a:t>
                      </a:r>
                    </a:p>
                  </a:txBody>
                  <a:tcPr marL="9525" marR="9525" marT="9525" marB="0" anchor="ctr"/>
                </a:tc>
                <a:tc>
                  <a:txBody>
                    <a:bodyPr/>
                    <a:lstStyle/>
                    <a:p>
                      <a:pPr marL="0" algn="l" defTabSz="914400" rtl="0" eaLnBrk="1" fontAlgn="t" latinLnBrk="0" hangingPunct="1">
                        <a:spcAft>
                          <a:spcPts val="0"/>
                        </a:spcAft>
                      </a:pPr>
                      <a:r>
                        <a:rPr lang="ru-RU" sz="1500" kern="1200" dirty="0">
                          <a:solidFill>
                            <a:schemeClr val="tx1"/>
                          </a:solidFill>
                          <a:effectLst/>
                          <a:latin typeface="+mn-lt"/>
                          <a:ea typeface="+mn-ea"/>
                          <a:cs typeface="+mn-cs"/>
                        </a:rPr>
                        <a:t>100,0</a:t>
                      </a:r>
                    </a:p>
                  </a:txBody>
                  <a:tcPr marL="9525" marR="9525" marT="9525" marB="0"/>
                </a:tc>
                <a:extLst>
                  <a:ext uri="{0D108BD9-81ED-4DB2-BD59-A6C34878D82A}">
                    <a16:rowId xmlns:a16="http://schemas.microsoft.com/office/drawing/2014/main" val="10014"/>
                  </a:ext>
                </a:extLst>
              </a:tr>
            </a:tbl>
          </a:graphicData>
        </a:graphic>
      </p:graphicFrame>
      <p:sp>
        <p:nvSpPr>
          <p:cNvPr id="6" name="Овал 5"/>
          <p:cNvSpPr/>
          <p:nvPr/>
        </p:nvSpPr>
        <p:spPr>
          <a:xfrm>
            <a:off x="7308304" y="2132856"/>
            <a:ext cx="648072" cy="27890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340697" y="4653136"/>
            <a:ext cx="864096"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987824" y="4725144"/>
            <a:ext cx="1080120" cy="10801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272472" y="5877272"/>
            <a:ext cx="996108" cy="4404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616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ru-RU" sz="3600" b="1" dirty="0" smtClean="0">
                <a:solidFill>
                  <a:srgbClr val="FF0000"/>
                </a:solidFill>
              </a:rPr>
              <a:t>Распределение родителей по их отношению к вакцинации</a:t>
            </a:r>
            <a:endParaRPr lang="ru-RU" sz="3600" b="1" dirty="0">
              <a:solidFill>
                <a:srgbClr val="FF0000"/>
              </a:solidFill>
            </a:endParaRPr>
          </a:p>
        </p:txBody>
      </p:sp>
      <p:graphicFrame>
        <p:nvGraphicFramePr>
          <p:cNvPr id="4" name="Содержимое 5"/>
          <p:cNvGraphicFramePr>
            <a:graphicFrameLocks/>
          </p:cNvGraphicFramePr>
          <p:nvPr>
            <p:extLst>
              <p:ext uri="{D42A27DB-BD31-4B8C-83A1-F6EECF244321}">
                <p14:modId xmlns:p14="http://schemas.microsoft.com/office/powerpoint/2010/main" val="3103916656"/>
              </p:ext>
            </p:extLst>
          </p:nvPr>
        </p:nvGraphicFramePr>
        <p:xfrm>
          <a:off x="-108520" y="2852936"/>
          <a:ext cx="6912768" cy="3573016"/>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293096"/>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686179"/>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36"/>
          <a:stretch/>
        </p:blipFill>
        <p:spPr bwMode="auto">
          <a:xfrm>
            <a:off x="5796136" y="5301209"/>
            <a:ext cx="1642363" cy="14184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20072" y="1686179"/>
            <a:ext cx="3672408" cy="1908215"/>
          </a:xfrm>
          <a:prstGeom prst="rect">
            <a:avLst/>
          </a:prstGeom>
          <a:solidFill>
            <a:srgbClr val="E5FFF2"/>
          </a:solidFill>
        </p:spPr>
        <p:txBody>
          <a:bodyPr wrap="square" rtlCol="0">
            <a:spAutoFit/>
          </a:bodyPr>
          <a:lstStyle/>
          <a:p>
            <a:pPr>
              <a:spcBef>
                <a:spcPts val="300"/>
              </a:spcBef>
            </a:pPr>
            <a:r>
              <a:rPr lang="ru-RU" b="1" dirty="0" smtClean="0"/>
              <a:t>Причины негативного отношения:</a:t>
            </a:r>
          </a:p>
          <a:p>
            <a:pPr>
              <a:spcBef>
                <a:spcPts val="300"/>
              </a:spcBef>
              <a:buFont typeface="Wingdings" pitchFamily="2" charset="2"/>
              <a:buChar char="§"/>
            </a:pPr>
            <a:r>
              <a:rPr lang="ru-RU" dirty="0"/>
              <a:t>б</a:t>
            </a:r>
            <a:r>
              <a:rPr lang="ru-RU" dirty="0" smtClean="0"/>
              <a:t>оязнь осложнений (45,2%)</a:t>
            </a:r>
          </a:p>
          <a:p>
            <a:pPr>
              <a:spcBef>
                <a:spcPts val="300"/>
              </a:spcBef>
              <a:buFont typeface="Wingdings" pitchFamily="2" charset="2"/>
              <a:buChar char="§"/>
            </a:pPr>
            <a:r>
              <a:rPr lang="ru-RU" dirty="0"/>
              <a:t>п</a:t>
            </a:r>
            <a:r>
              <a:rPr lang="ru-RU" dirty="0" smtClean="0"/>
              <a:t>ривитые также болеют (16,0%)</a:t>
            </a:r>
          </a:p>
          <a:p>
            <a:pPr>
              <a:spcBef>
                <a:spcPts val="300"/>
              </a:spcBef>
              <a:buFont typeface="Wingdings" pitchFamily="2" charset="2"/>
              <a:buChar char="§"/>
            </a:pPr>
            <a:r>
              <a:rPr lang="ru-RU" dirty="0"/>
              <a:t>в</a:t>
            </a:r>
            <a:r>
              <a:rPr lang="ru-RU" dirty="0" smtClean="0"/>
              <a:t>акцины некачественные (11,5%)</a:t>
            </a:r>
          </a:p>
          <a:p>
            <a:pPr>
              <a:spcBef>
                <a:spcPts val="300"/>
              </a:spcBef>
              <a:buFont typeface="Wingdings" pitchFamily="2" charset="2"/>
              <a:buChar char="§"/>
            </a:pPr>
            <a:r>
              <a:rPr lang="ru-RU" dirty="0"/>
              <a:t>н</a:t>
            </a:r>
            <a:r>
              <a:rPr lang="ru-RU" dirty="0" smtClean="0"/>
              <a:t>егативный опыт предыдущих вакцинаций (9,9%)</a:t>
            </a:r>
          </a:p>
        </p:txBody>
      </p:sp>
    </p:spTree>
    <p:extLst>
      <p:ext uri="{BB962C8B-B14F-4D97-AF65-F5344CB8AC3E}">
        <p14:creationId xmlns:p14="http://schemas.microsoft.com/office/powerpoint/2010/main" val="357550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62670"/>
            <a:ext cx="8686800" cy="1138138"/>
          </a:xfrm>
        </p:spPr>
        <p:txBody>
          <a:bodyPr>
            <a:normAutofit fontScale="90000"/>
          </a:bodyPr>
          <a:lstStyle/>
          <a:p>
            <a:r>
              <a:rPr lang="ru-RU" sz="3600" b="1" dirty="0">
                <a:solidFill>
                  <a:srgbClr val="FF0000"/>
                </a:solidFill>
              </a:rPr>
              <a:t>Источники получения информации о прививках, к которым наиболее часто обращались родители</a:t>
            </a:r>
            <a:r>
              <a:rPr lang="ru-RU" dirty="0"/>
              <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289645" y="1844824"/>
            <a:ext cx="8854355" cy="4288160"/>
          </a:xfrm>
          <a:prstGeom prst="rect">
            <a:avLst/>
          </a:prstGeom>
        </p:spPr>
      </p:pic>
    </p:spTree>
    <p:extLst>
      <p:ext uri="{BB962C8B-B14F-4D97-AF65-F5344CB8AC3E}">
        <p14:creationId xmlns:p14="http://schemas.microsoft.com/office/powerpoint/2010/main" val="3636578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568952" cy="1143000"/>
          </a:xfrm>
        </p:spPr>
        <p:txBody>
          <a:bodyPr>
            <a:noAutofit/>
          </a:bodyPr>
          <a:lstStyle/>
          <a:p>
            <a:r>
              <a:rPr lang="ru-RU" sz="3200" b="1" dirty="0">
                <a:solidFill>
                  <a:srgbClr val="FF0000"/>
                </a:solidFill>
              </a:rPr>
              <a:t>Наиболее авторитетные источники получения информации о прививках </a:t>
            </a:r>
            <a:r>
              <a:rPr lang="ru-RU" sz="3200" b="1" dirty="0" smtClean="0">
                <a:solidFill>
                  <a:srgbClr val="FF0000"/>
                </a:solidFill>
              </a:rPr>
              <a:t>вакцинации</a:t>
            </a:r>
            <a:endParaRPr lang="ru-RU" sz="3200" b="1" dirty="0">
              <a:solidFill>
                <a:srgbClr val="FF0000"/>
              </a:solidFill>
            </a:endParaRPr>
          </a:p>
        </p:txBody>
      </p:sp>
      <p:pic>
        <p:nvPicPr>
          <p:cNvPr id="4" name="Объект 3"/>
          <p:cNvPicPr>
            <a:picLocks noGrp="1" noChangeAspect="1"/>
          </p:cNvPicPr>
          <p:nvPr>
            <p:ph idx="1"/>
          </p:nvPr>
        </p:nvPicPr>
        <p:blipFill>
          <a:blip r:embed="rId2"/>
          <a:stretch>
            <a:fillRect/>
          </a:stretch>
        </p:blipFill>
        <p:spPr>
          <a:xfrm>
            <a:off x="107504" y="1904476"/>
            <a:ext cx="8964488" cy="4332836"/>
          </a:xfrm>
          <a:prstGeom prst="rect">
            <a:avLst/>
          </a:prstGeom>
        </p:spPr>
      </p:pic>
    </p:spTree>
    <p:extLst>
      <p:ext uri="{BB962C8B-B14F-4D97-AF65-F5344CB8AC3E}">
        <p14:creationId xmlns:p14="http://schemas.microsoft.com/office/powerpoint/2010/main" val="277220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656" y="1594285"/>
            <a:ext cx="8229600" cy="316631"/>
          </a:xfrm>
        </p:spPr>
        <p:txBody>
          <a:bodyPr>
            <a:noAutofit/>
          </a:bodyPr>
          <a:lstStyle/>
          <a:p>
            <a:pPr marL="0" indent="0">
              <a:buNone/>
            </a:pPr>
            <a:r>
              <a:rPr lang="ru-RU" sz="1800" b="1" dirty="0" smtClean="0"/>
              <a:t>Распределение по должности </a:t>
            </a:r>
            <a:r>
              <a:rPr lang="ru-RU" sz="1800" b="1" dirty="0"/>
              <a:t>(%)</a:t>
            </a:r>
          </a:p>
          <a:p>
            <a:pPr marL="0" indent="0">
              <a:buNone/>
            </a:pPr>
            <a:endParaRPr lang="ru-RU" sz="1800" b="1" dirty="0"/>
          </a:p>
        </p:txBody>
      </p:sp>
      <p:sp>
        <p:nvSpPr>
          <p:cNvPr id="4" name="Заголовок 1"/>
          <p:cNvSpPr>
            <a:spLocks noGrp="1"/>
          </p:cNvSpPr>
          <p:nvPr>
            <p:ph type="title"/>
          </p:nvPr>
        </p:nvSpPr>
        <p:spPr>
          <a:xfrm>
            <a:off x="277688" y="47719"/>
            <a:ext cx="8686800" cy="1143000"/>
          </a:xfrm>
        </p:spPr>
        <p:txBody>
          <a:bodyPr>
            <a:noAutofit/>
          </a:bodyPr>
          <a:lstStyle/>
          <a:p>
            <a:r>
              <a:rPr lang="ru-RU" sz="3200" b="1" dirty="0" smtClean="0">
                <a:solidFill>
                  <a:srgbClr val="FF0000"/>
                </a:solidFill>
              </a:rPr>
              <a:t>Характеристика сотрудников МО, принимавших участие в опросе до пандемии</a:t>
            </a:r>
            <a:endParaRPr lang="ru-RU" sz="3200" b="1" dirty="0">
              <a:solidFill>
                <a:srgbClr val="FF0000"/>
              </a:solidFill>
            </a:endParaRPr>
          </a:p>
        </p:txBody>
      </p:sp>
      <p:graphicFrame>
        <p:nvGraphicFramePr>
          <p:cNvPr id="5" name="Диаграмма 4"/>
          <p:cNvGraphicFramePr/>
          <p:nvPr>
            <p:extLst>
              <p:ext uri="{D42A27DB-BD31-4B8C-83A1-F6EECF244321}">
                <p14:modId xmlns:p14="http://schemas.microsoft.com/office/powerpoint/2010/main" val="46671471"/>
              </p:ext>
            </p:extLst>
          </p:nvPr>
        </p:nvGraphicFramePr>
        <p:xfrm>
          <a:off x="117646" y="2078112"/>
          <a:ext cx="4464496" cy="4087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3167806847"/>
              </p:ext>
            </p:extLst>
          </p:nvPr>
        </p:nvGraphicFramePr>
        <p:xfrm>
          <a:off x="4572000" y="1738535"/>
          <a:ext cx="4464496" cy="27220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04048" y="1458570"/>
            <a:ext cx="2920928" cy="369332"/>
          </a:xfrm>
          <a:prstGeom prst="rect">
            <a:avLst/>
          </a:prstGeom>
          <a:noFill/>
        </p:spPr>
        <p:txBody>
          <a:bodyPr wrap="none" rtlCol="0">
            <a:spAutoFit/>
          </a:bodyPr>
          <a:lstStyle/>
          <a:p>
            <a:r>
              <a:rPr lang="ru-RU" b="1" dirty="0"/>
              <a:t>Распределение </a:t>
            </a:r>
            <a:r>
              <a:rPr lang="ru-RU" b="1" dirty="0" smtClean="0"/>
              <a:t>по полу (%)</a:t>
            </a:r>
            <a:endParaRPr lang="ru-RU" b="1" dirty="0"/>
          </a:p>
        </p:txBody>
      </p:sp>
      <p:graphicFrame>
        <p:nvGraphicFramePr>
          <p:cNvPr id="10" name="Диаграмма 9"/>
          <p:cNvGraphicFramePr/>
          <p:nvPr>
            <p:extLst>
              <p:ext uri="{D42A27DB-BD31-4B8C-83A1-F6EECF244321}">
                <p14:modId xmlns:p14="http://schemas.microsoft.com/office/powerpoint/2010/main" val="3709914225"/>
              </p:ext>
            </p:extLst>
          </p:nvPr>
        </p:nvGraphicFramePr>
        <p:xfrm>
          <a:off x="4716016" y="3861048"/>
          <a:ext cx="4248472" cy="34391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866275" y="4275874"/>
            <a:ext cx="3815981" cy="369332"/>
          </a:xfrm>
          <a:prstGeom prst="rect">
            <a:avLst/>
          </a:prstGeom>
          <a:noFill/>
        </p:spPr>
        <p:txBody>
          <a:bodyPr wrap="none" rtlCol="0">
            <a:spAutoFit/>
          </a:bodyPr>
          <a:lstStyle/>
          <a:p>
            <a:r>
              <a:rPr lang="ru-RU" b="1" dirty="0"/>
              <a:t>Распределение </a:t>
            </a:r>
            <a:r>
              <a:rPr lang="ru-RU" b="1" dirty="0" smtClean="0"/>
              <a:t>по стажу работы (%)</a:t>
            </a:r>
            <a:endParaRPr lang="ru-RU" b="1" dirty="0"/>
          </a:p>
        </p:txBody>
      </p:sp>
    </p:spTree>
    <p:extLst>
      <p:ext uri="{BB962C8B-B14F-4D97-AF65-F5344CB8AC3E}">
        <p14:creationId xmlns:p14="http://schemas.microsoft.com/office/powerpoint/2010/main" val="354951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25760"/>
            <a:ext cx="8229600" cy="1143000"/>
          </a:xfrm>
        </p:spPr>
        <p:txBody>
          <a:bodyPr>
            <a:noAutofit/>
          </a:bodyPr>
          <a:lstStyle/>
          <a:p>
            <a:r>
              <a:rPr lang="ru-RU" sz="3600" b="1" dirty="0" smtClean="0">
                <a:solidFill>
                  <a:srgbClr val="FF0000"/>
                </a:solidFill>
              </a:rPr>
              <a:t>Распределение сотрудников МО по их отношению к вакцинации</a:t>
            </a:r>
            <a:endParaRPr lang="ru-RU" sz="3600" b="1" dirty="0">
              <a:solidFill>
                <a:srgbClr val="FF0000"/>
              </a:solidFill>
            </a:endParaRPr>
          </a:p>
        </p:txBody>
      </p:sp>
      <p:graphicFrame>
        <p:nvGraphicFramePr>
          <p:cNvPr id="4" name="Содержимое 5"/>
          <p:cNvGraphicFramePr>
            <a:graphicFrameLocks/>
          </p:cNvGraphicFramePr>
          <p:nvPr>
            <p:extLst>
              <p:ext uri="{D42A27DB-BD31-4B8C-83A1-F6EECF244321}">
                <p14:modId xmlns:p14="http://schemas.microsoft.com/office/powerpoint/2010/main" val="4020232580"/>
              </p:ext>
            </p:extLst>
          </p:nvPr>
        </p:nvGraphicFramePr>
        <p:xfrm>
          <a:off x="734888" y="2708920"/>
          <a:ext cx="6912768" cy="3573016"/>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12" y="4149080"/>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256" y="1542163"/>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36"/>
          <a:stretch/>
        </p:blipFill>
        <p:spPr bwMode="auto">
          <a:xfrm>
            <a:off x="6639544" y="5157193"/>
            <a:ext cx="1642363" cy="141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8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FF0000"/>
                </a:solidFill>
              </a:rPr>
              <a:t>Сотрудник МО, негативно настроенный к вакцинации: </a:t>
            </a:r>
            <a:r>
              <a:rPr lang="ru-RU" sz="3600" b="1" i="1" u="sng" dirty="0" smtClean="0">
                <a:solidFill>
                  <a:srgbClr val="FF0000"/>
                </a:solidFill>
              </a:rPr>
              <a:t>кто это?</a:t>
            </a:r>
            <a:endParaRPr lang="ru-RU" sz="3600" b="1" i="1" u="sng" dirty="0">
              <a:solidFill>
                <a:srgbClr val="FF0000"/>
              </a:solidFill>
            </a:endParaRPr>
          </a:p>
        </p:txBody>
      </p:sp>
      <p:sp>
        <p:nvSpPr>
          <p:cNvPr id="3" name="Объект 2"/>
          <p:cNvSpPr>
            <a:spLocks noGrp="1"/>
          </p:cNvSpPr>
          <p:nvPr>
            <p:ph idx="1"/>
          </p:nvPr>
        </p:nvSpPr>
        <p:spPr>
          <a:xfrm>
            <a:off x="457200" y="1927373"/>
            <a:ext cx="8229600" cy="4525963"/>
          </a:xfrm>
        </p:spPr>
        <p:txBody>
          <a:bodyPr/>
          <a:lstStyle/>
          <a:p>
            <a:pPr marL="0" indent="0">
              <a:buNone/>
            </a:pPr>
            <a:r>
              <a:rPr lang="ru-RU" b="1" u="sng" dirty="0" smtClean="0"/>
              <a:t>187 сотрудников</a:t>
            </a:r>
          </a:p>
          <a:p>
            <a:r>
              <a:rPr lang="ru-RU" dirty="0" smtClean="0"/>
              <a:t>41 врач (8,2% от всех врачей)</a:t>
            </a:r>
          </a:p>
          <a:p>
            <a:r>
              <a:rPr lang="ru-RU" dirty="0" smtClean="0"/>
              <a:t>79 средних </a:t>
            </a:r>
            <a:r>
              <a:rPr lang="ru-RU" dirty="0" err="1" smtClean="0"/>
              <a:t>мед.работников</a:t>
            </a:r>
            <a:r>
              <a:rPr lang="ru-RU" dirty="0" smtClean="0"/>
              <a:t> (14,0%)</a:t>
            </a:r>
          </a:p>
          <a:p>
            <a:r>
              <a:rPr lang="ru-RU" dirty="0" smtClean="0"/>
              <a:t>14 младших </a:t>
            </a:r>
            <a:r>
              <a:rPr lang="ru-RU" dirty="0" err="1"/>
              <a:t>мед.работников</a:t>
            </a:r>
            <a:r>
              <a:rPr lang="ru-RU" dirty="0"/>
              <a:t> </a:t>
            </a:r>
            <a:r>
              <a:rPr lang="ru-RU" dirty="0" smtClean="0"/>
              <a:t>(21,2%)</a:t>
            </a:r>
          </a:p>
          <a:p>
            <a:r>
              <a:rPr lang="ru-RU" dirty="0" smtClean="0"/>
              <a:t>53 </a:t>
            </a:r>
            <a:r>
              <a:rPr lang="ru-RU" smtClean="0"/>
              <a:t>немедицинских сотрудника </a:t>
            </a:r>
            <a:r>
              <a:rPr lang="ru-RU" dirty="0" smtClean="0"/>
              <a:t>(26,2%)</a:t>
            </a:r>
            <a:endParaRPr lang="ru-RU" dirty="0"/>
          </a:p>
        </p:txBody>
      </p:sp>
    </p:spTree>
    <p:extLst>
      <p:ext uri="{BB962C8B-B14F-4D97-AF65-F5344CB8AC3E}">
        <p14:creationId xmlns:p14="http://schemas.microsoft.com/office/powerpoint/2010/main" val="4294533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 y="269776"/>
            <a:ext cx="8229600" cy="1143000"/>
          </a:xfrm>
        </p:spPr>
        <p:txBody>
          <a:bodyPr>
            <a:normAutofit fontScale="90000"/>
          </a:bodyPr>
          <a:lstStyle/>
          <a:p>
            <a:r>
              <a:rPr lang="ru-RU" b="1" dirty="0" smtClean="0">
                <a:solidFill>
                  <a:srgbClr val="FF0000"/>
                </a:solidFill>
              </a:rPr>
              <a:t>Врачи, негативно относящиеся</a:t>
            </a:r>
            <a:br>
              <a:rPr lang="ru-RU" b="1" dirty="0" smtClean="0">
                <a:solidFill>
                  <a:srgbClr val="FF0000"/>
                </a:solidFill>
              </a:rPr>
            </a:br>
            <a:r>
              <a:rPr lang="ru-RU" b="1" dirty="0" smtClean="0">
                <a:solidFill>
                  <a:srgbClr val="FF0000"/>
                </a:solidFill>
              </a:rPr>
              <a:t>к прививкам</a:t>
            </a:r>
            <a:endParaRPr lang="ru-RU" b="1" dirty="0">
              <a:solidFill>
                <a:srgbClr val="FF0000"/>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3794864409"/>
              </p:ext>
            </p:extLst>
          </p:nvPr>
        </p:nvGraphicFramePr>
        <p:xfrm>
          <a:off x="489489" y="1915706"/>
          <a:ext cx="8123410" cy="4480458"/>
        </p:xfrm>
        <a:graphic>
          <a:graphicData uri="http://schemas.openxmlformats.org/drawingml/2006/chart">
            <c:chart xmlns:c="http://schemas.openxmlformats.org/drawingml/2006/chart" xmlns:r="http://schemas.openxmlformats.org/officeDocument/2006/relationships" r:id="rId2"/>
          </a:graphicData>
        </a:graphic>
      </p:graphicFrame>
      <p:sp>
        <p:nvSpPr>
          <p:cNvPr id="9" name="AutoShape 2" descr="https://banner2.kisspng.com/20180404/buw/kisspng-medicine-physician-stethoscope-clip-art-the-doctor-5ac55ad7537278.540771801522883287341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3"/>
          <a:stretch>
            <a:fillRect/>
          </a:stretch>
        </p:blipFill>
        <p:spPr>
          <a:xfrm>
            <a:off x="7530977" y="220409"/>
            <a:ext cx="1361503" cy="1552407"/>
          </a:xfrm>
          <a:prstGeom prst="rect">
            <a:avLst/>
          </a:prstGeom>
        </p:spPr>
      </p:pic>
      <p:sp>
        <p:nvSpPr>
          <p:cNvPr id="12" name="TextBox 11"/>
          <p:cNvSpPr txBox="1"/>
          <p:nvPr/>
        </p:nvSpPr>
        <p:spPr>
          <a:xfrm>
            <a:off x="611560" y="1597654"/>
            <a:ext cx="646908" cy="307777"/>
          </a:xfrm>
          <a:prstGeom prst="rect">
            <a:avLst/>
          </a:prstGeom>
          <a:noFill/>
        </p:spPr>
        <p:txBody>
          <a:bodyPr wrap="none" rtlCol="0">
            <a:spAutoFit/>
          </a:bodyPr>
          <a:lstStyle/>
          <a:p>
            <a:r>
              <a:rPr lang="ru-RU" sz="1400" b="1" dirty="0" err="1" smtClean="0"/>
              <a:t>Абс.ч</a:t>
            </a:r>
            <a:r>
              <a:rPr lang="ru-RU" sz="1400" b="1" dirty="0" smtClean="0"/>
              <a:t>.</a:t>
            </a:r>
            <a:endParaRPr lang="ru-RU" sz="1400" b="1" dirty="0"/>
          </a:p>
        </p:txBody>
      </p:sp>
    </p:spTree>
    <p:extLst>
      <p:ext uri="{BB962C8B-B14F-4D97-AF65-F5344CB8AC3E}">
        <p14:creationId xmlns:p14="http://schemas.microsoft.com/office/powerpoint/2010/main" val="1596355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198756"/>
            <a:ext cx="8229600" cy="1143000"/>
          </a:xfrm>
        </p:spPr>
        <p:txBody>
          <a:bodyPr>
            <a:normAutofit fontScale="90000"/>
          </a:bodyPr>
          <a:lstStyle/>
          <a:p>
            <a:r>
              <a:rPr lang="ru-RU" b="1" dirty="0" smtClean="0">
                <a:solidFill>
                  <a:srgbClr val="FF0000"/>
                </a:solidFill>
              </a:rPr>
              <a:t>Распределение сотрудников по стажу работы</a:t>
            </a:r>
            <a:endParaRPr lang="ru-RU" b="1" dirty="0">
              <a:solidFill>
                <a:srgbClr val="FF0000"/>
              </a:solidFill>
            </a:endParaRPr>
          </a:p>
        </p:txBody>
      </p:sp>
      <p:sp>
        <p:nvSpPr>
          <p:cNvPr id="9" name="AutoShape 2" descr="https://banner2.kisspng.com/20180404/buw/kisspng-medicine-physician-stethoscope-clip-art-the-doctor-5ac55ad7537278.540771801522883287341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4" name="Диаграмма 13"/>
          <p:cNvGraphicFramePr/>
          <p:nvPr>
            <p:extLst>
              <p:ext uri="{D42A27DB-BD31-4B8C-83A1-F6EECF244321}">
                <p14:modId xmlns:p14="http://schemas.microsoft.com/office/powerpoint/2010/main" val="123876808"/>
              </p:ext>
            </p:extLst>
          </p:nvPr>
        </p:nvGraphicFramePr>
        <p:xfrm>
          <a:off x="1619672" y="1916832"/>
          <a:ext cx="6336704"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757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2008"/>
            <a:ext cx="9144000" cy="980728"/>
          </a:xfrm>
        </p:spPr>
        <p:txBody>
          <a:bodyPr/>
          <a:lstStyle/>
          <a:p>
            <a:r>
              <a:rPr lang="ru-RU" b="1" dirty="0" smtClean="0">
                <a:solidFill>
                  <a:srgbClr val="FF0000"/>
                </a:solidFill>
              </a:rPr>
              <a:t>Актуальность</a:t>
            </a:r>
            <a:endParaRPr lang="ru-RU" b="1" dirty="0">
              <a:solidFill>
                <a:srgbClr val="FF0000"/>
              </a:solidFill>
            </a:endParaRPr>
          </a:p>
        </p:txBody>
      </p:sp>
      <p:sp>
        <p:nvSpPr>
          <p:cNvPr id="3" name="Содержимое 2"/>
          <p:cNvSpPr>
            <a:spLocks noGrp="1"/>
          </p:cNvSpPr>
          <p:nvPr>
            <p:ph idx="1"/>
          </p:nvPr>
        </p:nvSpPr>
        <p:spPr>
          <a:xfrm>
            <a:off x="107504" y="1340768"/>
            <a:ext cx="8715436" cy="6021288"/>
          </a:xfrm>
        </p:spPr>
        <p:txBody>
          <a:bodyPr>
            <a:noAutofit/>
          </a:bodyPr>
          <a:lstStyle/>
          <a:p>
            <a:pPr algn="just">
              <a:spcBef>
                <a:spcPts val="1800"/>
              </a:spcBef>
            </a:pPr>
            <a:r>
              <a:rPr lang="ru-RU" sz="2300" dirty="0" smtClean="0"/>
              <a:t>На протяжении более чем 200-летней истории </a:t>
            </a:r>
            <a:r>
              <a:rPr lang="ru-RU" sz="2300" dirty="0" err="1" smtClean="0"/>
              <a:t>вакцинопрофилактика</a:t>
            </a:r>
            <a:r>
              <a:rPr lang="ru-RU" sz="2300" dirty="0" smtClean="0"/>
              <a:t> доказала свою исключительную эффективность в сохранении жизни и здоровья людей </a:t>
            </a:r>
          </a:p>
          <a:p>
            <a:pPr algn="just">
              <a:spcBef>
                <a:spcPts val="1800"/>
              </a:spcBef>
            </a:pPr>
            <a:r>
              <a:rPr lang="ru-RU" sz="2300" dirty="0" smtClean="0"/>
              <a:t>Благодаря иммунопрофилактике, мировому сообществу удалось ликвидировать натуральную оспу, провозгласить цель элиминации кори и врожденной краснухи, резко снизить заболеваемость и летальность от многих детских инфекций (коклюш, дифтерия, столбняк, вирусный гепатит В и т.д.)</a:t>
            </a:r>
          </a:p>
          <a:p>
            <a:pPr algn="just">
              <a:spcBef>
                <a:spcPts val="1800"/>
              </a:spcBef>
            </a:pPr>
            <a:r>
              <a:rPr lang="ru-RU" sz="2300" dirty="0" smtClean="0"/>
              <a:t>В условиях пандемии </a:t>
            </a:r>
            <a:r>
              <a:rPr lang="en-US" sz="2300" dirty="0" smtClean="0"/>
              <a:t>COVID-19 </a:t>
            </a:r>
            <a:r>
              <a:rPr lang="ru-RU" sz="2300" dirty="0" smtClean="0"/>
              <a:t>вопросы организации вакцинации населения приобретают еще большую актуальность</a:t>
            </a:r>
          </a:p>
          <a:p>
            <a:pPr algn="just">
              <a:spcBef>
                <a:spcPts val="1800"/>
              </a:spcBef>
            </a:pPr>
            <a:endParaRPr lang="ru-RU" sz="2300" dirty="0"/>
          </a:p>
        </p:txBody>
      </p:sp>
    </p:spTree>
    <p:extLst>
      <p:ext uri="{BB962C8B-B14F-4D97-AF65-F5344CB8AC3E}">
        <p14:creationId xmlns:p14="http://schemas.microsoft.com/office/powerpoint/2010/main" val="2452961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5760"/>
            <a:ext cx="8229600" cy="1143000"/>
          </a:xfrm>
        </p:spPr>
        <p:txBody>
          <a:bodyPr>
            <a:noAutofit/>
          </a:bodyPr>
          <a:lstStyle/>
          <a:p>
            <a:r>
              <a:rPr lang="ru-RU" sz="3600" b="1" dirty="0">
                <a:solidFill>
                  <a:srgbClr val="FF0000"/>
                </a:solidFill>
              </a:rPr>
              <a:t>Причины негативного </a:t>
            </a:r>
            <a:r>
              <a:rPr lang="ru-RU" sz="3600" b="1" dirty="0" smtClean="0">
                <a:solidFill>
                  <a:srgbClr val="FF0000"/>
                </a:solidFill>
              </a:rPr>
              <a:t>отношения к вакцинации медицинских работников</a:t>
            </a:r>
            <a:endParaRPr lang="ru-RU" sz="3600" dirty="0">
              <a:solidFill>
                <a:srgbClr val="FF0000"/>
              </a:solidFill>
            </a:endParaRPr>
          </a:p>
        </p:txBody>
      </p:sp>
      <p:sp>
        <p:nvSpPr>
          <p:cNvPr id="3" name="Объект 2"/>
          <p:cNvSpPr>
            <a:spLocks noGrp="1"/>
          </p:cNvSpPr>
          <p:nvPr>
            <p:ph idx="1"/>
          </p:nvPr>
        </p:nvSpPr>
        <p:spPr>
          <a:xfrm>
            <a:off x="313184" y="1855364"/>
            <a:ext cx="8229600" cy="4525963"/>
          </a:xfrm>
        </p:spPr>
        <p:txBody>
          <a:bodyPr/>
          <a:lstStyle/>
          <a:p>
            <a:endParaRPr lang="ru-RU" dirty="0"/>
          </a:p>
        </p:txBody>
      </p:sp>
      <p:graphicFrame>
        <p:nvGraphicFramePr>
          <p:cNvPr id="5" name="Объект 7"/>
          <p:cNvGraphicFramePr>
            <a:graphicFrameLocks/>
          </p:cNvGraphicFramePr>
          <p:nvPr>
            <p:extLst>
              <p:ext uri="{D42A27DB-BD31-4B8C-83A1-F6EECF244321}">
                <p14:modId xmlns:p14="http://schemas.microsoft.com/office/powerpoint/2010/main" val="3048695038"/>
              </p:ext>
            </p:extLst>
          </p:nvPr>
        </p:nvGraphicFramePr>
        <p:xfrm>
          <a:off x="294033" y="1691778"/>
          <a:ext cx="8568952" cy="468955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899592" y="5124324"/>
            <a:ext cx="1320874" cy="584775"/>
          </a:xfrm>
          <a:prstGeom prst="rect">
            <a:avLst/>
          </a:prstGeom>
        </p:spPr>
        <p:txBody>
          <a:bodyPr wrap="none">
            <a:spAutoFit/>
          </a:bodyPr>
          <a:lstStyle/>
          <a:p>
            <a:pPr algn="ctr"/>
            <a:r>
              <a:rPr lang="ru-RU" sz="1600" dirty="0">
                <a:solidFill>
                  <a:srgbClr val="000000"/>
                </a:solidFill>
                <a:latin typeface="Calibri" panose="020F0502020204030204" pitchFamily="34" charset="0"/>
              </a:rPr>
              <a:t>боязнь </a:t>
            </a:r>
            <a:endParaRPr lang="ru-RU" sz="1600" dirty="0" smtClean="0">
              <a:solidFill>
                <a:srgbClr val="000000"/>
              </a:solidFill>
              <a:latin typeface="Calibri" panose="020F0502020204030204" pitchFamily="34" charset="0"/>
            </a:endParaRPr>
          </a:p>
          <a:p>
            <a:pPr algn="ctr"/>
            <a:r>
              <a:rPr lang="ru-RU" sz="1600" dirty="0" smtClean="0">
                <a:solidFill>
                  <a:srgbClr val="000000"/>
                </a:solidFill>
                <a:latin typeface="Calibri" panose="020F0502020204030204" pitchFamily="34" charset="0"/>
              </a:rPr>
              <a:t>осложнений</a:t>
            </a:r>
            <a:r>
              <a:rPr lang="ru-RU" sz="1600" dirty="0" smtClean="0"/>
              <a:t> </a:t>
            </a:r>
            <a:endParaRPr lang="ru-RU" sz="1600" dirty="0"/>
          </a:p>
        </p:txBody>
      </p:sp>
      <p:sp>
        <p:nvSpPr>
          <p:cNvPr id="7" name="Прямоугольник 6"/>
          <p:cNvSpPr/>
          <p:nvPr/>
        </p:nvSpPr>
        <p:spPr>
          <a:xfrm>
            <a:off x="2267744" y="5124324"/>
            <a:ext cx="1281120" cy="1077218"/>
          </a:xfrm>
          <a:prstGeom prst="rect">
            <a:avLst/>
          </a:prstGeom>
        </p:spPr>
        <p:txBody>
          <a:bodyPr wrap="none">
            <a:spAutoFit/>
          </a:bodyPr>
          <a:lstStyle/>
          <a:p>
            <a:pPr algn="ctr"/>
            <a:r>
              <a:rPr lang="ru-RU" sz="1600" dirty="0">
                <a:solidFill>
                  <a:srgbClr val="000000"/>
                </a:solidFill>
                <a:latin typeface="Calibri" panose="020F0502020204030204" pitchFamily="34" charset="0"/>
              </a:rPr>
              <a:t>личный </a:t>
            </a:r>
            <a:endParaRPr lang="ru-RU" sz="1600" dirty="0" smtClean="0">
              <a:solidFill>
                <a:srgbClr val="000000"/>
              </a:solidFill>
              <a:latin typeface="Calibri" panose="020F0502020204030204" pitchFamily="34" charset="0"/>
            </a:endParaRPr>
          </a:p>
          <a:p>
            <a:pPr algn="ctr"/>
            <a:r>
              <a:rPr lang="ru-RU" sz="1600" dirty="0" smtClean="0">
                <a:solidFill>
                  <a:srgbClr val="000000"/>
                </a:solidFill>
                <a:latin typeface="Calibri" panose="020F0502020204030204" pitchFamily="34" charset="0"/>
              </a:rPr>
              <a:t>неудачный </a:t>
            </a:r>
          </a:p>
          <a:p>
            <a:pPr algn="ctr"/>
            <a:r>
              <a:rPr lang="ru-RU" sz="1600" dirty="0" smtClean="0">
                <a:solidFill>
                  <a:srgbClr val="000000"/>
                </a:solidFill>
                <a:latin typeface="Calibri" panose="020F0502020204030204" pitchFamily="34" charset="0"/>
              </a:rPr>
              <a:t>опыт </a:t>
            </a:r>
          </a:p>
          <a:p>
            <a:pPr algn="ctr"/>
            <a:r>
              <a:rPr lang="ru-RU" sz="1600" dirty="0" smtClean="0">
                <a:solidFill>
                  <a:srgbClr val="000000"/>
                </a:solidFill>
                <a:latin typeface="Calibri" panose="020F0502020204030204" pitchFamily="34" charset="0"/>
              </a:rPr>
              <a:t>вакцинации</a:t>
            </a:r>
            <a:r>
              <a:rPr lang="ru-RU" sz="1600" dirty="0" smtClean="0"/>
              <a:t> </a:t>
            </a:r>
            <a:endParaRPr lang="ru-RU" sz="1600" dirty="0"/>
          </a:p>
        </p:txBody>
      </p:sp>
      <p:sp>
        <p:nvSpPr>
          <p:cNvPr id="8" name="Прямоугольник 7"/>
          <p:cNvSpPr/>
          <p:nvPr/>
        </p:nvSpPr>
        <p:spPr>
          <a:xfrm>
            <a:off x="3491880" y="5115613"/>
            <a:ext cx="1364476" cy="584775"/>
          </a:xfrm>
          <a:prstGeom prst="rect">
            <a:avLst/>
          </a:prstGeom>
        </p:spPr>
        <p:txBody>
          <a:bodyPr wrap="none">
            <a:spAutoFit/>
          </a:bodyPr>
          <a:lstStyle/>
          <a:p>
            <a:pPr algn="ctr"/>
            <a:r>
              <a:rPr lang="ru-RU" sz="1600" dirty="0">
                <a:solidFill>
                  <a:srgbClr val="000000"/>
                </a:solidFill>
                <a:latin typeface="Calibri" panose="020F0502020204030204" pitchFamily="34" charset="0"/>
              </a:rPr>
              <a:t>недостаток </a:t>
            </a:r>
            <a:endParaRPr lang="ru-RU" sz="1600" dirty="0" smtClean="0">
              <a:solidFill>
                <a:srgbClr val="000000"/>
              </a:solidFill>
              <a:latin typeface="Calibri" panose="020F0502020204030204" pitchFamily="34" charset="0"/>
            </a:endParaRPr>
          </a:p>
          <a:p>
            <a:pPr algn="ctr"/>
            <a:r>
              <a:rPr lang="ru-RU" sz="1600" dirty="0" smtClean="0">
                <a:solidFill>
                  <a:srgbClr val="000000"/>
                </a:solidFill>
                <a:latin typeface="Calibri" panose="020F0502020204030204" pitchFamily="34" charset="0"/>
              </a:rPr>
              <a:t>информации</a:t>
            </a:r>
            <a:r>
              <a:rPr lang="ru-RU" sz="1600" dirty="0" smtClean="0"/>
              <a:t> </a:t>
            </a:r>
            <a:endParaRPr lang="ru-RU" sz="1600" dirty="0"/>
          </a:p>
        </p:txBody>
      </p:sp>
      <p:sp>
        <p:nvSpPr>
          <p:cNvPr id="9" name="Прямоугольник 8"/>
          <p:cNvSpPr/>
          <p:nvPr/>
        </p:nvSpPr>
        <p:spPr>
          <a:xfrm>
            <a:off x="4716016" y="5157423"/>
            <a:ext cx="1248290" cy="830997"/>
          </a:xfrm>
          <a:prstGeom prst="rect">
            <a:avLst/>
          </a:prstGeom>
        </p:spPr>
        <p:txBody>
          <a:bodyPr wrap="none">
            <a:spAutoFit/>
          </a:bodyPr>
          <a:lstStyle/>
          <a:p>
            <a:pPr algn="ctr"/>
            <a:r>
              <a:rPr lang="ru-RU" sz="1600" dirty="0">
                <a:solidFill>
                  <a:srgbClr val="000000"/>
                </a:solidFill>
                <a:latin typeface="Calibri" panose="020F0502020204030204" pitchFamily="34" charset="0"/>
              </a:rPr>
              <a:t>прочтение </a:t>
            </a:r>
            <a:endParaRPr lang="ru-RU" sz="1600" dirty="0" smtClean="0">
              <a:solidFill>
                <a:srgbClr val="000000"/>
              </a:solidFill>
              <a:latin typeface="Calibri" panose="020F0502020204030204" pitchFamily="34" charset="0"/>
            </a:endParaRPr>
          </a:p>
          <a:p>
            <a:pPr algn="ctr"/>
            <a:r>
              <a:rPr lang="ru-RU" sz="1600" dirty="0">
                <a:solidFill>
                  <a:srgbClr val="000000"/>
                </a:solidFill>
                <a:latin typeface="Calibri" panose="020F0502020204030204" pitchFamily="34" charset="0"/>
              </a:rPr>
              <a:t>с</a:t>
            </a:r>
            <a:r>
              <a:rPr lang="ru-RU" sz="1600" dirty="0" smtClean="0">
                <a:solidFill>
                  <a:srgbClr val="000000"/>
                </a:solidFill>
                <a:latin typeface="Calibri" panose="020F0502020204030204" pitchFamily="34" charset="0"/>
              </a:rPr>
              <a:t>пец. </a:t>
            </a:r>
          </a:p>
          <a:p>
            <a:pPr algn="ctr"/>
            <a:r>
              <a:rPr lang="ru-RU" sz="1600" dirty="0" smtClean="0">
                <a:solidFill>
                  <a:srgbClr val="000000"/>
                </a:solidFill>
                <a:latin typeface="Calibri" panose="020F0502020204030204" pitchFamily="34" charset="0"/>
              </a:rPr>
              <a:t>литературы</a:t>
            </a:r>
            <a:r>
              <a:rPr lang="ru-RU" sz="1600" dirty="0" smtClean="0"/>
              <a:t> </a:t>
            </a:r>
            <a:endParaRPr lang="ru-RU" sz="1600" dirty="0"/>
          </a:p>
        </p:txBody>
      </p:sp>
      <p:sp>
        <p:nvSpPr>
          <p:cNvPr id="10" name="Прямоугольник 9"/>
          <p:cNvSpPr/>
          <p:nvPr/>
        </p:nvSpPr>
        <p:spPr>
          <a:xfrm>
            <a:off x="5940152" y="5157423"/>
            <a:ext cx="1709936" cy="830997"/>
          </a:xfrm>
          <a:prstGeom prst="rect">
            <a:avLst/>
          </a:prstGeom>
        </p:spPr>
        <p:txBody>
          <a:bodyPr wrap="square">
            <a:spAutoFit/>
          </a:bodyPr>
          <a:lstStyle/>
          <a:p>
            <a:r>
              <a:rPr lang="ru-RU" sz="1600" dirty="0">
                <a:solidFill>
                  <a:srgbClr val="000000"/>
                </a:solidFill>
                <a:latin typeface="Calibri" panose="020F0502020204030204" pitchFamily="34" charset="0"/>
              </a:rPr>
              <a:t>мнение людей </a:t>
            </a:r>
            <a:endParaRPr lang="ru-RU" sz="1600" dirty="0" smtClean="0">
              <a:solidFill>
                <a:srgbClr val="000000"/>
              </a:solidFill>
              <a:latin typeface="Calibri" panose="020F0502020204030204" pitchFamily="34" charset="0"/>
            </a:endParaRPr>
          </a:p>
          <a:p>
            <a:r>
              <a:rPr lang="ru-RU" sz="1600" dirty="0" smtClean="0">
                <a:solidFill>
                  <a:srgbClr val="000000"/>
                </a:solidFill>
                <a:latin typeface="Calibri" panose="020F0502020204030204" pitchFamily="34" charset="0"/>
              </a:rPr>
              <a:t>из </a:t>
            </a:r>
            <a:r>
              <a:rPr lang="ru-RU" sz="1600" dirty="0">
                <a:solidFill>
                  <a:srgbClr val="000000"/>
                </a:solidFill>
                <a:latin typeface="Calibri" panose="020F0502020204030204" pitchFamily="34" charset="0"/>
              </a:rPr>
              <a:t>медицинской </a:t>
            </a:r>
            <a:endParaRPr lang="ru-RU" sz="1600" dirty="0" smtClean="0">
              <a:solidFill>
                <a:srgbClr val="000000"/>
              </a:solidFill>
              <a:latin typeface="Calibri" panose="020F0502020204030204" pitchFamily="34" charset="0"/>
            </a:endParaRPr>
          </a:p>
          <a:p>
            <a:r>
              <a:rPr lang="ru-RU" sz="1600" dirty="0" smtClean="0">
                <a:solidFill>
                  <a:srgbClr val="000000"/>
                </a:solidFill>
                <a:latin typeface="Calibri" panose="020F0502020204030204" pitchFamily="34" charset="0"/>
              </a:rPr>
              <a:t>научной </a:t>
            </a:r>
            <a:r>
              <a:rPr lang="ru-RU" sz="1600" dirty="0">
                <a:solidFill>
                  <a:srgbClr val="000000"/>
                </a:solidFill>
                <a:latin typeface="Calibri" panose="020F0502020204030204" pitchFamily="34" charset="0"/>
              </a:rPr>
              <a:t>среды</a:t>
            </a:r>
            <a:r>
              <a:rPr lang="ru-RU" sz="1600" dirty="0"/>
              <a:t> </a:t>
            </a:r>
          </a:p>
        </p:txBody>
      </p:sp>
      <p:sp>
        <p:nvSpPr>
          <p:cNvPr id="11" name="Прямоугольник 10"/>
          <p:cNvSpPr/>
          <p:nvPr/>
        </p:nvSpPr>
        <p:spPr>
          <a:xfrm>
            <a:off x="7524328" y="5124323"/>
            <a:ext cx="1351652" cy="584775"/>
          </a:xfrm>
          <a:prstGeom prst="rect">
            <a:avLst/>
          </a:prstGeom>
        </p:spPr>
        <p:txBody>
          <a:bodyPr wrap="none">
            <a:spAutoFit/>
          </a:bodyPr>
          <a:lstStyle/>
          <a:p>
            <a:pPr algn="ctr"/>
            <a:r>
              <a:rPr lang="ru-RU" sz="1600" dirty="0">
                <a:solidFill>
                  <a:srgbClr val="000000"/>
                </a:solidFill>
                <a:latin typeface="Calibri" panose="020F0502020204030204" pitchFamily="34" charset="0"/>
              </a:rPr>
              <a:t>информация </a:t>
            </a:r>
            <a:endParaRPr lang="ru-RU" sz="1600" dirty="0" smtClean="0">
              <a:solidFill>
                <a:srgbClr val="000000"/>
              </a:solidFill>
              <a:latin typeface="Calibri" panose="020F0502020204030204" pitchFamily="34" charset="0"/>
            </a:endParaRPr>
          </a:p>
          <a:p>
            <a:pPr algn="ctr"/>
            <a:r>
              <a:rPr lang="ru-RU" sz="1600" dirty="0" smtClean="0">
                <a:solidFill>
                  <a:srgbClr val="000000"/>
                </a:solidFill>
                <a:latin typeface="Calibri" panose="020F0502020204030204" pitchFamily="34" charset="0"/>
              </a:rPr>
              <a:t>из </a:t>
            </a:r>
            <a:r>
              <a:rPr lang="ru-RU" sz="1600" dirty="0">
                <a:solidFill>
                  <a:srgbClr val="000000"/>
                </a:solidFill>
                <a:latin typeface="Calibri" panose="020F0502020204030204" pitchFamily="34" charset="0"/>
              </a:rPr>
              <a:t>СМИ</a:t>
            </a:r>
            <a:r>
              <a:rPr lang="ru-RU" sz="1600" dirty="0"/>
              <a:t> </a:t>
            </a:r>
          </a:p>
        </p:txBody>
      </p:sp>
      <p:sp>
        <p:nvSpPr>
          <p:cNvPr id="12" name="TextBox 11"/>
          <p:cNvSpPr txBox="1"/>
          <p:nvPr/>
        </p:nvSpPr>
        <p:spPr>
          <a:xfrm>
            <a:off x="724704" y="1739947"/>
            <a:ext cx="349776" cy="369332"/>
          </a:xfrm>
          <a:prstGeom prst="rect">
            <a:avLst/>
          </a:prstGeom>
          <a:noFill/>
        </p:spPr>
        <p:txBody>
          <a:bodyPr wrap="none" rtlCol="0">
            <a:spAutoFit/>
          </a:bodyPr>
          <a:lstStyle/>
          <a:p>
            <a:r>
              <a:rPr lang="ru-RU" dirty="0" smtClean="0"/>
              <a:t>%</a:t>
            </a:r>
            <a:endParaRPr lang="ru-RU" dirty="0"/>
          </a:p>
        </p:txBody>
      </p:sp>
    </p:spTree>
    <p:extLst>
      <p:ext uri="{BB962C8B-B14F-4D97-AF65-F5344CB8AC3E}">
        <p14:creationId xmlns:p14="http://schemas.microsoft.com/office/powerpoint/2010/main" val="225562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noAutofit/>
          </a:bodyPr>
          <a:lstStyle/>
          <a:p>
            <a:r>
              <a:rPr lang="ru-RU" sz="4800" b="1" dirty="0" smtClean="0">
                <a:solidFill>
                  <a:srgbClr val="FF0000"/>
                </a:solidFill>
              </a:rPr>
              <a:t>Отношение медицинских работников к вакцинации против </a:t>
            </a:r>
            <a:r>
              <a:rPr lang="en-US" sz="4800" b="1" dirty="0" smtClean="0">
                <a:solidFill>
                  <a:srgbClr val="FF0000"/>
                </a:solidFill>
              </a:rPr>
              <a:t>COVID-19</a:t>
            </a:r>
            <a:endParaRPr lang="ru-RU" sz="4800" b="1" dirty="0">
              <a:solidFill>
                <a:srgbClr val="FF0000"/>
              </a:solidFill>
            </a:endParaRPr>
          </a:p>
        </p:txBody>
      </p:sp>
    </p:spTree>
    <p:extLst>
      <p:ext uri="{BB962C8B-B14F-4D97-AF65-F5344CB8AC3E}">
        <p14:creationId xmlns:p14="http://schemas.microsoft.com/office/powerpoint/2010/main" val="41627576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Диаграмма 20"/>
          <p:cNvGraphicFramePr>
            <a:graphicFrameLocks/>
          </p:cNvGraphicFramePr>
          <p:nvPr/>
        </p:nvGraphicFramePr>
        <p:xfrm>
          <a:off x="747590" y="1431098"/>
          <a:ext cx="8288905" cy="4518182"/>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5"/>
          <p:cNvSpPr>
            <a:spLocks noGrp="1"/>
          </p:cNvSpPr>
          <p:nvPr>
            <p:ph type="title"/>
          </p:nvPr>
        </p:nvSpPr>
        <p:spPr>
          <a:xfrm>
            <a:off x="677070" y="260648"/>
            <a:ext cx="8028986" cy="1180691"/>
          </a:xfrm>
        </p:spPr>
        <p:txBody>
          <a:bodyPr>
            <a:noAutofit/>
          </a:bodyPr>
          <a:lstStyle/>
          <a:p>
            <a:pPr algn="ctr"/>
            <a:r>
              <a:rPr lang="ru-RU" sz="3200" b="1" dirty="0" smtClean="0">
                <a:solidFill>
                  <a:srgbClr val="FF0000"/>
                </a:solidFill>
                <a:latin typeface="+mn-lt"/>
              </a:rPr>
              <a:t>Заболеваемость </a:t>
            </a:r>
            <a:r>
              <a:rPr lang="en-US" sz="3200" b="1" dirty="0" smtClean="0">
                <a:solidFill>
                  <a:srgbClr val="FF0000"/>
                </a:solidFill>
                <a:latin typeface="+mn-lt"/>
              </a:rPr>
              <a:t>COVID-19</a:t>
            </a:r>
            <a:r>
              <a:rPr lang="ru-RU" sz="3200" b="1" dirty="0" smtClean="0">
                <a:solidFill>
                  <a:srgbClr val="FF0000"/>
                </a:solidFill>
                <a:latin typeface="+mn-lt"/>
              </a:rPr>
              <a:t> на территории Российской Федерации</a:t>
            </a:r>
            <a:endParaRPr lang="ru-RU" sz="3200" b="1" baseline="30000" dirty="0">
              <a:solidFill>
                <a:srgbClr val="FF0000"/>
              </a:solidFill>
              <a:latin typeface="+mn-lt"/>
            </a:endParaRPr>
          </a:p>
        </p:txBody>
      </p:sp>
      <p:sp>
        <p:nvSpPr>
          <p:cNvPr id="10" name="TextBox 9"/>
          <p:cNvSpPr txBox="1"/>
          <p:nvPr/>
        </p:nvSpPr>
        <p:spPr>
          <a:xfrm>
            <a:off x="6258539" y="6318647"/>
            <a:ext cx="2698944" cy="523220"/>
          </a:xfrm>
          <a:prstGeom prst="rect">
            <a:avLst/>
          </a:prstGeom>
          <a:noFill/>
        </p:spPr>
        <p:txBody>
          <a:bodyPr wrap="none" rtlCol="0">
            <a:spAutoFit/>
          </a:bodyPr>
          <a:lstStyle/>
          <a:p>
            <a:r>
              <a:rPr lang="ru-RU" sz="1400" baseline="30000" dirty="0" smtClean="0"/>
              <a:t>1</a:t>
            </a:r>
            <a:r>
              <a:rPr lang="en-US" sz="1400" dirty="0" smtClean="0"/>
              <a:t>https://coronavirus-monitor.ru/</a:t>
            </a:r>
            <a:endParaRPr lang="ru-RU" sz="1400" dirty="0" smtClean="0"/>
          </a:p>
          <a:p>
            <a:r>
              <a:rPr lang="ru-RU" sz="1400" baseline="30000" dirty="0" smtClean="0"/>
              <a:t>2</a:t>
            </a:r>
            <a:r>
              <a:rPr lang="en-US" sz="1400" dirty="0" smtClean="0"/>
              <a:t>https://www.rospotrebnadzor.ru/</a:t>
            </a:r>
            <a:endParaRPr lang="ru-RU" sz="1400" dirty="0"/>
          </a:p>
        </p:txBody>
      </p:sp>
      <p:sp>
        <p:nvSpPr>
          <p:cNvPr id="4" name="Правая фигурная скобка 3"/>
          <p:cNvSpPr/>
          <p:nvPr/>
        </p:nvSpPr>
        <p:spPr>
          <a:xfrm rot="16200000">
            <a:off x="1860554" y="4183078"/>
            <a:ext cx="297402" cy="117629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авая фигурная скобка 11"/>
          <p:cNvSpPr/>
          <p:nvPr/>
        </p:nvSpPr>
        <p:spPr>
          <a:xfrm rot="16200000">
            <a:off x="3886611" y="3667479"/>
            <a:ext cx="297402" cy="155612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авая фигурная скобка 12"/>
          <p:cNvSpPr/>
          <p:nvPr/>
        </p:nvSpPr>
        <p:spPr>
          <a:xfrm rot="16200000">
            <a:off x="6012584" y="4041748"/>
            <a:ext cx="297402" cy="86414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равая фигурная скобка 14"/>
          <p:cNvSpPr/>
          <p:nvPr/>
        </p:nvSpPr>
        <p:spPr>
          <a:xfrm rot="16200000">
            <a:off x="7239567" y="3953581"/>
            <a:ext cx="297402" cy="10205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равая фигурная скобка 15"/>
          <p:cNvSpPr/>
          <p:nvPr/>
        </p:nvSpPr>
        <p:spPr>
          <a:xfrm rot="16200000">
            <a:off x="8127479" y="1782444"/>
            <a:ext cx="297402" cy="85975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TextBox 4"/>
          <p:cNvSpPr txBox="1"/>
          <p:nvPr/>
        </p:nvSpPr>
        <p:spPr>
          <a:xfrm>
            <a:off x="1634891" y="4236148"/>
            <a:ext cx="874470" cy="369332"/>
          </a:xfrm>
          <a:prstGeom prst="rect">
            <a:avLst/>
          </a:prstGeom>
          <a:noFill/>
        </p:spPr>
        <p:txBody>
          <a:bodyPr wrap="none" rtlCol="0">
            <a:spAutoFit/>
          </a:bodyPr>
          <a:lstStyle/>
          <a:p>
            <a:r>
              <a:rPr lang="en-US" dirty="0" smtClean="0"/>
              <a:t>I </a:t>
            </a:r>
            <a:r>
              <a:rPr lang="ru-RU" dirty="0" smtClean="0"/>
              <a:t>волна</a:t>
            </a:r>
            <a:endParaRPr lang="ru-RU" dirty="0"/>
          </a:p>
        </p:txBody>
      </p:sp>
      <p:sp>
        <p:nvSpPr>
          <p:cNvPr id="17" name="TextBox 16"/>
          <p:cNvSpPr txBox="1"/>
          <p:nvPr/>
        </p:nvSpPr>
        <p:spPr>
          <a:xfrm>
            <a:off x="3598077" y="3902782"/>
            <a:ext cx="932178" cy="369332"/>
          </a:xfrm>
          <a:prstGeom prst="rect">
            <a:avLst/>
          </a:prstGeom>
          <a:noFill/>
        </p:spPr>
        <p:txBody>
          <a:bodyPr wrap="none" rtlCol="0">
            <a:spAutoFit/>
          </a:bodyPr>
          <a:lstStyle/>
          <a:p>
            <a:r>
              <a:rPr lang="en-US" dirty="0" smtClean="0"/>
              <a:t>II </a:t>
            </a:r>
            <a:r>
              <a:rPr lang="ru-RU" dirty="0" smtClean="0"/>
              <a:t>волна</a:t>
            </a:r>
            <a:endParaRPr lang="ru-RU" dirty="0"/>
          </a:p>
        </p:txBody>
      </p:sp>
      <p:sp>
        <p:nvSpPr>
          <p:cNvPr id="18" name="TextBox 17"/>
          <p:cNvSpPr txBox="1"/>
          <p:nvPr/>
        </p:nvSpPr>
        <p:spPr>
          <a:xfrm>
            <a:off x="5666342" y="3927509"/>
            <a:ext cx="989886" cy="369332"/>
          </a:xfrm>
          <a:prstGeom prst="rect">
            <a:avLst/>
          </a:prstGeom>
          <a:noFill/>
        </p:spPr>
        <p:txBody>
          <a:bodyPr wrap="none" rtlCol="0">
            <a:spAutoFit/>
          </a:bodyPr>
          <a:lstStyle/>
          <a:p>
            <a:r>
              <a:rPr lang="en-US" dirty="0" smtClean="0"/>
              <a:t>III </a:t>
            </a:r>
            <a:r>
              <a:rPr lang="ru-RU" dirty="0" smtClean="0"/>
              <a:t>волна</a:t>
            </a:r>
            <a:endParaRPr lang="ru-RU" dirty="0"/>
          </a:p>
        </p:txBody>
      </p:sp>
      <p:sp>
        <p:nvSpPr>
          <p:cNvPr id="19" name="TextBox 18"/>
          <p:cNvSpPr txBox="1"/>
          <p:nvPr/>
        </p:nvSpPr>
        <p:spPr>
          <a:xfrm>
            <a:off x="7817595" y="1720588"/>
            <a:ext cx="948208" cy="369332"/>
          </a:xfrm>
          <a:prstGeom prst="rect">
            <a:avLst/>
          </a:prstGeom>
          <a:noFill/>
        </p:spPr>
        <p:txBody>
          <a:bodyPr wrap="none" rtlCol="0">
            <a:spAutoFit/>
          </a:bodyPr>
          <a:lstStyle/>
          <a:p>
            <a:r>
              <a:rPr lang="en-US" dirty="0" smtClean="0"/>
              <a:t>V </a:t>
            </a:r>
            <a:r>
              <a:rPr lang="ru-RU" dirty="0" smtClean="0"/>
              <a:t>волна</a:t>
            </a:r>
            <a:endParaRPr lang="ru-RU" dirty="0"/>
          </a:p>
        </p:txBody>
      </p:sp>
      <p:sp>
        <p:nvSpPr>
          <p:cNvPr id="20" name="TextBox 19"/>
          <p:cNvSpPr txBox="1"/>
          <p:nvPr/>
        </p:nvSpPr>
        <p:spPr>
          <a:xfrm rot="16200000">
            <a:off x="-861978" y="2989270"/>
            <a:ext cx="2980560" cy="307777"/>
          </a:xfrm>
          <a:prstGeom prst="rect">
            <a:avLst/>
          </a:prstGeom>
          <a:noFill/>
        </p:spPr>
        <p:txBody>
          <a:bodyPr wrap="none" rtlCol="0">
            <a:spAutoFit/>
          </a:bodyPr>
          <a:lstStyle/>
          <a:p>
            <a:r>
              <a:rPr lang="ru-RU" sz="1400" dirty="0" smtClean="0"/>
              <a:t>Ежедневный прирост новых случаев</a:t>
            </a:r>
            <a:endParaRPr lang="ru-RU" sz="1400" dirty="0"/>
          </a:p>
        </p:txBody>
      </p:sp>
      <p:sp>
        <p:nvSpPr>
          <p:cNvPr id="22" name="TextBox 21"/>
          <p:cNvSpPr txBox="1"/>
          <p:nvPr/>
        </p:nvSpPr>
        <p:spPr>
          <a:xfrm>
            <a:off x="6935485" y="3936055"/>
            <a:ext cx="1005916" cy="369332"/>
          </a:xfrm>
          <a:prstGeom prst="rect">
            <a:avLst/>
          </a:prstGeom>
          <a:noFill/>
        </p:spPr>
        <p:txBody>
          <a:bodyPr wrap="none" rtlCol="0">
            <a:spAutoFit/>
          </a:bodyPr>
          <a:lstStyle/>
          <a:p>
            <a:r>
              <a:rPr lang="en-US" dirty="0" smtClean="0"/>
              <a:t>IV </a:t>
            </a:r>
            <a:r>
              <a:rPr lang="ru-RU" dirty="0" smtClean="0"/>
              <a:t>волна</a:t>
            </a:r>
            <a:endParaRPr lang="ru-RU" dirty="0"/>
          </a:p>
        </p:txBody>
      </p:sp>
      <p:sp>
        <p:nvSpPr>
          <p:cNvPr id="3" name="Номер слайда 2"/>
          <p:cNvSpPr>
            <a:spLocks noGrp="1"/>
          </p:cNvSpPr>
          <p:nvPr>
            <p:ph type="sldNum" sz="quarter" idx="12"/>
          </p:nvPr>
        </p:nvSpPr>
        <p:spPr>
          <a:xfrm>
            <a:off x="7010400" y="6324660"/>
            <a:ext cx="2133600" cy="365125"/>
          </a:xfrm>
        </p:spPr>
        <p:txBody>
          <a:bodyPr/>
          <a:lstStyle/>
          <a:p>
            <a:fld id="{725C68B6-61C2-468F-89AB-4B9F7531AA68}" type="slidenum">
              <a:rPr lang="ru-RU" smtClean="0"/>
              <a:pPr/>
              <a:t>22</a:t>
            </a:fld>
            <a:endParaRPr lang="ru-RU" dirty="0"/>
          </a:p>
        </p:txBody>
      </p:sp>
    </p:spTree>
    <p:extLst>
      <p:ext uri="{BB962C8B-B14F-4D97-AF65-F5344CB8AC3E}">
        <p14:creationId xmlns:p14="http://schemas.microsoft.com/office/powerpoint/2010/main" val="396264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656" y="1594285"/>
            <a:ext cx="8229600" cy="316631"/>
          </a:xfrm>
        </p:spPr>
        <p:txBody>
          <a:bodyPr>
            <a:noAutofit/>
          </a:bodyPr>
          <a:lstStyle/>
          <a:p>
            <a:pPr marL="0" indent="0">
              <a:buNone/>
            </a:pPr>
            <a:r>
              <a:rPr lang="ru-RU" sz="1800" b="1" dirty="0" smtClean="0"/>
              <a:t>Распределение по должности </a:t>
            </a:r>
            <a:r>
              <a:rPr lang="ru-RU" sz="1800" b="1" dirty="0"/>
              <a:t>(%)</a:t>
            </a:r>
          </a:p>
          <a:p>
            <a:pPr marL="0" indent="0">
              <a:buNone/>
            </a:pPr>
            <a:endParaRPr lang="ru-RU" sz="1800" b="1" dirty="0"/>
          </a:p>
        </p:txBody>
      </p:sp>
      <p:sp>
        <p:nvSpPr>
          <p:cNvPr id="4" name="Заголовок 1"/>
          <p:cNvSpPr>
            <a:spLocks noGrp="1"/>
          </p:cNvSpPr>
          <p:nvPr>
            <p:ph type="title"/>
          </p:nvPr>
        </p:nvSpPr>
        <p:spPr>
          <a:xfrm>
            <a:off x="238742" y="164831"/>
            <a:ext cx="8686800" cy="1143000"/>
          </a:xfrm>
        </p:spPr>
        <p:txBody>
          <a:bodyPr>
            <a:noAutofit/>
          </a:bodyPr>
          <a:lstStyle/>
          <a:p>
            <a:r>
              <a:rPr lang="ru-RU" sz="2800" b="1" u="sng" dirty="0" smtClean="0">
                <a:solidFill>
                  <a:srgbClr val="FF0000"/>
                </a:solidFill>
              </a:rPr>
              <a:t>Опрос №1 («первая волна» пандемии) </a:t>
            </a:r>
            <a:r>
              <a:rPr lang="ru-RU" sz="2800" b="1" dirty="0" smtClean="0">
                <a:solidFill>
                  <a:srgbClr val="FF0000"/>
                </a:solidFill>
              </a:rPr>
              <a:t>Характеристика сотрудников МО, </a:t>
            </a:r>
            <a:br>
              <a:rPr lang="ru-RU" sz="2800" b="1" dirty="0" smtClean="0">
                <a:solidFill>
                  <a:srgbClr val="FF0000"/>
                </a:solidFill>
              </a:rPr>
            </a:br>
            <a:r>
              <a:rPr lang="ru-RU" sz="2800" b="1" dirty="0" smtClean="0">
                <a:solidFill>
                  <a:srgbClr val="FF0000"/>
                </a:solidFill>
              </a:rPr>
              <a:t>принимавших участие в опросе, </a:t>
            </a:r>
            <a:r>
              <a:rPr lang="en-US" sz="2800" b="1" dirty="0" smtClean="0">
                <a:solidFill>
                  <a:srgbClr val="FF0000"/>
                </a:solidFill>
              </a:rPr>
              <a:t>n=</a:t>
            </a:r>
            <a:r>
              <a:rPr lang="ru-RU" sz="2800" b="1" dirty="0" smtClean="0">
                <a:solidFill>
                  <a:srgbClr val="FF0000"/>
                </a:solidFill>
              </a:rPr>
              <a:t>572</a:t>
            </a:r>
            <a:endParaRPr lang="ru-RU" sz="2800" b="1" dirty="0">
              <a:solidFill>
                <a:srgbClr val="FF0000"/>
              </a:solidFill>
            </a:endParaRPr>
          </a:p>
        </p:txBody>
      </p:sp>
      <p:graphicFrame>
        <p:nvGraphicFramePr>
          <p:cNvPr id="5" name="Диаграмма 4"/>
          <p:cNvGraphicFramePr/>
          <p:nvPr>
            <p:extLst/>
          </p:nvPr>
        </p:nvGraphicFramePr>
        <p:xfrm>
          <a:off x="117646" y="2078112"/>
          <a:ext cx="4464496" cy="4087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nvPr>
        </p:nvGraphicFramePr>
        <p:xfrm>
          <a:off x="4572000" y="1738535"/>
          <a:ext cx="4464496" cy="27220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32040" y="1495997"/>
            <a:ext cx="2920928" cy="369332"/>
          </a:xfrm>
          <a:prstGeom prst="rect">
            <a:avLst/>
          </a:prstGeom>
          <a:noFill/>
        </p:spPr>
        <p:txBody>
          <a:bodyPr wrap="none" rtlCol="0">
            <a:spAutoFit/>
          </a:bodyPr>
          <a:lstStyle/>
          <a:p>
            <a:r>
              <a:rPr lang="ru-RU" b="1" dirty="0"/>
              <a:t>Распределение </a:t>
            </a:r>
            <a:r>
              <a:rPr lang="ru-RU" b="1" dirty="0" smtClean="0"/>
              <a:t>по полу (%)</a:t>
            </a:r>
            <a:endParaRPr lang="ru-RU" b="1" dirty="0"/>
          </a:p>
        </p:txBody>
      </p:sp>
      <p:graphicFrame>
        <p:nvGraphicFramePr>
          <p:cNvPr id="10" name="Диаграмма 9"/>
          <p:cNvGraphicFramePr/>
          <p:nvPr>
            <p:extLst/>
          </p:nvPr>
        </p:nvGraphicFramePr>
        <p:xfrm>
          <a:off x="4716016" y="3861048"/>
          <a:ext cx="4248472" cy="34391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866275" y="4235458"/>
            <a:ext cx="3815981" cy="369332"/>
          </a:xfrm>
          <a:prstGeom prst="rect">
            <a:avLst/>
          </a:prstGeom>
          <a:noFill/>
        </p:spPr>
        <p:txBody>
          <a:bodyPr wrap="none" rtlCol="0">
            <a:spAutoFit/>
          </a:bodyPr>
          <a:lstStyle/>
          <a:p>
            <a:r>
              <a:rPr lang="ru-RU" b="1" dirty="0"/>
              <a:t>Распределение </a:t>
            </a:r>
            <a:r>
              <a:rPr lang="ru-RU" b="1" dirty="0" smtClean="0"/>
              <a:t>по стажу работы (%)</a:t>
            </a:r>
            <a:endParaRPr lang="ru-RU" b="1" dirty="0"/>
          </a:p>
        </p:txBody>
      </p:sp>
    </p:spTree>
    <p:extLst>
      <p:ext uri="{BB962C8B-B14F-4D97-AF65-F5344CB8AC3E}">
        <p14:creationId xmlns:p14="http://schemas.microsoft.com/office/powerpoint/2010/main" val="2206202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0583"/>
            <a:ext cx="8229600" cy="1143000"/>
          </a:xfrm>
        </p:spPr>
        <p:txBody>
          <a:bodyPr>
            <a:noAutofit/>
          </a:bodyPr>
          <a:lstStyle/>
          <a:p>
            <a:r>
              <a:rPr lang="ru-RU" sz="3200" b="1" u="sng" dirty="0">
                <a:solidFill>
                  <a:srgbClr val="FF0000"/>
                </a:solidFill>
              </a:rPr>
              <a:t>Опрос №1 («первая волна» пандемии) </a:t>
            </a:r>
            <a:r>
              <a:rPr lang="ru-RU" sz="3200" b="1" dirty="0" smtClean="0">
                <a:solidFill>
                  <a:srgbClr val="FF0000"/>
                </a:solidFill>
              </a:rPr>
              <a:t>Распределение сотрудников МО по их отношению к вакцинации</a:t>
            </a:r>
            <a:endParaRPr lang="ru-RU" sz="3200" b="1" dirty="0">
              <a:solidFill>
                <a:srgbClr val="FF0000"/>
              </a:solidFill>
            </a:endParaRPr>
          </a:p>
        </p:txBody>
      </p:sp>
      <p:graphicFrame>
        <p:nvGraphicFramePr>
          <p:cNvPr id="4" name="Содержимое 5"/>
          <p:cNvGraphicFramePr>
            <a:graphicFrameLocks/>
          </p:cNvGraphicFramePr>
          <p:nvPr>
            <p:extLst/>
          </p:nvPr>
        </p:nvGraphicFramePr>
        <p:xfrm>
          <a:off x="1320351" y="2924944"/>
          <a:ext cx="5927234" cy="2856275"/>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5589240"/>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483" y="1996370"/>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36"/>
          <a:stretch/>
        </p:blipFill>
        <p:spPr bwMode="auto">
          <a:xfrm>
            <a:off x="6084168" y="1996370"/>
            <a:ext cx="1642363" cy="141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320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656" y="1594285"/>
            <a:ext cx="8229600" cy="316631"/>
          </a:xfrm>
        </p:spPr>
        <p:txBody>
          <a:bodyPr>
            <a:noAutofit/>
          </a:bodyPr>
          <a:lstStyle/>
          <a:p>
            <a:pPr marL="0" indent="0">
              <a:buNone/>
            </a:pPr>
            <a:r>
              <a:rPr lang="ru-RU" sz="1800" b="1" dirty="0" smtClean="0"/>
              <a:t>Распределение по должности </a:t>
            </a:r>
            <a:r>
              <a:rPr lang="ru-RU" sz="1800" b="1" dirty="0"/>
              <a:t>(%)</a:t>
            </a:r>
          </a:p>
          <a:p>
            <a:pPr marL="0" indent="0">
              <a:buNone/>
            </a:pPr>
            <a:endParaRPr lang="ru-RU" sz="1800" b="1" dirty="0"/>
          </a:p>
        </p:txBody>
      </p:sp>
      <p:sp>
        <p:nvSpPr>
          <p:cNvPr id="4" name="Заголовок 1"/>
          <p:cNvSpPr>
            <a:spLocks noGrp="1"/>
          </p:cNvSpPr>
          <p:nvPr>
            <p:ph type="title"/>
          </p:nvPr>
        </p:nvSpPr>
        <p:spPr>
          <a:xfrm>
            <a:off x="238742" y="164831"/>
            <a:ext cx="8686800" cy="1143000"/>
          </a:xfrm>
        </p:spPr>
        <p:txBody>
          <a:bodyPr>
            <a:noAutofit/>
          </a:bodyPr>
          <a:lstStyle/>
          <a:p>
            <a:r>
              <a:rPr lang="ru-RU" sz="2800" b="1" u="sng" dirty="0" smtClean="0">
                <a:solidFill>
                  <a:srgbClr val="FF0000"/>
                </a:solidFill>
              </a:rPr>
              <a:t>Опрос №2 («вторая волна» пандемии) </a:t>
            </a:r>
            <a:r>
              <a:rPr lang="ru-RU" sz="2800" b="1" dirty="0" smtClean="0">
                <a:solidFill>
                  <a:srgbClr val="FF0000"/>
                </a:solidFill>
              </a:rPr>
              <a:t>Характеристика сотрудников МО, </a:t>
            </a:r>
            <a:br>
              <a:rPr lang="ru-RU" sz="2800" b="1" dirty="0" smtClean="0">
                <a:solidFill>
                  <a:srgbClr val="FF0000"/>
                </a:solidFill>
              </a:rPr>
            </a:br>
            <a:r>
              <a:rPr lang="ru-RU" sz="2800" b="1" dirty="0" smtClean="0">
                <a:solidFill>
                  <a:srgbClr val="FF0000"/>
                </a:solidFill>
              </a:rPr>
              <a:t>принимавших участие в опросе, </a:t>
            </a:r>
            <a:r>
              <a:rPr lang="en-US" sz="2800" b="1" dirty="0" smtClean="0">
                <a:solidFill>
                  <a:srgbClr val="FF0000"/>
                </a:solidFill>
              </a:rPr>
              <a:t>n=</a:t>
            </a:r>
            <a:r>
              <a:rPr lang="ru-RU" sz="2800" b="1" dirty="0" smtClean="0">
                <a:solidFill>
                  <a:srgbClr val="FF0000"/>
                </a:solidFill>
              </a:rPr>
              <a:t>638</a:t>
            </a:r>
            <a:endParaRPr lang="ru-RU" sz="2800" b="1" dirty="0">
              <a:solidFill>
                <a:srgbClr val="FF0000"/>
              </a:solidFill>
            </a:endParaRPr>
          </a:p>
        </p:txBody>
      </p:sp>
      <p:graphicFrame>
        <p:nvGraphicFramePr>
          <p:cNvPr id="5" name="Диаграмма 4"/>
          <p:cNvGraphicFramePr/>
          <p:nvPr>
            <p:extLst/>
          </p:nvPr>
        </p:nvGraphicFramePr>
        <p:xfrm>
          <a:off x="117646" y="2078112"/>
          <a:ext cx="4464496" cy="4087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nvPr>
        </p:nvGraphicFramePr>
        <p:xfrm>
          <a:off x="4572000" y="1738535"/>
          <a:ext cx="4464496" cy="27220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32040" y="1495997"/>
            <a:ext cx="2920928" cy="369332"/>
          </a:xfrm>
          <a:prstGeom prst="rect">
            <a:avLst/>
          </a:prstGeom>
          <a:noFill/>
        </p:spPr>
        <p:txBody>
          <a:bodyPr wrap="none" rtlCol="0">
            <a:spAutoFit/>
          </a:bodyPr>
          <a:lstStyle/>
          <a:p>
            <a:r>
              <a:rPr lang="ru-RU" b="1" dirty="0"/>
              <a:t>Распределение </a:t>
            </a:r>
            <a:r>
              <a:rPr lang="ru-RU" b="1" dirty="0" smtClean="0"/>
              <a:t>по полу (%)</a:t>
            </a:r>
            <a:endParaRPr lang="ru-RU" b="1" dirty="0"/>
          </a:p>
        </p:txBody>
      </p:sp>
      <p:graphicFrame>
        <p:nvGraphicFramePr>
          <p:cNvPr id="10" name="Диаграмма 9"/>
          <p:cNvGraphicFramePr/>
          <p:nvPr>
            <p:extLst/>
          </p:nvPr>
        </p:nvGraphicFramePr>
        <p:xfrm>
          <a:off x="4716016" y="3861048"/>
          <a:ext cx="4248472" cy="34391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866275" y="4235458"/>
            <a:ext cx="3815981" cy="369332"/>
          </a:xfrm>
          <a:prstGeom prst="rect">
            <a:avLst/>
          </a:prstGeom>
          <a:noFill/>
        </p:spPr>
        <p:txBody>
          <a:bodyPr wrap="none" rtlCol="0">
            <a:spAutoFit/>
          </a:bodyPr>
          <a:lstStyle/>
          <a:p>
            <a:r>
              <a:rPr lang="ru-RU" b="1" dirty="0"/>
              <a:t>Распределение </a:t>
            </a:r>
            <a:r>
              <a:rPr lang="ru-RU" b="1" dirty="0" smtClean="0"/>
              <a:t>по стажу работы (%)</a:t>
            </a:r>
            <a:endParaRPr lang="ru-RU" b="1" dirty="0"/>
          </a:p>
        </p:txBody>
      </p:sp>
    </p:spTree>
    <p:extLst>
      <p:ext uri="{BB962C8B-B14F-4D97-AF65-F5344CB8AC3E}">
        <p14:creationId xmlns:p14="http://schemas.microsoft.com/office/powerpoint/2010/main" val="2686487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0583"/>
            <a:ext cx="8229600" cy="1143000"/>
          </a:xfrm>
        </p:spPr>
        <p:txBody>
          <a:bodyPr>
            <a:noAutofit/>
          </a:bodyPr>
          <a:lstStyle/>
          <a:p>
            <a:r>
              <a:rPr lang="ru-RU" sz="3200" b="1" u="sng" dirty="0">
                <a:solidFill>
                  <a:srgbClr val="FF0000"/>
                </a:solidFill>
              </a:rPr>
              <a:t>Опрос </a:t>
            </a:r>
            <a:r>
              <a:rPr lang="ru-RU" sz="3200" b="1" u="sng" dirty="0" smtClean="0">
                <a:solidFill>
                  <a:srgbClr val="FF0000"/>
                </a:solidFill>
              </a:rPr>
              <a:t>№2 («вторая </a:t>
            </a:r>
            <a:r>
              <a:rPr lang="ru-RU" sz="3200" b="1" u="sng" dirty="0">
                <a:solidFill>
                  <a:srgbClr val="FF0000"/>
                </a:solidFill>
              </a:rPr>
              <a:t>волна» пандемии) </a:t>
            </a:r>
            <a:r>
              <a:rPr lang="ru-RU" sz="3200" b="1" dirty="0" smtClean="0">
                <a:solidFill>
                  <a:srgbClr val="FF0000"/>
                </a:solidFill>
              </a:rPr>
              <a:t>Распределение сотрудников МО по их отношению к вакцинации</a:t>
            </a:r>
            <a:endParaRPr lang="ru-RU" sz="3200" b="1" dirty="0">
              <a:solidFill>
                <a:srgbClr val="FF0000"/>
              </a:solidFill>
            </a:endParaRPr>
          </a:p>
        </p:txBody>
      </p:sp>
      <p:graphicFrame>
        <p:nvGraphicFramePr>
          <p:cNvPr id="4" name="Содержимое 5"/>
          <p:cNvGraphicFramePr>
            <a:graphicFrameLocks/>
          </p:cNvGraphicFramePr>
          <p:nvPr>
            <p:extLst/>
          </p:nvPr>
        </p:nvGraphicFramePr>
        <p:xfrm>
          <a:off x="1320351" y="2924944"/>
          <a:ext cx="5927234" cy="2856275"/>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738" y="4869160"/>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351" y="2269557"/>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497" b="6968"/>
          <a:stretch/>
        </p:blipFill>
        <p:spPr bwMode="auto">
          <a:xfrm>
            <a:off x="5054480" y="1556792"/>
            <a:ext cx="1642363"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34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656" y="1594285"/>
            <a:ext cx="8229600" cy="316631"/>
          </a:xfrm>
        </p:spPr>
        <p:txBody>
          <a:bodyPr>
            <a:noAutofit/>
          </a:bodyPr>
          <a:lstStyle/>
          <a:p>
            <a:pPr marL="0" indent="0">
              <a:buNone/>
            </a:pPr>
            <a:r>
              <a:rPr lang="ru-RU" sz="1800" b="1" dirty="0" smtClean="0"/>
              <a:t>Распределение по должности </a:t>
            </a:r>
            <a:r>
              <a:rPr lang="ru-RU" sz="1800" b="1" dirty="0"/>
              <a:t>(%)</a:t>
            </a:r>
          </a:p>
          <a:p>
            <a:pPr marL="0" indent="0">
              <a:buNone/>
            </a:pPr>
            <a:endParaRPr lang="ru-RU" sz="1800" b="1" dirty="0"/>
          </a:p>
        </p:txBody>
      </p:sp>
      <p:sp>
        <p:nvSpPr>
          <p:cNvPr id="4" name="Заголовок 1"/>
          <p:cNvSpPr>
            <a:spLocks noGrp="1"/>
          </p:cNvSpPr>
          <p:nvPr>
            <p:ph type="title"/>
          </p:nvPr>
        </p:nvSpPr>
        <p:spPr>
          <a:xfrm>
            <a:off x="238742" y="164831"/>
            <a:ext cx="8686800" cy="1143000"/>
          </a:xfrm>
        </p:spPr>
        <p:txBody>
          <a:bodyPr>
            <a:noAutofit/>
          </a:bodyPr>
          <a:lstStyle/>
          <a:p>
            <a:r>
              <a:rPr lang="ru-RU" sz="2800" b="1" u="sng" dirty="0" smtClean="0">
                <a:solidFill>
                  <a:srgbClr val="FF0000"/>
                </a:solidFill>
              </a:rPr>
              <a:t>Опрос №3 («третья волна» пандемии) </a:t>
            </a:r>
            <a:br>
              <a:rPr lang="ru-RU" sz="2800" b="1" u="sng" dirty="0" smtClean="0">
                <a:solidFill>
                  <a:srgbClr val="FF0000"/>
                </a:solidFill>
              </a:rPr>
            </a:br>
            <a:r>
              <a:rPr lang="ru-RU" sz="2800" b="1" dirty="0" smtClean="0">
                <a:solidFill>
                  <a:srgbClr val="FF0000"/>
                </a:solidFill>
              </a:rPr>
              <a:t>Характеристика сотрудников МО, </a:t>
            </a:r>
            <a:br>
              <a:rPr lang="ru-RU" sz="2800" b="1" dirty="0" smtClean="0">
                <a:solidFill>
                  <a:srgbClr val="FF0000"/>
                </a:solidFill>
              </a:rPr>
            </a:br>
            <a:r>
              <a:rPr lang="ru-RU" sz="2800" b="1" dirty="0" smtClean="0">
                <a:solidFill>
                  <a:srgbClr val="FF0000"/>
                </a:solidFill>
              </a:rPr>
              <a:t>принимавших участие в опросе, </a:t>
            </a:r>
            <a:r>
              <a:rPr lang="en-US" sz="2800" b="1" dirty="0" smtClean="0">
                <a:solidFill>
                  <a:srgbClr val="FF0000"/>
                </a:solidFill>
              </a:rPr>
              <a:t>n=</a:t>
            </a:r>
            <a:r>
              <a:rPr lang="ru-RU" sz="2800" b="1" dirty="0" smtClean="0">
                <a:solidFill>
                  <a:srgbClr val="FF0000"/>
                </a:solidFill>
              </a:rPr>
              <a:t>663</a:t>
            </a:r>
            <a:endParaRPr lang="ru-RU" sz="2800" b="1" dirty="0">
              <a:solidFill>
                <a:srgbClr val="FF0000"/>
              </a:solidFill>
            </a:endParaRPr>
          </a:p>
        </p:txBody>
      </p:sp>
      <p:graphicFrame>
        <p:nvGraphicFramePr>
          <p:cNvPr id="5" name="Диаграмма 4"/>
          <p:cNvGraphicFramePr/>
          <p:nvPr>
            <p:extLst/>
          </p:nvPr>
        </p:nvGraphicFramePr>
        <p:xfrm>
          <a:off x="117646" y="2078112"/>
          <a:ext cx="4464496" cy="4087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nvPr>
        </p:nvGraphicFramePr>
        <p:xfrm>
          <a:off x="4572000" y="1738535"/>
          <a:ext cx="4464496" cy="27220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32040" y="1495997"/>
            <a:ext cx="2920928" cy="369332"/>
          </a:xfrm>
          <a:prstGeom prst="rect">
            <a:avLst/>
          </a:prstGeom>
          <a:noFill/>
        </p:spPr>
        <p:txBody>
          <a:bodyPr wrap="none" rtlCol="0">
            <a:spAutoFit/>
          </a:bodyPr>
          <a:lstStyle/>
          <a:p>
            <a:r>
              <a:rPr lang="ru-RU" b="1" dirty="0"/>
              <a:t>Распределение </a:t>
            </a:r>
            <a:r>
              <a:rPr lang="ru-RU" b="1" dirty="0" smtClean="0"/>
              <a:t>по полу (%)</a:t>
            </a:r>
            <a:endParaRPr lang="ru-RU" b="1" dirty="0"/>
          </a:p>
        </p:txBody>
      </p:sp>
      <p:graphicFrame>
        <p:nvGraphicFramePr>
          <p:cNvPr id="10" name="Диаграмма 9"/>
          <p:cNvGraphicFramePr/>
          <p:nvPr>
            <p:extLst/>
          </p:nvPr>
        </p:nvGraphicFramePr>
        <p:xfrm>
          <a:off x="4716016" y="3861048"/>
          <a:ext cx="4248472" cy="34391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866275" y="4235458"/>
            <a:ext cx="3815981" cy="369332"/>
          </a:xfrm>
          <a:prstGeom prst="rect">
            <a:avLst/>
          </a:prstGeom>
          <a:noFill/>
        </p:spPr>
        <p:txBody>
          <a:bodyPr wrap="none" rtlCol="0">
            <a:spAutoFit/>
          </a:bodyPr>
          <a:lstStyle/>
          <a:p>
            <a:r>
              <a:rPr lang="ru-RU" b="1" dirty="0"/>
              <a:t>Распределение </a:t>
            </a:r>
            <a:r>
              <a:rPr lang="ru-RU" b="1" dirty="0" smtClean="0"/>
              <a:t>по стажу работы (%)</a:t>
            </a:r>
            <a:endParaRPr lang="ru-RU" b="1" dirty="0"/>
          </a:p>
        </p:txBody>
      </p:sp>
    </p:spTree>
    <p:extLst>
      <p:ext uri="{BB962C8B-B14F-4D97-AF65-F5344CB8AC3E}">
        <p14:creationId xmlns:p14="http://schemas.microsoft.com/office/powerpoint/2010/main" val="2846820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0583"/>
            <a:ext cx="8229600" cy="1143000"/>
          </a:xfrm>
        </p:spPr>
        <p:txBody>
          <a:bodyPr>
            <a:noAutofit/>
          </a:bodyPr>
          <a:lstStyle/>
          <a:p>
            <a:r>
              <a:rPr lang="ru-RU" sz="3200" b="1" u="sng" dirty="0">
                <a:solidFill>
                  <a:srgbClr val="FF0000"/>
                </a:solidFill>
              </a:rPr>
              <a:t>Опрос </a:t>
            </a:r>
            <a:r>
              <a:rPr lang="ru-RU" sz="3200" b="1" u="sng" dirty="0" smtClean="0">
                <a:solidFill>
                  <a:srgbClr val="FF0000"/>
                </a:solidFill>
              </a:rPr>
              <a:t>№3 («третья </a:t>
            </a:r>
            <a:r>
              <a:rPr lang="ru-RU" sz="3200" b="1" u="sng" dirty="0">
                <a:solidFill>
                  <a:srgbClr val="FF0000"/>
                </a:solidFill>
              </a:rPr>
              <a:t>волна» пандемии) </a:t>
            </a:r>
            <a:r>
              <a:rPr lang="ru-RU" sz="3200" b="1" dirty="0" smtClean="0">
                <a:solidFill>
                  <a:srgbClr val="FF0000"/>
                </a:solidFill>
              </a:rPr>
              <a:t>Распределение сотрудников МО по их отношению к вакцинации</a:t>
            </a:r>
            <a:endParaRPr lang="ru-RU" sz="3200" b="1" dirty="0">
              <a:solidFill>
                <a:srgbClr val="FF0000"/>
              </a:solidFill>
            </a:endParaRPr>
          </a:p>
        </p:txBody>
      </p:sp>
      <p:graphicFrame>
        <p:nvGraphicFramePr>
          <p:cNvPr id="4" name="Содержимое 5"/>
          <p:cNvGraphicFramePr>
            <a:graphicFrameLocks/>
          </p:cNvGraphicFramePr>
          <p:nvPr>
            <p:extLst/>
          </p:nvPr>
        </p:nvGraphicFramePr>
        <p:xfrm>
          <a:off x="1320351" y="2924944"/>
          <a:ext cx="5927234" cy="2856275"/>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220942"/>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9258" y="1926517"/>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36"/>
          <a:stretch/>
        </p:blipFill>
        <p:spPr bwMode="auto">
          <a:xfrm>
            <a:off x="6084168" y="1872702"/>
            <a:ext cx="1642363" cy="141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79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656" y="1594285"/>
            <a:ext cx="8229600" cy="316631"/>
          </a:xfrm>
        </p:spPr>
        <p:txBody>
          <a:bodyPr>
            <a:noAutofit/>
          </a:bodyPr>
          <a:lstStyle/>
          <a:p>
            <a:pPr marL="0" indent="0">
              <a:buNone/>
            </a:pPr>
            <a:r>
              <a:rPr lang="ru-RU" sz="1800" b="1" dirty="0" smtClean="0"/>
              <a:t>Распределение по должности </a:t>
            </a:r>
            <a:r>
              <a:rPr lang="ru-RU" sz="1800" b="1" dirty="0"/>
              <a:t>(%)</a:t>
            </a:r>
          </a:p>
          <a:p>
            <a:pPr marL="0" indent="0">
              <a:buNone/>
            </a:pPr>
            <a:endParaRPr lang="ru-RU" sz="1800" b="1" dirty="0"/>
          </a:p>
        </p:txBody>
      </p:sp>
      <p:sp>
        <p:nvSpPr>
          <p:cNvPr id="4" name="Заголовок 1"/>
          <p:cNvSpPr>
            <a:spLocks noGrp="1"/>
          </p:cNvSpPr>
          <p:nvPr>
            <p:ph type="title"/>
          </p:nvPr>
        </p:nvSpPr>
        <p:spPr>
          <a:xfrm>
            <a:off x="238742" y="164831"/>
            <a:ext cx="8686800" cy="1143000"/>
          </a:xfrm>
        </p:spPr>
        <p:txBody>
          <a:bodyPr>
            <a:noAutofit/>
          </a:bodyPr>
          <a:lstStyle/>
          <a:p>
            <a:r>
              <a:rPr lang="ru-RU" sz="2800" b="1" u="sng" dirty="0" smtClean="0">
                <a:solidFill>
                  <a:srgbClr val="FF0000"/>
                </a:solidFill>
              </a:rPr>
              <a:t>Опрос №4 («четвертая волна» пандемии) </a:t>
            </a:r>
            <a:br>
              <a:rPr lang="ru-RU" sz="2800" b="1" u="sng" dirty="0" smtClean="0">
                <a:solidFill>
                  <a:srgbClr val="FF0000"/>
                </a:solidFill>
              </a:rPr>
            </a:br>
            <a:r>
              <a:rPr lang="ru-RU" sz="2800" b="1" dirty="0" smtClean="0">
                <a:solidFill>
                  <a:srgbClr val="FF0000"/>
                </a:solidFill>
              </a:rPr>
              <a:t>Характеристика сотрудников МО, </a:t>
            </a:r>
            <a:br>
              <a:rPr lang="ru-RU" sz="2800" b="1" dirty="0" smtClean="0">
                <a:solidFill>
                  <a:srgbClr val="FF0000"/>
                </a:solidFill>
              </a:rPr>
            </a:br>
            <a:r>
              <a:rPr lang="ru-RU" sz="2800" b="1" dirty="0" smtClean="0">
                <a:solidFill>
                  <a:srgbClr val="FF0000"/>
                </a:solidFill>
              </a:rPr>
              <a:t>принимавших участие в опросе, </a:t>
            </a:r>
            <a:r>
              <a:rPr lang="en-US" sz="2800" b="1" dirty="0" smtClean="0">
                <a:solidFill>
                  <a:srgbClr val="FF0000"/>
                </a:solidFill>
              </a:rPr>
              <a:t>n=</a:t>
            </a:r>
            <a:r>
              <a:rPr lang="ru-RU" sz="2800" b="1" dirty="0" smtClean="0">
                <a:solidFill>
                  <a:srgbClr val="FF0000"/>
                </a:solidFill>
              </a:rPr>
              <a:t>354</a:t>
            </a:r>
            <a:endParaRPr lang="ru-RU" sz="2800" b="1" dirty="0">
              <a:solidFill>
                <a:srgbClr val="FF0000"/>
              </a:solidFill>
            </a:endParaRPr>
          </a:p>
        </p:txBody>
      </p:sp>
      <p:graphicFrame>
        <p:nvGraphicFramePr>
          <p:cNvPr id="5" name="Диаграмма 4"/>
          <p:cNvGraphicFramePr/>
          <p:nvPr>
            <p:extLst/>
          </p:nvPr>
        </p:nvGraphicFramePr>
        <p:xfrm>
          <a:off x="117646" y="2078112"/>
          <a:ext cx="4464496" cy="4087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nvPr>
        </p:nvGraphicFramePr>
        <p:xfrm>
          <a:off x="4572000" y="1738535"/>
          <a:ext cx="4464496" cy="27220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32040" y="1495997"/>
            <a:ext cx="2920928" cy="369332"/>
          </a:xfrm>
          <a:prstGeom prst="rect">
            <a:avLst/>
          </a:prstGeom>
          <a:noFill/>
        </p:spPr>
        <p:txBody>
          <a:bodyPr wrap="none" rtlCol="0">
            <a:spAutoFit/>
          </a:bodyPr>
          <a:lstStyle/>
          <a:p>
            <a:r>
              <a:rPr lang="ru-RU" b="1" dirty="0"/>
              <a:t>Распределение </a:t>
            </a:r>
            <a:r>
              <a:rPr lang="ru-RU" b="1" dirty="0" smtClean="0"/>
              <a:t>по полу (%)</a:t>
            </a:r>
            <a:endParaRPr lang="ru-RU" b="1" dirty="0"/>
          </a:p>
        </p:txBody>
      </p:sp>
      <p:graphicFrame>
        <p:nvGraphicFramePr>
          <p:cNvPr id="10" name="Диаграмма 9"/>
          <p:cNvGraphicFramePr/>
          <p:nvPr>
            <p:extLst/>
          </p:nvPr>
        </p:nvGraphicFramePr>
        <p:xfrm>
          <a:off x="4716016" y="3861048"/>
          <a:ext cx="4248472" cy="34391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866275" y="4235458"/>
            <a:ext cx="3815981" cy="369332"/>
          </a:xfrm>
          <a:prstGeom prst="rect">
            <a:avLst/>
          </a:prstGeom>
          <a:noFill/>
        </p:spPr>
        <p:txBody>
          <a:bodyPr wrap="none" rtlCol="0">
            <a:spAutoFit/>
          </a:bodyPr>
          <a:lstStyle/>
          <a:p>
            <a:r>
              <a:rPr lang="ru-RU" b="1" dirty="0"/>
              <a:t>Распределение </a:t>
            </a:r>
            <a:r>
              <a:rPr lang="ru-RU" b="1" dirty="0" smtClean="0"/>
              <a:t>по стажу работы (%)</a:t>
            </a:r>
            <a:endParaRPr lang="ru-RU" b="1" dirty="0"/>
          </a:p>
        </p:txBody>
      </p:sp>
    </p:spTree>
    <p:extLst>
      <p:ext uri="{BB962C8B-B14F-4D97-AF65-F5344CB8AC3E}">
        <p14:creationId xmlns:p14="http://schemas.microsoft.com/office/powerpoint/2010/main" val="287741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rPr>
              <a:t>Прогноз развития пандемии </a:t>
            </a:r>
            <a:r>
              <a:rPr lang="en-US" sz="3600" b="1" dirty="0" smtClean="0">
                <a:solidFill>
                  <a:srgbClr val="FF0000"/>
                </a:solidFill>
              </a:rPr>
              <a:t>COVID-19</a:t>
            </a:r>
            <a:endParaRPr lang="ru-RU" sz="3600" b="1"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sz="3400" b="1" dirty="0" smtClean="0">
                <a:solidFill>
                  <a:srgbClr val="FF0000"/>
                </a:solidFill>
              </a:rPr>
              <a:t>Сценарий № 1</a:t>
            </a:r>
          </a:p>
          <a:p>
            <a:r>
              <a:rPr lang="ru-RU" b="1" dirty="0"/>
              <a:t>полное искоренение - </a:t>
            </a:r>
            <a:r>
              <a:rPr lang="ru-RU" b="1" dirty="0" err="1"/>
              <a:t>эрадикация</a:t>
            </a:r>
            <a:r>
              <a:rPr lang="ru-RU" dirty="0"/>
              <a:t> (</a:t>
            </a:r>
            <a:r>
              <a:rPr lang="ru-RU" i="1" dirty="0" err="1"/>
              <a:t>eradication</a:t>
            </a:r>
            <a:r>
              <a:rPr lang="ru-RU" dirty="0" smtClean="0"/>
              <a:t>)</a:t>
            </a:r>
          </a:p>
          <a:p>
            <a:pPr algn="just"/>
            <a:r>
              <a:rPr lang="ru-RU" dirty="0" smtClean="0"/>
              <a:t>предусматривает</a:t>
            </a:r>
            <a:r>
              <a:rPr lang="ru-RU" dirty="0"/>
              <a:t>, что медикам удастся окончательно искоренить Covid-19 с лица Земли, как это почти полвека назад произошло с вирусом натуральной оспы.</a:t>
            </a:r>
          </a:p>
          <a:p>
            <a:pPr algn="just"/>
            <a:r>
              <a:rPr lang="ru-RU" dirty="0" smtClean="0"/>
              <a:t>повторить </a:t>
            </a:r>
            <a:r>
              <a:rPr lang="ru-RU" dirty="0"/>
              <a:t>этот успех можно лишь при одном </a:t>
            </a:r>
            <a:r>
              <a:rPr lang="ru-RU" dirty="0" smtClean="0"/>
              <a:t>условии: </a:t>
            </a:r>
          </a:p>
          <a:p>
            <a:pPr lvl="1" algn="just"/>
            <a:r>
              <a:rPr lang="ru-RU" dirty="0" smtClean="0"/>
              <a:t>иммунитет </a:t>
            </a:r>
            <a:r>
              <a:rPr lang="ru-RU" dirty="0"/>
              <a:t>(как после прививки, так и после перенесенной болезни) должен быть крепким и продолжительным - так, чтобы он защищал от повторного заражения и одновременно предотвращал дальнейшую передачу </a:t>
            </a:r>
            <a:r>
              <a:rPr lang="ru-RU" dirty="0" smtClean="0"/>
              <a:t>инфекции</a:t>
            </a:r>
            <a:endParaRPr lang="ru-RU" dirty="0"/>
          </a:p>
          <a:p>
            <a:pPr algn="just"/>
            <a:r>
              <a:rPr lang="ru-RU" dirty="0"/>
              <a:t>В случае с Covid-19 на это надежды мало - а учитывая продолжающиеся мутации вируса, вариант полного избавления от него "может оказаться слишком амбициозным даже в качестве мысленного эксперимента, не говоря уже о том чтобы класть его в основу стратегии здравоохранения</a:t>
            </a:r>
            <a:r>
              <a:rPr lang="ru-RU" dirty="0" smtClean="0"/>
              <a:t>"</a:t>
            </a:r>
            <a:endParaRPr lang="ru-RU" dirty="0"/>
          </a:p>
        </p:txBody>
      </p:sp>
      <p:sp>
        <p:nvSpPr>
          <p:cNvPr id="4" name="TextBox 3"/>
          <p:cNvSpPr txBox="1"/>
          <p:nvPr/>
        </p:nvSpPr>
        <p:spPr>
          <a:xfrm>
            <a:off x="2378539" y="6397153"/>
            <a:ext cx="6737742" cy="430887"/>
          </a:xfrm>
          <a:prstGeom prst="rect">
            <a:avLst/>
          </a:prstGeom>
          <a:noFill/>
        </p:spPr>
        <p:txBody>
          <a:bodyPr wrap="none" rtlCol="0">
            <a:spAutoFit/>
          </a:bodyPr>
          <a:lstStyle/>
          <a:p>
            <a:r>
              <a:rPr lang="en-US" sz="1100" dirty="0"/>
              <a:t>POTENTIAL COVID-19 ENDGAME SCENARIOS ERADICATION, ELIMINATION, COHABITATION, OR CONFLAGRATION? </a:t>
            </a:r>
            <a:endParaRPr lang="ru-RU" sz="1100" dirty="0"/>
          </a:p>
          <a:p>
            <a:r>
              <a:rPr lang="en-US" sz="1100" dirty="0" smtClean="0"/>
              <a:t>JAMA </a:t>
            </a:r>
            <a:r>
              <a:rPr lang="en-US" sz="1100" dirty="0"/>
              <a:t>July 27, 2021 Volume 326, Number </a:t>
            </a:r>
            <a:r>
              <a:rPr lang="en-US" sz="1100" dirty="0" smtClean="0"/>
              <a:t>4</a:t>
            </a:r>
            <a:r>
              <a:rPr lang="ru-RU" sz="1100" dirty="0" smtClean="0"/>
              <a:t> </a:t>
            </a:r>
            <a:r>
              <a:rPr lang="en-US" sz="1100" dirty="0" smtClean="0"/>
              <a:t>Published </a:t>
            </a:r>
            <a:r>
              <a:rPr lang="en-US" sz="1100" dirty="0"/>
              <a:t>Online: July 8, </a:t>
            </a:r>
            <a:r>
              <a:rPr lang="en-US" sz="1100" dirty="0" smtClean="0"/>
              <a:t>2021.</a:t>
            </a:r>
            <a:r>
              <a:rPr lang="ru-RU" sz="1100" dirty="0" smtClean="0"/>
              <a:t> </a:t>
            </a:r>
            <a:r>
              <a:rPr lang="en-US" sz="1100" dirty="0" smtClean="0"/>
              <a:t>doi:10.1001/jama.2021.11042</a:t>
            </a:r>
            <a:endParaRPr lang="ru-RU" sz="1100" dirty="0"/>
          </a:p>
        </p:txBody>
      </p:sp>
    </p:spTree>
    <p:extLst>
      <p:ext uri="{BB962C8B-B14F-4D97-AF65-F5344CB8AC3E}">
        <p14:creationId xmlns:p14="http://schemas.microsoft.com/office/powerpoint/2010/main" val="1904966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0583"/>
            <a:ext cx="8229600" cy="1143000"/>
          </a:xfrm>
        </p:spPr>
        <p:txBody>
          <a:bodyPr>
            <a:noAutofit/>
          </a:bodyPr>
          <a:lstStyle/>
          <a:p>
            <a:r>
              <a:rPr lang="ru-RU" sz="3200" b="1" u="sng" dirty="0">
                <a:solidFill>
                  <a:srgbClr val="FF0000"/>
                </a:solidFill>
              </a:rPr>
              <a:t>Опрос </a:t>
            </a:r>
            <a:r>
              <a:rPr lang="ru-RU" sz="3200" b="1" u="sng" dirty="0" smtClean="0">
                <a:solidFill>
                  <a:srgbClr val="FF0000"/>
                </a:solidFill>
              </a:rPr>
              <a:t>№4 («четвертая </a:t>
            </a:r>
            <a:r>
              <a:rPr lang="ru-RU" sz="3200" b="1" u="sng" dirty="0">
                <a:solidFill>
                  <a:srgbClr val="FF0000"/>
                </a:solidFill>
              </a:rPr>
              <a:t>волна» пандемии) </a:t>
            </a:r>
            <a:r>
              <a:rPr lang="ru-RU" sz="3200" b="1" dirty="0" smtClean="0">
                <a:solidFill>
                  <a:srgbClr val="FF0000"/>
                </a:solidFill>
              </a:rPr>
              <a:t>Распределение сотрудников МО по их отношению к вакцинации</a:t>
            </a:r>
            <a:endParaRPr lang="ru-RU" sz="3200" b="1" dirty="0">
              <a:solidFill>
                <a:srgbClr val="FF0000"/>
              </a:solidFill>
            </a:endParaRPr>
          </a:p>
        </p:txBody>
      </p:sp>
      <p:graphicFrame>
        <p:nvGraphicFramePr>
          <p:cNvPr id="4" name="Содержимое 5"/>
          <p:cNvGraphicFramePr>
            <a:graphicFrameLocks/>
          </p:cNvGraphicFramePr>
          <p:nvPr>
            <p:extLst/>
          </p:nvPr>
        </p:nvGraphicFramePr>
        <p:xfrm>
          <a:off x="1320351" y="2924944"/>
          <a:ext cx="5927234" cy="2856275"/>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220942"/>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9258" y="1926517"/>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36"/>
          <a:stretch/>
        </p:blipFill>
        <p:spPr bwMode="auto">
          <a:xfrm>
            <a:off x="6084168" y="1872702"/>
            <a:ext cx="1642363" cy="141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614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2656" y="1594285"/>
            <a:ext cx="8229600" cy="316631"/>
          </a:xfrm>
        </p:spPr>
        <p:txBody>
          <a:bodyPr>
            <a:noAutofit/>
          </a:bodyPr>
          <a:lstStyle/>
          <a:p>
            <a:pPr marL="0" indent="0">
              <a:buNone/>
            </a:pPr>
            <a:r>
              <a:rPr lang="ru-RU" sz="1800" b="1" dirty="0" smtClean="0"/>
              <a:t>Распределение по должности </a:t>
            </a:r>
            <a:r>
              <a:rPr lang="ru-RU" sz="1800" b="1" dirty="0"/>
              <a:t>(%)</a:t>
            </a:r>
          </a:p>
          <a:p>
            <a:pPr marL="0" indent="0">
              <a:buNone/>
            </a:pPr>
            <a:endParaRPr lang="ru-RU" sz="1800" b="1" dirty="0"/>
          </a:p>
        </p:txBody>
      </p:sp>
      <p:sp>
        <p:nvSpPr>
          <p:cNvPr id="4" name="Заголовок 1"/>
          <p:cNvSpPr>
            <a:spLocks noGrp="1"/>
          </p:cNvSpPr>
          <p:nvPr>
            <p:ph type="title"/>
          </p:nvPr>
        </p:nvSpPr>
        <p:spPr>
          <a:xfrm>
            <a:off x="238742" y="164831"/>
            <a:ext cx="8686800" cy="1143000"/>
          </a:xfrm>
        </p:spPr>
        <p:txBody>
          <a:bodyPr>
            <a:noAutofit/>
          </a:bodyPr>
          <a:lstStyle/>
          <a:p>
            <a:r>
              <a:rPr lang="ru-RU" sz="2800" b="1" u="sng" dirty="0" smtClean="0">
                <a:solidFill>
                  <a:srgbClr val="FF0000"/>
                </a:solidFill>
              </a:rPr>
              <a:t>Опрос №5 («пятая волна» пандемии) </a:t>
            </a:r>
            <a:br>
              <a:rPr lang="ru-RU" sz="2800" b="1" u="sng" dirty="0" smtClean="0">
                <a:solidFill>
                  <a:srgbClr val="FF0000"/>
                </a:solidFill>
              </a:rPr>
            </a:br>
            <a:r>
              <a:rPr lang="ru-RU" sz="2800" b="1" dirty="0" smtClean="0">
                <a:solidFill>
                  <a:srgbClr val="FF0000"/>
                </a:solidFill>
              </a:rPr>
              <a:t>Характеристика сотрудников МО, </a:t>
            </a:r>
            <a:br>
              <a:rPr lang="ru-RU" sz="2800" b="1" dirty="0" smtClean="0">
                <a:solidFill>
                  <a:srgbClr val="FF0000"/>
                </a:solidFill>
              </a:rPr>
            </a:br>
            <a:r>
              <a:rPr lang="ru-RU" sz="2800" b="1" dirty="0" smtClean="0">
                <a:solidFill>
                  <a:srgbClr val="FF0000"/>
                </a:solidFill>
              </a:rPr>
              <a:t>принимавших участие в опросе, </a:t>
            </a:r>
            <a:r>
              <a:rPr lang="en-US" sz="2800" b="1" dirty="0" smtClean="0">
                <a:solidFill>
                  <a:srgbClr val="FF0000"/>
                </a:solidFill>
              </a:rPr>
              <a:t>n=</a:t>
            </a:r>
            <a:r>
              <a:rPr lang="ru-RU" sz="2800" b="1" dirty="0" smtClean="0">
                <a:solidFill>
                  <a:srgbClr val="FF0000"/>
                </a:solidFill>
              </a:rPr>
              <a:t>1148</a:t>
            </a:r>
            <a:endParaRPr lang="ru-RU" sz="2800" b="1" dirty="0">
              <a:solidFill>
                <a:srgbClr val="FF0000"/>
              </a:solidFill>
            </a:endParaRPr>
          </a:p>
        </p:txBody>
      </p:sp>
      <p:graphicFrame>
        <p:nvGraphicFramePr>
          <p:cNvPr id="5" name="Диаграмма 4"/>
          <p:cNvGraphicFramePr/>
          <p:nvPr>
            <p:extLst/>
          </p:nvPr>
        </p:nvGraphicFramePr>
        <p:xfrm>
          <a:off x="117646" y="2078112"/>
          <a:ext cx="4464496" cy="4087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nvPr>
        </p:nvGraphicFramePr>
        <p:xfrm>
          <a:off x="4572000" y="1738535"/>
          <a:ext cx="4464496" cy="27220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32040" y="1495997"/>
            <a:ext cx="2920928" cy="369332"/>
          </a:xfrm>
          <a:prstGeom prst="rect">
            <a:avLst/>
          </a:prstGeom>
          <a:noFill/>
        </p:spPr>
        <p:txBody>
          <a:bodyPr wrap="none" rtlCol="0">
            <a:spAutoFit/>
          </a:bodyPr>
          <a:lstStyle/>
          <a:p>
            <a:r>
              <a:rPr lang="ru-RU" b="1" dirty="0"/>
              <a:t>Распределение </a:t>
            </a:r>
            <a:r>
              <a:rPr lang="ru-RU" b="1" dirty="0" smtClean="0"/>
              <a:t>по полу (%)</a:t>
            </a:r>
            <a:endParaRPr lang="ru-RU" b="1" dirty="0"/>
          </a:p>
        </p:txBody>
      </p:sp>
      <p:graphicFrame>
        <p:nvGraphicFramePr>
          <p:cNvPr id="10" name="Диаграмма 9"/>
          <p:cNvGraphicFramePr/>
          <p:nvPr>
            <p:extLst/>
          </p:nvPr>
        </p:nvGraphicFramePr>
        <p:xfrm>
          <a:off x="4716016" y="3861048"/>
          <a:ext cx="4248472" cy="34391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866275" y="4235458"/>
            <a:ext cx="3815981" cy="369332"/>
          </a:xfrm>
          <a:prstGeom prst="rect">
            <a:avLst/>
          </a:prstGeom>
          <a:noFill/>
        </p:spPr>
        <p:txBody>
          <a:bodyPr wrap="none" rtlCol="0">
            <a:spAutoFit/>
          </a:bodyPr>
          <a:lstStyle/>
          <a:p>
            <a:r>
              <a:rPr lang="ru-RU" b="1" dirty="0"/>
              <a:t>Распределение </a:t>
            </a:r>
            <a:r>
              <a:rPr lang="ru-RU" b="1" dirty="0" smtClean="0"/>
              <a:t>по стажу работы (%)</a:t>
            </a:r>
            <a:endParaRPr lang="ru-RU" b="1" dirty="0"/>
          </a:p>
        </p:txBody>
      </p:sp>
    </p:spTree>
    <p:extLst>
      <p:ext uri="{BB962C8B-B14F-4D97-AF65-F5344CB8AC3E}">
        <p14:creationId xmlns:p14="http://schemas.microsoft.com/office/powerpoint/2010/main" val="3581506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0583"/>
            <a:ext cx="8229600" cy="1143000"/>
          </a:xfrm>
        </p:spPr>
        <p:txBody>
          <a:bodyPr>
            <a:noAutofit/>
          </a:bodyPr>
          <a:lstStyle/>
          <a:p>
            <a:r>
              <a:rPr lang="ru-RU" sz="3200" b="1" u="sng" dirty="0">
                <a:solidFill>
                  <a:srgbClr val="FF0000"/>
                </a:solidFill>
              </a:rPr>
              <a:t>Опрос </a:t>
            </a:r>
            <a:r>
              <a:rPr lang="ru-RU" sz="3200" b="1" u="sng" dirty="0" smtClean="0">
                <a:solidFill>
                  <a:srgbClr val="FF0000"/>
                </a:solidFill>
              </a:rPr>
              <a:t>№5 («пятая </a:t>
            </a:r>
            <a:r>
              <a:rPr lang="ru-RU" sz="3200" b="1" u="sng" dirty="0">
                <a:solidFill>
                  <a:srgbClr val="FF0000"/>
                </a:solidFill>
              </a:rPr>
              <a:t>волна» пандемии) </a:t>
            </a:r>
            <a:r>
              <a:rPr lang="ru-RU" sz="3200" b="1" dirty="0" smtClean="0">
                <a:solidFill>
                  <a:srgbClr val="FF0000"/>
                </a:solidFill>
              </a:rPr>
              <a:t>Распределение сотрудников МО по их отношению к вакцинации</a:t>
            </a:r>
            <a:endParaRPr lang="ru-RU" sz="3200" b="1" dirty="0">
              <a:solidFill>
                <a:srgbClr val="FF0000"/>
              </a:solidFill>
            </a:endParaRPr>
          </a:p>
        </p:txBody>
      </p:sp>
      <p:graphicFrame>
        <p:nvGraphicFramePr>
          <p:cNvPr id="4" name="Содержимое 5"/>
          <p:cNvGraphicFramePr>
            <a:graphicFrameLocks/>
          </p:cNvGraphicFramePr>
          <p:nvPr>
            <p:extLst/>
          </p:nvPr>
        </p:nvGraphicFramePr>
        <p:xfrm>
          <a:off x="1320351" y="2924944"/>
          <a:ext cx="5927234" cy="2856275"/>
        </p:xfrm>
        <a:graphic>
          <a:graphicData uri="http://schemas.openxmlformats.org/drawingml/2006/chart">
            <c:chart xmlns:c="http://schemas.openxmlformats.org/drawingml/2006/chart" xmlns:r="http://schemas.openxmlformats.org/officeDocument/2006/relationships" r:id="rId2"/>
          </a:graphicData>
        </a:graphic>
      </p:graphicFrame>
      <p:pic>
        <p:nvPicPr>
          <p:cNvPr id="1030" name="Picture 6" descr="https://3.bp.blogspot.com/-asfGB3nU_Ak/WS-Lj9nhxcI/AAAAAAAAELA/WuRPp90YKcs2NDPsMFk9ZAFrjFLGqE9IQCEw/s1600/happy-face-thumbs-down-clipar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301208"/>
            <a:ext cx="1591694" cy="1120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td3.mycdn.me/image?id=866137209328&amp;t=20&amp;plc=WEB&amp;tkn=*ZRigeB73FISg2XUoxZZRtM871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092" y="1980333"/>
            <a:ext cx="1512168" cy="13107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2gg9evh47fn9z.cloudfront.net/800px_COLOURBOX205198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36"/>
          <a:stretch/>
        </p:blipFill>
        <p:spPr bwMode="auto">
          <a:xfrm>
            <a:off x="6084168" y="1872702"/>
            <a:ext cx="1642363" cy="141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92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400" b="1" dirty="0" smtClean="0">
                <a:solidFill>
                  <a:srgbClr val="FF0000"/>
                </a:solidFill>
              </a:rPr>
              <a:t>Динамика отношения сотрудников МО к вакцинации против </a:t>
            </a:r>
            <a:r>
              <a:rPr lang="en-US" sz="3400" b="1" dirty="0" smtClean="0">
                <a:solidFill>
                  <a:srgbClr val="FF0000"/>
                </a:solidFill>
              </a:rPr>
              <a:t>COVID-19</a:t>
            </a:r>
            <a:endParaRPr lang="ru-RU" sz="3400" dirty="0"/>
          </a:p>
        </p:txBody>
      </p:sp>
      <p:graphicFrame>
        <p:nvGraphicFramePr>
          <p:cNvPr id="6" name="Объект 5"/>
          <p:cNvGraphicFramePr>
            <a:graphicFrameLocks noGrp="1"/>
          </p:cNvGraphicFramePr>
          <p:nvPr>
            <p:ph idx="1"/>
            <p:extLst/>
          </p:nvPr>
        </p:nvGraphicFramePr>
        <p:xfrm>
          <a:off x="891362" y="1417638"/>
          <a:ext cx="8229600" cy="47371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347864" y="5877272"/>
            <a:ext cx="2097305" cy="369332"/>
          </a:xfrm>
          <a:prstGeom prst="rect">
            <a:avLst/>
          </a:prstGeom>
          <a:noFill/>
        </p:spPr>
        <p:txBody>
          <a:bodyPr wrap="none" rtlCol="0">
            <a:spAutoFit/>
          </a:bodyPr>
          <a:lstStyle/>
          <a:p>
            <a:r>
              <a:rPr lang="ru-RU" dirty="0" smtClean="0"/>
              <a:t>«волны» пандемии</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33</a:t>
            </a:fld>
            <a:endParaRPr lang="ru-RU"/>
          </a:p>
        </p:txBody>
      </p:sp>
    </p:spTree>
    <p:extLst>
      <p:ext uri="{BB962C8B-B14F-4D97-AF65-F5344CB8AC3E}">
        <p14:creationId xmlns:p14="http://schemas.microsoft.com/office/powerpoint/2010/main" val="1081975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664" y="1772816"/>
            <a:ext cx="6120789" cy="1008112"/>
          </a:xfrm>
          <a:solidFill>
            <a:srgbClr val="E5FFF2"/>
          </a:solidFill>
        </p:spPr>
        <p:txBody>
          <a:bodyPr>
            <a:normAutofit/>
          </a:bodyPr>
          <a:lstStyle/>
          <a:p>
            <a:pPr marL="0" indent="0" algn="ctr">
              <a:buNone/>
            </a:pPr>
            <a:r>
              <a:rPr lang="ru-RU" sz="2400" b="1" dirty="0" smtClean="0"/>
              <a:t>Более позитивное отношение </a:t>
            </a:r>
            <a:r>
              <a:rPr lang="ru-RU" sz="2400" dirty="0" smtClean="0"/>
              <a:t>у врачей и сотрудников администрации, мужского пола</a:t>
            </a:r>
            <a:endParaRPr lang="ru-RU" sz="2400" dirty="0"/>
          </a:p>
        </p:txBody>
      </p:sp>
      <p:sp>
        <p:nvSpPr>
          <p:cNvPr id="4" name="Заголовок 1"/>
          <p:cNvSpPr txBox="1">
            <a:spLocks/>
          </p:cNvSpPr>
          <p:nvPr/>
        </p:nvSpPr>
        <p:spPr>
          <a:xfrm>
            <a:off x="323528" y="230878"/>
            <a:ext cx="87341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FF0000"/>
                </a:solidFill>
              </a:rPr>
              <a:t>Отношение различных категорий сотрудников МО к вакцинации против </a:t>
            </a:r>
            <a:r>
              <a:rPr lang="en-US" sz="3200" b="1" dirty="0" smtClean="0">
                <a:solidFill>
                  <a:srgbClr val="FF0000"/>
                </a:solidFill>
              </a:rPr>
              <a:t>COVID-19</a:t>
            </a:r>
            <a:endParaRPr lang="ru-RU" sz="3200" dirty="0"/>
          </a:p>
        </p:txBody>
      </p:sp>
      <p:sp>
        <p:nvSpPr>
          <p:cNvPr id="5" name="Объект 2"/>
          <p:cNvSpPr txBox="1">
            <a:spLocks/>
          </p:cNvSpPr>
          <p:nvPr/>
        </p:nvSpPr>
        <p:spPr>
          <a:xfrm>
            <a:off x="1538091" y="2985820"/>
            <a:ext cx="6120680" cy="1440160"/>
          </a:xfrm>
          <a:prstGeom prst="rect">
            <a:avLst/>
          </a:prstGeom>
          <a:solidFill>
            <a:schemeClr val="accent2">
              <a:lumMod val="40000"/>
              <a:lumOff val="6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400" b="1" dirty="0" smtClean="0"/>
              <a:t>Более негативное отношение </a:t>
            </a:r>
            <a:r>
              <a:rPr lang="ru-RU" sz="2400" dirty="0" smtClean="0"/>
              <a:t>у среднего медицинского персонала и сотрудников немедицинских специальностей, женского пола, со стажем работы до 5 лет</a:t>
            </a:r>
            <a:endParaRPr lang="ru-RU" sz="2400" dirty="0"/>
          </a:p>
        </p:txBody>
      </p:sp>
      <p:sp>
        <p:nvSpPr>
          <p:cNvPr id="6" name="Объект 2"/>
          <p:cNvSpPr txBox="1">
            <a:spLocks/>
          </p:cNvSpPr>
          <p:nvPr/>
        </p:nvSpPr>
        <p:spPr>
          <a:xfrm>
            <a:off x="1559015" y="4721804"/>
            <a:ext cx="6120680" cy="1515508"/>
          </a:xfrm>
          <a:prstGeom prst="rect">
            <a:avLst/>
          </a:prstGeom>
          <a:solidFill>
            <a:schemeClr val="accent2">
              <a:lumMod val="40000"/>
              <a:lumOff val="6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400" b="1" dirty="0" smtClean="0"/>
              <a:t>Причины негативного отношения:</a:t>
            </a:r>
          </a:p>
          <a:p>
            <a:pPr marL="0" indent="0" algn="ctr">
              <a:buNone/>
            </a:pPr>
            <a:r>
              <a:rPr lang="ru-RU" sz="2400" dirty="0" smtClean="0"/>
              <a:t>- недоверие к используемым вакцинам</a:t>
            </a:r>
          </a:p>
          <a:p>
            <a:pPr marL="0" indent="0" algn="ctr">
              <a:buNone/>
            </a:pPr>
            <a:r>
              <a:rPr lang="ru-RU" sz="2400" dirty="0" smtClean="0"/>
              <a:t>- страх поствакцинальных осложнений, особенно в отдаленной перспективе</a:t>
            </a:r>
            <a:endParaRPr lang="ru-RU" sz="24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34</a:t>
            </a:fld>
            <a:endParaRPr lang="ru-RU"/>
          </a:p>
        </p:txBody>
      </p:sp>
    </p:spTree>
    <p:extLst>
      <p:ext uri="{BB962C8B-B14F-4D97-AF65-F5344CB8AC3E}">
        <p14:creationId xmlns:p14="http://schemas.microsoft.com/office/powerpoint/2010/main" val="1019556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2060848"/>
            <a:ext cx="8229600" cy="4525963"/>
          </a:xfrm>
        </p:spPr>
        <p:txBody>
          <a:bodyPr>
            <a:normAutofit/>
          </a:bodyPr>
          <a:lstStyle/>
          <a:p>
            <a:pPr marL="0" indent="0" algn="ctr">
              <a:lnSpc>
                <a:spcPct val="90000"/>
              </a:lnSpc>
              <a:buNone/>
            </a:pPr>
            <a:r>
              <a:rPr lang="ru-RU" sz="4400" b="1" dirty="0" smtClean="0">
                <a:solidFill>
                  <a:srgbClr val="FF0000"/>
                </a:solidFill>
              </a:rPr>
              <a:t>Влияние психоэмоционального состояния медицинских работников на отношение к вакцинопрофилактике</a:t>
            </a:r>
            <a:endParaRPr lang="ru-RU" sz="4400" b="1" dirty="0">
              <a:solidFill>
                <a:srgbClr val="FF0000"/>
              </a:solidFill>
            </a:endParaRPr>
          </a:p>
        </p:txBody>
      </p:sp>
    </p:spTree>
    <p:extLst>
      <p:ext uri="{BB962C8B-B14F-4D97-AF65-F5344CB8AC3E}">
        <p14:creationId xmlns:p14="http://schemas.microsoft.com/office/powerpoint/2010/main" val="1913370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6754" y="1584960"/>
            <a:ext cx="8577943" cy="243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2"/>
          <a:srcRect t="1888"/>
          <a:stretch/>
        </p:blipFill>
        <p:spPr>
          <a:xfrm>
            <a:off x="262732" y="2204864"/>
            <a:ext cx="3394636" cy="3734449"/>
          </a:xfrm>
          <a:prstGeom prst="rect">
            <a:avLst/>
          </a:prstGeom>
        </p:spPr>
      </p:pic>
      <p:sp>
        <p:nvSpPr>
          <p:cNvPr id="6" name="TextBox 5"/>
          <p:cNvSpPr txBox="1"/>
          <p:nvPr/>
        </p:nvSpPr>
        <p:spPr>
          <a:xfrm>
            <a:off x="4117235" y="2422494"/>
            <a:ext cx="4390271" cy="1323439"/>
          </a:xfrm>
          <a:prstGeom prst="rect">
            <a:avLst/>
          </a:prstGeom>
          <a:solidFill>
            <a:schemeClr val="accent2">
              <a:lumMod val="20000"/>
              <a:lumOff val="80000"/>
            </a:schemeClr>
          </a:solidFill>
        </p:spPr>
        <p:txBody>
          <a:bodyPr wrap="square" rtlCol="0">
            <a:spAutoFit/>
          </a:bodyPr>
          <a:lstStyle/>
          <a:p>
            <a:endParaRPr lang="ru-RU" sz="2000" b="1" dirty="0" smtClean="0"/>
          </a:p>
          <a:p>
            <a:r>
              <a:rPr lang="ru-RU" sz="2000" b="1" dirty="0" smtClean="0"/>
              <a:t>Шкала воспринимаемого стресса-10 </a:t>
            </a:r>
          </a:p>
          <a:p>
            <a:r>
              <a:rPr lang="ru-RU" sz="2000" b="1" dirty="0" smtClean="0"/>
              <a:t>(</a:t>
            </a:r>
            <a:r>
              <a:rPr lang="ru-RU" sz="2000" b="1" dirty="0" err="1"/>
              <a:t>The</a:t>
            </a:r>
            <a:r>
              <a:rPr lang="ru-RU" sz="2000" b="1" dirty="0"/>
              <a:t> </a:t>
            </a:r>
            <a:r>
              <a:rPr lang="ru-RU" sz="2000" b="1" dirty="0" err="1"/>
              <a:t>Perceived</a:t>
            </a:r>
            <a:r>
              <a:rPr lang="ru-RU" sz="2000" b="1" dirty="0"/>
              <a:t> </a:t>
            </a:r>
            <a:r>
              <a:rPr lang="ru-RU" sz="2000" b="1" dirty="0" err="1"/>
              <a:t>Stress</a:t>
            </a:r>
            <a:r>
              <a:rPr lang="ru-RU" sz="2000" b="1" dirty="0"/>
              <a:t> Scale-10, </a:t>
            </a:r>
            <a:r>
              <a:rPr lang="ru-RU" sz="2000" b="1" dirty="0" smtClean="0"/>
              <a:t>PSS-10)</a:t>
            </a:r>
          </a:p>
          <a:p>
            <a:r>
              <a:rPr lang="ru-RU" sz="2000" b="1" dirty="0" smtClean="0"/>
              <a:t> </a:t>
            </a:r>
            <a:endParaRPr lang="ru-RU" sz="2000" b="1" dirty="0"/>
          </a:p>
        </p:txBody>
      </p:sp>
      <p:sp>
        <p:nvSpPr>
          <p:cNvPr id="11" name="Заголовок 1"/>
          <p:cNvSpPr>
            <a:spLocks noGrp="1"/>
          </p:cNvSpPr>
          <p:nvPr>
            <p:ph type="title"/>
          </p:nvPr>
        </p:nvSpPr>
        <p:spPr>
          <a:xfrm>
            <a:off x="262732" y="256123"/>
            <a:ext cx="8626388" cy="1450757"/>
          </a:xfrm>
        </p:spPr>
        <p:txBody>
          <a:bodyPr>
            <a:noAutofit/>
          </a:bodyPr>
          <a:lstStyle/>
          <a:p>
            <a:pPr algn="ctr"/>
            <a:r>
              <a:rPr lang="ru-RU" sz="3600" b="1" dirty="0" smtClean="0">
                <a:solidFill>
                  <a:srgbClr val="FF0000"/>
                </a:solidFill>
                <a:latin typeface="+mn-lt"/>
                <a:ea typeface="Raleway"/>
                <a:cs typeface="Raleway"/>
                <a:sym typeface="Raleway"/>
              </a:rPr>
              <a:t>Инструменты для оценки психоэмоционального состояния сотрудников МО</a:t>
            </a:r>
            <a:endParaRPr lang="ru-RU" sz="3600" dirty="0">
              <a:solidFill>
                <a:srgbClr val="FF0000"/>
              </a:solidFill>
              <a:latin typeface="+mn-lt"/>
            </a:endParaRPr>
          </a:p>
        </p:txBody>
      </p:sp>
      <p:sp>
        <p:nvSpPr>
          <p:cNvPr id="12" name="TextBox 11"/>
          <p:cNvSpPr txBox="1"/>
          <p:nvPr/>
        </p:nvSpPr>
        <p:spPr>
          <a:xfrm>
            <a:off x="4117235" y="4393642"/>
            <a:ext cx="4390270" cy="1323439"/>
          </a:xfrm>
          <a:prstGeom prst="rect">
            <a:avLst/>
          </a:prstGeom>
          <a:solidFill>
            <a:schemeClr val="accent2">
              <a:lumMod val="20000"/>
              <a:lumOff val="80000"/>
            </a:schemeClr>
          </a:solidFill>
        </p:spPr>
        <p:txBody>
          <a:bodyPr wrap="square" rtlCol="0">
            <a:spAutoFit/>
          </a:bodyPr>
          <a:lstStyle/>
          <a:p>
            <a:endParaRPr lang="ru-RU" sz="2000" b="1" dirty="0" smtClean="0"/>
          </a:p>
          <a:p>
            <a:r>
              <a:rPr lang="ru-RU" sz="2000" b="1" dirty="0" smtClean="0"/>
              <a:t>Опросник для оценки степени выгорания </a:t>
            </a:r>
            <a:r>
              <a:rPr lang="ru-RU" sz="2000" b="1" dirty="0" err="1" smtClean="0"/>
              <a:t>К.Маслач</a:t>
            </a:r>
            <a:r>
              <a:rPr lang="ru-RU" sz="2000" b="1" dirty="0" smtClean="0"/>
              <a:t> и </a:t>
            </a:r>
            <a:r>
              <a:rPr lang="ru-RU" sz="2000" b="1" dirty="0" err="1" smtClean="0"/>
              <a:t>С.Джексон</a:t>
            </a:r>
            <a:endParaRPr lang="ru-RU" sz="2000" b="1" dirty="0" smtClean="0"/>
          </a:p>
          <a:p>
            <a:endParaRPr lang="ru-RU" sz="20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36</a:t>
            </a:fld>
            <a:endParaRPr lang="ru-RU"/>
          </a:p>
        </p:txBody>
      </p:sp>
    </p:spTree>
    <p:extLst>
      <p:ext uri="{BB962C8B-B14F-4D97-AF65-F5344CB8AC3E}">
        <p14:creationId xmlns:p14="http://schemas.microsoft.com/office/powerpoint/2010/main" val="3523933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172304"/>
            <a:ext cx="7543800" cy="1450757"/>
          </a:xfrm>
        </p:spPr>
        <p:txBody>
          <a:bodyPr>
            <a:normAutofit/>
          </a:bodyPr>
          <a:lstStyle/>
          <a:p>
            <a:pPr algn="ctr"/>
            <a:r>
              <a:rPr lang="ru-RU" sz="4400" b="1" dirty="0" smtClean="0">
                <a:solidFill>
                  <a:srgbClr val="FF0000"/>
                </a:solidFill>
                <a:latin typeface="+mn-lt"/>
                <a:ea typeface="Raleway"/>
                <a:cs typeface="Raleway"/>
                <a:sym typeface="Raleway"/>
              </a:rPr>
              <a:t>Шкала воспринимаемого стресса-10</a:t>
            </a:r>
            <a:endParaRPr lang="ru-RU" sz="4400" dirty="0">
              <a:solidFill>
                <a:srgbClr val="FF0000"/>
              </a:solidFill>
              <a:latin typeface="+mn-lt"/>
            </a:endParaRPr>
          </a:p>
        </p:txBody>
      </p:sp>
      <p:sp>
        <p:nvSpPr>
          <p:cNvPr id="3" name="Объект 2"/>
          <p:cNvSpPr>
            <a:spLocks noGrp="1"/>
          </p:cNvSpPr>
          <p:nvPr>
            <p:ph idx="1"/>
          </p:nvPr>
        </p:nvSpPr>
        <p:spPr>
          <a:xfrm>
            <a:off x="480060" y="1786695"/>
            <a:ext cx="8229600" cy="4525963"/>
          </a:xfrm>
        </p:spPr>
        <p:txBody>
          <a:bodyPr>
            <a:noAutofit/>
          </a:bodyPr>
          <a:lstStyle/>
          <a:p>
            <a:pPr algn="just"/>
            <a:r>
              <a:rPr lang="ru-RU" sz="2400" b="1" dirty="0" smtClean="0">
                <a:solidFill>
                  <a:schemeClr val="tx1"/>
                </a:solidFill>
              </a:rPr>
              <a:t>Задача</a:t>
            </a:r>
            <a:r>
              <a:rPr lang="ru-RU" sz="2400" dirty="0" smtClean="0">
                <a:solidFill>
                  <a:schemeClr val="tx1"/>
                </a:solidFill>
              </a:rPr>
              <a:t> - определить, </a:t>
            </a:r>
            <a:r>
              <a:rPr lang="ru-RU" sz="2400" dirty="0">
                <a:solidFill>
                  <a:schemeClr val="tx1"/>
                </a:solidFill>
              </a:rPr>
              <a:t>насколько стрессовым сотрудники воспринимали предыдущий месяц их жизни. </a:t>
            </a:r>
            <a:endParaRPr lang="ru-RU" sz="2400" dirty="0" smtClean="0">
              <a:solidFill>
                <a:schemeClr val="tx1"/>
              </a:solidFill>
            </a:endParaRPr>
          </a:p>
          <a:p>
            <a:pPr algn="just"/>
            <a:r>
              <a:rPr lang="ru-RU" sz="2400" dirty="0" smtClean="0">
                <a:solidFill>
                  <a:schemeClr val="tx1"/>
                </a:solidFill>
              </a:rPr>
              <a:t>Шкала </a:t>
            </a:r>
            <a:r>
              <a:rPr lang="ru-RU" sz="2400" dirty="0">
                <a:solidFill>
                  <a:schemeClr val="tx1"/>
                </a:solidFill>
              </a:rPr>
              <a:t>включала в себя </a:t>
            </a:r>
            <a:r>
              <a:rPr lang="ru-RU" sz="2400" b="1" dirty="0">
                <a:solidFill>
                  <a:schemeClr val="tx1"/>
                </a:solidFill>
              </a:rPr>
              <a:t>две </a:t>
            </a:r>
            <a:r>
              <a:rPr lang="ru-RU" sz="2400" b="1" dirty="0" err="1" smtClean="0">
                <a:solidFill>
                  <a:schemeClr val="tx1"/>
                </a:solidFill>
              </a:rPr>
              <a:t>субшкалы</a:t>
            </a:r>
            <a:r>
              <a:rPr lang="ru-RU" sz="2400" dirty="0" smtClean="0">
                <a:solidFill>
                  <a:schemeClr val="tx1"/>
                </a:solidFill>
              </a:rPr>
              <a:t>:</a:t>
            </a:r>
          </a:p>
          <a:p>
            <a:pPr algn="just"/>
            <a:r>
              <a:rPr lang="ru-RU" sz="2400" dirty="0" smtClean="0">
                <a:solidFill>
                  <a:schemeClr val="tx1"/>
                </a:solidFill>
              </a:rPr>
              <a:t>-  </a:t>
            </a:r>
            <a:r>
              <a:rPr lang="ru-RU" sz="2400" dirty="0">
                <a:solidFill>
                  <a:schemeClr val="tx1"/>
                </a:solidFill>
              </a:rPr>
              <a:t>одна </a:t>
            </a:r>
            <a:r>
              <a:rPr lang="ru-RU" sz="2400" dirty="0" smtClean="0">
                <a:solidFill>
                  <a:schemeClr val="tx1"/>
                </a:solidFill>
              </a:rPr>
              <a:t>измеряла </a:t>
            </a:r>
            <a:r>
              <a:rPr lang="ru-RU" sz="2400" dirty="0">
                <a:solidFill>
                  <a:schemeClr val="tx1"/>
                </a:solidFill>
              </a:rPr>
              <a:t>субъективно воспринимаемый уровень напряженности ситуации, </a:t>
            </a:r>
            <a:endParaRPr lang="ru-RU" sz="2400" dirty="0" smtClean="0">
              <a:solidFill>
                <a:schemeClr val="tx1"/>
              </a:solidFill>
            </a:endParaRPr>
          </a:p>
          <a:p>
            <a:pPr algn="just"/>
            <a:r>
              <a:rPr lang="ru-RU" sz="2400" dirty="0" smtClean="0">
                <a:solidFill>
                  <a:schemeClr val="tx1"/>
                </a:solidFill>
              </a:rPr>
              <a:t>-  </a:t>
            </a:r>
            <a:r>
              <a:rPr lang="ru-RU" sz="2400" dirty="0">
                <a:solidFill>
                  <a:schemeClr val="tx1"/>
                </a:solidFill>
              </a:rPr>
              <a:t>вторая - уровень усилий, прилагаемых медицинскими работниками для преодоления этой ситуации.</a:t>
            </a:r>
          </a:p>
        </p:txBody>
      </p:sp>
      <p:pic>
        <p:nvPicPr>
          <p:cNvPr id="4" name="Рисунок 3"/>
          <p:cNvPicPr>
            <a:picLocks noChangeAspect="1"/>
          </p:cNvPicPr>
          <p:nvPr/>
        </p:nvPicPr>
        <p:blipFill rotWithShape="1">
          <a:blip r:embed="rId2"/>
          <a:srcRect l="736" r="1090"/>
          <a:stretch/>
        </p:blipFill>
        <p:spPr>
          <a:xfrm>
            <a:off x="1644160" y="5320050"/>
            <a:ext cx="5354515" cy="872666"/>
          </a:xfrm>
          <a:prstGeom prst="rect">
            <a:avLst/>
          </a:prstGeom>
        </p:spPr>
      </p:pic>
      <p:sp>
        <p:nvSpPr>
          <p:cNvPr id="6" name="Номер слайда 5"/>
          <p:cNvSpPr>
            <a:spLocks noGrp="1"/>
          </p:cNvSpPr>
          <p:nvPr>
            <p:ph type="sldNum" sz="quarter" idx="12"/>
          </p:nvPr>
        </p:nvSpPr>
        <p:spPr/>
        <p:txBody>
          <a:bodyPr/>
          <a:lstStyle/>
          <a:p>
            <a:fld id="{725C68B6-61C2-468F-89AB-4B9F7531AA68}" type="slidenum">
              <a:rPr lang="ru-RU" smtClean="0"/>
              <a:pPr/>
              <a:t>37</a:t>
            </a:fld>
            <a:endParaRPr lang="ru-RU"/>
          </a:p>
        </p:txBody>
      </p:sp>
    </p:spTree>
    <p:extLst>
      <p:ext uri="{BB962C8B-B14F-4D97-AF65-F5344CB8AC3E}">
        <p14:creationId xmlns:p14="http://schemas.microsoft.com/office/powerpoint/2010/main" val="6501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56754" y="1584960"/>
            <a:ext cx="8577943" cy="243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0" y="0"/>
            <a:ext cx="9355014" cy="1450757"/>
          </a:xfrm>
        </p:spPr>
        <p:txBody>
          <a:bodyPr>
            <a:normAutofit/>
          </a:bodyPr>
          <a:lstStyle/>
          <a:p>
            <a:pPr algn="ctr"/>
            <a:r>
              <a:rPr lang="ru-RU" sz="3600" b="1" dirty="0" smtClean="0">
                <a:solidFill>
                  <a:srgbClr val="FF0000"/>
                </a:solidFill>
                <a:latin typeface="+mn-lt"/>
                <a:ea typeface="Raleway"/>
                <a:cs typeface="Raleway"/>
                <a:sym typeface="Raleway"/>
              </a:rPr>
              <a:t>Интерпретация результатов опроса </a:t>
            </a:r>
            <a:br>
              <a:rPr lang="ru-RU" sz="3600" b="1" dirty="0" smtClean="0">
                <a:solidFill>
                  <a:srgbClr val="FF0000"/>
                </a:solidFill>
                <a:latin typeface="+mn-lt"/>
                <a:ea typeface="Raleway"/>
                <a:cs typeface="Raleway"/>
                <a:sym typeface="Raleway"/>
              </a:rPr>
            </a:br>
            <a:r>
              <a:rPr lang="ru-RU" sz="3600" b="1" dirty="0" smtClean="0">
                <a:solidFill>
                  <a:srgbClr val="FF0000"/>
                </a:solidFill>
                <a:latin typeface="+mn-lt"/>
                <a:ea typeface="Raleway"/>
                <a:cs typeface="Raleway"/>
                <a:sym typeface="Raleway"/>
              </a:rPr>
              <a:t>по </a:t>
            </a:r>
            <a:r>
              <a:rPr lang="ru-RU" sz="3600" b="1" dirty="0" smtClean="0">
                <a:solidFill>
                  <a:srgbClr val="FF0000"/>
                </a:solidFill>
                <a:latin typeface="+mn-lt"/>
                <a:ea typeface="Raleway"/>
                <a:cs typeface="Raleway"/>
              </a:rPr>
              <a:t>PSS-10</a:t>
            </a:r>
            <a:endParaRPr lang="ru-RU" sz="3600" b="1" dirty="0">
              <a:solidFill>
                <a:srgbClr val="FF0000"/>
              </a:solidFill>
              <a:latin typeface="+mn-lt"/>
              <a:ea typeface="Raleway"/>
              <a:cs typeface="Raleway"/>
            </a:endParaRPr>
          </a:p>
        </p:txBody>
      </p:sp>
      <p:sp>
        <p:nvSpPr>
          <p:cNvPr id="5" name="Объект 4"/>
          <p:cNvSpPr>
            <a:spLocks noGrp="1"/>
          </p:cNvSpPr>
          <p:nvPr>
            <p:ph idx="1"/>
          </p:nvPr>
        </p:nvSpPr>
        <p:spPr>
          <a:xfrm>
            <a:off x="1151791" y="1584960"/>
            <a:ext cx="7710856" cy="4748497"/>
          </a:xfrm>
        </p:spPr>
        <p:txBody>
          <a:bodyPr>
            <a:normAutofit fontScale="55000" lnSpcReduction="20000"/>
          </a:bodyPr>
          <a:lstStyle/>
          <a:p>
            <a:pPr algn="just"/>
            <a:r>
              <a:rPr lang="ru-RU" b="1" u="sng" dirty="0" err="1" smtClean="0">
                <a:solidFill>
                  <a:schemeClr val="tx1"/>
                </a:solidFill>
              </a:rPr>
              <a:t>Субшкала</a:t>
            </a:r>
            <a:r>
              <a:rPr lang="ru-RU" b="1" u="sng" dirty="0" smtClean="0">
                <a:solidFill>
                  <a:schemeClr val="tx1"/>
                </a:solidFill>
              </a:rPr>
              <a:t> </a:t>
            </a:r>
            <a:r>
              <a:rPr lang="ru-RU" b="1" u="sng" dirty="0">
                <a:solidFill>
                  <a:schemeClr val="tx1"/>
                </a:solidFill>
              </a:rPr>
              <a:t>№1 (оценка напряженности ситуации</a:t>
            </a:r>
            <a:r>
              <a:rPr lang="ru-RU" b="1" u="sng" dirty="0" smtClean="0">
                <a:solidFill>
                  <a:schemeClr val="tx1"/>
                </a:solidFill>
              </a:rPr>
              <a:t>): </a:t>
            </a:r>
          </a:p>
          <a:p>
            <a:pPr algn="just"/>
            <a:r>
              <a:rPr lang="ru-RU" dirty="0" smtClean="0">
                <a:solidFill>
                  <a:schemeClr val="tx1"/>
                </a:solidFill>
              </a:rPr>
              <a:t>0-10 </a:t>
            </a:r>
            <a:r>
              <a:rPr lang="ru-RU" dirty="0">
                <a:solidFill>
                  <a:schemeClr val="tx1"/>
                </a:solidFill>
              </a:rPr>
              <a:t>баллов - «зеленая» или нейтральная зона, соответствующая психоэмоциональному балансу, </a:t>
            </a:r>
            <a:endParaRPr lang="ru-RU" dirty="0" smtClean="0">
              <a:solidFill>
                <a:schemeClr val="tx1"/>
              </a:solidFill>
            </a:endParaRPr>
          </a:p>
          <a:p>
            <a:pPr algn="just"/>
            <a:r>
              <a:rPr lang="ru-RU" dirty="0" smtClean="0">
                <a:solidFill>
                  <a:schemeClr val="tx1"/>
                </a:solidFill>
              </a:rPr>
              <a:t>11-18 </a:t>
            </a:r>
            <a:r>
              <a:rPr lang="ru-RU" dirty="0">
                <a:solidFill>
                  <a:schemeClr val="tx1"/>
                </a:solidFill>
              </a:rPr>
              <a:t>баллов - «желтая» или пограничная зона, т.е. классическое восприятие стресса, или зона напряжённости, </a:t>
            </a:r>
            <a:endParaRPr lang="ru-RU" dirty="0" smtClean="0">
              <a:solidFill>
                <a:schemeClr val="tx1"/>
              </a:solidFill>
            </a:endParaRPr>
          </a:p>
          <a:p>
            <a:pPr algn="just"/>
            <a:r>
              <a:rPr lang="ru-RU" dirty="0" smtClean="0">
                <a:solidFill>
                  <a:schemeClr val="tx1"/>
                </a:solidFill>
              </a:rPr>
              <a:t>19-30 </a:t>
            </a:r>
            <a:r>
              <a:rPr lang="ru-RU" dirty="0">
                <a:solidFill>
                  <a:schemeClr val="tx1"/>
                </a:solidFill>
              </a:rPr>
              <a:t>баллов – это «красная» зона, т.е. сотрудники оценивают свое состояние как перенапряжение. </a:t>
            </a:r>
            <a:endParaRPr lang="ru-RU" dirty="0" smtClean="0">
              <a:solidFill>
                <a:schemeClr val="tx1"/>
              </a:solidFill>
            </a:endParaRPr>
          </a:p>
          <a:p>
            <a:pPr algn="just"/>
            <a:endParaRPr lang="ru-RU" dirty="0">
              <a:solidFill>
                <a:schemeClr val="tx1"/>
              </a:solidFill>
            </a:endParaRPr>
          </a:p>
          <a:p>
            <a:pPr algn="just"/>
            <a:r>
              <a:rPr lang="ru-RU" b="1" u="sng" dirty="0" err="1" smtClean="0">
                <a:solidFill>
                  <a:schemeClr val="tx1"/>
                </a:solidFill>
              </a:rPr>
              <a:t>Субшкала</a:t>
            </a:r>
            <a:r>
              <a:rPr lang="ru-RU" b="1" u="sng" dirty="0" smtClean="0">
                <a:solidFill>
                  <a:schemeClr val="tx1"/>
                </a:solidFill>
              </a:rPr>
              <a:t> </a:t>
            </a:r>
            <a:r>
              <a:rPr lang="ru-RU" b="1" u="sng" dirty="0">
                <a:solidFill>
                  <a:schemeClr val="tx1"/>
                </a:solidFill>
              </a:rPr>
              <a:t>№2 (стратегии реагирования на стресс и его преодоление</a:t>
            </a:r>
            <a:r>
              <a:rPr lang="ru-RU" b="1" u="sng" dirty="0" smtClean="0">
                <a:solidFill>
                  <a:schemeClr val="tx1"/>
                </a:solidFill>
              </a:rPr>
              <a:t>): </a:t>
            </a:r>
          </a:p>
          <a:p>
            <a:pPr algn="just"/>
            <a:r>
              <a:rPr lang="ru-RU" dirty="0" smtClean="0">
                <a:solidFill>
                  <a:schemeClr val="tx1"/>
                </a:solidFill>
              </a:rPr>
              <a:t>0-12 </a:t>
            </a:r>
            <a:r>
              <a:rPr lang="ru-RU" dirty="0">
                <a:solidFill>
                  <a:schemeClr val="tx1"/>
                </a:solidFill>
              </a:rPr>
              <a:t>баллов – «красная» зона, соответствующая высокой чувствительности к стрессу и отсутствию ресурсов для его конструктивного преодоления в текущей ситуации, </a:t>
            </a:r>
            <a:endParaRPr lang="ru-RU" dirty="0" smtClean="0">
              <a:solidFill>
                <a:schemeClr val="tx1"/>
              </a:solidFill>
            </a:endParaRPr>
          </a:p>
          <a:p>
            <a:pPr algn="just"/>
            <a:r>
              <a:rPr lang="ru-RU" dirty="0" smtClean="0">
                <a:solidFill>
                  <a:schemeClr val="tx1"/>
                </a:solidFill>
              </a:rPr>
              <a:t>13-17 </a:t>
            </a:r>
            <a:r>
              <a:rPr lang="ru-RU" dirty="0">
                <a:solidFill>
                  <a:schemeClr val="tx1"/>
                </a:solidFill>
              </a:rPr>
              <a:t>баллов – «желтая» зона, сотрудники имели ограниченные ресурсы для преодоления перенапряжения, </a:t>
            </a:r>
            <a:endParaRPr lang="ru-RU" dirty="0" smtClean="0">
              <a:solidFill>
                <a:schemeClr val="tx1"/>
              </a:solidFill>
            </a:endParaRPr>
          </a:p>
          <a:p>
            <a:pPr algn="just"/>
            <a:r>
              <a:rPr lang="ru-RU" dirty="0" smtClean="0">
                <a:solidFill>
                  <a:schemeClr val="tx1"/>
                </a:solidFill>
              </a:rPr>
              <a:t>18-20 </a:t>
            </a:r>
            <a:r>
              <a:rPr lang="ru-RU" dirty="0">
                <a:solidFill>
                  <a:schemeClr val="tx1"/>
                </a:solidFill>
              </a:rPr>
              <a:t>баллов – «зеленая» зона, сотрудники показали наиболее высокие адаптационные способности в части конструктивного преодоления стрессовых нагрузок. </a:t>
            </a:r>
          </a:p>
          <a:p>
            <a:pPr algn="just"/>
            <a:endParaRPr lang="ru-RU" dirty="0" smtClean="0">
              <a:solidFill>
                <a:schemeClr val="tx1"/>
              </a:solidFill>
            </a:endParaRPr>
          </a:p>
          <a:p>
            <a:pPr algn="just"/>
            <a:endParaRPr lang="ru-RU" dirty="0">
              <a:solidFill>
                <a:schemeClr val="tx1"/>
              </a:solidFill>
            </a:endParaRPr>
          </a:p>
        </p:txBody>
      </p:sp>
      <p:pic>
        <p:nvPicPr>
          <p:cNvPr id="8" name="Рисунок 7"/>
          <p:cNvPicPr>
            <a:picLocks noChangeAspect="1"/>
          </p:cNvPicPr>
          <p:nvPr/>
        </p:nvPicPr>
        <p:blipFill>
          <a:blip r:embed="rId2"/>
          <a:stretch>
            <a:fillRect/>
          </a:stretch>
        </p:blipFill>
        <p:spPr>
          <a:xfrm>
            <a:off x="102403" y="1955712"/>
            <a:ext cx="1049388" cy="1025402"/>
          </a:xfrm>
          <a:prstGeom prst="rect">
            <a:avLst/>
          </a:prstGeom>
        </p:spPr>
      </p:pic>
      <p:pic>
        <p:nvPicPr>
          <p:cNvPr id="9" name="Рисунок 8"/>
          <p:cNvPicPr>
            <a:picLocks noChangeAspect="1"/>
          </p:cNvPicPr>
          <p:nvPr/>
        </p:nvPicPr>
        <p:blipFill>
          <a:blip r:embed="rId3"/>
          <a:stretch>
            <a:fillRect/>
          </a:stretch>
        </p:blipFill>
        <p:spPr>
          <a:xfrm>
            <a:off x="156754" y="4343401"/>
            <a:ext cx="933947" cy="1027968"/>
          </a:xfrm>
          <a:prstGeom prst="rect">
            <a:avLst/>
          </a:prstGeom>
        </p:spPr>
      </p:pic>
    </p:spTree>
    <p:extLst>
      <p:ext uri="{BB962C8B-B14F-4D97-AF65-F5344CB8AC3E}">
        <p14:creationId xmlns:p14="http://schemas.microsoft.com/office/powerpoint/2010/main" val="3987221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Заголовок 1"/>
          <p:cNvSpPr>
            <a:spLocks noGrp="1"/>
          </p:cNvSpPr>
          <p:nvPr>
            <p:ph type="title"/>
          </p:nvPr>
        </p:nvSpPr>
        <p:spPr>
          <a:xfrm>
            <a:off x="822960" y="108666"/>
            <a:ext cx="7543800" cy="1234465"/>
          </a:xfrm>
        </p:spPr>
        <p:txBody>
          <a:bodyPr>
            <a:noAutofit/>
          </a:bodyPr>
          <a:lstStyle/>
          <a:p>
            <a:pPr algn="ctr"/>
            <a:r>
              <a:rPr lang="ru-RU" sz="3200" b="1" dirty="0" smtClean="0">
                <a:solidFill>
                  <a:srgbClr val="FF0000"/>
                </a:solidFill>
                <a:latin typeface="+mn-lt"/>
              </a:rPr>
              <a:t>Результаты </a:t>
            </a:r>
            <a:r>
              <a:rPr lang="ru-RU" sz="3200" b="1" dirty="0">
                <a:solidFill>
                  <a:srgbClr val="FF0000"/>
                </a:solidFill>
                <a:latin typeface="+mn-lt"/>
              </a:rPr>
              <a:t>опроса </a:t>
            </a:r>
            <a:r>
              <a:rPr lang="ru-RU" sz="3200" b="1" dirty="0" smtClean="0">
                <a:solidFill>
                  <a:srgbClr val="FF0000"/>
                </a:solidFill>
                <a:latin typeface="+mn-lt"/>
              </a:rPr>
              <a:t>сотрудников </a:t>
            </a:r>
            <a:r>
              <a:rPr lang="ru-RU" sz="3200" b="1" dirty="0">
                <a:solidFill>
                  <a:srgbClr val="FF0000"/>
                </a:solidFill>
                <a:latin typeface="+mn-lt"/>
              </a:rPr>
              <a:t>по </a:t>
            </a:r>
            <a:r>
              <a:rPr lang="ru-RU" sz="3200" b="1" dirty="0" smtClean="0">
                <a:solidFill>
                  <a:srgbClr val="FF0000"/>
                </a:solidFill>
                <a:latin typeface="+mn-lt"/>
              </a:rPr>
              <a:t>двум </a:t>
            </a:r>
            <a:r>
              <a:rPr lang="ru-RU" sz="3200" b="1" dirty="0" err="1" smtClean="0">
                <a:solidFill>
                  <a:srgbClr val="FF0000"/>
                </a:solidFill>
                <a:latin typeface="+mn-lt"/>
              </a:rPr>
              <a:t>субшкалам</a:t>
            </a:r>
            <a:r>
              <a:rPr lang="ru-RU" sz="3200" b="1" dirty="0" smtClean="0">
                <a:solidFill>
                  <a:srgbClr val="FF0000"/>
                </a:solidFill>
                <a:latin typeface="+mn-lt"/>
              </a:rPr>
              <a:t> PSS-10 </a:t>
            </a:r>
            <a:r>
              <a:rPr lang="en-US" sz="3200" b="1" dirty="0" smtClean="0">
                <a:solidFill>
                  <a:srgbClr val="FF0000"/>
                </a:solidFill>
                <a:latin typeface="+mn-lt"/>
              </a:rPr>
              <a:t>(n=638)</a:t>
            </a:r>
            <a:endParaRPr lang="ru-RU" sz="3200" b="1" dirty="0">
              <a:solidFill>
                <a:srgbClr val="FF0000"/>
              </a:solidFill>
              <a:latin typeface="+mn-lt"/>
            </a:endParaRPr>
          </a:p>
        </p:txBody>
      </p:sp>
      <p:graphicFrame>
        <p:nvGraphicFramePr>
          <p:cNvPr id="5" name="Объект 5"/>
          <p:cNvGraphicFramePr>
            <a:graphicFrameLocks/>
          </p:cNvGraphicFramePr>
          <p:nvPr>
            <p:extLst/>
          </p:nvPr>
        </p:nvGraphicFramePr>
        <p:xfrm>
          <a:off x="891362"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p:cNvSpPr>
            <a:spLocks noGrp="1"/>
          </p:cNvSpPr>
          <p:nvPr>
            <p:ph type="sldNum" sz="quarter" idx="12"/>
          </p:nvPr>
        </p:nvSpPr>
        <p:spPr/>
        <p:txBody>
          <a:bodyPr/>
          <a:lstStyle/>
          <a:p>
            <a:fld id="{725C68B6-61C2-468F-89AB-4B9F7531AA68}" type="slidenum">
              <a:rPr lang="ru-RU" smtClean="0"/>
              <a:pPr/>
              <a:t>39</a:t>
            </a:fld>
            <a:endParaRPr lang="ru-RU"/>
          </a:p>
        </p:txBody>
      </p:sp>
    </p:spTree>
    <p:extLst>
      <p:ext uri="{BB962C8B-B14F-4D97-AF65-F5344CB8AC3E}">
        <p14:creationId xmlns:p14="http://schemas.microsoft.com/office/powerpoint/2010/main" val="334093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rPr>
              <a:t>Прогноз развития пандемии </a:t>
            </a:r>
            <a:r>
              <a:rPr lang="en-US" sz="3600" b="1" dirty="0" smtClean="0">
                <a:solidFill>
                  <a:srgbClr val="FF0000"/>
                </a:solidFill>
              </a:rPr>
              <a:t>COVID-19</a:t>
            </a:r>
            <a:endParaRPr lang="ru-RU" sz="3600" b="1" dirty="0">
              <a:solidFill>
                <a:srgbClr val="FF0000"/>
              </a:solidFill>
            </a:endParaRPr>
          </a:p>
        </p:txBody>
      </p:sp>
      <p:sp>
        <p:nvSpPr>
          <p:cNvPr id="3" name="Объект 2"/>
          <p:cNvSpPr>
            <a:spLocks noGrp="1"/>
          </p:cNvSpPr>
          <p:nvPr>
            <p:ph idx="1"/>
          </p:nvPr>
        </p:nvSpPr>
        <p:spPr/>
        <p:txBody>
          <a:bodyPr>
            <a:normAutofit fontScale="62500" lnSpcReduction="20000"/>
          </a:bodyPr>
          <a:lstStyle/>
          <a:p>
            <a:r>
              <a:rPr lang="ru-RU" sz="3800" b="1" dirty="0" smtClean="0">
                <a:solidFill>
                  <a:srgbClr val="FF0000"/>
                </a:solidFill>
              </a:rPr>
              <a:t>Сценарий № 2</a:t>
            </a:r>
            <a:endParaRPr lang="ru-RU" dirty="0" smtClean="0"/>
          </a:p>
          <a:p>
            <a:pPr algn="just"/>
            <a:r>
              <a:rPr lang="ru-RU" b="1" dirty="0" smtClean="0"/>
              <a:t>элиминация </a:t>
            </a:r>
            <a:r>
              <a:rPr lang="ru-RU" dirty="0"/>
              <a:t>(</a:t>
            </a:r>
            <a:r>
              <a:rPr lang="ru-RU" i="1" dirty="0" err="1"/>
              <a:t>elimination</a:t>
            </a:r>
            <a:r>
              <a:rPr lang="ru-RU" dirty="0"/>
              <a:t>), то есть </a:t>
            </a:r>
            <a:r>
              <a:rPr lang="ru-RU" i="1" dirty="0"/>
              <a:t>временное</a:t>
            </a:r>
            <a:r>
              <a:rPr lang="ru-RU" dirty="0"/>
              <a:t> снижение числа заражений </a:t>
            </a:r>
            <a:r>
              <a:rPr lang="ru-RU" i="1" dirty="0"/>
              <a:t>в конкретной стране </a:t>
            </a:r>
            <a:r>
              <a:rPr lang="ru-RU" dirty="0"/>
              <a:t>до нуля за счет массовой вакцинации и строгой системы ограничительных мер - по сути, полного закрытия границ и изоляции от внешнего мира. </a:t>
            </a:r>
            <a:endParaRPr lang="ru-RU" dirty="0" smtClean="0"/>
          </a:p>
          <a:p>
            <a:pPr algn="just"/>
            <a:r>
              <a:rPr lang="ru-RU" dirty="0" smtClean="0"/>
              <a:t>самый </a:t>
            </a:r>
            <a:r>
              <a:rPr lang="ru-RU" dirty="0"/>
              <a:t>известный подобный пример на сегодняшний день - ситуация с вирусом </a:t>
            </a:r>
            <a:r>
              <a:rPr lang="ru-RU" dirty="0" smtClean="0"/>
              <a:t>кори: </a:t>
            </a:r>
          </a:p>
          <a:p>
            <a:pPr lvl="1" algn="just"/>
            <a:r>
              <a:rPr lang="ru-RU" dirty="0" smtClean="0"/>
              <a:t>благодаря </a:t>
            </a:r>
            <a:r>
              <a:rPr lang="ru-RU" dirty="0"/>
              <a:t>массовой вакцинации в детском возрасте в наши дни вспышки этой болезни случаются редко и их удается относительно быстро взять под </a:t>
            </a:r>
            <a:r>
              <a:rPr lang="ru-RU" dirty="0" smtClean="0"/>
              <a:t>контроль</a:t>
            </a:r>
            <a:endParaRPr lang="ru-RU" dirty="0"/>
          </a:p>
          <a:p>
            <a:pPr algn="just"/>
            <a:r>
              <a:rPr lang="ru-RU" dirty="0"/>
              <a:t>В случае в </a:t>
            </a:r>
            <a:r>
              <a:rPr lang="ru-RU" dirty="0" err="1"/>
              <a:t>коронавирусом</a:t>
            </a:r>
            <a:r>
              <a:rPr lang="ru-RU" dirty="0"/>
              <a:t> такого положения дел удавалось </a:t>
            </a:r>
            <a:r>
              <a:rPr lang="ru-RU" i="1" dirty="0"/>
              <a:t>на какое-то время </a:t>
            </a:r>
            <a:r>
              <a:rPr lang="ru-RU" dirty="0"/>
              <a:t>добиться уже нескольким странам: это Австралия, Вьетнам, Китай, Новая Зеландия и </a:t>
            </a:r>
            <a:r>
              <a:rPr lang="ru-RU" dirty="0" smtClean="0"/>
              <a:t>Сингапур</a:t>
            </a:r>
          </a:p>
          <a:p>
            <a:pPr algn="just"/>
            <a:r>
              <a:rPr lang="ru-RU" dirty="0" smtClean="0"/>
              <a:t>Такой </a:t>
            </a:r>
            <a:r>
              <a:rPr lang="ru-RU" dirty="0"/>
              <a:t>вариант наиболее вероятен в том случае, если эпидемию придется держать под контролем, периодически обновляя </a:t>
            </a:r>
            <a:r>
              <a:rPr lang="ru-RU" dirty="0" smtClean="0"/>
              <a:t>прививку</a:t>
            </a:r>
            <a:endParaRPr lang="ru-RU" dirty="0"/>
          </a:p>
        </p:txBody>
      </p:sp>
      <p:sp>
        <p:nvSpPr>
          <p:cNvPr id="4" name="TextBox 3"/>
          <p:cNvSpPr txBox="1"/>
          <p:nvPr/>
        </p:nvSpPr>
        <p:spPr>
          <a:xfrm>
            <a:off x="2378539" y="6397153"/>
            <a:ext cx="6737742" cy="430887"/>
          </a:xfrm>
          <a:prstGeom prst="rect">
            <a:avLst/>
          </a:prstGeom>
          <a:noFill/>
        </p:spPr>
        <p:txBody>
          <a:bodyPr wrap="none" rtlCol="0">
            <a:spAutoFit/>
          </a:bodyPr>
          <a:lstStyle/>
          <a:p>
            <a:r>
              <a:rPr lang="en-US" sz="1100" dirty="0"/>
              <a:t>POTENTIAL COVID-19 ENDGAME SCENARIOS ERADICATION, ELIMINATION, COHABITATION, OR CONFLAGRATION? </a:t>
            </a:r>
            <a:endParaRPr lang="ru-RU" sz="1100" dirty="0"/>
          </a:p>
          <a:p>
            <a:r>
              <a:rPr lang="en-US" sz="1100" dirty="0" smtClean="0"/>
              <a:t>JAMA </a:t>
            </a:r>
            <a:r>
              <a:rPr lang="en-US" sz="1100" dirty="0"/>
              <a:t>July 27, 2021 Volume 326, Number </a:t>
            </a:r>
            <a:r>
              <a:rPr lang="en-US" sz="1100" dirty="0" smtClean="0"/>
              <a:t>4</a:t>
            </a:r>
            <a:r>
              <a:rPr lang="ru-RU" sz="1100" dirty="0" smtClean="0"/>
              <a:t> </a:t>
            </a:r>
            <a:r>
              <a:rPr lang="en-US" sz="1100" dirty="0" smtClean="0"/>
              <a:t>Published </a:t>
            </a:r>
            <a:r>
              <a:rPr lang="en-US" sz="1100" dirty="0"/>
              <a:t>Online: July 8, </a:t>
            </a:r>
            <a:r>
              <a:rPr lang="en-US" sz="1100" dirty="0" smtClean="0"/>
              <a:t>2021.</a:t>
            </a:r>
            <a:r>
              <a:rPr lang="ru-RU" sz="1100" dirty="0" smtClean="0"/>
              <a:t> </a:t>
            </a:r>
            <a:r>
              <a:rPr lang="en-US" sz="1100" dirty="0" smtClean="0"/>
              <a:t>doi:10.1001/jama.2021.11042</a:t>
            </a:r>
            <a:endParaRPr lang="ru-RU" sz="1100" dirty="0"/>
          </a:p>
        </p:txBody>
      </p:sp>
    </p:spTree>
    <p:extLst>
      <p:ext uri="{BB962C8B-B14F-4D97-AF65-F5344CB8AC3E}">
        <p14:creationId xmlns:p14="http://schemas.microsoft.com/office/powerpoint/2010/main" val="3862247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332656"/>
            <a:ext cx="9668022" cy="1450757"/>
          </a:xfrm>
        </p:spPr>
        <p:txBody>
          <a:bodyPr>
            <a:noAutofit/>
          </a:bodyPr>
          <a:lstStyle/>
          <a:p>
            <a:pPr algn="ctr"/>
            <a:r>
              <a:rPr lang="ru-RU" sz="3500" b="1" dirty="0" smtClean="0">
                <a:solidFill>
                  <a:srgbClr val="FF0000"/>
                </a:solidFill>
                <a:latin typeface="+mn-lt"/>
                <a:ea typeface="Raleway"/>
                <a:cs typeface="Raleway"/>
                <a:sym typeface="Raleway"/>
              </a:rPr>
              <a:t>Группа риска по неконструктивным вариантам восприятия и реагирования на стресс</a:t>
            </a:r>
            <a:endParaRPr lang="ru-RU" sz="3500" dirty="0">
              <a:solidFill>
                <a:srgbClr val="FF0000"/>
              </a:solidFill>
              <a:latin typeface="+mn-lt"/>
            </a:endParaRPr>
          </a:p>
        </p:txBody>
      </p:sp>
      <p:sp>
        <p:nvSpPr>
          <p:cNvPr id="3" name="Объект 2"/>
          <p:cNvSpPr>
            <a:spLocks noGrp="1"/>
          </p:cNvSpPr>
          <p:nvPr>
            <p:ph idx="1"/>
          </p:nvPr>
        </p:nvSpPr>
        <p:spPr>
          <a:xfrm>
            <a:off x="1160583" y="2760133"/>
            <a:ext cx="6734909" cy="1748987"/>
          </a:xfrm>
          <a:solidFill>
            <a:schemeClr val="accent2">
              <a:lumMod val="20000"/>
              <a:lumOff val="80000"/>
            </a:schemeClr>
          </a:solidFill>
        </p:spPr>
        <p:txBody>
          <a:bodyPr>
            <a:noAutofit/>
          </a:bodyPr>
          <a:lstStyle/>
          <a:p>
            <a:pPr algn="ctr">
              <a:spcBef>
                <a:spcPts val="0"/>
              </a:spcBef>
              <a:spcAft>
                <a:spcPts val="0"/>
              </a:spcAft>
            </a:pPr>
            <a:endParaRPr lang="ru-RU" sz="2800" dirty="0" smtClean="0">
              <a:solidFill>
                <a:schemeClr val="tx1"/>
              </a:solidFill>
            </a:endParaRPr>
          </a:p>
          <a:p>
            <a:pPr algn="ctr">
              <a:spcBef>
                <a:spcPts val="0"/>
              </a:spcBef>
              <a:spcAft>
                <a:spcPts val="0"/>
              </a:spcAft>
            </a:pPr>
            <a:r>
              <a:rPr lang="ru-RU" sz="2800" dirty="0">
                <a:solidFill>
                  <a:schemeClr val="tx1"/>
                </a:solidFill>
              </a:rPr>
              <a:t>с</a:t>
            </a:r>
            <a:r>
              <a:rPr lang="ru-RU" sz="2800" dirty="0" smtClean="0">
                <a:solidFill>
                  <a:schemeClr val="tx1"/>
                </a:solidFill>
              </a:rPr>
              <a:t>отрудники со стажем работы до 5 лет</a:t>
            </a:r>
          </a:p>
          <a:p>
            <a:pPr algn="ctr">
              <a:spcBef>
                <a:spcPts val="0"/>
              </a:spcBef>
              <a:spcAft>
                <a:spcPts val="0"/>
              </a:spcAft>
            </a:pPr>
            <a:r>
              <a:rPr lang="ru-RU" sz="2800" dirty="0" smtClean="0">
                <a:solidFill>
                  <a:schemeClr val="tx1"/>
                </a:solidFill>
              </a:rPr>
              <a:t>женского пола</a:t>
            </a:r>
          </a:p>
          <a:p>
            <a:pPr algn="ctr">
              <a:spcBef>
                <a:spcPts val="0"/>
              </a:spcBef>
              <a:spcAft>
                <a:spcPts val="0"/>
              </a:spcAft>
            </a:pPr>
            <a:endParaRPr lang="ru-RU" sz="2800" dirty="0" smtClean="0">
              <a:solidFill>
                <a:schemeClr val="tx1"/>
              </a:solidFill>
            </a:endParaRPr>
          </a:p>
          <a:p>
            <a:pPr algn="ctr">
              <a:spcBef>
                <a:spcPts val="0"/>
              </a:spcBef>
              <a:spcAft>
                <a:spcPts val="0"/>
              </a:spcAft>
            </a:pPr>
            <a:endParaRPr lang="ru-RU" sz="2800" dirty="0">
              <a:solidFill>
                <a:schemeClr val="tx1"/>
              </a:solidFill>
            </a:endParaRPr>
          </a:p>
        </p:txBody>
      </p:sp>
    </p:spTree>
    <p:extLst>
      <p:ext uri="{BB962C8B-B14F-4D97-AF65-F5344CB8AC3E}">
        <p14:creationId xmlns:p14="http://schemas.microsoft.com/office/powerpoint/2010/main" val="2057576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185" y="44624"/>
            <a:ext cx="7543800" cy="1450757"/>
          </a:xfrm>
        </p:spPr>
        <p:txBody>
          <a:bodyPr>
            <a:normAutofit/>
          </a:bodyPr>
          <a:lstStyle/>
          <a:p>
            <a:r>
              <a:rPr lang="ru-RU" sz="4400" b="1" dirty="0">
                <a:solidFill>
                  <a:srgbClr val="FF0000"/>
                </a:solidFill>
                <a:latin typeface="+mn-lt"/>
              </a:rPr>
              <a:t>Эмоциональное выгорание</a:t>
            </a:r>
          </a:p>
        </p:txBody>
      </p:sp>
      <p:sp>
        <p:nvSpPr>
          <p:cNvPr id="3" name="Объект 2"/>
          <p:cNvSpPr>
            <a:spLocks noGrp="1"/>
          </p:cNvSpPr>
          <p:nvPr>
            <p:ph idx="1"/>
          </p:nvPr>
        </p:nvSpPr>
        <p:spPr>
          <a:xfrm>
            <a:off x="899592" y="1700808"/>
            <a:ext cx="7543801" cy="4023360"/>
          </a:xfrm>
        </p:spPr>
        <p:txBody>
          <a:bodyPr/>
          <a:lstStyle/>
          <a:p>
            <a:pPr marL="0" indent="0" algn="just">
              <a:buNone/>
            </a:pPr>
            <a:r>
              <a:rPr lang="ru-RU" sz="2400" dirty="0">
                <a:solidFill>
                  <a:schemeClr val="tx1"/>
                </a:solidFill>
              </a:rPr>
              <a:t>это физическое, эмоциональное или мотивационное истощение, характеризующееся нарушением продуктивности в работе и усталостью, бессонницей, повышенной подверженностью соматическим заболеваниям, а также употреблением алкоголя или других </a:t>
            </a:r>
            <a:r>
              <a:rPr lang="ru-RU" sz="2400" dirty="0" err="1">
                <a:solidFill>
                  <a:schemeClr val="tx1"/>
                </a:solidFill>
              </a:rPr>
              <a:t>психоактивных</a:t>
            </a:r>
            <a:r>
              <a:rPr lang="ru-RU" sz="2400" dirty="0">
                <a:solidFill>
                  <a:schemeClr val="tx1"/>
                </a:solidFill>
              </a:rPr>
              <a:t> средств с целью получить временное облегчение, что имеет тенденцию к развитию физиологической зависимости и в ряде случаев суицидального настроения.</a:t>
            </a:r>
          </a:p>
          <a:p>
            <a:endParaRPr lang="ru-RU" dirty="0"/>
          </a:p>
        </p:txBody>
      </p:sp>
    </p:spTree>
    <p:extLst>
      <p:ext uri="{BB962C8B-B14F-4D97-AF65-F5344CB8AC3E}">
        <p14:creationId xmlns:p14="http://schemas.microsoft.com/office/powerpoint/2010/main" val="1001876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163512"/>
            <a:ext cx="7543800" cy="1450757"/>
          </a:xfrm>
        </p:spPr>
        <p:txBody>
          <a:bodyPr>
            <a:normAutofit/>
          </a:bodyPr>
          <a:lstStyle/>
          <a:p>
            <a:pPr algn="ctr"/>
            <a:r>
              <a:rPr lang="ru-RU" sz="4000" b="1" dirty="0" smtClean="0">
                <a:solidFill>
                  <a:srgbClr val="FF0000"/>
                </a:solidFill>
                <a:latin typeface="+mn-lt"/>
                <a:ea typeface="Raleway"/>
                <a:cs typeface="Raleway"/>
                <a:sym typeface="Raleway"/>
              </a:rPr>
              <a:t>Опросник выгорания </a:t>
            </a:r>
            <a:br>
              <a:rPr lang="ru-RU" sz="4000" b="1" dirty="0" smtClean="0">
                <a:solidFill>
                  <a:srgbClr val="FF0000"/>
                </a:solidFill>
                <a:latin typeface="+mn-lt"/>
                <a:ea typeface="Raleway"/>
                <a:cs typeface="Raleway"/>
                <a:sym typeface="Raleway"/>
              </a:rPr>
            </a:br>
            <a:r>
              <a:rPr lang="ru-RU" sz="4000" b="1" dirty="0" smtClean="0">
                <a:solidFill>
                  <a:srgbClr val="FF0000"/>
                </a:solidFill>
                <a:latin typeface="+mn-lt"/>
                <a:ea typeface="Raleway"/>
                <a:cs typeface="Raleway"/>
                <a:sym typeface="Raleway"/>
              </a:rPr>
              <a:t>К. </a:t>
            </a:r>
            <a:r>
              <a:rPr lang="ru-RU" sz="4000" b="1" dirty="0" err="1" smtClean="0">
                <a:solidFill>
                  <a:srgbClr val="FF0000"/>
                </a:solidFill>
                <a:latin typeface="+mn-lt"/>
                <a:ea typeface="Raleway"/>
                <a:cs typeface="Raleway"/>
                <a:sym typeface="Raleway"/>
              </a:rPr>
              <a:t>Маслач</a:t>
            </a:r>
            <a:r>
              <a:rPr lang="ru-RU" sz="4000" b="1" dirty="0" smtClean="0">
                <a:solidFill>
                  <a:srgbClr val="FF0000"/>
                </a:solidFill>
                <a:latin typeface="+mn-lt"/>
                <a:ea typeface="Raleway"/>
                <a:cs typeface="Raleway"/>
                <a:sym typeface="Raleway"/>
              </a:rPr>
              <a:t> и С. Джексон</a:t>
            </a:r>
            <a:endParaRPr lang="ru-RU" sz="4000" dirty="0">
              <a:solidFill>
                <a:srgbClr val="FF0000"/>
              </a:solidFill>
              <a:latin typeface="+mn-lt"/>
            </a:endParaRPr>
          </a:p>
        </p:txBody>
      </p:sp>
      <p:sp>
        <p:nvSpPr>
          <p:cNvPr id="3" name="Объект 2"/>
          <p:cNvSpPr>
            <a:spLocks noGrp="1"/>
          </p:cNvSpPr>
          <p:nvPr>
            <p:ph idx="1"/>
          </p:nvPr>
        </p:nvSpPr>
        <p:spPr/>
        <p:txBody>
          <a:bodyPr>
            <a:noAutofit/>
          </a:bodyPr>
          <a:lstStyle/>
          <a:p>
            <a:pPr algn="just">
              <a:spcBef>
                <a:spcPts val="0"/>
              </a:spcBef>
              <a:spcAft>
                <a:spcPts val="0"/>
              </a:spcAft>
            </a:pPr>
            <a:r>
              <a:rPr lang="ru-RU" sz="2400" dirty="0">
                <a:solidFill>
                  <a:schemeClr val="tx1"/>
                </a:solidFill>
              </a:rPr>
              <a:t>Опросник позволяет дать характеристику по трем шкалам, которые соответствуют основным компонентам выгорания: </a:t>
            </a:r>
            <a:endParaRPr lang="ru-RU" sz="2400" dirty="0" smtClean="0">
              <a:solidFill>
                <a:schemeClr val="tx1"/>
              </a:solidFill>
            </a:endParaRPr>
          </a:p>
          <a:p>
            <a:pPr marL="400050" lvl="1" indent="0" algn="just">
              <a:spcBef>
                <a:spcPts val="0"/>
              </a:spcBef>
              <a:buNone/>
            </a:pPr>
            <a:r>
              <a:rPr lang="ru-RU" sz="2400" dirty="0" smtClean="0">
                <a:solidFill>
                  <a:schemeClr val="tx1"/>
                </a:solidFill>
              </a:rPr>
              <a:t>- эмоциональная истощенность,</a:t>
            </a:r>
          </a:p>
          <a:p>
            <a:pPr marL="400050" lvl="1" indent="0" algn="just">
              <a:spcBef>
                <a:spcPts val="0"/>
              </a:spcBef>
              <a:buNone/>
            </a:pPr>
            <a:r>
              <a:rPr lang="ru-RU" sz="2400" dirty="0" smtClean="0">
                <a:solidFill>
                  <a:schemeClr val="tx1"/>
                </a:solidFill>
              </a:rPr>
              <a:t>- деперсонализация,</a:t>
            </a:r>
          </a:p>
          <a:p>
            <a:pPr marL="400050" lvl="1" indent="0" algn="just">
              <a:spcBef>
                <a:spcPts val="0"/>
              </a:spcBef>
              <a:buNone/>
            </a:pPr>
            <a:r>
              <a:rPr lang="ru-RU" sz="2400" dirty="0">
                <a:solidFill>
                  <a:schemeClr val="tx1"/>
                </a:solidFill>
              </a:rPr>
              <a:t>-</a:t>
            </a:r>
            <a:r>
              <a:rPr lang="ru-RU" sz="2400" dirty="0" smtClean="0">
                <a:solidFill>
                  <a:schemeClr val="tx1"/>
                </a:solidFill>
              </a:rPr>
              <a:t> </a:t>
            </a:r>
            <a:r>
              <a:rPr lang="ru-RU" sz="2400" dirty="0">
                <a:solidFill>
                  <a:schemeClr val="tx1"/>
                </a:solidFill>
              </a:rPr>
              <a:t>р</a:t>
            </a:r>
            <a:r>
              <a:rPr lang="ru-RU" sz="2400" dirty="0" smtClean="0">
                <a:solidFill>
                  <a:schemeClr val="tx1"/>
                </a:solidFill>
              </a:rPr>
              <a:t>едукции </a:t>
            </a:r>
            <a:r>
              <a:rPr lang="ru-RU" sz="2400" dirty="0">
                <a:solidFill>
                  <a:schemeClr val="tx1"/>
                </a:solidFill>
              </a:rPr>
              <a:t>профессионализма</a:t>
            </a:r>
            <a:r>
              <a:rPr lang="ru-RU" sz="2200" dirty="0" smtClean="0">
                <a:solidFill>
                  <a:schemeClr val="tx1"/>
                </a:solidFill>
              </a:rPr>
              <a:t>.</a:t>
            </a:r>
          </a:p>
          <a:p>
            <a:pPr algn="just"/>
            <a:endParaRPr lang="ru-RU" sz="800" dirty="0" smtClean="0">
              <a:solidFill>
                <a:schemeClr val="tx1"/>
              </a:solidFill>
            </a:endParaRPr>
          </a:p>
          <a:p>
            <a:pPr algn="just"/>
            <a:r>
              <a:rPr lang="ru-RU" sz="2400" dirty="0" smtClean="0">
                <a:solidFill>
                  <a:schemeClr val="tx1"/>
                </a:solidFill>
              </a:rPr>
              <a:t>Дополнительно можно рассчитать индекс интегрального выгорания (</a:t>
            </a:r>
            <a:r>
              <a:rPr lang="ru-RU" sz="2400" dirty="0">
                <a:solidFill>
                  <a:schemeClr val="tx1"/>
                </a:solidFill>
              </a:rPr>
              <a:t>по методике, разработанной в ФГБУ НМИЦ ПН им. В.М. </a:t>
            </a:r>
            <a:r>
              <a:rPr lang="ru-RU" sz="2400" dirty="0" smtClean="0">
                <a:solidFill>
                  <a:schemeClr val="tx1"/>
                </a:solidFill>
              </a:rPr>
              <a:t>Бехтерева)</a:t>
            </a:r>
            <a:endParaRPr lang="ru-RU" sz="2400" dirty="0">
              <a:solidFill>
                <a:schemeClr val="tx1"/>
              </a:solidFill>
            </a:endParaRPr>
          </a:p>
        </p:txBody>
      </p:sp>
      <p:pic>
        <p:nvPicPr>
          <p:cNvPr id="4" name="Рисунок 3"/>
          <p:cNvPicPr>
            <a:picLocks noChangeAspect="1"/>
          </p:cNvPicPr>
          <p:nvPr/>
        </p:nvPicPr>
        <p:blipFill rotWithShape="1">
          <a:blip r:embed="rId2"/>
          <a:srcRect l="736" r="1090"/>
          <a:stretch/>
        </p:blipFill>
        <p:spPr>
          <a:xfrm>
            <a:off x="1644160" y="5320050"/>
            <a:ext cx="5354515" cy="872666"/>
          </a:xfrm>
          <a:prstGeom prst="rect">
            <a:avLst/>
          </a:prstGeom>
        </p:spPr>
      </p:pic>
      <p:sp>
        <p:nvSpPr>
          <p:cNvPr id="6" name="Номер слайда 5"/>
          <p:cNvSpPr>
            <a:spLocks noGrp="1"/>
          </p:cNvSpPr>
          <p:nvPr>
            <p:ph type="sldNum" sz="quarter" idx="12"/>
          </p:nvPr>
        </p:nvSpPr>
        <p:spPr/>
        <p:txBody>
          <a:bodyPr/>
          <a:lstStyle/>
          <a:p>
            <a:fld id="{725C68B6-61C2-468F-89AB-4B9F7531AA68}" type="slidenum">
              <a:rPr lang="ru-RU" smtClean="0"/>
              <a:pPr/>
              <a:t>42</a:t>
            </a:fld>
            <a:endParaRPr lang="ru-RU"/>
          </a:p>
        </p:txBody>
      </p:sp>
    </p:spTree>
    <p:extLst>
      <p:ext uri="{BB962C8B-B14F-4D97-AF65-F5344CB8AC3E}">
        <p14:creationId xmlns:p14="http://schemas.microsoft.com/office/powerpoint/2010/main" val="296916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Эмоциональное истощение</a:t>
            </a:r>
            <a:r>
              <a:rPr lang="ru-RU" dirty="0">
                <a:solidFill>
                  <a:srgbClr val="FF0000"/>
                </a:solidFill>
              </a:rPr>
              <a:t> </a:t>
            </a:r>
          </a:p>
        </p:txBody>
      </p:sp>
      <p:sp>
        <p:nvSpPr>
          <p:cNvPr id="3" name="Объект 2"/>
          <p:cNvSpPr>
            <a:spLocks noGrp="1"/>
          </p:cNvSpPr>
          <p:nvPr>
            <p:ph idx="1"/>
          </p:nvPr>
        </p:nvSpPr>
        <p:spPr>
          <a:xfrm>
            <a:off x="457200" y="1452769"/>
            <a:ext cx="8229600" cy="4525963"/>
          </a:xfrm>
        </p:spPr>
        <p:txBody>
          <a:bodyPr>
            <a:normAutofit/>
          </a:bodyPr>
          <a:lstStyle/>
          <a:p>
            <a:pPr marL="0" indent="0" algn="just">
              <a:buNone/>
            </a:pPr>
            <a:r>
              <a:rPr lang="ru-RU" sz="2800" dirty="0" smtClean="0"/>
              <a:t>проявляется снижением </a:t>
            </a:r>
            <a:r>
              <a:rPr lang="ru-RU" sz="2800" dirty="0"/>
              <a:t>эмоционального тонуса, </a:t>
            </a:r>
            <a:r>
              <a:rPr lang="ru-RU" sz="2800" dirty="0" smtClean="0"/>
              <a:t>повышенной </a:t>
            </a:r>
            <a:r>
              <a:rPr lang="ru-RU" sz="2800" dirty="0"/>
              <a:t>психической </a:t>
            </a:r>
            <a:r>
              <a:rPr lang="ru-RU" sz="2800" dirty="0" smtClean="0"/>
              <a:t>истощаемостью </a:t>
            </a:r>
            <a:r>
              <a:rPr lang="ru-RU" sz="2800" dirty="0"/>
              <a:t>и аффективной </a:t>
            </a:r>
            <a:r>
              <a:rPr lang="ru-RU" sz="2800" dirty="0" smtClean="0"/>
              <a:t>лабильностью, равнодушием, </a:t>
            </a:r>
            <a:r>
              <a:rPr lang="ru-RU" sz="2800" dirty="0"/>
              <a:t>неспособностью испытывать сильные эмоции, как положительные, так и отрицательные, </a:t>
            </a:r>
            <a:r>
              <a:rPr lang="ru-RU" sz="2800" dirty="0" smtClean="0"/>
              <a:t>утратой </a:t>
            </a:r>
            <a:r>
              <a:rPr lang="ru-RU" sz="2800" dirty="0"/>
              <a:t>интереса и позитивных чувств к окружающим, </a:t>
            </a:r>
            <a:r>
              <a:rPr lang="ru-RU" sz="2800" dirty="0" smtClean="0"/>
              <a:t>ощущением </a:t>
            </a:r>
            <a:r>
              <a:rPr lang="ru-RU" sz="2800" dirty="0"/>
              <a:t>«пресыщенности» работой, неудовлетворенностью жизнью в </a:t>
            </a:r>
            <a:r>
              <a:rPr lang="ru-RU" sz="2800" dirty="0" smtClean="0"/>
              <a:t>целом</a:t>
            </a:r>
            <a:endParaRPr lang="ru-RU" sz="2800" dirty="0"/>
          </a:p>
          <a:p>
            <a:pPr algn="just"/>
            <a:endParaRPr lang="ru-RU" sz="2800" dirty="0"/>
          </a:p>
        </p:txBody>
      </p:sp>
    </p:spTree>
    <p:extLst>
      <p:ext uri="{BB962C8B-B14F-4D97-AF65-F5344CB8AC3E}">
        <p14:creationId xmlns:p14="http://schemas.microsoft.com/office/powerpoint/2010/main" val="1110650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algn="just"/>
            <a:r>
              <a:rPr lang="ru-RU" sz="2400" dirty="0">
                <a:solidFill>
                  <a:schemeClr val="tx1"/>
                </a:solidFill>
              </a:rPr>
              <a:t>отражает степень отклонения от нормы эмоционального состояния сотрудника в связи с профессиональной деятельностью</a:t>
            </a:r>
            <a:r>
              <a:rPr lang="ru-RU" sz="2400" dirty="0" smtClean="0">
                <a:solidFill>
                  <a:schemeClr val="tx1"/>
                </a:solidFill>
              </a:rPr>
              <a:t>.</a:t>
            </a:r>
          </a:p>
          <a:p>
            <a:pPr algn="just"/>
            <a:endParaRPr lang="ru-RU" sz="2400" dirty="0" smtClean="0">
              <a:solidFill>
                <a:schemeClr val="tx1"/>
              </a:solidFill>
            </a:endParaRPr>
          </a:p>
          <a:p>
            <a:pPr algn="just">
              <a:spcBef>
                <a:spcPts val="0"/>
              </a:spcBef>
            </a:pPr>
            <a:r>
              <a:rPr lang="ru-RU" sz="2400" b="1" dirty="0" smtClean="0">
                <a:solidFill>
                  <a:schemeClr val="tx1"/>
                </a:solidFill>
              </a:rPr>
              <a:t>Интерпретация результатов:</a:t>
            </a:r>
          </a:p>
          <a:p>
            <a:pPr marL="0" indent="0" algn="just">
              <a:spcBef>
                <a:spcPts val="0"/>
              </a:spcBef>
              <a:buNone/>
            </a:pPr>
            <a:r>
              <a:rPr lang="ru-RU" sz="2400" dirty="0">
                <a:solidFill>
                  <a:schemeClr val="tx1"/>
                </a:solidFill>
              </a:rPr>
              <a:t>-</a:t>
            </a:r>
            <a:r>
              <a:rPr lang="ru-RU" sz="2400" dirty="0" smtClean="0">
                <a:solidFill>
                  <a:schemeClr val="tx1"/>
                </a:solidFill>
              </a:rPr>
              <a:t> </a:t>
            </a:r>
            <a:r>
              <a:rPr lang="ru-RU" sz="2400" dirty="0">
                <a:solidFill>
                  <a:schemeClr val="tx1"/>
                </a:solidFill>
              </a:rPr>
              <a:t>0-15 баллов - низкий уровень; </a:t>
            </a:r>
            <a:endParaRPr lang="ru-RU" sz="2400" dirty="0" smtClean="0">
              <a:solidFill>
                <a:schemeClr val="tx1"/>
              </a:solidFill>
            </a:endParaRPr>
          </a:p>
          <a:p>
            <a:pPr marL="0" indent="0" algn="just">
              <a:spcBef>
                <a:spcPts val="0"/>
              </a:spcBef>
              <a:buNone/>
            </a:pPr>
            <a:r>
              <a:rPr lang="ru-RU" sz="2400" dirty="0" smtClean="0">
                <a:solidFill>
                  <a:schemeClr val="tx1"/>
                </a:solidFill>
              </a:rPr>
              <a:t>- 16-24 баллов </a:t>
            </a:r>
            <a:r>
              <a:rPr lang="ru-RU" sz="2400" dirty="0">
                <a:solidFill>
                  <a:schemeClr val="tx1"/>
                </a:solidFill>
              </a:rPr>
              <a:t>- средний уровень, </a:t>
            </a:r>
            <a:endParaRPr lang="ru-RU" sz="2400" dirty="0" smtClean="0">
              <a:solidFill>
                <a:schemeClr val="tx1"/>
              </a:solidFill>
            </a:endParaRPr>
          </a:p>
          <a:p>
            <a:pPr algn="just">
              <a:spcBef>
                <a:spcPts val="0"/>
              </a:spcBef>
              <a:buFontTx/>
              <a:buChar char="-"/>
            </a:pPr>
            <a:r>
              <a:rPr lang="ru-RU" sz="2400" dirty="0" smtClean="0">
                <a:solidFill>
                  <a:schemeClr val="tx1"/>
                </a:solidFill>
              </a:rPr>
              <a:t>25 </a:t>
            </a:r>
            <a:r>
              <a:rPr lang="ru-RU" sz="2400" dirty="0">
                <a:solidFill>
                  <a:schemeClr val="tx1"/>
                </a:solidFill>
              </a:rPr>
              <a:t>и более - высокий уровень эмоционального истощения. </a:t>
            </a:r>
            <a:endParaRPr lang="ru-RU" sz="2400" dirty="0" smtClean="0">
              <a:solidFill>
                <a:schemeClr val="tx1"/>
              </a:solidFill>
            </a:endParaRPr>
          </a:p>
          <a:p>
            <a:pPr marL="0" indent="0" algn="just">
              <a:spcBef>
                <a:spcPts val="0"/>
              </a:spcBef>
              <a:buNone/>
            </a:pPr>
            <a:endParaRPr lang="ru-RU" sz="2000" dirty="0" smtClean="0">
              <a:solidFill>
                <a:schemeClr val="tx1"/>
              </a:solidFill>
            </a:endParaRPr>
          </a:p>
          <a:p>
            <a:pPr algn="just"/>
            <a:r>
              <a:rPr lang="ru-RU" sz="2400" dirty="0" smtClean="0">
                <a:solidFill>
                  <a:schemeClr val="tx1"/>
                </a:solidFill>
              </a:rPr>
              <a:t>Высокие </a:t>
            </a:r>
            <a:r>
              <a:rPr lang="ru-RU" sz="2400" dirty="0">
                <a:solidFill>
                  <a:schemeClr val="tx1"/>
                </a:solidFill>
              </a:rPr>
              <a:t>показатели по этой шкале связаны с угнетенностью, апатией, чрезмерным утомлением, эмоциональной опустошенностью. </a:t>
            </a:r>
          </a:p>
          <a:p>
            <a:pPr algn="just"/>
            <a:endParaRPr lang="ru-RU" dirty="0">
              <a:solidFill>
                <a:schemeClr val="tx1"/>
              </a:solidFill>
            </a:endParaRPr>
          </a:p>
        </p:txBody>
      </p:sp>
      <p:sp>
        <p:nvSpPr>
          <p:cNvPr id="4" name="Заголовок 1"/>
          <p:cNvSpPr txBox="1">
            <a:spLocks/>
          </p:cNvSpPr>
          <p:nvPr/>
        </p:nvSpPr>
        <p:spPr>
          <a:xfrm>
            <a:off x="314763" y="99100"/>
            <a:ext cx="836676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4400" b="1" dirty="0" smtClean="0">
                <a:solidFill>
                  <a:srgbClr val="FF0000"/>
                </a:solidFill>
                <a:latin typeface="+mn-lt"/>
                <a:ea typeface="Raleway"/>
                <a:cs typeface="Raleway"/>
                <a:sym typeface="Raleway"/>
              </a:rPr>
              <a:t>Шкала</a:t>
            </a:r>
          </a:p>
          <a:p>
            <a:pPr algn="ctr"/>
            <a:r>
              <a:rPr lang="ru-RU" sz="4400" b="1" dirty="0" smtClean="0">
                <a:solidFill>
                  <a:srgbClr val="FF0000"/>
                </a:solidFill>
                <a:latin typeface="+mn-lt"/>
                <a:ea typeface="Raleway"/>
                <a:cs typeface="Raleway"/>
                <a:sym typeface="Raleway"/>
              </a:rPr>
              <a:t> «Эмоциональная истощенность»</a:t>
            </a:r>
            <a:endParaRPr lang="ru-RU" sz="4400" dirty="0">
              <a:solidFill>
                <a:srgbClr val="FF0000"/>
              </a:solidFill>
              <a:latin typeface="+mn-lt"/>
            </a:endParaRPr>
          </a:p>
        </p:txBody>
      </p:sp>
    </p:spTree>
    <p:extLst>
      <p:ext uri="{BB962C8B-B14F-4D97-AF65-F5344CB8AC3E}">
        <p14:creationId xmlns:p14="http://schemas.microsoft.com/office/powerpoint/2010/main" val="1094767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Деперсонализация</a:t>
            </a:r>
            <a:r>
              <a:rPr lang="ru-RU" dirty="0">
                <a:solidFill>
                  <a:srgbClr val="FF0000"/>
                </a:solidFill>
              </a:rPr>
              <a:t> </a:t>
            </a:r>
          </a:p>
        </p:txBody>
      </p:sp>
      <p:sp>
        <p:nvSpPr>
          <p:cNvPr id="3" name="Объект 2"/>
          <p:cNvSpPr>
            <a:spLocks noGrp="1"/>
          </p:cNvSpPr>
          <p:nvPr>
            <p:ph idx="1"/>
          </p:nvPr>
        </p:nvSpPr>
        <p:spPr/>
        <p:txBody>
          <a:bodyPr>
            <a:normAutofit/>
          </a:bodyPr>
          <a:lstStyle/>
          <a:p>
            <a:pPr marL="0" indent="0" algn="just">
              <a:buNone/>
            </a:pPr>
            <a:r>
              <a:rPr lang="ru-RU" sz="2800" dirty="0" smtClean="0"/>
              <a:t>проявляется </a:t>
            </a:r>
            <a:r>
              <a:rPr lang="ru-RU" sz="2800" dirty="0"/>
              <a:t>в </a:t>
            </a:r>
            <a:r>
              <a:rPr lang="ru-RU" sz="2800" dirty="0" smtClean="0"/>
              <a:t>эмоциональной отстраненности </a:t>
            </a:r>
            <a:r>
              <a:rPr lang="ru-RU" sz="2800" dirty="0"/>
              <a:t>и безразличии, формальном выполнении профессиональных обязанностей без личностной включенности и сопереживания, а в </a:t>
            </a:r>
            <a:r>
              <a:rPr lang="ru-RU" sz="2800" dirty="0" smtClean="0"/>
              <a:t>ряде случаев </a:t>
            </a:r>
            <a:r>
              <a:rPr lang="ru-RU" sz="2800" dirty="0"/>
              <a:t>– в раздражительности, негативизме и циничном отношении к коллегам и пациентам. На поведенческом уровне «деперсонализация» проявляется в высокомерном поведении, использовании профессионального </a:t>
            </a:r>
            <a:r>
              <a:rPr lang="ru-RU" sz="2800" dirty="0" smtClean="0"/>
              <a:t>сленга и ярлыков</a:t>
            </a:r>
            <a:r>
              <a:rPr lang="ru-RU" sz="2800" dirty="0"/>
              <a:t>. </a:t>
            </a:r>
          </a:p>
          <a:p>
            <a:endParaRPr lang="ru-RU" sz="2800" dirty="0"/>
          </a:p>
        </p:txBody>
      </p:sp>
    </p:spTree>
    <p:extLst>
      <p:ext uri="{BB962C8B-B14F-4D97-AF65-F5344CB8AC3E}">
        <p14:creationId xmlns:p14="http://schemas.microsoft.com/office/powerpoint/2010/main" val="234185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960" y="1845733"/>
            <a:ext cx="7543800" cy="5255675"/>
          </a:xfrm>
        </p:spPr>
        <p:txBody>
          <a:bodyPr>
            <a:normAutofit fontScale="77500" lnSpcReduction="20000"/>
          </a:bodyPr>
          <a:lstStyle/>
          <a:p>
            <a:pPr algn="just"/>
            <a:r>
              <a:rPr lang="ru-RU" sz="3100" dirty="0">
                <a:solidFill>
                  <a:schemeClr val="tx1"/>
                </a:solidFill>
              </a:rPr>
              <a:t>позволяет оценить уровень отношений с коллегами по работе, а также ощущение себя как личности в связи с профессиональной деятельностью. </a:t>
            </a:r>
            <a:endParaRPr lang="ru-RU" sz="3100" dirty="0" smtClean="0">
              <a:solidFill>
                <a:schemeClr val="tx1"/>
              </a:solidFill>
            </a:endParaRPr>
          </a:p>
          <a:p>
            <a:pPr algn="just"/>
            <a:endParaRPr lang="ru-RU" sz="3100" dirty="0" smtClean="0">
              <a:solidFill>
                <a:schemeClr val="tx1"/>
              </a:solidFill>
            </a:endParaRPr>
          </a:p>
          <a:p>
            <a:pPr algn="just">
              <a:spcBef>
                <a:spcPts val="0"/>
              </a:spcBef>
            </a:pPr>
            <a:r>
              <a:rPr lang="ru-RU" sz="3100" b="1" dirty="0" smtClean="0">
                <a:solidFill>
                  <a:schemeClr val="tx1"/>
                </a:solidFill>
              </a:rPr>
              <a:t>Интерпретация результатов:</a:t>
            </a:r>
          </a:p>
          <a:p>
            <a:pPr marL="0" indent="0" algn="just">
              <a:spcBef>
                <a:spcPts val="0"/>
              </a:spcBef>
              <a:buNone/>
            </a:pPr>
            <a:r>
              <a:rPr lang="ru-RU" sz="3100" dirty="0">
                <a:solidFill>
                  <a:schemeClr val="tx1"/>
                </a:solidFill>
              </a:rPr>
              <a:t>-</a:t>
            </a:r>
            <a:r>
              <a:rPr lang="ru-RU" sz="3100" dirty="0" smtClean="0">
                <a:solidFill>
                  <a:schemeClr val="tx1"/>
                </a:solidFill>
              </a:rPr>
              <a:t> 0-5 </a:t>
            </a:r>
            <a:r>
              <a:rPr lang="ru-RU" sz="3100" dirty="0">
                <a:solidFill>
                  <a:schemeClr val="tx1"/>
                </a:solidFill>
              </a:rPr>
              <a:t>баллов - низкий уровень; </a:t>
            </a:r>
            <a:endParaRPr lang="ru-RU" sz="3100" dirty="0" smtClean="0">
              <a:solidFill>
                <a:schemeClr val="tx1"/>
              </a:solidFill>
            </a:endParaRPr>
          </a:p>
          <a:p>
            <a:pPr marL="0" indent="0" algn="just">
              <a:spcBef>
                <a:spcPts val="0"/>
              </a:spcBef>
              <a:buNone/>
            </a:pPr>
            <a:r>
              <a:rPr lang="ru-RU" sz="3100" dirty="0" smtClean="0">
                <a:solidFill>
                  <a:schemeClr val="tx1"/>
                </a:solidFill>
              </a:rPr>
              <a:t>- 6-10 баллов </a:t>
            </a:r>
            <a:r>
              <a:rPr lang="ru-RU" sz="3100" dirty="0">
                <a:solidFill>
                  <a:schemeClr val="tx1"/>
                </a:solidFill>
              </a:rPr>
              <a:t>- средний уровень, </a:t>
            </a:r>
            <a:endParaRPr lang="ru-RU" sz="3100" dirty="0" smtClean="0">
              <a:solidFill>
                <a:schemeClr val="tx1"/>
              </a:solidFill>
            </a:endParaRPr>
          </a:p>
          <a:p>
            <a:pPr algn="just">
              <a:spcBef>
                <a:spcPts val="0"/>
              </a:spcBef>
              <a:buFontTx/>
              <a:buChar char="-"/>
            </a:pPr>
            <a:r>
              <a:rPr lang="ru-RU" sz="3100" dirty="0" smtClean="0">
                <a:solidFill>
                  <a:schemeClr val="tx1"/>
                </a:solidFill>
              </a:rPr>
              <a:t>21 </a:t>
            </a:r>
            <a:r>
              <a:rPr lang="ru-RU" sz="3100" dirty="0">
                <a:solidFill>
                  <a:schemeClr val="tx1"/>
                </a:solidFill>
              </a:rPr>
              <a:t>и более - высокий уровень </a:t>
            </a:r>
            <a:r>
              <a:rPr lang="ru-RU" sz="3100" dirty="0" smtClean="0">
                <a:solidFill>
                  <a:schemeClr val="tx1"/>
                </a:solidFill>
              </a:rPr>
              <a:t>деперсонализации</a:t>
            </a:r>
            <a:r>
              <a:rPr lang="ru-RU" sz="3100" dirty="0" smtClean="0">
                <a:solidFill>
                  <a:schemeClr val="tx1"/>
                </a:solidFill>
              </a:rPr>
              <a:t>.</a:t>
            </a:r>
          </a:p>
          <a:p>
            <a:pPr marL="0" indent="0" algn="just">
              <a:spcBef>
                <a:spcPts val="0"/>
              </a:spcBef>
              <a:buNone/>
            </a:pPr>
            <a:r>
              <a:rPr lang="ru-RU" sz="3100" dirty="0" smtClean="0">
                <a:solidFill>
                  <a:schemeClr val="tx1"/>
                </a:solidFill>
              </a:rPr>
              <a:t> </a:t>
            </a:r>
            <a:endParaRPr lang="ru-RU" sz="3100" dirty="0" smtClean="0">
              <a:solidFill>
                <a:schemeClr val="tx1"/>
              </a:solidFill>
            </a:endParaRPr>
          </a:p>
          <a:p>
            <a:pPr algn="just"/>
            <a:r>
              <a:rPr lang="ru-RU" sz="3100" dirty="0">
                <a:solidFill>
                  <a:schemeClr val="tx1"/>
                </a:solidFill>
              </a:rPr>
              <a:t>Высокие показатели по этой шкале соответствуют выраженности формального отношения с коллегами и пациентами, ощущению несправедливого отношения к себе со стороны коллег и пациентов. </a:t>
            </a:r>
          </a:p>
          <a:p>
            <a:pPr algn="just"/>
            <a:endParaRPr lang="ru-RU" dirty="0">
              <a:solidFill>
                <a:schemeClr val="tx1"/>
              </a:solidFill>
            </a:endParaRPr>
          </a:p>
        </p:txBody>
      </p:sp>
      <p:sp>
        <p:nvSpPr>
          <p:cNvPr id="4" name="Заголовок 1"/>
          <p:cNvSpPr txBox="1">
            <a:spLocks/>
          </p:cNvSpPr>
          <p:nvPr/>
        </p:nvSpPr>
        <p:spPr>
          <a:xfrm>
            <a:off x="743830" y="140677"/>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4400" b="1" dirty="0" smtClean="0">
                <a:solidFill>
                  <a:srgbClr val="FF0000"/>
                </a:solidFill>
                <a:latin typeface="+mn-lt"/>
                <a:ea typeface="Raleway"/>
                <a:cs typeface="Raleway"/>
                <a:sym typeface="Raleway"/>
              </a:rPr>
              <a:t>Шкала </a:t>
            </a:r>
          </a:p>
          <a:p>
            <a:pPr algn="ctr"/>
            <a:r>
              <a:rPr lang="ru-RU" sz="4400" b="1" dirty="0" smtClean="0">
                <a:solidFill>
                  <a:srgbClr val="FF0000"/>
                </a:solidFill>
                <a:latin typeface="+mn-lt"/>
                <a:ea typeface="Raleway"/>
                <a:cs typeface="Raleway"/>
                <a:sym typeface="Raleway"/>
              </a:rPr>
              <a:t>«Деперсонализация»</a:t>
            </a:r>
            <a:endParaRPr lang="ru-RU" sz="4400" dirty="0">
              <a:solidFill>
                <a:srgbClr val="FF0000"/>
              </a:solidFill>
              <a:latin typeface="+mn-lt"/>
            </a:endParaRPr>
          </a:p>
        </p:txBody>
      </p:sp>
    </p:spTree>
    <p:extLst>
      <p:ext uri="{BB962C8B-B14F-4D97-AF65-F5344CB8AC3E}">
        <p14:creationId xmlns:p14="http://schemas.microsoft.com/office/powerpoint/2010/main" val="4024745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Редукция профессиональных достижений</a:t>
            </a:r>
            <a:r>
              <a:rPr lang="ru-RU" dirty="0">
                <a:solidFill>
                  <a:srgbClr val="FF0000"/>
                </a:solidFill>
              </a:rPr>
              <a:t> </a:t>
            </a:r>
          </a:p>
        </p:txBody>
      </p:sp>
      <p:sp>
        <p:nvSpPr>
          <p:cNvPr id="3" name="Объект 2"/>
          <p:cNvSpPr>
            <a:spLocks noGrp="1"/>
          </p:cNvSpPr>
          <p:nvPr>
            <p:ph idx="1"/>
          </p:nvPr>
        </p:nvSpPr>
        <p:spPr/>
        <p:txBody>
          <a:bodyPr>
            <a:normAutofit fontScale="85000" lnSpcReduction="20000"/>
          </a:bodyPr>
          <a:lstStyle/>
          <a:p>
            <a:pPr algn="just"/>
            <a:r>
              <a:rPr lang="ru-RU" dirty="0" smtClean="0"/>
              <a:t>проявляется </a:t>
            </a:r>
            <a:r>
              <a:rPr lang="ru-RU" dirty="0"/>
              <a:t>в негативном оценивании себя, результатов своего труда и возможностей для профессионального развития. Высокое значение этого показателя отражает тенденцию к негативной оценке своей компетентности и продуктивности и, как следствие, снижение профессиональной мотивации, нарастание негативизма в отношении служебных обязанностей, в </a:t>
            </a:r>
            <a:r>
              <a:rPr lang="ru-RU" dirty="0" err="1"/>
              <a:t>лимитировании</a:t>
            </a:r>
            <a:r>
              <a:rPr lang="ru-RU" dirty="0"/>
              <a:t> своей вовлеченности в профессию за счет перекладывания обязанностей и ответственности на других людей, к изоляции от окружающих, отстраненности от работы сначала психологически, а затем физически.</a:t>
            </a:r>
          </a:p>
          <a:p>
            <a:pPr algn="just"/>
            <a:endParaRPr lang="ru-RU" dirty="0"/>
          </a:p>
        </p:txBody>
      </p:sp>
    </p:spTree>
    <p:extLst>
      <p:ext uri="{BB962C8B-B14F-4D97-AF65-F5344CB8AC3E}">
        <p14:creationId xmlns:p14="http://schemas.microsoft.com/office/powerpoint/2010/main" val="3087713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960" y="1845733"/>
            <a:ext cx="7543800" cy="4291297"/>
          </a:xfrm>
        </p:spPr>
        <p:txBody>
          <a:bodyPr>
            <a:noAutofit/>
          </a:bodyPr>
          <a:lstStyle/>
          <a:p>
            <a:pPr algn="just">
              <a:lnSpc>
                <a:spcPct val="90000"/>
              </a:lnSpc>
              <a:spcBef>
                <a:spcPts val="600"/>
              </a:spcBef>
            </a:pPr>
            <a:r>
              <a:rPr lang="ru-RU" sz="2400" dirty="0" smtClean="0">
                <a:solidFill>
                  <a:schemeClr val="tx1"/>
                </a:solidFill>
              </a:rPr>
              <a:t>позволяет </a:t>
            </a:r>
            <a:r>
              <a:rPr lang="ru-RU" sz="2400" dirty="0">
                <a:solidFill>
                  <a:schemeClr val="tx1"/>
                </a:solidFill>
              </a:rPr>
              <a:t>диагностировать низкий уровень общего оптимизма, веры в свои силы и веры в способность решать возникающие проблемы </a:t>
            </a:r>
          </a:p>
          <a:p>
            <a:pPr algn="just">
              <a:lnSpc>
                <a:spcPct val="90000"/>
              </a:lnSpc>
              <a:spcBef>
                <a:spcPts val="600"/>
              </a:spcBef>
            </a:pPr>
            <a:endParaRPr lang="ru-RU" sz="1200" dirty="0" smtClean="0">
              <a:solidFill>
                <a:schemeClr val="tx1"/>
              </a:solidFill>
            </a:endParaRPr>
          </a:p>
          <a:p>
            <a:pPr algn="just">
              <a:lnSpc>
                <a:spcPct val="90000"/>
              </a:lnSpc>
              <a:spcBef>
                <a:spcPts val="600"/>
              </a:spcBef>
            </a:pPr>
            <a:r>
              <a:rPr lang="ru-RU" sz="2400" b="1" dirty="0" smtClean="0">
                <a:solidFill>
                  <a:schemeClr val="tx1"/>
                </a:solidFill>
              </a:rPr>
              <a:t>Интерпретация результатов:</a:t>
            </a:r>
          </a:p>
          <a:p>
            <a:pPr marL="0" indent="0" algn="just">
              <a:lnSpc>
                <a:spcPct val="90000"/>
              </a:lnSpc>
              <a:spcBef>
                <a:spcPts val="600"/>
              </a:spcBef>
              <a:buNone/>
            </a:pPr>
            <a:r>
              <a:rPr lang="ru-RU" sz="2400" dirty="0" smtClean="0">
                <a:solidFill>
                  <a:schemeClr val="tx1"/>
                </a:solidFill>
              </a:rPr>
              <a:t>- 0-30 </a:t>
            </a:r>
            <a:r>
              <a:rPr lang="ru-RU" sz="2400" dirty="0">
                <a:solidFill>
                  <a:schemeClr val="tx1"/>
                </a:solidFill>
              </a:rPr>
              <a:t>баллов - высокий уровень редукции личных достижений; </a:t>
            </a:r>
            <a:endParaRPr lang="ru-RU" sz="2400" dirty="0" smtClean="0">
              <a:solidFill>
                <a:schemeClr val="tx1"/>
              </a:solidFill>
            </a:endParaRPr>
          </a:p>
          <a:p>
            <a:pPr marL="0" indent="0" algn="just">
              <a:lnSpc>
                <a:spcPct val="90000"/>
              </a:lnSpc>
              <a:spcBef>
                <a:spcPts val="600"/>
              </a:spcBef>
              <a:buNone/>
            </a:pPr>
            <a:r>
              <a:rPr lang="ru-RU" sz="2400" dirty="0" smtClean="0">
                <a:solidFill>
                  <a:schemeClr val="tx1"/>
                </a:solidFill>
              </a:rPr>
              <a:t>- 31-36 баллов - </a:t>
            </a:r>
            <a:r>
              <a:rPr lang="ru-RU" sz="2400" dirty="0">
                <a:solidFill>
                  <a:schemeClr val="tx1"/>
                </a:solidFill>
              </a:rPr>
              <a:t>средний </a:t>
            </a:r>
            <a:r>
              <a:rPr lang="ru-RU" sz="2400" dirty="0" smtClean="0">
                <a:solidFill>
                  <a:schemeClr val="tx1"/>
                </a:solidFill>
              </a:rPr>
              <a:t>уровень</a:t>
            </a:r>
          </a:p>
          <a:p>
            <a:pPr marL="0" indent="0" algn="just">
              <a:lnSpc>
                <a:spcPct val="90000"/>
              </a:lnSpc>
              <a:spcBef>
                <a:spcPts val="600"/>
              </a:spcBef>
              <a:buNone/>
            </a:pPr>
            <a:r>
              <a:rPr lang="ru-RU" sz="2400" dirty="0" smtClean="0">
                <a:solidFill>
                  <a:schemeClr val="tx1"/>
                </a:solidFill>
              </a:rPr>
              <a:t>- 37 </a:t>
            </a:r>
            <a:r>
              <a:rPr lang="ru-RU" sz="2400" dirty="0">
                <a:solidFill>
                  <a:schemeClr val="tx1"/>
                </a:solidFill>
              </a:rPr>
              <a:t>и более - низкий </a:t>
            </a:r>
            <a:r>
              <a:rPr lang="ru-RU" sz="2400" dirty="0" smtClean="0">
                <a:solidFill>
                  <a:schemeClr val="tx1"/>
                </a:solidFill>
              </a:rPr>
              <a:t>уровень</a:t>
            </a:r>
          </a:p>
          <a:p>
            <a:pPr algn="just">
              <a:lnSpc>
                <a:spcPct val="90000"/>
              </a:lnSpc>
              <a:spcBef>
                <a:spcPts val="600"/>
              </a:spcBef>
            </a:pPr>
            <a:endParaRPr lang="ru-RU" sz="1600" dirty="0">
              <a:solidFill>
                <a:schemeClr val="tx1"/>
              </a:solidFill>
            </a:endParaRPr>
          </a:p>
          <a:p>
            <a:pPr algn="just">
              <a:lnSpc>
                <a:spcPct val="90000"/>
              </a:lnSpc>
              <a:spcBef>
                <a:spcPts val="600"/>
              </a:spcBef>
            </a:pPr>
            <a:r>
              <a:rPr lang="ru-RU" sz="2400" dirty="0">
                <a:solidFill>
                  <a:schemeClr val="tx1"/>
                </a:solidFill>
              </a:rPr>
              <a:t>Ч</a:t>
            </a:r>
            <a:r>
              <a:rPr lang="ru-RU" sz="2400" dirty="0" smtClean="0">
                <a:solidFill>
                  <a:schemeClr val="tx1"/>
                </a:solidFill>
              </a:rPr>
              <a:t>ем </a:t>
            </a:r>
            <a:r>
              <a:rPr lang="ru-RU" sz="2400" dirty="0">
                <a:solidFill>
                  <a:schemeClr val="tx1"/>
                </a:solidFill>
              </a:rPr>
              <a:t>большее количество баллов набирал респондент по этой шкале - тем меньший уровень редукции личных достижений он имел. </a:t>
            </a:r>
          </a:p>
        </p:txBody>
      </p:sp>
      <p:sp>
        <p:nvSpPr>
          <p:cNvPr id="4" name="Заголовок 1"/>
          <p:cNvSpPr txBox="1">
            <a:spLocks/>
          </p:cNvSpPr>
          <p:nvPr/>
        </p:nvSpPr>
        <p:spPr>
          <a:xfrm>
            <a:off x="-685799" y="0"/>
            <a:ext cx="10717823"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4400" b="1" dirty="0" smtClean="0">
                <a:solidFill>
                  <a:srgbClr val="FF0000"/>
                </a:solidFill>
                <a:latin typeface="+mn-lt"/>
                <a:ea typeface="Raleway"/>
                <a:cs typeface="Raleway"/>
                <a:sym typeface="Raleway"/>
              </a:rPr>
              <a:t>Шкала </a:t>
            </a:r>
          </a:p>
          <a:p>
            <a:pPr algn="ctr"/>
            <a:r>
              <a:rPr lang="ru-RU" sz="4400" b="1" dirty="0" smtClean="0">
                <a:solidFill>
                  <a:srgbClr val="FF0000"/>
                </a:solidFill>
                <a:latin typeface="+mn-lt"/>
                <a:ea typeface="Raleway"/>
                <a:cs typeface="Raleway"/>
                <a:sym typeface="Raleway"/>
              </a:rPr>
              <a:t>«</a:t>
            </a:r>
            <a:r>
              <a:rPr lang="ru-RU" sz="4400" b="1" dirty="0">
                <a:solidFill>
                  <a:srgbClr val="FF0000"/>
                </a:solidFill>
                <a:latin typeface="+mn-lt"/>
                <a:ea typeface="Raleway"/>
                <a:cs typeface="Raleway"/>
              </a:rPr>
              <a:t>Редукция профессионализма» </a:t>
            </a:r>
          </a:p>
        </p:txBody>
      </p:sp>
    </p:spTree>
    <p:extLst>
      <p:ext uri="{BB962C8B-B14F-4D97-AF65-F5344CB8AC3E}">
        <p14:creationId xmlns:p14="http://schemas.microsoft.com/office/powerpoint/2010/main" val="2849573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5844" y="202075"/>
            <a:ext cx="7543800" cy="1450757"/>
          </a:xfrm>
        </p:spPr>
        <p:txBody>
          <a:bodyPr>
            <a:noAutofit/>
          </a:bodyPr>
          <a:lstStyle/>
          <a:p>
            <a:pPr algn="ctr">
              <a:lnSpc>
                <a:spcPct val="80000"/>
              </a:lnSpc>
            </a:pPr>
            <a:r>
              <a:rPr lang="ru-RU" sz="3600" b="1" dirty="0">
                <a:solidFill>
                  <a:srgbClr val="FF0000"/>
                </a:solidFill>
                <a:latin typeface="+mn-lt"/>
              </a:rPr>
              <a:t>Интегральная характеристика степени эмоционального </a:t>
            </a:r>
            <a:r>
              <a:rPr lang="ru-RU" sz="3600" b="1" dirty="0" smtClean="0">
                <a:solidFill>
                  <a:srgbClr val="FF0000"/>
                </a:solidFill>
                <a:latin typeface="+mn-lt"/>
              </a:rPr>
              <a:t>выгорания сотрудников МО </a:t>
            </a:r>
            <a:r>
              <a:rPr lang="en-US" sz="3600" b="1" dirty="0" smtClean="0">
                <a:solidFill>
                  <a:srgbClr val="FF0000"/>
                </a:solidFill>
                <a:latin typeface="+mn-lt"/>
              </a:rPr>
              <a:t>(n=663)</a:t>
            </a:r>
            <a:endParaRPr lang="ru-RU" sz="3600" b="1" dirty="0">
              <a:solidFill>
                <a:srgbClr val="FF0000"/>
              </a:solidFill>
              <a:latin typeface="+mn-lt"/>
            </a:endParaRPr>
          </a:p>
        </p:txBody>
      </p:sp>
      <p:sp>
        <p:nvSpPr>
          <p:cNvPr id="5" name="TextBox 4"/>
          <p:cNvSpPr txBox="1"/>
          <p:nvPr/>
        </p:nvSpPr>
        <p:spPr>
          <a:xfrm>
            <a:off x="5257187" y="1933628"/>
            <a:ext cx="3451971" cy="369332"/>
          </a:xfrm>
          <a:prstGeom prst="rect">
            <a:avLst/>
          </a:prstGeom>
          <a:solidFill>
            <a:schemeClr val="accent1">
              <a:lumMod val="40000"/>
              <a:lumOff val="60000"/>
            </a:schemeClr>
          </a:solidFill>
        </p:spPr>
        <p:txBody>
          <a:bodyPr wrap="none" rtlCol="0">
            <a:spAutoFit/>
          </a:bodyPr>
          <a:lstStyle/>
          <a:p>
            <a:r>
              <a:rPr lang="ru-RU" dirty="0" smtClean="0"/>
              <a:t>Интегральный индекс выгорания</a:t>
            </a:r>
            <a:endParaRPr lang="ru-RU" dirty="0"/>
          </a:p>
        </p:txBody>
      </p:sp>
      <p:graphicFrame>
        <p:nvGraphicFramePr>
          <p:cNvPr id="7" name="Объект 10"/>
          <p:cNvGraphicFramePr>
            <a:graphicFrameLocks/>
          </p:cNvGraphicFramePr>
          <p:nvPr>
            <p:extLst/>
          </p:nvPr>
        </p:nvGraphicFramePr>
        <p:xfrm>
          <a:off x="132403" y="2522742"/>
          <a:ext cx="4724987" cy="339383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05844" y="1933628"/>
            <a:ext cx="3378104" cy="369332"/>
          </a:xfrm>
          <a:prstGeom prst="rect">
            <a:avLst/>
          </a:prstGeom>
          <a:solidFill>
            <a:schemeClr val="accent1">
              <a:lumMod val="40000"/>
              <a:lumOff val="60000"/>
            </a:schemeClr>
          </a:solidFill>
        </p:spPr>
        <p:txBody>
          <a:bodyPr wrap="none" rtlCol="0">
            <a:spAutoFit/>
          </a:bodyPr>
          <a:lstStyle/>
          <a:p>
            <a:r>
              <a:rPr lang="ru-RU" dirty="0" smtClean="0"/>
              <a:t>Характеристика по трем шкалам</a:t>
            </a:r>
            <a:endParaRPr lang="ru-RU" dirty="0"/>
          </a:p>
        </p:txBody>
      </p:sp>
      <p:sp>
        <p:nvSpPr>
          <p:cNvPr id="9" name="TextBox 8"/>
          <p:cNvSpPr txBox="1"/>
          <p:nvPr/>
        </p:nvSpPr>
        <p:spPr>
          <a:xfrm>
            <a:off x="184678" y="2214965"/>
            <a:ext cx="246185" cy="307777"/>
          </a:xfrm>
          <a:prstGeom prst="rect">
            <a:avLst/>
          </a:prstGeom>
          <a:noFill/>
        </p:spPr>
        <p:txBody>
          <a:bodyPr wrap="square" rtlCol="0">
            <a:spAutoFit/>
          </a:bodyPr>
          <a:lstStyle/>
          <a:p>
            <a:r>
              <a:rPr lang="ru-RU" sz="1400" dirty="0" smtClean="0"/>
              <a:t>%</a:t>
            </a:r>
            <a:endParaRPr lang="ru-RU" sz="1400" dirty="0"/>
          </a:p>
        </p:txBody>
      </p:sp>
      <p:pic>
        <p:nvPicPr>
          <p:cNvPr id="10" name="Рисунок 9"/>
          <p:cNvPicPr>
            <a:picLocks noChangeAspect="1"/>
          </p:cNvPicPr>
          <p:nvPr/>
        </p:nvPicPr>
        <p:blipFill>
          <a:blip r:embed="rId3"/>
          <a:stretch>
            <a:fillRect/>
          </a:stretch>
        </p:blipFill>
        <p:spPr>
          <a:xfrm>
            <a:off x="1811266" y="5387583"/>
            <a:ext cx="1598224" cy="1057980"/>
          </a:xfrm>
          <a:prstGeom prst="rect">
            <a:avLst/>
          </a:prstGeom>
        </p:spPr>
      </p:pic>
      <p:sp>
        <p:nvSpPr>
          <p:cNvPr id="11" name="TextBox 10"/>
          <p:cNvSpPr txBox="1"/>
          <p:nvPr/>
        </p:nvSpPr>
        <p:spPr>
          <a:xfrm>
            <a:off x="695111" y="4704281"/>
            <a:ext cx="1415772" cy="523220"/>
          </a:xfrm>
          <a:prstGeom prst="rect">
            <a:avLst/>
          </a:prstGeom>
          <a:noFill/>
        </p:spPr>
        <p:txBody>
          <a:bodyPr wrap="none" rtlCol="0">
            <a:spAutoFit/>
          </a:bodyPr>
          <a:lstStyle/>
          <a:p>
            <a:pPr algn="ctr"/>
            <a:r>
              <a:rPr lang="ru-RU" sz="1400" dirty="0" smtClean="0"/>
              <a:t>Эмоциональная</a:t>
            </a:r>
          </a:p>
          <a:p>
            <a:pPr algn="ctr"/>
            <a:r>
              <a:rPr lang="ru-RU" sz="1400" dirty="0" smtClean="0"/>
              <a:t> истощенность</a:t>
            </a:r>
            <a:endParaRPr lang="ru-RU" sz="1400" dirty="0"/>
          </a:p>
        </p:txBody>
      </p:sp>
      <p:sp>
        <p:nvSpPr>
          <p:cNvPr id="12" name="TextBox 11"/>
          <p:cNvSpPr txBox="1"/>
          <p:nvPr/>
        </p:nvSpPr>
        <p:spPr>
          <a:xfrm>
            <a:off x="2110883" y="4704281"/>
            <a:ext cx="998991" cy="523220"/>
          </a:xfrm>
          <a:prstGeom prst="rect">
            <a:avLst/>
          </a:prstGeom>
          <a:noFill/>
        </p:spPr>
        <p:txBody>
          <a:bodyPr wrap="none" rtlCol="0">
            <a:spAutoFit/>
          </a:bodyPr>
          <a:lstStyle/>
          <a:p>
            <a:pPr algn="ctr"/>
            <a:r>
              <a:rPr lang="ru-RU" sz="1400" dirty="0" err="1" smtClean="0"/>
              <a:t>Деперсо</a:t>
            </a:r>
            <a:r>
              <a:rPr lang="ru-RU" sz="1400" dirty="0" smtClean="0"/>
              <a:t>-</a:t>
            </a:r>
          </a:p>
          <a:p>
            <a:pPr algn="ctr"/>
            <a:r>
              <a:rPr lang="ru-RU" sz="1400" dirty="0" err="1" smtClean="0"/>
              <a:t>нализация</a:t>
            </a:r>
            <a:endParaRPr lang="ru-RU" sz="1400" dirty="0"/>
          </a:p>
        </p:txBody>
      </p:sp>
      <p:sp>
        <p:nvSpPr>
          <p:cNvPr id="13" name="TextBox 12"/>
          <p:cNvSpPr txBox="1"/>
          <p:nvPr/>
        </p:nvSpPr>
        <p:spPr>
          <a:xfrm>
            <a:off x="3109874" y="4704281"/>
            <a:ext cx="1666482" cy="523220"/>
          </a:xfrm>
          <a:prstGeom prst="rect">
            <a:avLst/>
          </a:prstGeom>
          <a:noFill/>
        </p:spPr>
        <p:txBody>
          <a:bodyPr wrap="none" rtlCol="0">
            <a:spAutoFit/>
          </a:bodyPr>
          <a:lstStyle/>
          <a:p>
            <a:pPr algn="ctr"/>
            <a:r>
              <a:rPr lang="ru-RU" sz="1400" dirty="0" smtClean="0"/>
              <a:t>Редукция </a:t>
            </a:r>
          </a:p>
          <a:p>
            <a:pPr algn="ctr"/>
            <a:r>
              <a:rPr lang="ru-RU" sz="1400" dirty="0" smtClean="0"/>
              <a:t>профессионализма</a:t>
            </a:r>
            <a:endParaRPr lang="ru-RU" sz="1400" dirty="0"/>
          </a:p>
        </p:txBody>
      </p:sp>
      <p:graphicFrame>
        <p:nvGraphicFramePr>
          <p:cNvPr id="15" name="Объект 10"/>
          <p:cNvGraphicFramePr>
            <a:graphicFrameLocks/>
          </p:cNvGraphicFramePr>
          <p:nvPr>
            <p:extLst/>
          </p:nvPr>
        </p:nvGraphicFramePr>
        <p:xfrm>
          <a:off x="4998192" y="2557231"/>
          <a:ext cx="3969962" cy="238228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355463" y="4771028"/>
            <a:ext cx="1160895" cy="461665"/>
          </a:xfrm>
          <a:prstGeom prst="rect">
            <a:avLst/>
          </a:prstGeom>
          <a:noFill/>
        </p:spPr>
        <p:txBody>
          <a:bodyPr wrap="none" rtlCol="0">
            <a:spAutoFit/>
          </a:bodyPr>
          <a:lstStyle/>
          <a:p>
            <a:pPr algn="ctr"/>
            <a:r>
              <a:rPr lang="ru-RU" sz="1200" dirty="0" smtClean="0"/>
              <a:t>Минимальный</a:t>
            </a:r>
          </a:p>
          <a:p>
            <a:pPr algn="ctr"/>
            <a:r>
              <a:rPr lang="ru-RU" sz="1200" dirty="0" smtClean="0"/>
              <a:t>(0,1-0,2)</a:t>
            </a:r>
            <a:endParaRPr lang="ru-RU" sz="1200" dirty="0"/>
          </a:p>
        </p:txBody>
      </p:sp>
      <p:sp>
        <p:nvSpPr>
          <p:cNvPr id="17" name="TextBox 16"/>
          <p:cNvSpPr txBox="1"/>
          <p:nvPr/>
        </p:nvSpPr>
        <p:spPr>
          <a:xfrm>
            <a:off x="6505264" y="4766232"/>
            <a:ext cx="756426" cy="461665"/>
          </a:xfrm>
          <a:prstGeom prst="rect">
            <a:avLst/>
          </a:prstGeom>
          <a:noFill/>
        </p:spPr>
        <p:txBody>
          <a:bodyPr wrap="none" rtlCol="0">
            <a:spAutoFit/>
          </a:bodyPr>
          <a:lstStyle/>
          <a:p>
            <a:pPr algn="ctr"/>
            <a:r>
              <a:rPr lang="ru-RU" sz="1200" dirty="0" smtClean="0"/>
              <a:t>Средний</a:t>
            </a:r>
          </a:p>
          <a:p>
            <a:pPr algn="ctr"/>
            <a:r>
              <a:rPr lang="ru-RU" sz="1200" dirty="0" smtClean="0"/>
              <a:t>(0,3-0,4)</a:t>
            </a:r>
            <a:endParaRPr lang="ru-RU" sz="1200" dirty="0"/>
          </a:p>
        </p:txBody>
      </p:sp>
      <p:sp>
        <p:nvSpPr>
          <p:cNvPr id="18" name="TextBox 17"/>
          <p:cNvSpPr txBox="1"/>
          <p:nvPr/>
        </p:nvSpPr>
        <p:spPr>
          <a:xfrm>
            <a:off x="7370456" y="4766232"/>
            <a:ext cx="756938" cy="461665"/>
          </a:xfrm>
          <a:prstGeom prst="rect">
            <a:avLst/>
          </a:prstGeom>
          <a:noFill/>
        </p:spPr>
        <p:txBody>
          <a:bodyPr wrap="none" rtlCol="0">
            <a:spAutoFit/>
          </a:bodyPr>
          <a:lstStyle/>
          <a:p>
            <a:pPr algn="ctr"/>
            <a:r>
              <a:rPr lang="ru-RU" sz="1200" dirty="0" smtClean="0"/>
              <a:t>Высокий</a:t>
            </a:r>
          </a:p>
          <a:p>
            <a:pPr algn="ctr"/>
            <a:r>
              <a:rPr lang="ru-RU" sz="1200" dirty="0" smtClean="0"/>
              <a:t>(0,5-0,6)</a:t>
            </a:r>
            <a:endParaRPr lang="ru-RU" sz="1200" dirty="0"/>
          </a:p>
        </p:txBody>
      </p:sp>
      <p:sp>
        <p:nvSpPr>
          <p:cNvPr id="19" name="TextBox 18"/>
          <p:cNvSpPr txBox="1"/>
          <p:nvPr/>
        </p:nvSpPr>
        <p:spPr>
          <a:xfrm>
            <a:off x="8130567" y="4766232"/>
            <a:ext cx="1027846" cy="461665"/>
          </a:xfrm>
          <a:prstGeom prst="rect">
            <a:avLst/>
          </a:prstGeom>
          <a:noFill/>
        </p:spPr>
        <p:txBody>
          <a:bodyPr wrap="none" rtlCol="0">
            <a:spAutoFit/>
          </a:bodyPr>
          <a:lstStyle/>
          <a:p>
            <a:pPr algn="ctr"/>
            <a:r>
              <a:rPr lang="ru-RU" sz="1200" dirty="0" smtClean="0"/>
              <a:t>Критический</a:t>
            </a:r>
          </a:p>
          <a:p>
            <a:pPr algn="ctr"/>
            <a:r>
              <a:rPr lang="ru-RU" sz="1200" dirty="0" smtClean="0"/>
              <a:t>(более 0,7)</a:t>
            </a:r>
            <a:endParaRPr lang="ru-RU" sz="1200" dirty="0"/>
          </a:p>
        </p:txBody>
      </p:sp>
      <p:sp>
        <p:nvSpPr>
          <p:cNvPr id="20" name="TextBox 19"/>
          <p:cNvSpPr txBox="1"/>
          <p:nvPr/>
        </p:nvSpPr>
        <p:spPr>
          <a:xfrm>
            <a:off x="5050333" y="2300022"/>
            <a:ext cx="246185" cy="307777"/>
          </a:xfrm>
          <a:prstGeom prst="rect">
            <a:avLst/>
          </a:prstGeom>
          <a:noFill/>
        </p:spPr>
        <p:txBody>
          <a:bodyPr wrap="square" rtlCol="0">
            <a:spAutoFit/>
          </a:bodyPr>
          <a:lstStyle/>
          <a:p>
            <a:r>
              <a:rPr lang="ru-RU" sz="1400" dirty="0" smtClean="0"/>
              <a:t>%</a:t>
            </a:r>
            <a:endParaRPr lang="ru-RU" sz="14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49</a:t>
            </a:fld>
            <a:endParaRPr lang="ru-RU"/>
          </a:p>
        </p:txBody>
      </p:sp>
    </p:spTree>
    <p:extLst>
      <p:ext uri="{BB962C8B-B14F-4D97-AF65-F5344CB8AC3E}">
        <p14:creationId xmlns:p14="http://schemas.microsoft.com/office/powerpoint/2010/main" val="196974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rPr>
              <a:t>Прогноз развития пандемии </a:t>
            </a:r>
            <a:r>
              <a:rPr lang="en-US" sz="3600" b="1" dirty="0" smtClean="0">
                <a:solidFill>
                  <a:srgbClr val="FF0000"/>
                </a:solidFill>
              </a:rPr>
              <a:t>COVID-19</a:t>
            </a:r>
            <a:endParaRPr lang="ru-RU" sz="3600" b="1"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sz="3400" b="1" dirty="0" smtClean="0">
                <a:solidFill>
                  <a:srgbClr val="FF0000"/>
                </a:solidFill>
              </a:rPr>
              <a:t>Сценарий № 3</a:t>
            </a:r>
          </a:p>
          <a:p>
            <a:r>
              <a:rPr lang="ru-RU" b="1" dirty="0"/>
              <a:t>жизнь с вирусом</a:t>
            </a:r>
            <a:r>
              <a:rPr lang="ru-RU" dirty="0"/>
              <a:t> (</a:t>
            </a:r>
            <a:r>
              <a:rPr lang="ru-RU" i="1" dirty="0" err="1"/>
              <a:t>cohabitation</a:t>
            </a:r>
            <a:r>
              <a:rPr lang="ru-RU" dirty="0"/>
              <a:t>) </a:t>
            </a:r>
            <a:endParaRPr lang="ru-RU" dirty="0" smtClean="0"/>
          </a:p>
          <a:p>
            <a:pPr algn="just"/>
            <a:r>
              <a:rPr lang="ru-RU" dirty="0" smtClean="0"/>
              <a:t>исходит </a:t>
            </a:r>
            <a:r>
              <a:rPr lang="ru-RU" dirty="0"/>
              <a:t>из того, что разработанные вакцины (а скорее их будущие модификации) будут и дальше защищать лишь от тяжелого течения Covid-19 и летального </a:t>
            </a:r>
            <a:r>
              <a:rPr lang="ru-RU" dirty="0" smtClean="0"/>
              <a:t>исхода</a:t>
            </a:r>
          </a:p>
          <a:p>
            <a:pPr algn="just"/>
            <a:r>
              <a:rPr lang="ru-RU" dirty="0" smtClean="0"/>
              <a:t>в </a:t>
            </a:r>
            <a:r>
              <a:rPr lang="ru-RU" dirty="0"/>
              <a:t>таких условиях там, где вакцинированных много, вирус перестанет представлять смертельную опасность и фактически Covid-19 превратится в сезонную </a:t>
            </a:r>
            <a:r>
              <a:rPr lang="ru-RU" dirty="0" smtClean="0"/>
              <a:t>простуду</a:t>
            </a:r>
            <a:endParaRPr lang="ru-RU" dirty="0"/>
          </a:p>
          <a:p>
            <a:pPr algn="just"/>
            <a:r>
              <a:rPr lang="ru-RU" dirty="0" smtClean="0"/>
              <a:t>иногда </a:t>
            </a:r>
            <a:r>
              <a:rPr lang="ru-RU" dirty="0"/>
              <a:t>заболевать будут и привитые - за счет снижения у них общего иммунитета, естественного падения со временем уровня антител или новых мутаций </a:t>
            </a:r>
            <a:r>
              <a:rPr lang="ru-RU" dirty="0" smtClean="0"/>
              <a:t>вируса</a:t>
            </a:r>
          </a:p>
          <a:p>
            <a:pPr algn="just"/>
            <a:r>
              <a:rPr lang="ru-RU" dirty="0" smtClean="0"/>
              <a:t>однако </a:t>
            </a:r>
            <a:r>
              <a:rPr lang="ru-RU" dirty="0"/>
              <a:t>большая часть населения в любой момент времени будет достаточно защищена, чтобы масштабных вспышек тяжело протекающей болезни можно было </a:t>
            </a:r>
            <a:r>
              <a:rPr lang="ru-RU" dirty="0" smtClean="0"/>
              <a:t>избежать</a:t>
            </a:r>
            <a:endParaRPr lang="ru-RU" dirty="0"/>
          </a:p>
          <a:p>
            <a:endParaRPr lang="ru-RU" dirty="0"/>
          </a:p>
        </p:txBody>
      </p:sp>
      <p:sp>
        <p:nvSpPr>
          <p:cNvPr id="4" name="TextBox 3"/>
          <p:cNvSpPr txBox="1"/>
          <p:nvPr/>
        </p:nvSpPr>
        <p:spPr>
          <a:xfrm>
            <a:off x="2378539" y="6397153"/>
            <a:ext cx="6737742" cy="430887"/>
          </a:xfrm>
          <a:prstGeom prst="rect">
            <a:avLst/>
          </a:prstGeom>
          <a:noFill/>
        </p:spPr>
        <p:txBody>
          <a:bodyPr wrap="none" rtlCol="0">
            <a:spAutoFit/>
          </a:bodyPr>
          <a:lstStyle/>
          <a:p>
            <a:r>
              <a:rPr lang="en-US" sz="1100" dirty="0"/>
              <a:t>POTENTIAL COVID-19 ENDGAME SCENARIOS ERADICATION, ELIMINATION, COHABITATION, OR CONFLAGRATION? </a:t>
            </a:r>
            <a:endParaRPr lang="ru-RU" sz="1100" dirty="0"/>
          </a:p>
          <a:p>
            <a:r>
              <a:rPr lang="en-US" sz="1100" dirty="0" smtClean="0"/>
              <a:t>JAMA </a:t>
            </a:r>
            <a:r>
              <a:rPr lang="en-US" sz="1100" dirty="0"/>
              <a:t>July 27, 2021 Volume 326, Number </a:t>
            </a:r>
            <a:r>
              <a:rPr lang="en-US" sz="1100" dirty="0" smtClean="0"/>
              <a:t>4</a:t>
            </a:r>
            <a:r>
              <a:rPr lang="ru-RU" sz="1100" dirty="0" smtClean="0"/>
              <a:t> </a:t>
            </a:r>
            <a:r>
              <a:rPr lang="en-US" sz="1100" dirty="0" smtClean="0"/>
              <a:t>Published </a:t>
            </a:r>
            <a:r>
              <a:rPr lang="en-US" sz="1100" dirty="0"/>
              <a:t>Online: July 8, </a:t>
            </a:r>
            <a:r>
              <a:rPr lang="en-US" sz="1100" dirty="0" smtClean="0"/>
              <a:t>2021.</a:t>
            </a:r>
            <a:r>
              <a:rPr lang="ru-RU" sz="1100" dirty="0" smtClean="0"/>
              <a:t> </a:t>
            </a:r>
            <a:r>
              <a:rPr lang="en-US" sz="1100" dirty="0" smtClean="0"/>
              <a:t>doi:10.1001/jama.2021.11042</a:t>
            </a:r>
            <a:endParaRPr lang="ru-RU" sz="1100" dirty="0"/>
          </a:p>
        </p:txBody>
      </p:sp>
    </p:spTree>
    <p:extLst>
      <p:ext uri="{BB962C8B-B14F-4D97-AF65-F5344CB8AC3E}">
        <p14:creationId xmlns:p14="http://schemas.microsoft.com/office/powerpoint/2010/main" val="3293341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0"/>
          <p:cNvGraphicFramePr>
            <a:graphicFrameLocks noGrp="1"/>
          </p:cNvGraphicFramePr>
          <p:nvPr>
            <p:ph idx="1"/>
            <p:extLst/>
          </p:nvPr>
        </p:nvGraphicFramePr>
        <p:xfrm>
          <a:off x="348175" y="2136531"/>
          <a:ext cx="4255477" cy="21716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0823" y="1828799"/>
            <a:ext cx="246185" cy="307777"/>
          </a:xfrm>
          <a:prstGeom prst="rect">
            <a:avLst/>
          </a:prstGeom>
          <a:noFill/>
        </p:spPr>
        <p:txBody>
          <a:bodyPr wrap="square" rtlCol="0">
            <a:spAutoFit/>
          </a:bodyPr>
          <a:lstStyle/>
          <a:p>
            <a:r>
              <a:rPr lang="ru-RU" sz="1400" dirty="0" smtClean="0"/>
              <a:t>%</a:t>
            </a:r>
            <a:endParaRPr lang="ru-RU" sz="1400" dirty="0"/>
          </a:p>
        </p:txBody>
      </p:sp>
      <p:sp>
        <p:nvSpPr>
          <p:cNvPr id="7" name="Заголовок 1"/>
          <p:cNvSpPr txBox="1">
            <a:spLocks/>
          </p:cNvSpPr>
          <p:nvPr/>
        </p:nvSpPr>
        <p:spPr>
          <a:xfrm>
            <a:off x="831752" y="260252"/>
            <a:ext cx="7543800" cy="1234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3000" b="1" dirty="0" smtClean="0">
                <a:solidFill>
                  <a:srgbClr val="FF0000"/>
                </a:solidFill>
                <a:latin typeface="+mn-lt"/>
              </a:rPr>
              <a:t>Результаты опроса различных профессиональных категорий сотрудников по анкете </a:t>
            </a:r>
            <a:r>
              <a:rPr lang="ru-RU" sz="3000" b="1" dirty="0" err="1" smtClean="0">
                <a:solidFill>
                  <a:srgbClr val="FF0000"/>
                </a:solidFill>
                <a:latin typeface="+mn-lt"/>
              </a:rPr>
              <a:t>К.Маслач</a:t>
            </a:r>
            <a:r>
              <a:rPr lang="ru-RU" sz="3000" b="1" dirty="0" smtClean="0">
                <a:solidFill>
                  <a:srgbClr val="FF0000"/>
                </a:solidFill>
                <a:latin typeface="+mn-lt"/>
              </a:rPr>
              <a:t> и </a:t>
            </a:r>
            <a:r>
              <a:rPr lang="ru-RU" sz="3000" b="1" dirty="0" err="1" smtClean="0">
                <a:solidFill>
                  <a:srgbClr val="FF0000"/>
                </a:solidFill>
                <a:latin typeface="+mn-lt"/>
              </a:rPr>
              <a:t>С.Джексон</a:t>
            </a:r>
            <a:endParaRPr lang="ru-RU" sz="3000" b="1" dirty="0">
              <a:solidFill>
                <a:srgbClr val="FF0000"/>
              </a:solidFill>
              <a:latin typeface="+mn-lt"/>
            </a:endParaRPr>
          </a:p>
        </p:txBody>
      </p:sp>
      <p:graphicFrame>
        <p:nvGraphicFramePr>
          <p:cNvPr id="8" name="Объект 10"/>
          <p:cNvGraphicFramePr>
            <a:graphicFrameLocks/>
          </p:cNvGraphicFramePr>
          <p:nvPr>
            <p:extLst/>
          </p:nvPr>
        </p:nvGraphicFramePr>
        <p:xfrm>
          <a:off x="4603652" y="2136531"/>
          <a:ext cx="4255477" cy="217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Объект 10"/>
          <p:cNvGraphicFramePr>
            <a:graphicFrameLocks/>
          </p:cNvGraphicFramePr>
          <p:nvPr>
            <p:extLst/>
          </p:nvPr>
        </p:nvGraphicFramePr>
        <p:xfrm>
          <a:off x="2169740" y="4378523"/>
          <a:ext cx="6867379" cy="21716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194196" y="1775991"/>
            <a:ext cx="2892267" cy="369332"/>
          </a:xfrm>
          <a:prstGeom prst="rect">
            <a:avLst/>
          </a:prstGeom>
          <a:solidFill>
            <a:schemeClr val="accent1">
              <a:lumMod val="40000"/>
              <a:lumOff val="60000"/>
            </a:schemeClr>
          </a:solidFill>
        </p:spPr>
        <p:txBody>
          <a:bodyPr wrap="none" rtlCol="0">
            <a:spAutoFit/>
          </a:bodyPr>
          <a:lstStyle/>
          <a:p>
            <a:r>
              <a:rPr lang="ru-RU" dirty="0" smtClean="0"/>
              <a:t>Эмоциональное истощение</a:t>
            </a:r>
            <a:endParaRPr lang="ru-RU" dirty="0"/>
          </a:p>
        </p:txBody>
      </p:sp>
      <p:sp>
        <p:nvSpPr>
          <p:cNvPr id="10" name="TextBox 9"/>
          <p:cNvSpPr txBox="1"/>
          <p:nvPr/>
        </p:nvSpPr>
        <p:spPr>
          <a:xfrm>
            <a:off x="5880496" y="1767199"/>
            <a:ext cx="2068002" cy="369332"/>
          </a:xfrm>
          <a:prstGeom prst="rect">
            <a:avLst/>
          </a:prstGeom>
          <a:solidFill>
            <a:schemeClr val="accent1">
              <a:lumMod val="40000"/>
              <a:lumOff val="60000"/>
            </a:schemeClr>
          </a:solidFill>
        </p:spPr>
        <p:txBody>
          <a:bodyPr wrap="none" rtlCol="0">
            <a:spAutoFit/>
          </a:bodyPr>
          <a:lstStyle/>
          <a:p>
            <a:r>
              <a:rPr lang="ru-RU" dirty="0"/>
              <a:t>Д</a:t>
            </a:r>
            <a:r>
              <a:rPr lang="ru-RU" dirty="0" smtClean="0"/>
              <a:t>еперсонализация</a:t>
            </a:r>
            <a:endParaRPr lang="ru-RU" dirty="0"/>
          </a:p>
        </p:txBody>
      </p:sp>
      <p:sp>
        <p:nvSpPr>
          <p:cNvPr id="11" name="TextBox 10"/>
          <p:cNvSpPr txBox="1"/>
          <p:nvPr/>
        </p:nvSpPr>
        <p:spPr>
          <a:xfrm>
            <a:off x="191872" y="4835717"/>
            <a:ext cx="2076544" cy="646331"/>
          </a:xfrm>
          <a:prstGeom prst="rect">
            <a:avLst/>
          </a:prstGeom>
          <a:solidFill>
            <a:schemeClr val="accent1">
              <a:lumMod val="40000"/>
              <a:lumOff val="60000"/>
            </a:schemeClr>
          </a:solidFill>
        </p:spPr>
        <p:txBody>
          <a:bodyPr wrap="square" rtlCol="0">
            <a:spAutoFit/>
          </a:bodyPr>
          <a:lstStyle/>
          <a:p>
            <a:pPr algn="ctr"/>
            <a:r>
              <a:rPr lang="ru-RU" dirty="0" smtClean="0"/>
              <a:t>Редукция </a:t>
            </a:r>
          </a:p>
          <a:p>
            <a:pPr algn="ctr"/>
            <a:r>
              <a:rPr lang="ru-RU" dirty="0" smtClean="0"/>
              <a:t>профессионализма</a:t>
            </a:r>
            <a:endParaRPr lang="ru-RU" dirty="0"/>
          </a:p>
        </p:txBody>
      </p:sp>
      <p:sp>
        <p:nvSpPr>
          <p:cNvPr id="12" name="TextBox 11"/>
          <p:cNvSpPr txBox="1"/>
          <p:nvPr/>
        </p:nvSpPr>
        <p:spPr>
          <a:xfrm>
            <a:off x="4649372" y="1758461"/>
            <a:ext cx="246185" cy="307777"/>
          </a:xfrm>
          <a:prstGeom prst="rect">
            <a:avLst/>
          </a:prstGeom>
          <a:noFill/>
        </p:spPr>
        <p:txBody>
          <a:bodyPr wrap="square" rtlCol="0">
            <a:spAutoFit/>
          </a:bodyPr>
          <a:lstStyle/>
          <a:p>
            <a:r>
              <a:rPr lang="ru-RU" sz="1400" dirty="0" smtClean="0"/>
              <a:t>%</a:t>
            </a:r>
            <a:endParaRPr lang="ru-RU" sz="1400" dirty="0"/>
          </a:p>
        </p:txBody>
      </p:sp>
      <p:sp>
        <p:nvSpPr>
          <p:cNvPr id="13" name="TextBox 12"/>
          <p:cNvSpPr txBox="1"/>
          <p:nvPr/>
        </p:nvSpPr>
        <p:spPr>
          <a:xfrm>
            <a:off x="2392183" y="4127965"/>
            <a:ext cx="246185" cy="307777"/>
          </a:xfrm>
          <a:prstGeom prst="rect">
            <a:avLst/>
          </a:prstGeom>
          <a:noFill/>
        </p:spPr>
        <p:txBody>
          <a:bodyPr wrap="square" rtlCol="0">
            <a:spAutoFit/>
          </a:bodyPr>
          <a:lstStyle/>
          <a:p>
            <a:r>
              <a:rPr lang="ru-RU" sz="1400" dirty="0" smtClean="0"/>
              <a:t>%</a:t>
            </a:r>
            <a:endParaRPr lang="ru-RU" sz="1400" dirty="0"/>
          </a:p>
        </p:txBody>
      </p:sp>
      <p:sp>
        <p:nvSpPr>
          <p:cNvPr id="14" name="TextBox 13"/>
          <p:cNvSpPr txBox="1"/>
          <p:nvPr/>
        </p:nvSpPr>
        <p:spPr>
          <a:xfrm>
            <a:off x="6801729" y="4791757"/>
            <a:ext cx="1718740" cy="307777"/>
          </a:xfrm>
          <a:prstGeom prst="rect">
            <a:avLst/>
          </a:prstGeom>
          <a:noFill/>
        </p:spPr>
        <p:txBody>
          <a:bodyPr wrap="none" rtlCol="0">
            <a:spAutoFit/>
          </a:bodyPr>
          <a:lstStyle/>
          <a:p>
            <a:r>
              <a:rPr lang="ru-RU" sz="1400" b="1" dirty="0" smtClean="0"/>
              <a:t>Уровень выгорания</a:t>
            </a:r>
            <a:endParaRPr lang="ru-RU" sz="1400" b="1" dirty="0"/>
          </a:p>
        </p:txBody>
      </p:sp>
    </p:spTree>
    <p:extLst>
      <p:ext uri="{BB962C8B-B14F-4D97-AF65-F5344CB8AC3E}">
        <p14:creationId xmlns:p14="http://schemas.microsoft.com/office/powerpoint/2010/main" val="4167849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0"/>
          <p:cNvGraphicFramePr>
            <a:graphicFrameLocks noGrp="1"/>
          </p:cNvGraphicFramePr>
          <p:nvPr>
            <p:ph idx="1"/>
            <p:extLst/>
          </p:nvPr>
        </p:nvGraphicFramePr>
        <p:xfrm>
          <a:off x="348175" y="2136531"/>
          <a:ext cx="4255477" cy="21716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0823" y="1828799"/>
            <a:ext cx="246185" cy="307777"/>
          </a:xfrm>
          <a:prstGeom prst="rect">
            <a:avLst/>
          </a:prstGeom>
          <a:noFill/>
        </p:spPr>
        <p:txBody>
          <a:bodyPr wrap="square" rtlCol="0">
            <a:spAutoFit/>
          </a:bodyPr>
          <a:lstStyle/>
          <a:p>
            <a:r>
              <a:rPr lang="ru-RU" sz="1400" dirty="0" smtClean="0"/>
              <a:t>%</a:t>
            </a:r>
            <a:endParaRPr lang="ru-RU" sz="1400" dirty="0"/>
          </a:p>
        </p:txBody>
      </p:sp>
      <p:sp>
        <p:nvSpPr>
          <p:cNvPr id="7" name="Заголовок 1"/>
          <p:cNvSpPr txBox="1">
            <a:spLocks/>
          </p:cNvSpPr>
          <p:nvPr/>
        </p:nvSpPr>
        <p:spPr>
          <a:xfrm>
            <a:off x="831752" y="249687"/>
            <a:ext cx="7543800" cy="1234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3000" b="1" dirty="0" smtClean="0">
                <a:solidFill>
                  <a:srgbClr val="FF0000"/>
                </a:solidFill>
                <a:latin typeface="+mn-lt"/>
              </a:rPr>
              <a:t>Результаты опроса сотрудников с разным стаже работы по анкете </a:t>
            </a:r>
            <a:r>
              <a:rPr lang="ru-RU" sz="3000" b="1" dirty="0" err="1" smtClean="0">
                <a:solidFill>
                  <a:srgbClr val="FF0000"/>
                </a:solidFill>
                <a:latin typeface="+mn-lt"/>
              </a:rPr>
              <a:t>К.Маслач</a:t>
            </a:r>
            <a:r>
              <a:rPr lang="ru-RU" sz="3000" b="1" dirty="0" smtClean="0">
                <a:solidFill>
                  <a:srgbClr val="FF0000"/>
                </a:solidFill>
                <a:latin typeface="+mn-lt"/>
              </a:rPr>
              <a:t> и </a:t>
            </a:r>
            <a:r>
              <a:rPr lang="ru-RU" sz="3000" b="1" dirty="0" err="1" smtClean="0">
                <a:solidFill>
                  <a:srgbClr val="FF0000"/>
                </a:solidFill>
                <a:latin typeface="+mn-lt"/>
              </a:rPr>
              <a:t>С.Джексон</a:t>
            </a:r>
            <a:endParaRPr lang="ru-RU" sz="3000" b="1" dirty="0">
              <a:solidFill>
                <a:srgbClr val="FF0000"/>
              </a:solidFill>
              <a:latin typeface="+mn-lt"/>
            </a:endParaRPr>
          </a:p>
        </p:txBody>
      </p:sp>
      <p:graphicFrame>
        <p:nvGraphicFramePr>
          <p:cNvPr id="8" name="Объект 10"/>
          <p:cNvGraphicFramePr>
            <a:graphicFrameLocks/>
          </p:cNvGraphicFramePr>
          <p:nvPr>
            <p:extLst/>
          </p:nvPr>
        </p:nvGraphicFramePr>
        <p:xfrm>
          <a:off x="4603652" y="2136531"/>
          <a:ext cx="4255477" cy="217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Объект 10"/>
          <p:cNvGraphicFramePr>
            <a:graphicFrameLocks/>
          </p:cNvGraphicFramePr>
          <p:nvPr>
            <p:extLst/>
          </p:nvPr>
        </p:nvGraphicFramePr>
        <p:xfrm>
          <a:off x="2169740" y="4378523"/>
          <a:ext cx="6867379" cy="21716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194196" y="1775991"/>
            <a:ext cx="2892267" cy="369332"/>
          </a:xfrm>
          <a:prstGeom prst="rect">
            <a:avLst/>
          </a:prstGeom>
          <a:solidFill>
            <a:schemeClr val="accent1">
              <a:lumMod val="40000"/>
              <a:lumOff val="60000"/>
            </a:schemeClr>
          </a:solidFill>
        </p:spPr>
        <p:txBody>
          <a:bodyPr wrap="none" rtlCol="0">
            <a:spAutoFit/>
          </a:bodyPr>
          <a:lstStyle/>
          <a:p>
            <a:r>
              <a:rPr lang="ru-RU" dirty="0" smtClean="0"/>
              <a:t>Эмоциональное истощение</a:t>
            </a:r>
            <a:endParaRPr lang="ru-RU" dirty="0"/>
          </a:p>
        </p:txBody>
      </p:sp>
      <p:sp>
        <p:nvSpPr>
          <p:cNvPr id="10" name="TextBox 9"/>
          <p:cNvSpPr txBox="1"/>
          <p:nvPr/>
        </p:nvSpPr>
        <p:spPr>
          <a:xfrm>
            <a:off x="5880496" y="1767199"/>
            <a:ext cx="2068002" cy="369332"/>
          </a:xfrm>
          <a:prstGeom prst="rect">
            <a:avLst/>
          </a:prstGeom>
          <a:solidFill>
            <a:schemeClr val="accent1">
              <a:lumMod val="40000"/>
              <a:lumOff val="60000"/>
            </a:schemeClr>
          </a:solidFill>
        </p:spPr>
        <p:txBody>
          <a:bodyPr wrap="none" rtlCol="0">
            <a:spAutoFit/>
          </a:bodyPr>
          <a:lstStyle/>
          <a:p>
            <a:r>
              <a:rPr lang="ru-RU" dirty="0"/>
              <a:t>Д</a:t>
            </a:r>
            <a:r>
              <a:rPr lang="ru-RU" dirty="0" smtClean="0"/>
              <a:t>еперсонализация</a:t>
            </a:r>
            <a:endParaRPr lang="ru-RU" dirty="0"/>
          </a:p>
        </p:txBody>
      </p:sp>
      <p:sp>
        <p:nvSpPr>
          <p:cNvPr id="11" name="TextBox 10"/>
          <p:cNvSpPr txBox="1"/>
          <p:nvPr/>
        </p:nvSpPr>
        <p:spPr>
          <a:xfrm>
            <a:off x="191872" y="4835717"/>
            <a:ext cx="2076544" cy="646331"/>
          </a:xfrm>
          <a:prstGeom prst="rect">
            <a:avLst/>
          </a:prstGeom>
          <a:solidFill>
            <a:schemeClr val="accent1">
              <a:lumMod val="40000"/>
              <a:lumOff val="60000"/>
            </a:schemeClr>
          </a:solidFill>
        </p:spPr>
        <p:txBody>
          <a:bodyPr wrap="square" rtlCol="0">
            <a:spAutoFit/>
          </a:bodyPr>
          <a:lstStyle/>
          <a:p>
            <a:pPr algn="ctr"/>
            <a:r>
              <a:rPr lang="ru-RU" dirty="0" smtClean="0"/>
              <a:t>Редукция </a:t>
            </a:r>
          </a:p>
          <a:p>
            <a:pPr algn="ctr"/>
            <a:r>
              <a:rPr lang="ru-RU" dirty="0" smtClean="0"/>
              <a:t>профессионализма</a:t>
            </a:r>
            <a:endParaRPr lang="ru-RU" dirty="0"/>
          </a:p>
        </p:txBody>
      </p:sp>
      <p:sp>
        <p:nvSpPr>
          <p:cNvPr id="12" name="TextBox 11"/>
          <p:cNvSpPr txBox="1"/>
          <p:nvPr/>
        </p:nvSpPr>
        <p:spPr>
          <a:xfrm>
            <a:off x="4649372" y="1758461"/>
            <a:ext cx="246185" cy="307777"/>
          </a:xfrm>
          <a:prstGeom prst="rect">
            <a:avLst/>
          </a:prstGeom>
          <a:noFill/>
        </p:spPr>
        <p:txBody>
          <a:bodyPr wrap="square" rtlCol="0">
            <a:spAutoFit/>
          </a:bodyPr>
          <a:lstStyle/>
          <a:p>
            <a:r>
              <a:rPr lang="ru-RU" sz="1400" dirty="0" smtClean="0"/>
              <a:t>%</a:t>
            </a:r>
            <a:endParaRPr lang="ru-RU" sz="1400" dirty="0"/>
          </a:p>
        </p:txBody>
      </p:sp>
      <p:sp>
        <p:nvSpPr>
          <p:cNvPr id="13" name="TextBox 12"/>
          <p:cNvSpPr txBox="1"/>
          <p:nvPr/>
        </p:nvSpPr>
        <p:spPr>
          <a:xfrm>
            <a:off x="2392183" y="4127965"/>
            <a:ext cx="246185" cy="307777"/>
          </a:xfrm>
          <a:prstGeom prst="rect">
            <a:avLst/>
          </a:prstGeom>
          <a:noFill/>
        </p:spPr>
        <p:txBody>
          <a:bodyPr wrap="square" rtlCol="0">
            <a:spAutoFit/>
          </a:bodyPr>
          <a:lstStyle/>
          <a:p>
            <a:r>
              <a:rPr lang="ru-RU" sz="1400" dirty="0" smtClean="0"/>
              <a:t>%</a:t>
            </a:r>
            <a:endParaRPr lang="ru-RU" sz="1400" dirty="0"/>
          </a:p>
        </p:txBody>
      </p:sp>
      <p:sp>
        <p:nvSpPr>
          <p:cNvPr id="14" name="TextBox 13"/>
          <p:cNvSpPr txBox="1"/>
          <p:nvPr/>
        </p:nvSpPr>
        <p:spPr>
          <a:xfrm>
            <a:off x="6801729" y="4791757"/>
            <a:ext cx="1718740" cy="307777"/>
          </a:xfrm>
          <a:prstGeom prst="rect">
            <a:avLst/>
          </a:prstGeom>
          <a:noFill/>
        </p:spPr>
        <p:txBody>
          <a:bodyPr wrap="none" rtlCol="0">
            <a:spAutoFit/>
          </a:bodyPr>
          <a:lstStyle/>
          <a:p>
            <a:r>
              <a:rPr lang="ru-RU" sz="1400" b="1" dirty="0" smtClean="0"/>
              <a:t>Уровень выгорания</a:t>
            </a:r>
            <a:endParaRPr lang="ru-RU" sz="1400" b="1" dirty="0"/>
          </a:p>
        </p:txBody>
      </p:sp>
    </p:spTree>
    <p:extLst>
      <p:ext uri="{BB962C8B-B14F-4D97-AF65-F5344CB8AC3E}">
        <p14:creationId xmlns:p14="http://schemas.microsoft.com/office/powerpoint/2010/main" val="33717504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0"/>
          <p:cNvGraphicFramePr>
            <a:graphicFrameLocks noGrp="1"/>
          </p:cNvGraphicFramePr>
          <p:nvPr>
            <p:ph idx="1"/>
            <p:extLst/>
          </p:nvPr>
        </p:nvGraphicFramePr>
        <p:xfrm>
          <a:off x="348175" y="2136531"/>
          <a:ext cx="4255477" cy="21716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0823" y="1828799"/>
            <a:ext cx="246185" cy="307777"/>
          </a:xfrm>
          <a:prstGeom prst="rect">
            <a:avLst/>
          </a:prstGeom>
          <a:noFill/>
        </p:spPr>
        <p:txBody>
          <a:bodyPr wrap="square" rtlCol="0">
            <a:spAutoFit/>
          </a:bodyPr>
          <a:lstStyle/>
          <a:p>
            <a:r>
              <a:rPr lang="ru-RU" sz="1400" dirty="0" smtClean="0"/>
              <a:t>%</a:t>
            </a:r>
            <a:endParaRPr lang="ru-RU" sz="1400" dirty="0"/>
          </a:p>
        </p:txBody>
      </p:sp>
      <p:sp>
        <p:nvSpPr>
          <p:cNvPr id="7" name="Заголовок 1"/>
          <p:cNvSpPr txBox="1">
            <a:spLocks/>
          </p:cNvSpPr>
          <p:nvPr/>
        </p:nvSpPr>
        <p:spPr>
          <a:xfrm>
            <a:off x="877472" y="-3491"/>
            <a:ext cx="7543800" cy="123446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3000" b="1" dirty="0" smtClean="0">
                <a:solidFill>
                  <a:srgbClr val="FF0000"/>
                </a:solidFill>
                <a:latin typeface="+mn-lt"/>
              </a:rPr>
              <a:t>Результаты опроса сотрудников разного пола по анкете </a:t>
            </a:r>
            <a:r>
              <a:rPr lang="ru-RU" sz="3000" b="1" dirty="0" err="1" smtClean="0">
                <a:solidFill>
                  <a:srgbClr val="FF0000"/>
                </a:solidFill>
                <a:latin typeface="+mn-lt"/>
              </a:rPr>
              <a:t>К.Маслач</a:t>
            </a:r>
            <a:r>
              <a:rPr lang="ru-RU" sz="3000" b="1" dirty="0" smtClean="0">
                <a:solidFill>
                  <a:srgbClr val="FF0000"/>
                </a:solidFill>
                <a:latin typeface="+mn-lt"/>
              </a:rPr>
              <a:t> и </a:t>
            </a:r>
            <a:r>
              <a:rPr lang="ru-RU" sz="3000" b="1" dirty="0" err="1" smtClean="0">
                <a:solidFill>
                  <a:srgbClr val="FF0000"/>
                </a:solidFill>
                <a:latin typeface="+mn-lt"/>
              </a:rPr>
              <a:t>С.Джексон</a:t>
            </a:r>
            <a:endParaRPr lang="ru-RU" sz="3000" b="1" dirty="0">
              <a:solidFill>
                <a:srgbClr val="FF0000"/>
              </a:solidFill>
              <a:latin typeface="+mn-lt"/>
            </a:endParaRPr>
          </a:p>
        </p:txBody>
      </p:sp>
      <p:graphicFrame>
        <p:nvGraphicFramePr>
          <p:cNvPr id="8" name="Объект 10"/>
          <p:cNvGraphicFramePr>
            <a:graphicFrameLocks/>
          </p:cNvGraphicFramePr>
          <p:nvPr>
            <p:extLst/>
          </p:nvPr>
        </p:nvGraphicFramePr>
        <p:xfrm>
          <a:off x="4603652" y="2136531"/>
          <a:ext cx="4255477" cy="217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Объект 10"/>
          <p:cNvGraphicFramePr>
            <a:graphicFrameLocks/>
          </p:cNvGraphicFramePr>
          <p:nvPr>
            <p:extLst/>
          </p:nvPr>
        </p:nvGraphicFramePr>
        <p:xfrm>
          <a:off x="2169740" y="4378523"/>
          <a:ext cx="6867379" cy="21716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194196" y="1775991"/>
            <a:ext cx="2892267" cy="369332"/>
          </a:xfrm>
          <a:prstGeom prst="rect">
            <a:avLst/>
          </a:prstGeom>
          <a:solidFill>
            <a:schemeClr val="accent1">
              <a:lumMod val="40000"/>
              <a:lumOff val="60000"/>
            </a:schemeClr>
          </a:solidFill>
        </p:spPr>
        <p:txBody>
          <a:bodyPr wrap="none" rtlCol="0">
            <a:spAutoFit/>
          </a:bodyPr>
          <a:lstStyle/>
          <a:p>
            <a:r>
              <a:rPr lang="ru-RU" dirty="0" smtClean="0"/>
              <a:t>Эмоциональное истощение</a:t>
            </a:r>
            <a:endParaRPr lang="ru-RU" dirty="0"/>
          </a:p>
        </p:txBody>
      </p:sp>
      <p:sp>
        <p:nvSpPr>
          <p:cNvPr id="10" name="TextBox 9"/>
          <p:cNvSpPr txBox="1"/>
          <p:nvPr/>
        </p:nvSpPr>
        <p:spPr>
          <a:xfrm>
            <a:off x="5880496" y="1767199"/>
            <a:ext cx="2068002" cy="369332"/>
          </a:xfrm>
          <a:prstGeom prst="rect">
            <a:avLst/>
          </a:prstGeom>
          <a:solidFill>
            <a:schemeClr val="accent1">
              <a:lumMod val="40000"/>
              <a:lumOff val="60000"/>
            </a:schemeClr>
          </a:solidFill>
        </p:spPr>
        <p:txBody>
          <a:bodyPr wrap="none" rtlCol="0">
            <a:spAutoFit/>
          </a:bodyPr>
          <a:lstStyle/>
          <a:p>
            <a:r>
              <a:rPr lang="ru-RU" dirty="0"/>
              <a:t>Д</a:t>
            </a:r>
            <a:r>
              <a:rPr lang="ru-RU" dirty="0" smtClean="0"/>
              <a:t>еперсонализация</a:t>
            </a:r>
            <a:endParaRPr lang="ru-RU" dirty="0"/>
          </a:p>
        </p:txBody>
      </p:sp>
      <p:sp>
        <p:nvSpPr>
          <p:cNvPr id="11" name="TextBox 10"/>
          <p:cNvSpPr txBox="1"/>
          <p:nvPr/>
        </p:nvSpPr>
        <p:spPr>
          <a:xfrm>
            <a:off x="191872" y="4835717"/>
            <a:ext cx="2076544" cy="646331"/>
          </a:xfrm>
          <a:prstGeom prst="rect">
            <a:avLst/>
          </a:prstGeom>
          <a:solidFill>
            <a:schemeClr val="accent1">
              <a:lumMod val="40000"/>
              <a:lumOff val="60000"/>
            </a:schemeClr>
          </a:solidFill>
        </p:spPr>
        <p:txBody>
          <a:bodyPr wrap="square" rtlCol="0">
            <a:spAutoFit/>
          </a:bodyPr>
          <a:lstStyle/>
          <a:p>
            <a:pPr algn="ctr"/>
            <a:r>
              <a:rPr lang="ru-RU" dirty="0" smtClean="0"/>
              <a:t>Редукция </a:t>
            </a:r>
          </a:p>
          <a:p>
            <a:pPr algn="ctr"/>
            <a:r>
              <a:rPr lang="ru-RU" dirty="0" smtClean="0"/>
              <a:t>профессионализма</a:t>
            </a:r>
            <a:endParaRPr lang="ru-RU" dirty="0"/>
          </a:p>
        </p:txBody>
      </p:sp>
      <p:sp>
        <p:nvSpPr>
          <p:cNvPr id="12" name="TextBox 11"/>
          <p:cNvSpPr txBox="1"/>
          <p:nvPr/>
        </p:nvSpPr>
        <p:spPr>
          <a:xfrm>
            <a:off x="4649372" y="1758461"/>
            <a:ext cx="246185" cy="307777"/>
          </a:xfrm>
          <a:prstGeom prst="rect">
            <a:avLst/>
          </a:prstGeom>
          <a:noFill/>
        </p:spPr>
        <p:txBody>
          <a:bodyPr wrap="square" rtlCol="0">
            <a:spAutoFit/>
          </a:bodyPr>
          <a:lstStyle/>
          <a:p>
            <a:r>
              <a:rPr lang="ru-RU" sz="1400" dirty="0" smtClean="0"/>
              <a:t>%</a:t>
            </a:r>
            <a:endParaRPr lang="ru-RU" sz="1400" dirty="0"/>
          </a:p>
        </p:txBody>
      </p:sp>
      <p:sp>
        <p:nvSpPr>
          <p:cNvPr id="13" name="TextBox 12"/>
          <p:cNvSpPr txBox="1"/>
          <p:nvPr/>
        </p:nvSpPr>
        <p:spPr>
          <a:xfrm>
            <a:off x="2392183" y="4127965"/>
            <a:ext cx="246185" cy="307777"/>
          </a:xfrm>
          <a:prstGeom prst="rect">
            <a:avLst/>
          </a:prstGeom>
          <a:noFill/>
        </p:spPr>
        <p:txBody>
          <a:bodyPr wrap="square" rtlCol="0">
            <a:spAutoFit/>
          </a:bodyPr>
          <a:lstStyle/>
          <a:p>
            <a:r>
              <a:rPr lang="ru-RU" sz="1400" dirty="0" smtClean="0"/>
              <a:t>%</a:t>
            </a:r>
            <a:endParaRPr lang="ru-RU" sz="1400" dirty="0"/>
          </a:p>
        </p:txBody>
      </p:sp>
      <p:sp>
        <p:nvSpPr>
          <p:cNvPr id="14" name="TextBox 13"/>
          <p:cNvSpPr txBox="1"/>
          <p:nvPr/>
        </p:nvSpPr>
        <p:spPr>
          <a:xfrm>
            <a:off x="6801729" y="4791757"/>
            <a:ext cx="1718740" cy="307777"/>
          </a:xfrm>
          <a:prstGeom prst="rect">
            <a:avLst/>
          </a:prstGeom>
          <a:noFill/>
        </p:spPr>
        <p:txBody>
          <a:bodyPr wrap="none" rtlCol="0">
            <a:spAutoFit/>
          </a:bodyPr>
          <a:lstStyle/>
          <a:p>
            <a:r>
              <a:rPr lang="ru-RU" sz="1400" b="1" dirty="0" smtClean="0"/>
              <a:t>Уровень выгорания</a:t>
            </a:r>
            <a:endParaRPr lang="ru-RU" sz="1400" b="1" dirty="0"/>
          </a:p>
        </p:txBody>
      </p:sp>
    </p:spTree>
    <p:extLst>
      <p:ext uri="{BB962C8B-B14F-4D97-AF65-F5344CB8AC3E}">
        <p14:creationId xmlns:p14="http://schemas.microsoft.com/office/powerpoint/2010/main" val="12492716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52" y="71355"/>
            <a:ext cx="9668022" cy="1450757"/>
          </a:xfrm>
        </p:spPr>
        <p:txBody>
          <a:bodyPr>
            <a:noAutofit/>
          </a:bodyPr>
          <a:lstStyle/>
          <a:p>
            <a:pPr algn="ctr"/>
            <a:r>
              <a:rPr lang="ru-RU" sz="3500" b="1" dirty="0" smtClean="0">
                <a:solidFill>
                  <a:srgbClr val="FF0000"/>
                </a:solidFill>
                <a:latin typeface="+mn-lt"/>
                <a:ea typeface="Raleway"/>
                <a:cs typeface="Raleway"/>
                <a:sym typeface="Raleway"/>
              </a:rPr>
              <a:t>Группа риска по формированию синдрома эмоционального выгорания</a:t>
            </a:r>
            <a:endParaRPr lang="ru-RU" sz="3500" dirty="0">
              <a:solidFill>
                <a:srgbClr val="FF0000"/>
              </a:solidFill>
              <a:latin typeface="+mn-lt"/>
            </a:endParaRPr>
          </a:p>
        </p:txBody>
      </p:sp>
      <p:sp>
        <p:nvSpPr>
          <p:cNvPr id="3" name="Объект 2"/>
          <p:cNvSpPr>
            <a:spLocks noGrp="1"/>
          </p:cNvSpPr>
          <p:nvPr>
            <p:ph idx="1"/>
          </p:nvPr>
        </p:nvSpPr>
        <p:spPr>
          <a:xfrm>
            <a:off x="808894" y="2566703"/>
            <a:ext cx="7438292" cy="2158441"/>
          </a:xfrm>
          <a:solidFill>
            <a:schemeClr val="accent2">
              <a:lumMod val="20000"/>
              <a:lumOff val="80000"/>
            </a:schemeClr>
          </a:solidFill>
        </p:spPr>
        <p:txBody>
          <a:bodyPr>
            <a:noAutofit/>
          </a:bodyPr>
          <a:lstStyle/>
          <a:p>
            <a:pPr algn="ctr">
              <a:spcBef>
                <a:spcPts val="0"/>
              </a:spcBef>
              <a:spcAft>
                <a:spcPts val="0"/>
              </a:spcAft>
            </a:pPr>
            <a:endParaRPr lang="ru-RU" sz="2800" dirty="0" smtClean="0">
              <a:solidFill>
                <a:schemeClr val="tx1"/>
              </a:solidFill>
            </a:endParaRPr>
          </a:p>
          <a:p>
            <a:pPr algn="ctr">
              <a:spcBef>
                <a:spcPts val="0"/>
              </a:spcBef>
              <a:spcAft>
                <a:spcPts val="0"/>
              </a:spcAft>
            </a:pPr>
            <a:r>
              <a:rPr lang="ru-RU" sz="2800" dirty="0">
                <a:solidFill>
                  <a:schemeClr val="tx1"/>
                </a:solidFill>
              </a:rPr>
              <a:t>с</a:t>
            </a:r>
            <a:r>
              <a:rPr lang="ru-RU" sz="2800" dirty="0" smtClean="0">
                <a:solidFill>
                  <a:schemeClr val="tx1"/>
                </a:solidFill>
              </a:rPr>
              <a:t>отрудники </a:t>
            </a:r>
            <a:r>
              <a:rPr lang="ru-RU" sz="2800" dirty="0">
                <a:solidFill>
                  <a:schemeClr val="tx1"/>
                </a:solidFill>
              </a:rPr>
              <a:t>немедицинских </a:t>
            </a:r>
            <a:r>
              <a:rPr lang="ru-RU" sz="2800" dirty="0" smtClean="0">
                <a:solidFill>
                  <a:schemeClr val="tx1"/>
                </a:solidFill>
              </a:rPr>
              <a:t>специальностей </a:t>
            </a:r>
          </a:p>
          <a:p>
            <a:pPr algn="ctr">
              <a:spcBef>
                <a:spcPts val="0"/>
              </a:spcBef>
              <a:spcAft>
                <a:spcPts val="0"/>
              </a:spcAft>
            </a:pPr>
            <a:r>
              <a:rPr lang="ru-RU" sz="2800" dirty="0" smtClean="0">
                <a:solidFill>
                  <a:schemeClr val="tx1"/>
                </a:solidFill>
              </a:rPr>
              <a:t>женского пола</a:t>
            </a:r>
          </a:p>
          <a:p>
            <a:pPr algn="ctr">
              <a:spcBef>
                <a:spcPts val="0"/>
              </a:spcBef>
              <a:spcAft>
                <a:spcPts val="0"/>
              </a:spcAft>
            </a:pPr>
            <a:r>
              <a:rPr lang="ru-RU" sz="2800" dirty="0" smtClean="0">
                <a:solidFill>
                  <a:schemeClr val="tx1"/>
                </a:solidFill>
              </a:rPr>
              <a:t>со </a:t>
            </a:r>
            <a:r>
              <a:rPr lang="ru-RU" sz="2800" dirty="0">
                <a:solidFill>
                  <a:schemeClr val="tx1"/>
                </a:solidFill>
              </a:rPr>
              <a:t>стажем работы до 5 </a:t>
            </a:r>
            <a:r>
              <a:rPr lang="ru-RU" sz="2800" dirty="0" smtClean="0">
                <a:solidFill>
                  <a:schemeClr val="tx1"/>
                </a:solidFill>
              </a:rPr>
              <a:t>лет</a:t>
            </a:r>
            <a:endParaRPr lang="ru-RU" sz="3600" dirty="0">
              <a:solidFill>
                <a:schemeClr val="tx1"/>
              </a:solidFill>
            </a:endParaRPr>
          </a:p>
        </p:txBody>
      </p:sp>
    </p:spTree>
    <p:extLst>
      <p:ext uri="{BB962C8B-B14F-4D97-AF65-F5344CB8AC3E}">
        <p14:creationId xmlns:p14="http://schemas.microsoft.com/office/powerpoint/2010/main" val="1157828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ru-RU" sz="3400" b="1" dirty="0" smtClean="0">
                <a:solidFill>
                  <a:srgbClr val="FF0000"/>
                </a:solidFill>
              </a:rPr>
              <a:t>Отношение к вакцинации в зависимости от степени эмоционального выгорания</a:t>
            </a:r>
            <a:br>
              <a:rPr lang="ru-RU" sz="3400" b="1" dirty="0" smtClean="0">
                <a:solidFill>
                  <a:srgbClr val="FF0000"/>
                </a:solidFill>
              </a:rPr>
            </a:br>
            <a:endParaRPr lang="ru-RU" sz="3400" dirty="0"/>
          </a:p>
        </p:txBody>
      </p:sp>
      <p:graphicFrame>
        <p:nvGraphicFramePr>
          <p:cNvPr id="6" name="Объект 5"/>
          <p:cNvGraphicFramePr>
            <a:graphicFrameLocks noGrp="1"/>
          </p:cNvGraphicFramePr>
          <p:nvPr>
            <p:ph idx="1"/>
            <p:extLst/>
          </p:nvPr>
        </p:nvGraphicFramePr>
        <p:xfrm>
          <a:off x="891362" y="1543234"/>
          <a:ext cx="8229600" cy="47371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726787" y="5210780"/>
            <a:ext cx="1295547" cy="523220"/>
          </a:xfrm>
          <a:prstGeom prst="rect">
            <a:avLst/>
          </a:prstGeom>
          <a:noFill/>
        </p:spPr>
        <p:txBody>
          <a:bodyPr wrap="none" rtlCol="0">
            <a:spAutoFit/>
          </a:bodyPr>
          <a:lstStyle/>
          <a:p>
            <a:pPr algn="ctr"/>
            <a:r>
              <a:rPr lang="ru-RU" sz="1400" dirty="0" smtClean="0"/>
              <a:t>Минимальное</a:t>
            </a:r>
          </a:p>
          <a:p>
            <a:pPr algn="ctr"/>
            <a:r>
              <a:rPr lang="ru-RU" sz="1400" dirty="0" smtClean="0"/>
              <a:t>(0,1-0,2)</a:t>
            </a:r>
            <a:endParaRPr lang="ru-RU" sz="1400" dirty="0"/>
          </a:p>
        </p:txBody>
      </p:sp>
      <p:sp>
        <p:nvSpPr>
          <p:cNvPr id="7" name="TextBox 6"/>
          <p:cNvSpPr txBox="1"/>
          <p:nvPr/>
        </p:nvSpPr>
        <p:spPr>
          <a:xfrm>
            <a:off x="3806262" y="5208557"/>
            <a:ext cx="839461" cy="523220"/>
          </a:xfrm>
          <a:prstGeom prst="rect">
            <a:avLst/>
          </a:prstGeom>
          <a:noFill/>
        </p:spPr>
        <p:txBody>
          <a:bodyPr wrap="none" rtlCol="0">
            <a:spAutoFit/>
          </a:bodyPr>
          <a:lstStyle/>
          <a:p>
            <a:pPr algn="ctr"/>
            <a:r>
              <a:rPr lang="ru-RU" sz="1400" dirty="0" smtClean="0"/>
              <a:t>Среднее</a:t>
            </a:r>
          </a:p>
          <a:p>
            <a:pPr algn="ctr"/>
            <a:r>
              <a:rPr lang="ru-RU" sz="1400" dirty="0" smtClean="0"/>
              <a:t>(0,3-0,4)</a:t>
            </a:r>
            <a:endParaRPr lang="ru-RU" sz="1400" dirty="0"/>
          </a:p>
        </p:txBody>
      </p:sp>
      <p:sp>
        <p:nvSpPr>
          <p:cNvPr id="8" name="TextBox 7"/>
          <p:cNvSpPr txBox="1"/>
          <p:nvPr/>
        </p:nvSpPr>
        <p:spPr>
          <a:xfrm>
            <a:off x="5168121" y="5208557"/>
            <a:ext cx="1885131" cy="523220"/>
          </a:xfrm>
          <a:prstGeom prst="rect">
            <a:avLst/>
          </a:prstGeom>
          <a:noFill/>
        </p:spPr>
        <p:txBody>
          <a:bodyPr wrap="none" rtlCol="0">
            <a:spAutoFit/>
          </a:bodyPr>
          <a:lstStyle/>
          <a:p>
            <a:pPr algn="ctr"/>
            <a:r>
              <a:rPr lang="ru-RU" sz="1400" dirty="0" err="1" smtClean="0"/>
              <a:t>Высокое+критическое</a:t>
            </a:r>
            <a:endParaRPr lang="ru-RU" sz="1400" dirty="0" smtClean="0"/>
          </a:p>
          <a:p>
            <a:pPr algn="ctr"/>
            <a:r>
              <a:rPr lang="ru-RU" sz="1400" dirty="0" smtClean="0"/>
              <a:t>(более 0,5)</a:t>
            </a:r>
            <a:endParaRPr lang="ru-RU" sz="1400" dirty="0"/>
          </a:p>
        </p:txBody>
      </p:sp>
      <p:sp>
        <p:nvSpPr>
          <p:cNvPr id="9" name="TextBox 8"/>
          <p:cNvSpPr txBox="1"/>
          <p:nvPr/>
        </p:nvSpPr>
        <p:spPr>
          <a:xfrm>
            <a:off x="2483768" y="5782145"/>
            <a:ext cx="3759747" cy="646331"/>
          </a:xfrm>
          <a:prstGeom prst="rect">
            <a:avLst/>
          </a:prstGeom>
          <a:noFill/>
        </p:spPr>
        <p:txBody>
          <a:bodyPr wrap="none" rtlCol="0">
            <a:spAutoFit/>
          </a:bodyPr>
          <a:lstStyle/>
          <a:p>
            <a:pPr algn="ctr"/>
            <a:r>
              <a:rPr lang="ru-RU" dirty="0" smtClean="0"/>
              <a:t>Эмоциональное выгорание </a:t>
            </a:r>
          </a:p>
          <a:p>
            <a:pPr algn="ctr"/>
            <a:r>
              <a:rPr lang="ru-RU" dirty="0" smtClean="0"/>
              <a:t>(по данным интегрального индекса)</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54</a:t>
            </a:fld>
            <a:endParaRPr lang="ru-RU"/>
          </a:p>
        </p:txBody>
      </p:sp>
    </p:spTree>
    <p:extLst>
      <p:ext uri="{BB962C8B-B14F-4D97-AF65-F5344CB8AC3E}">
        <p14:creationId xmlns:p14="http://schemas.microsoft.com/office/powerpoint/2010/main" val="30159265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255" y="296863"/>
            <a:ext cx="8229600" cy="1143000"/>
          </a:xfrm>
        </p:spPr>
        <p:txBody>
          <a:bodyPr>
            <a:normAutofit fontScale="90000"/>
          </a:bodyPr>
          <a:lstStyle/>
          <a:p>
            <a:r>
              <a:rPr lang="ru-RU" b="1" dirty="0" smtClean="0">
                <a:solidFill>
                  <a:srgbClr val="FF0000"/>
                </a:solidFill>
              </a:rPr>
              <a:t>Принципы делового общения при организации иммунопрофилактики</a:t>
            </a:r>
            <a:endParaRPr lang="ru-RU" b="1" dirty="0">
              <a:solidFill>
                <a:srgbClr val="FF0000"/>
              </a:solidFill>
            </a:endParaRPr>
          </a:p>
        </p:txBody>
      </p:sp>
      <p:sp>
        <p:nvSpPr>
          <p:cNvPr id="3" name="Объект 2"/>
          <p:cNvSpPr>
            <a:spLocks noGrp="1"/>
          </p:cNvSpPr>
          <p:nvPr>
            <p:ph idx="1"/>
          </p:nvPr>
        </p:nvSpPr>
        <p:spPr/>
        <p:txBody>
          <a:bodyPr/>
          <a:lstStyle/>
          <a:p>
            <a:endParaRPr lang="ru-RU"/>
          </a:p>
        </p:txBody>
      </p:sp>
      <p:pic>
        <p:nvPicPr>
          <p:cNvPr id="7171" name="Picture 3" descr="\\10.0.0.1\Profiles\zam-rasvitie\Мои документы\Моя\Обучение Тренинги\Картинки\vak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8509"/>
            <a:ext cx="9179614" cy="501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91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r>
              <a:rPr lang="ru-RU" b="1" dirty="0">
                <a:solidFill>
                  <a:srgbClr val="FF0000"/>
                </a:solidFill>
              </a:rPr>
              <a:t>Стратегии </a:t>
            </a:r>
            <a:r>
              <a:rPr lang="ru-RU" b="1" dirty="0" smtClean="0">
                <a:solidFill>
                  <a:srgbClr val="FF0000"/>
                </a:solidFill>
              </a:rPr>
              <a:t>взаимодействия</a:t>
            </a:r>
            <a:endParaRPr lang="ru-RU" b="1" dirty="0">
              <a:solidFill>
                <a:srgbClr val="FF0000"/>
              </a:solidFill>
            </a:endParaRPr>
          </a:p>
        </p:txBody>
      </p:sp>
      <p:graphicFrame>
        <p:nvGraphicFramePr>
          <p:cNvPr id="4" name="Таблица 3"/>
          <p:cNvGraphicFramePr>
            <a:graphicFrameLocks noGrp="1"/>
          </p:cNvGraphicFramePr>
          <p:nvPr>
            <p:extLst/>
          </p:nvPr>
        </p:nvGraphicFramePr>
        <p:xfrm>
          <a:off x="107504" y="1268761"/>
          <a:ext cx="8928992" cy="5332040"/>
        </p:xfrm>
        <a:graphic>
          <a:graphicData uri="http://schemas.openxmlformats.org/drawingml/2006/table">
            <a:tbl>
              <a:tblPr firstRow="1" bandRow="1">
                <a:tableStyleId>{E8B1032C-EA38-4F05-BA0D-38AFFFC7BED3}</a:tableStyleId>
              </a:tblPr>
              <a:tblGrid>
                <a:gridCol w="208823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296143">
                <a:tc>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«Выиграл/Выиграл» - это общая философия взаимодействия между людьми</a:t>
                      </a:r>
                    </a:p>
                  </a:txBody>
                  <a:tcPr/>
                </a:tc>
                <a:extLst>
                  <a:ext uri="{0D108BD9-81ED-4DB2-BD59-A6C34878D82A}">
                    <a16:rowId xmlns:a16="http://schemas.microsoft.com/office/drawing/2014/main" val="10000"/>
                  </a:ext>
                </a:extLst>
              </a:tr>
              <a:tr h="1368152">
                <a:tc>
                  <a:txBody>
                    <a:bodyPr/>
                    <a:lstStyle/>
                    <a:p>
                      <a:endParaRPr lang="ru-RU"/>
                    </a:p>
                  </a:txBody>
                  <a:tcPr/>
                </a:tc>
                <a:tc>
                  <a:txBody>
                    <a:bodyPr/>
                    <a:lstStyle/>
                    <a:p>
                      <a:pPr algn="ctr"/>
                      <a:r>
                        <a:rPr lang="ru-RU" sz="2800" dirty="0" smtClean="0"/>
                        <a:t>«Выиграл/Проиграл»</a:t>
                      </a:r>
                      <a:endParaRPr lang="ru-RU" sz="2800" dirty="0"/>
                    </a:p>
                  </a:txBody>
                  <a:tcPr anchor="ctr"/>
                </a:tc>
                <a:extLst>
                  <a:ext uri="{0D108BD9-81ED-4DB2-BD59-A6C34878D82A}">
                    <a16:rowId xmlns:a16="http://schemas.microsoft.com/office/drawing/2014/main" val="10001"/>
                  </a:ext>
                </a:extLst>
              </a:tr>
              <a:tr h="1368152">
                <a:tc>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«Проиграл/Выиграл» </a:t>
                      </a:r>
                    </a:p>
                  </a:txBody>
                  <a:tcPr anchor="ctr"/>
                </a:tc>
                <a:extLst>
                  <a:ext uri="{0D108BD9-81ED-4DB2-BD59-A6C34878D82A}">
                    <a16:rowId xmlns:a16="http://schemas.microsoft.com/office/drawing/2014/main" val="10002"/>
                  </a:ext>
                </a:extLst>
              </a:tr>
              <a:tr h="1224136">
                <a:tc>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«Проиграл/Проиграл»</a:t>
                      </a:r>
                    </a:p>
                  </a:txBody>
                  <a:tcPr anchor="ctr"/>
                </a:tc>
                <a:extLst>
                  <a:ext uri="{0D108BD9-81ED-4DB2-BD59-A6C34878D82A}">
                    <a16:rowId xmlns:a16="http://schemas.microsoft.com/office/drawing/2014/main" val="10003"/>
                  </a:ext>
                </a:extLst>
              </a:tr>
            </a:tbl>
          </a:graphicData>
        </a:graphic>
      </p:graphicFrame>
      <p:pic>
        <p:nvPicPr>
          <p:cNvPr id="5" name="Picture 2" descr="62692780_1281769780_attach37198"/>
          <p:cNvPicPr>
            <a:picLocks noChangeAspect="1" noChangeArrowheads="1"/>
          </p:cNvPicPr>
          <p:nvPr/>
        </p:nvPicPr>
        <p:blipFill>
          <a:blip r:embed="rId2" cstate="print"/>
          <a:srcRect/>
          <a:stretch>
            <a:fillRect/>
          </a:stretch>
        </p:blipFill>
        <p:spPr bwMode="auto">
          <a:xfrm>
            <a:off x="306783" y="1211546"/>
            <a:ext cx="1492935" cy="1117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65515016_1287514636_24"/>
          <p:cNvPicPr>
            <a:picLocks noChangeAspect="1" noChangeArrowheads="1"/>
          </p:cNvPicPr>
          <p:nvPr/>
        </p:nvPicPr>
        <p:blipFill>
          <a:blip r:embed="rId3" cstate="print"/>
          <a:srcRect/>
          <a:stretch>
            <a:fillRect/>
          </a:stretch>
        </p:blipFill>
        <p:spPr bwMode="auto">
          <a:xfrm>
            <a:off x="367348" y="2415372"/>
            <a:ext cx="1410459" cy="154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928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Lst>
          </a:blip>
          <a:srcRect/>
          <a:stretch>
            <a:fillRect/>
          </a:stretch>
        </p:blipFill>
        <p:spPr bwMode="auto">
          <a:xfrm>
            <a:off x="312330" y="3957609"/>
            <a:ext cx="1465477" cy="1395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3244"/>
          <p:cNvPicPr>
            <a:picLocks noChangeAspect="1" noChangeArrowheads="1"/>
          </p:cNvPicPr>
          <p:nvPr/>
        </p:nvPicPr>
        <p:blipFill>
          <a:blip r:embed="rId6" cstate="print"/>
          <a:srcRect/>
          <a:stretch>
            <a:fillRect/>
          </a:stretch>
        </p:blipFill>
        <p:spPr bwMode="auto">
          <a:xfrm>
            <a:off x="276430" y="5445224"/>
            <a:ext cx="1501378" cy="1038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9877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2692780_1281769780_attach37198"/>
          <p:cNvPicPr>
            <a:picLocks noChangeAspect="1" noChangeArrowheads="1"/>
          </p:cNvPicPr>
          <p:nvPr/>
        </p:nvPicPr>
        <p:blipFill>
          <a:blip r:embed="rId2" cstate="print"/>
          <a:srcRect/>
          <a:stretch>
            <a:fillRect/>
          </a:stretch>
        </p:blipFill>
        <p:spPr bwMode="auto">
          <a:xfrm>
            <a:off x="0" y="1"/>
            <a:ext cx="9160846" cy="685800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764704"/>
          </a:xfrm>
        </p:spPr>
        <p:txBody>
          <a:bodyPr>
            <a:normAutofit/>
          </a:bodyPr>
          <a:lstStyle/>
          <a:p>
            <a:r>
              <a:rPr lang="ru-RU" b="1" dirty="0"/>
              <a:t>Установка на сотрудничество</a:t>
            </a:r>
          </a:p>
        </p:txBody>
      </p:sp>
      <p:sp>
        <p:nvSpPr>
          <p:cNvPr id="3" name="Содержимое 2"/>
          <p:cNvSpPr>
            <a:spLocks noGrp="1"/>
          </p:cNvSpPr>
          <p:nvPr>
            <p:ph idx="1"/>
          </p:nvPr>
        </p:nvSpPr>
        <p:spPr>
          <a:xfrm>
            <a:off x="3779912" y="764704"/>
            <a:ext cx="5184576" cy="5904656"/>
          </a:xfrm>
        </p:spPr>
        <p:txBody>
          <a:bodyPr>
            <a:normAutofit fontScale="77500" lnSpcReduction="20000"/>
          </a:bodyPr>
          <a:lstStyle/>
          <a:p>
            <a:pPr>
              <a:buNone/>
            </a:pPr>
            <a:r>
              <a:rPr lang="ru-RU" b="1" dirty="0" smtClean="0"/>
              <a:t>"Выиграл/</a:t>
            </a:r>
            <a:r>
              <a:rPr lang="ru-RU" b="1" dirty="0" err="1" smtClean="0"/>
              <a:t>выиграл</a:t>
            </a:r>
            <a:r>
              <a:rPr lang="ru-RU" b="1" dirty="0" smtClean="0"/>
              <a:t>" </a:t>
            </a:r>
            <a:endParaRPr lang="ru-RU" dirty="0" smtClean="0"/>
          </a:p>
          <a:p>
            <a:pPr>
              <a:buNone/>
            </a:pPr>
            <a:r>
              <a:rPr lang="ru-RU" dirty="0" smtClean="0"/>
              <a:t>Это особый настрой сердца и ума, направленный на постоянный поиск взаимной выгоды при всех взаимодействиях людей друг с другом. </a:t>
            </a:r>
          </a:p>
          <a:p>
            <a:pPr>
              <a:buNone/>
            </a:pPr>
            <a:r>
              <a:rPr lang="ru-RU" dirty="0" smtClean="0"/>
              <a:t>"Выиграл/Выиграл" означает, что все договоренности и решения обоюдно выгодны, удовлетворяют обе стороны. При принятии решения типа "Выиграл/Выиграл" обе стороны бывают довольны и привержены принятому плану действий. </a:t>
            </a:r>
          </a:p>
          <a:p>
            <a:pPr>
              <a:buNone/>
            </a:pPr>
            <a:r>
              <a:rPr lang="ru-RU" dirty="0" smtClean="0"/>
              <a:t>Установка "Выиграл/Выиграл" представляет жизнь ареной для сотрудничества, а не соперничества. </a:t>
            </a:r>
          </a:p>
          <a:p>
            <a:endParaRPr lang="ru-RU" dirty="0"/>
          </a:p>
        </p:txBody>
      </p:sp>
    </p:spTree>
    <p:extLst>
      <p:ext uri="{BB962C8B-B14F-4D97-AF65-F5344CB8AC3E}">
        <p14:creationId xmlns:p14="http://schemas.microsoft.com/office/powerpoint/2010/main" val="3913349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640960" cy="6264696"/>
          </a:xfrm>
        </p:spPr>
        <p:txBody>
          <a:bodyPr>
            <a:normAutofit lnSpcReduction="10000"/>
          </a:bodyPr>
          <a:lstStyle/>
          <a:p>
            <a:pPr marL="0" indent="0" algn="just">
              <a:buNone/>
            </a:pPr>
            <a:r>
              <a:rPr lang="ru-RU" dirty="0" smtClean="0">
                <a:solidFill>
                  <a:srgbClr val="FF0000"/>
                </a:solidFill>
              </a:rPr>
              <a:t>Родитель:</a:t>
            </a:r>
            <a:r>
              <a:rPr lang="ru-RU" dirty="0" smtClean="0"/>
              <a:t> Это </a:t>
            </a:r>
            <a:r>
              <a:rPr lang="ru-RU" dirty="0"/>
              <a:t>экспериментальная вакцина. Я читала исследования, что 80% привитых затем заболели </a:t>
            </a:r>
            <a:r>
              <a:rPr lang="ru-RU" dirty="0" smtClean="0"/>
              <a:t>раком</a:t>
            </a:r>
          </a:p>
          <a:p>
            <a:pPr marL="0" indent="0" algn="just">
              <a:buNone/>
            </a:pPr>
            <a:endParaRPr lang="ru-RU" dirty="0" smtClean="0"/>
          </a:p>
          <a:p>
            <a:pPr marL="0" indent="0" algn="just">
              <a:buNone/>
            </a:pPr>
            <a:r>
              <a:rPr lang="ru-RU" dirty="0" smtClean="0">
                <a:solidFill>
                  <a:srgbClr val="FF0000"/>
                </a:solidFill>
              </a:rPr>
              <a:t>Врач:</a:t>
            </a:r>
            <a:r>
              <a:rPr lang="ru-RU" dirty="0"/>
              <a:t> Действительно, это </a:t>
            </a:r>
            <a:r>
              <a:rPr lang="ru-RU" dirty="0" smtClean="0"/>
              <a:t>важно. Скажите</a:t>
            </a:r>
            <a:r>
              <a:rPr lang="ru-RU" dirty="0"/>
              <a:t>, где именно вы читали такую информацию? </a:t>
            </a:r>
            <a:endParaRPr lang="ru-RU" dirty="0" smtClean="0"/>
          </a:p>
          <a:p>
            <a:pPr marL="0" indent="0" algn="just">
              <a:buNone/>
            </a:pPr>
            <a:r>
              <a:rPr lang="ru-RU" dirty="0" smtClean="0"/>
              <a:t>По </a:t>
            </a:r>
            <a:r>
              <a:rPr lang="ru-RU" dirty="0"/>
              <a:t>данным </a:t>
            </a:r>
            <a:r>
              <a:rPr lang="ru-RU" dirty="0" smtClean="0"/>
              <a:t>исследования (</a:t>
            </a:r>
            <a:r>
              <a:rPr lang="ru-RU" dirty="0" err="1" smtClean="0"/>
              <a:t>Descamps</a:t>
            </a:r>
            <a:r>
              <a:rPr lang="ru-RU" dirty="0" smtClean="0"/>
              <a:t> </a:t>
            </a:r>
            <a:r>
              <a:rPr lang="ru-RU" dirty="0"/>
              <a:t>D, </a:t>
            </a:r>
            <a:r>
              <a:rPr lang="ru-RU" dirty="0" err="1"/>
              <a:t>et</a:t>
            </a:r>
            <a:r>
              <a:rPr lang="ru-RU" dirty="0"/>
              <a:t> </a:t>
            </a:r>
            <a:r>
              <a:rPr lang="ru-RU" dirty="0" err="1"/>
              <a:t>al</a:t>
            </a:r>
            <a:r>
              <a:rPr lang="ru-RU" dirty="0"/>
              <a:t>. </a:t>
            </a:r>
            <a:r>
              <a:rPr lang="ru-RU" dirty="0" err="1"/>
              <a:t>Hum</a:t>
            </a:r>
            <a:r>
              <a:rPr lang="ru-RU" dirty="0"/>
              <a:t> </a:t>
            </a:r>
            <a:r>
              <a:rPr lang="ru-RU" dirty="0" err="1"/>
              <a:t>Vaccin</a:t>
            </a:r>
            <a:r>
              <a:rPr lang="ru-RU" dirty="0"/>
              <a:t> 2009; </a:t>
            </a:r>
            <a:r>
              <a:rPr lang="ru-RU" dirty="0" smtClean="0"/>
              <a:t>5:1–9) </a:t>
            </a:r>
            <a:r>
              <a:rPr lang="ru-RU" dirty="0"/>
              <a:t>вакцина безопасна. </a:t>
            </a:r>
            <a:r>
              <a:rPr lang="ru-RU" dirty="0" smtClean="0"/>
              <a:t>Было </a:t>
            </a:r>
            <a:r>
              <a:rPr lang="ru-RU" dirty="0"/>
              <a:t>проведено 11 исследований со сходным графиком вакцинации и одинаковой методологией оценки безопасности</a:t>
            </a:r>
          </a:p>
          <a:p>
            <a:pPr marL="0" indent="0" algn="just">
              <a:buNone/>
            </a:pPr>
            <a:r>
              <a:rPr lang="ru-RU" dirty="0"/>
              <a:t>Объединенные исследования </a:t>
            </a:r>
            <a:r>
              <a:rPr lang="ru-RU" dirty="0" smtClean="0"/>
              <a:t>ВПЧ вакцины показали… </a:t>
            </a:r>
            <a:endParaRPr lang="ru-RU" dirty="0"/>
          </a:p>
          <a:p>
            <a:pPr marL="0" indent="0">
              <a:buNone/>
            </a:pPr>
            <a:endParaRPr lang="ru-RU" dirty="0"/>
          </a:p>
        </p:txBody>
      </p:sp>
    </p:spTree>
    <p:extLst>
      <p:ext uri="{BB962C8B-B14F-4D97-AF65-F5344CB8AC3E}">
        <p14:creationId xmlns:p14="http://schemas.microsoft.com/office/powerpoint/2010/main" val="655497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5515016_1287514636_24"/>
          <p:cNvPicPr>
            <a:picLocks noChangeAspect="1" noChangeArrowheads="1"/>
          </p:cNvPicPr>
          <p:nvPr/>
        </p:nvPicPr>
        <p:blipFill>
          <a:blip r:embed="rId2" cstate="print"/>
          <a:srcRect/>
          <a:stretch>
            <a:fillRect/>
          </a:stretch>
        </p:blipFill>
        <p:spPr bwMode="auto">
          <a:xfrm>
            <a:off x="0" y="0"/>
            <a:ext cx="6279776" cy="6858000"/>
          </a:xfrm>
          <a:prstGeom prst="rect">
            <a:avLst/>
          </a:prstGeom>
          <a:noFill/>
          <a:ln w="9525">
            <a:noFill/>
            <a:miter lim="800000"/>
            <a:headEnd/>
            <a:tailEnd/>
          </a:ln>
        </p:spPr>
      </p:pic>
      <p:sp>
        <p:nvSpPr>
          <p:cNvPr id="3" name="Содержимое 2"/>
          <p:cNvSpPr>
            <a:spLocks noGrp="1"/>
          </p:cNvSpPr>
          <p:nvPr>
            <p:ph idx="1"/>
          </p:nvPr>
        </p:nvSpPr>
        <p:spPr>
          <a:xfrm>
            <a:off x="2699792" y="3212976"/>
            <a:ext cx="6444208" cy="3645024"/>
          </a:xfrm>
        </p:spPr>
        <p:txBody>
          <a:bodyPr>
            <a:noAutofit/>
          </a:bodyPr>
          <a:lstStyle/>
          <a:p>
            <a:r>
              <a:rPr lang="ru-RU" sz="2000" dirty="0" smtClean="0"/>
              <a:t>"Будет по-моему, а не по-твоему". Люди с установкой "Выиграл/Проиграл" склонны использовать свое положение, власть, состояние или личные качества, чтобы добиться своего. </a:t>
            </a:r>
          </a:p>
          <a:p>
            <a:r>
              <a:rPr lang="ru-RU" sz="2000" dirty="0" smtClean="0"/>
              <a:t>Но: большая часть жизни является взаимозависимой, а не независимой реальностью. Достижение большинства результатов, к которым вы стремитесь, зависит от вашего </a:t>
            </a:r>
            <a:r>
              <a:rPr lang="ru-RU" sz="2000" dirty="0" smtClean="0">
                <a:solidFill>
                  <a:srgbClr val="FF0000"/>
                </a:solidFill>
              </a:rPr>
              <a:t>сотрудничества</a:t>
            </a:r>
            <a:r>
              <a:rPr lang="ru-RU" sz="2000" dirty="0" smtClean="0"/>
              <a:t> с другими людьми. А менталитет "Выиграл/ Проиграл" подрывает это сотрудничество. </a:t>
            </a:r>
          </a:p>
          <a:p>
            <a:endParaRPr lang="ru-RU" sz="2000" dirty="0"/>
          </a:p>
        </p:txBody>
      </p:sp>
      <p:sp>
        <p:nvSpPr>
          <p:cNvPr id="2" name="Заголовок 1"/>
          <p:cNvSpPr>
            <a:spLocks noGrp="1"/>
          </p:cNvSpPr>
          <p:nvPr>
            <p:ph type="title"/>
          </p:nvPr>
        </p:nvSpPr>
        <p:spPr>
          <a:xfrm>
            <a:off x="467544" y="0"/>
            <a:ext cx="8229600" cy="792088"/>
          </a:xfrm>
        </p:spPr>
        <p:txBody>
          <a:bodyPr>
            <a:normAutofit fontScale="90000"/>
          </a:bodyPr>
          <a:lstStyle/>
          <a:p>
            <a:r>
              <a:rPr lang="ru-RU" b="1" dirty="0" smtClean="0"/>
              <a:t>"Если я выиграл, то ты проиграл»</a:t>
            </a:r>
            <a:endParaRPr lang="ru-RU" b="1" dirty="0"/>
          </a:p>
        </p:txBody>
      </p:sp>
    </p:spTree>
    <p:extLst>
      <p:ext uri="{BB962C8B-B14F-4D97-AF65-F5344CB8AC3E}">
        <p14:creationId xmlns:p14="http://schemas.microsoft.com/office/powerpoint/2010/main" val="50688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rPr>
              <a:t>Прогноз развития пандемии </a:t>
            </a:r>
            <a:r>
              <a:rPr lang="en-US" sz="3600" b="1" dirty="0" smtClean="0">
                <a:solidFill>
                  <a:srgbClr val="FF0000"/>
                </a:solidFill>
              </a:rPr>
              <a:t>COVID-19</a:t>
            </a:r>
            <a:endParaRPr lang="ru-RU" sz="3600" b="1" dirty="0">
              <a:solidFill>
                <a:srgbClr val="FF0000"/>
              </a:solidFill>
            </a:endParaRPr>
          </a:p>
        </p:txBody>
      </p:sp>
      <p:sp>
        <p:nvSpPr>
          <p:cNvPr id="3" name="Объект 2"/>
          <p:cNvSpPr>
            <a:spLocks noGrp="1"/>
          </p:cNvSpPr>
          <p:nvPr>
            <p:ph idx="1"/>
          </p:nvPr>
        </p:nvSpPr>
        <p:spPr/>
        <p:txBody>
          <a:bodyPr>
            <a:normAutofit/>
          </a:bodyPr>
          <a:lstStyle/>
          <a:p>
            <a:r>
              <a:rPr lang="ru-RU" sz="2400" b="1" dirty="0" smtClean="0">
                <a:solidFill>
                  <a:srgbClr val="FF0000"/>
                </a:solidFill>
              </a:rPr>
              <a:t>Сценарий № 4</a:t>
            </a:r>
          </a:p>
          <a:p>
            <a:r>
              <a:rPr lang="ru-RU" sz="2400" b="1" dirty="0"/>
              <a:t>масштабное </a:t>
            </a:r>
            <a:r>
              <a:rPr lang="ru-RU" sz="2400" b="1" dirty="0" smtClean="0"/>
              <a:t>распространение</a:t>
            </a:r>
            <a:r>
              <a:rPr lang="ru-RU" sz="2400" b="1" dirty="0"/>
              <a:t> </a:t>
            </a:r>
            <a:r>
              <a:rPr lang="ru-RU" sz="2400" dirty="0"/>
              <a:t>(</a:t>
            </a:r>
            <a:r>
              <a:rPr lang="ru-RU" sz="2400" i="1" dirty="0" err="1" smtClean="0"/>
              <a:t>conflagration</a:t>
            </a:r>
            <a:r>
              <a:rPr lang="ru-RU" sz="2400" dirty="0" smtClean="0"/>
              <a:t>)</a:t>
            </a:r>
          </a:p>
          <a:p>
            <a:pPr algn="just"/>
            <a:r>
              <a:rPr lang="ru-RU" sz="2400" dirty="0" smtClean="0"/>
              <a:t>этот </a:t>
            </a:r>
            <a:r>
              <a:rPr lang="ru-RU" sz="2400" dirty="0"/>
              <a:t>вариант наиболее вероятен, если значительная часть населения планеты останется </a:t>
            </a:r>
            <a:r>
              <a:rPr lang="ru-RU" sz="2400" dirty="0" err="1" smtClean="0"/>
              <a:t>непривитой</a:t>
            </a:r>
            <a:r>
              <a:rPr lang="ru-RU" sz="2400" dirty="0" smtClean="0"/>
              <a:t>:</a:t>
            </a:r>
          </a:p>
          <a:p>
            <a:pPr lvl="1" algn="just"/>
            <a:r>
              <a:rPr lang="ru-RU" sz="2000" dirty="0" smtClean="0"/>
              <a:t>проблема доступности вакцин </a:t>
            </a:r>
          </a:p>
          <a:p>
            <a:pPr lvl="1" algn="just"/>
            <a:r>
              <a:rPr lang="ru-RU" sz="2000" dirty="0" smtClean="0"/>
              <a:t>наличие медицинских противопоказаний</a:t>
            </a:r>
          </a:p>
          <a:p>
            <a:pPr lvl="1" algn="just"/>
            <a:r>
              <a:rPr lang="ru-RU" sz="2000" dirty="0" smtClean="0"/>
              <a:t>низкий иммунный статус </a:t>
            </a:r>
          </a:p>
          <a:p>
            <a:pPr lvl="1" algn="just"/>
            <a:r>
              <a:rPr lang="ru-RU" sz="2000" dirty="0" smtClean="0"/>
              <a:t>личное нежелание вакцинироваться</a:t>
            </a:r>
          </a:p>
          <a:p>
            <a:pPr algn="just"/>
            <a:r>
              <a:rPr lang="ru-RU" sz="2400" dirty="0" smtClean="0"/>
              <a:t>в </a:t>
            </a:r>
            <a:r>
              <a:rPr lang="ru-RU" sz="2400" dirty="0"/>
              <a:t>таком случае вирус продолжит стремительно распространяться - а следовательно, и </a:t>
            </a:r>
            <a:r>
              <a:rPr lang="ru-RU" sz="2400" dirty="0" smtClean="0"/>
              <a:t>мутировать</a:t>
            </a:r>
            <a:endParaRPr lang="ru-RU" sz="2400" dirty="0"/>
          </a:p>
          <a:p>
            <a:endParaRPr lang="ru-RU" sz="2400" dirty="0"/>
          </a:p>
        </p:txBody>
      </p:sp>
      <p:sp>
        <p:nvSpPr>
          <p:cNvPr id="4" name="TextBox 3"/>
          <p:cNvSpPr txBox="1"/>
          <p:nvPr/>
        </p:nvSpPr>
        <p:spPr>
          <a:xfrm>
            <a:off x="2378539" y="6397153"/>
            <a:ext cx="6737742" cy="430887"/>
          </a:xfrm>
          <a:prstGeom prst="rect">
            <a:avLst/>
          </a:prstGeom>
          <a:noFill/>
        </p:spPr>
        <p:txBody>
          <a:bodyPr wrap="none" rtlCol="0">
            <a:spAutoFit/>
          </a:bodyPr>
          <a:lstStyle/>
          <a:p>
            <a:r>
              <a:rPr lang="en-US" sz="1100" dirty="0"/>
              <a:t>POTENTIAL COVID-19 ENDGAME SCENARIOS ERADICATION, ELIMINATION, COHABITATION, OR CONFLAGRATION? </a:t>
            </a:r>
            <a:endParaRPr lang="ru-RU" sz="1100" dirty="0"/>
          </a:p>
          <a:p>
            <a:r>
              <a:rPr lang="en-US" sz="1100" dirty="0" smtClean="0"/>
              <a:t>JAMA </a:t>
            </a:r>
            <a:r>
              <a:rPr lang="en-US" sz="1100" dirty="0"/>
              <a:t>July 27, 2021 Volume 326, Number </a:t>
            </a:r>
            <a:r>
              <a:rPr lang="en-US" sz="1100" dirty="0" smtClean="0"/>
              <a:t>4</a:t>
            </a:r>
            <a:r>
              <a:rPr lang="ru-RU" sz="1100" dirty="0" smtClean="0"/>
              <a:t> </a:t>
            </a:r>
            <a:r>
              <a:rPr lang="en-US" sz="1100" dirty="0" smtClean="0"/>
              <a:t>Published </a:t>
            </a:r>
            <a:r>
              <a:rPr lang="en-US" sz="1100" dirty="0"/>
              <a:t>Online: July 8, </a:t>
            </a:r>
            <a:r>
              <a:rPr lang="en-US" sz="1100" dirty="0" smtClean="0"/>
              <a:t>2021.</a:t>
            </a:r>
            <a:r>
              <a:rPr lang="ru-RU" sz="1100" dirty="0" smtClean="0"/>
              <a:t> </a:t>
            </a:r>
            <a:r>
              <a:rPr lang="en-US" sz="1100" dirty="0" smtClean="0"/>
              <a:t>doi:10.1001/jama.2021.11042</a:t>
            </a:r>
            <a:endParaRPr lang="ru-RU" sz="1100" dirty="0"/>
          </a:p>
        </p:txBody>
      </p:sp>
    </p:spTree>
    <p:extLst>
      <p:ext uri="{BB962C8B-B14F-4D97-AF65-F5344CB8AC3E}">
        <p14:creationId xmlns:p14="http://schemas.microsoft.com/office/powerpoint/2010/main" val="209853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bwMode="auto">
          <a:xfrm>
            <a:off x="457200" y="1059337"/>
            <a:ext cx="8229600" cy="5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None/>
            </a:pPr>
            <a:r>
              <a:rPr lang="ru-RU" altLang="ru-RU" dirty="0"/>
              <a:t>… я хочу добавить, что </a:t>
            </a:r>
            <a:r>
              <a:rPr lang="ru-RU" altLang="ru-RU" dirty="0">
                <a:solidFill>
                  <a:srgbClr val="FF0000"/>
                </a:solidFill>
              </a:rPr>
              <a:t>наша семья испытала неоднократное  давление </a:t>
            </a:r>
            <a:r>
              <a:rPr lang="ru-RU" altLang="ru-RU" dirty="0"/>
              <a:t>со стороны поликлиники, школы для охвата  наших детей планом прививок. Это массовое плановое мероприятие,  об этом знают все родители. </a:t>
            </a:r>
            <a:r>
              <a:rPr lang="ru-RU" altLang="ru-RU" dirty="0">
                <a:solidFill>
                  <a:srgbClr val="FF0000"/>
                </a:solidFill>
              </a:rPr>
              <a:t>Так что позвольте и здесь не согласиться </a:t>
            </a:r>
            <a:r>
              <a:rPr lang="ru-RU" altLang="ru-RU" dirty="0"/>
              <a:t>со словами ответственных работников о якобы не существующих планах прививок, о том, что родители вроде бы даже могут от них отказаться...</a:t>
            </a:r>
          </a:p>
          <a:p>
            <a:pPr algn="just">
              <a:buNone/>
            </a:pPr>
            <a:r>
              <a:rPr lang="ru-RU" altLang="ru-RU" dirty="0"/>
              <a:t> </a:t>
            </a:r>
          </a:p>
        </p:txBody>
      </p:sp>
    </p:spTree>
    <p:extLst>
      <p:ext uri="{BB962C8B-B14F-4D97-AF65-F5344CB8AC3E}">
        <p14:creationId xmlns:p14="http://schemas.microsoft.com/office/powerpoint/2010/main" val="2742541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281"/>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bwMode="auto">
          <a:xfrm>
            <a:off x="5796136" y="0"/>
            <a:ext cx="3347864" cy="3188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251520" y="274638"/>
            <a:ext cx="5544616" cy="1143000"/>
          </a:xfrm>
        </p:spPr>
        <p:txBody>
          <a:bodyPr>
            <a:normAutofit/>
          </a:bodyPr>
          <a:lstStyle/>
          <a:p>
            <a:pPr algn="l"/>
            <a:r>
              <a:rPr lang="ru-RU" b="1" dirty="0" smtClean="0"/>
              <a:t>«Проиграл/Выиграл»</a:t>
            </a:r>
            <a:endParaRPr lang="ru-RU" dirty="0"/>
          </a:p>
        </p:txBody>
      </p:sp>
      <p:sp>
        <p:nvSpPr>
          <p:cNvPr id="3" name="Содержимое 2"/>
          <p:cNvSpPr>
            <a:spLocks noGrp="1"/>
          </p:cNvSpPr>
          <p:nvPr>
            <p:ph idx="1"/>
          </p:nvPr>
        </p:nvSpPr>
        <p:spPr>
          <a:xfrm>
            <a:off x="0" y="2308161"/>
            <a:ext cx="8229600" cy="4525963"/>
          </a:xfrm>
        </p:spPr>
        <p:txBody>
          <a:bodyPr>
            <a:noAutofit/>
          </a:bodyPr>
          <a:lstStyle/>
          <a:p>
            <a:pPr marL="0" indent="0">
              <a:buNone/>
            </a:pPr>
            <a:r>
              <a:rPr lang="ru-RU" sz="2400" dirty="0" smtClean="0"/>
              <a:t>Эта позиция хуже, чем "Выиграл/Проиграл", поскольку не имеет критериев – </a:t>
            </a:r>
            <a:r>
              <a:rPr lang="ru-RU" sz="2400" dirty="0" smtClean="0">
                <a:solidFill>
                  <a:srgbClr val="FF0000"/>
                </a:solidFill>
              </a:rPr>
              <a:t>никаких требований, никаких ожиданий, никакого представления о будущем</a:t>
            </a:r>
            <a:r>
              <a:rPr lang="ru-RU" sz="2400" dirty="0" smtClean="0"/>
              <a:t> </a:t>
            </a:r>
          </a:p>
          <a:p>
            <a:pPr marL="0" indent="0">
              <a:buNone/>
            </a:pPr>
            <a:r>
              <a:rPr lang="ru-RU" sz="2400" dirty="0" smtClean="0"/>
              <a:t>Те, кто думает в духе "Проиграл/Выиграл", обычно готовы угождать. Они черпают силу в своей популярности у других людей или в одобрении ими своих поступков. </a:t>
            </a:r>
            <a:r>
              <a:rPr lang="ru-RU" sz="2400" dirty="0" smtClean="0">
                <a:solidFill>
                  <a:srgbClr val="FF0000"/>
                </a:solidFill>
              </a:rPr>
              <a:t>Им недостает смелости, чтобы выражать свои собственные чувства и убеждения</a:t>
            </a:r>
            <a:r>
              <a:rPr lang="ru-RU" sz="2400" dirty="0" smtClean="0"/>
              <a:t>, и они легко подпадают под влияние сильных личностей </a:t>
            </a:r>
          </a:p>
          <a:p>
            <a:pPr marL="0" indent="0">
              <a:buNone/>
            </a:pPr>
            <a:r>
              <a:rPr lang="ru-RU" sz="2400" dirty="0" smtClean="0"/>
              <a:t>При переговорах мышление в духе "Проиграл/Выиграл" означает капитуляцию – </a:t>
            </a:r>
            <a:r>
              <a:rPr lang="ru-RU" sz="2400" dirty="0" smtClean="0">
                <a:solidFill>
                  <a:srgbClr val="FF0000"/>
                </a:solidFill>
              </a:rPr>
              <a:t>сдачу или отступление</a:t>
            </a:r>
          </a:p>
        </p:txBody>
      </p:sp>
    </p:spTree>
    <p:extLst>
      <p:ext uri="{BB962C8B-B14F-4D97-AF65-F5344CB8AC3E}">
        <p14:creationId xmlns:p14="http://schemas.microsoft.com/office/powerpoint/2010/main" val="3778147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just">
              <a:buNone/>
            </a:pPr>
            <a:r>
              <a:rPr lang="ru-RU" dirty="0" smtClean="0"/>
              <a:t>… Так </a:t>
            </a:r>
            <a:r>
              <a:rPr lang="ru-RU" dirty="0"/>
              <a:t>вот невропатолог слушала Галину и когда та заговорила о прививках - слушала, открыв рот. ОНА НИЧЕГО СОВЕРШЕННО НЕ ЗНАЛА О ПРИВИВКАХ, О СОСТАВЕ ВАКЦИН, О ВРЕДЕ!!!. </a:t>
            </a:r>
            <a:r>
              <a:rPr lang="ru-RU" dirty="0">
                <a:solidFill>
                  <a:srgbClr val="FF0000"/>
                </a:solidFill>
              </a:rPr>
              <a:t>Она сказала, что этому их не учили... Она умоляла дать ей информацию об этом, ведь у неё скоро будут внуки. Прикольно, да? И это </a:t>
            </a:r>
            <a:r>
              <a:rPr lang="ru-RU" dirty="0" smtClean="0">
                <a:solidFill>
                  <a:srgbClr val="FF0000"/>
                </a:solidFill>
              </a:rPr>
              <a:t>врачи! </a:t>
            </a:r>
            <a:endParaRPr lang="ru-RU" dirty="0">
              <a:solidFill>
                <a:srgbClr val="FF0000"/>
              </a:solidFill>
            </a:endParaRPr>
          </a:p>
          <a:p>
            <a:pPr marL="0" indent="0" algn="just">
              <a:buNone/>
            </a:pPr>
            <a:endParaRPr lang="ru-RU" dirty="0"/>
          </a:p>
        </p:txBody>
      </p:sp>
    </p:spTree>
    <p:extLst>
      <p:ext uri="{BB962C8B-B14F-4D97-AF65-F5344CB8AC3E}">
        <p14:creationId xmlns:p14="http://schemas.microsoft.com/office/powerpoint/2010/main" val="1275823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244"/>
          <p:cNvPicPr>
            <a:picLocks noChangeAspect="1" noChangeArrowheads="1"/>
          </p:cNvPicPr>
          <p:nvPr/>
        </p:nvPicPr>
        <p:blipFill>
          <a:blip r:embed="rId2" cstate="print"/>
          <a:srcRect/>
          <a:stretch>
            <a:fillRect/>
          </a:stretch>
        </p:blipFill>
        <p:spPr bwMode="auto">
          <a:xfrm>
            <a:off x="0" y="532036"/>
            <a:ext cx="9144000" cy="6325964"/>
          </a:xfrm>
          <a:prstGeom prst="rect">
            <a:avLst/>
          </a:prstGeom>
          <a:noFill/>
          <a:ln w="9525">
            <a:noFill/>
            <a:miter lim="800000"/>
            <a:headEnd/>
            <a:tailEnd/>
          </a:ln>
        </p:spPr>
      </p:pic>
      <p:sp>
        <p:nvSpPr>
          <p:cNvPr id="2" name="Заголовок 1"/>
          <p:cNvSpPr>
            <a:spLocks noGrp="1"/>
          </p:cNvSpPr>
          <p:nvPr>
            <p:ph type="title"/>
          </p:nvPr>
        </p:nvSpPr>
        <p:spPr>
          <a:xfrm>
            <a:off x="457200" y="-27384"/>
            <a:ext cx="8229600" cy="692696"/>
          </a:xfrm>
        </p:spPr>
        <p:txBody>
          <a:bodyPr>
            <a:normAutofit fontScale="90000"/>
          </a:bodyPr>
          <a:lstStyle/>
          <a:p>
            <a:r>
              <a:rPr lang="ru-RU" b="1" dirty="0" smtClean="0"/>
              <a:t>"Проиграл/Проиграл»</a:t>
            </a:r>
            <a:endParaRPr lang="ru-RU" dirty="0"/>
          </a:p>
        </p:txBody>
      </p:sp>
      <p:sp>
        <p:nvSpPr>
          <p:cNvPr id="3" name="Содержимое 2"/>
          <p:cNvSpPr>
            <a:spLocks noGrp="1"/>
          </p:cNvSpPr>
          <p:nvPr>
            <p:ph idx="1"/>
          </p:nvPr>
        </p:nvSpPr>
        <p:spPr>
          <a:xfrm>
            <a:off x="251520" y="3356992"/>
            <a:ext cx="8640960" cy="3312368"/>
          </a:xfrm>
        </p:spPr>
        <p:txBody>
          <a:bodyPr>
            <a:normAutofit fontScale="92500" lnSpcReduction="20000"/>
          </a:bodyPr>
          <a:lstStyle/>
          <a:p>
            <a:pPr>
              <a:buNone/>
            </a:pPr>
            <a:r>
              <a:rPr lang="ru-RU" dirty="0" smtClean="0">
                <a:solidFill>
                  <a:schemeClr val="bg1"/>
                </a:solidFill>
              </a:rPr>
              <a:t>"Проиграл/Проиграл" – философия конфликта двух сторон, философия войны. </a:t>
            </a:r>
          </a:p>
          <a:p>
            <a:pPr>
              <a:buNone/>
            </a:pPr>
            <a:r>
              <a:rPr lang="ru-RU" dirty="0" smtClean="0">
                <a:solidFill>
                  <a:schemeClr val="bg1"/>
                </a:solidFill>
              </a:rPr>
              <a:t>Некоторые люди настолько концентрируются на образе врага, становятся до такой степени одержимы поведением другого человека, что для них уже не существует ничего, кроме желания заставить этого человека проиграть, даже если это означает собственный проигрыш</a:t>
            </a:r>
          </a:p>
        </p:txBody>
      </p:sp>
    </p:spTree>
    <p:extLst>
      <p:ext uri="{BB962C8B-B14F-4D97-AF65-F5344CB8AC3E}">
        <p14:creationId xmlns:p14="http://schemas.microsoft.com/office/powerpoint/2010/main" val="492568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pPr marL="0" indent="0" algn="just">
              <a:buNone/>
            </a:pPr>
            <a:r>
              <a:rPr lang="ru-RU" dirty="0"/>
              <a:t>В школе было еще менее красиво, хотя на Соньке видимым образом то же манту никак не проявилось. (А такие вещи, как утомляемость и прочие злые вещи на уровне общего состояния - это ж с такой ерундой, как прививки, никак уже не связано, конечно!) </a:t>
            </a:r>
            <a:endParaRPr lang="ru-RU" dirty="0" smtClean="0"/>
          </a:p>
          <a:p>
            <a:pPr marL="0" indent="0" algn="just">
              <a:buNone/>
            </a:pPr>
            <a:r>
              <a:rPr lang="ru-RU" dirty="0" smtClean="0"/>
              <a:t>Некрасивое </a:t>
            </a:r>
            <a:r>
              <a:rPr lang="ru-RU" dirty="0"/>
              <a:t>было в том, что </a:t>
            </a:r>
            <a:r>
              <a:rPr lang="ru-RU" dirty="0">
                <a:solidFill>
                  <a:srgbClr val="FF0000"/>
                </a:solidFill>
              </a:rPr>
              <a:t>Соня врачу сказала: мне мама не велела прививки делать </a:t>
            </a:r>
            <a:r>
              <a:rPr lang="ru-RU" dirty="0"/>
              <a:t>(умница). А та ей: </a:t>
            </a:r>
            <a:r>
              <a:rPr lang="ru-RU" dirty="0">
                <a:solidFill>
                  <a:srgbClr val="FF0000"/>
                </a:solidFill>
              </a:rPr>
              <a:t>"Че? А ну не выдумывай, давай сюда руку!" </a:t>
            </a:r>
            <a:r>
              <a:rPr lang="ru-RU" dirty="0"/>
              <a:t>А ведь это </a:t>
            </a:r>
            <a:r>
              <a:rPr lang="ru-RU" dirty="0">
                <a:solidFill>
                  <a:srgbClr val="FF0000"/>
                </a:solidFill>
              </a:rPr>
              <a:t>уже и статья</a:t>
            </a:r>
            <a:r>
              <a:rPr lang="ru-RU" dirty="0"/>
              <a:t>, если угодно. Ну и что теперь, судиться со всеми с ними, </a:t>
            </a:r>
            <a:r>
              <a:rPr lang="ru-RU" dirty="0" smtClean="0"/>
              <a:t>что ли</a:t>
            </a:r>
            <a:r>
              <a:rPr lang="ru-RU" dirty="0"/>
              <a:t>?? </a:t>
            </a:r>
            <a:br>
              <a:rPr lang="ru-RU" dirty="0"/>
            </a:br>
            <a:endParaRPr lang="ru-RU" dirty="0"/>
          </a:p>
        </p:txBody>
      </p:sp>
    </p:spTree>
    <p:extLst>
      <p:ext uri="{BB962C8B-B14F-4D97-AF65-F5344CB8AC3E}">
        <p14:creationId xmlns:p14="http://schemas.microsoft.com/office/powerpoint/2010/main" val="16168072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marL="0" indent="0" algn="just">
              <a:buNone/>
            </a:pPr>
            <a:r>
              <a:rPr lang="ru-RU" dirty="0"/>
              <a:t>Десятилетнему сыну моей знакомой сделали по ошибке прививки, которые уже делали три месяца назад (кажется, краснуху и гепатит). После этого у мальчика начались проблемы с костями и суставами (боль при сгибании), аллергический зуд (нос, разодран почти до крови), воспалительный процесс в ухе. </a:t>
            </a:r>
            <a:endParaRPr lang="ru-RU" dirty="0" smtClean="0"/>
          </a:p>
          <a:p>
            <a:pPr marL="0" indent="0" algn="just">
              <a:buNone/>
            </a:pPr>
            <a:r>
              <a:rPr lang="ru-RU" dirty="0" smtClean="0"/>
              <a:t>Галина </a:t>
            </a:r>
            <a:r>
              <a:rPr lang="ru-RU" dirty="0"/>
              <a:t>обратилась ко мне, </a:t>
            </a:r>
            <a:r>
              <a:rPr lang="ru-RU" dirty="0">
                <a:solidFill>
                  <a:srgbClr val="FF0000"/>
                </a:solidFill>
              </a:rPr>
              <a:t>я дала ей инфу по прививкам. Она была в шоке. </a:t>
            </a:r>
            <a:r>
              <a:rPr lang="ru-RU" dirty="0"/>
              <a:t>Подняла на уши всю поликлинику, написала отказ на всех детей от прививок, затевает судебное дело. Но сначала обследует ребёнка…</a:t>
            </a:r>
          </a:p>
          <a:p>
            <a:pPr marL="0" indent="0" algn="just">
              <a:buNone/>
            </a:pPr>
            <a:endParaRPr lang="ru-RU" dirty="0"/>
          </a:p>
        </p:txBody>
      </p:sp>
    </p:spTree>
    <p:extLst>
      <p:ext uri="{BB962C8B-B14F-4D97-AF65-F5344CB8AC3E}">
        <p14:creationId xmlns:p14="http://schemas.microsoft.com/office/powerpoint/2010/main" val="669178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62692780_1281769780_attach37198"/>
          <p:cNvPicPr>
            <a:picLocks noChangeAspect="1" noChangeArrowheads="1"/>
          </p:cNvPicPr>
          <p:nvPr/>
        </p:nvPicPr>
        <p:blipFill>
          <a:blip r:embed="rId2" cstate="print"/>
          <a:srcRect/>
          <a:stretch>
            <a:fillRect/>
          </a:stretch>
        </p:blipFill>
        <p:spPr bwMode="auto">
          <a:xfrm>
            <a:off x="0" y="1"/>
            <a:ext cx="9160846" cy="6858000"/>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r>
              <a:rPr lang="ru-RU" sz="5200" dirty="0"/>
              <a:t>Уважение и </a:t>
            </a:r>
            <a:r>
              <a:rPr lang="ru-RU" sz="5200" dirty="0" smtClean="0"/>
              <a:t>сотрудничество</a:t>
            </a:r>
            <a:endParaRPr lang="ru-RU" sz="5200" dirty="0"/>
          </a:p>
        </p:txBody>
      </p:sp>
    </p:spTree>
    <p:extLst>
      <p:ext uri="{BB962C8B-B14F-4D97-AF65-F5344CB8AC3E}">
        <p14:creationId xmlns:p14="http://schemas.microsoft.com/office/powerpoint/2010/main" val="1378018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52" y="38100"/>
            <a:ext cx="8229600" cy="1143000"/>
          </a:xfrm>
        </p:spPr>
        <p:txBody>
          <a:bodyPr/>
          <a:lstStyle/>
          <a:p>
            <a:r>
              <a:rPr lang="ru-RU" b="1" dirty="0">
                <a:solidFill>
                  <a:srgbClr val="FF0000"/>
                </a:solidFill>
              </a:rPr>
              <a:t>Этапы делового общения</a:t>
            </a:r>
          </a:p>
        </p:txBody>
      </p:sp>
      <p:sp>
        <p:nvSpPr>
          <p:cNvPr id="4" name="Прямая соединительная линия 31"/>
          <p:cNvSpPr>
            <a:spLocks noChangeShapeType="1"/>
          </p:cNvSpPr>
          <p:nvPr/>
        </p:nvSpPr>
        <p:spPr bwMode="auto">
          <a:xfrm>
            <a:off x="1291844" y="1722438"/>
            <a:ext cx="23813" cy="4034726"/>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ая соединительная линия 32"/>
          <p:cNvSpPr>
            <a:spLocks noChangeShapeType="1"/>
          </p:cNvSpPr>
          <p:nvPr/>
        </p:nvSpPr>
        <p:spPr bwMode="auto">
          <a:xfrm>
            <a:off x="1198181" y="1722438"/>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ая соединительная линия 35"/>
          <p:cNvSpPr>
            <a:spLocks noChangeShapeType="1"/>
          </p:cNvSpPr>
          <p:nvPr/>
        </p:nvSpPr>
        <p:spPr bwMode="auto">
          <a:xfrm>
            <a:off x="1226756" y="5742247"/>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ая соединительная линия 36"/>
          <p:cNvSpPr>
            <a:spLocks noChangeShapeType="1"/>
          </p:cNvSpPr>
          <p:nvPr/>
        </p:nvSpPr>
        <p:spPr bwMode="auto">
          <a:xfrm>
            <a:off x="4427984" y="2519055"/>
            <a:ext cx="22225" cy="255905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ая соединительная линия 37"/>
          <p:cNvSpPr>
            <a:spLocks noChangeShapeType="1"/>
          </p:cNvSpPr>
          <p:nvPr/>
        </p:nvSpPr>
        <p:spPr bwMode="auto">
          <a:xfrm>
            <a:off x="4326384" y="2515880"/>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38"/>
          <p:cNvSpPr>
            <a:spLocks noChangeShapeType="1"/>
          </p:cNvSpPr>
          <p:nvPr/>
        </p:nvSpPr>
        <p:spPr bwMode="auto">
          <a:xfrm>
            <a:off x="4342259" y="3109605"/>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39"/>
          <p:cNvSpPr>
            <a:spLocks noChangeShapeType="1"/>
          </p:cNvSpPr>
          <p:nvPr/>
        </p:nvSpPr>
        <p:spPr bwMode="auto">
          <a:xfrm>
            <a:off x="4353372" y="39636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40"/>
          <p:cNvSpPr>
            <a:spLocks noChangeShapeType="1"/>
          </p:cNvSpPr>
          <p:nvPr/>
        </p:nvSpPr>
        <p:spPr bwMode="auto">
          <a:xfrm>
            <a:off x="4354959" y="50812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ая со стрелкой 44"/>
          <p:cNvSpPr>
            <a:spLocks noChangeShapeType="1"/>
          </p:cNvSpPr>
          <p:nvPr/>
        </p:nvSpPr>
        <p:spPr bwMode="auto">
          <a:xfrm rot="5400000" flipV="1">
            <a:off x="4148584" y="3984318"/>
            <a:ext cx="1587" cy="1588"/>
          </a:xfrm>
          <a:prstGeom prst="bentConnector3">
            <a:avLst>
              <a:gd name="adj1" fmla="val 6720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вал 52"/>
          <p:cNvSpPr>
            <a:spLocks noChangeArrowheads="1"/>
          </p:cNvSpPr>
          <p:nvPr/>
        </p:nvSpPr>
        <p:spPr bwMode="auto">
          <a:xfrm>
            <a:off x="1003712" y="1127026"/>
            <a:ext cx="600076" cy="515407"/>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Л</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3" name="Овал 53"/>
          <p:cNvSpPr>
            <a:spLocks noChangeArrowheads="1"/>
          </p:cNvSpPr>
          <p:nvPr/>
        </p:nvSpPr>
        <p:spPr bwMode="auto">
          <a:xfrm>
            <a:off x="4216052" y="1899608"/>
            <a:ext cx="508348" cy="484886"/>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4" name="Скругленный прямоугольник 54"/>
          <p:cNvSpPr>
            <a:spLocks noChangeArrowheads="1"/>
          </p:cNvSpPr>
          <p:nvPr/>
        </p:nvSpPr>
        <p:spPr bwMode="auto">
          <a:xfrm>
            <a:off x="196593" y="1935554"/>
            <a:ext cx="1872208" cy="48488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Установление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Скругленный прямоугольник 55"/>
          <p:cNvSpPr>
            <a:spLocks noChangeArrowheads="1"/>
          </p:cNvSpPr>
          <p:nvPr/>
        </p:nvSpPr>
        <p:spPr bwMode="auto">
          <a:xfrm>
            <a:off x="196593" y="3671994"/>
            <a:ext cx="1575547" cy="50567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Поддержание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Скругленный прямоугольник 56"/>
          <p:cNvSpPr>
            <a:spLocks noChangeArrowheads="1"/>
          </p:cNvSpPr>
          <p:nvPr/>
        </p:nvSpPr>
        <p:spPr bwMode="auto">
          <a:xfrm>
            <a:off x="222946" y="5045294"/>
            <a:ext cx="1301121" cy="58204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Выход из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Скругленный прямоугольник 58"/>
          <p:cNvSpPr>
            <a:spLocks noChangeArrowheads="1"/>
          </p:cNvSpPr>
          <p:nvPr/>
        </p:nvSpPr>
        <p:spPr bwMode="auto">
          <a:xfrm>
            <a:off x="2748506" y="3836072"/>
            <a:ext cx="900965" cy="503401"/>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пожар</a:t>
            </a:r>
            <a:endParaRPr kumimoji="0" lang="ru-RU" alt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Скругленный прямоугольник 59"/>
          <p:cNvSpPr>
            <a:spLocks noChangeArrowheads="1"/>
          </p:cNvSpPr>
          <p:nvPr/>
        </p:nvSpPr>
        <p:spPr bwMode="auto">
          <a:xfrm>
            <a:off x="4603790" y="2774320"/>
            <a:ext cx="2811000" cy="625475"/>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анализ проблемы</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Скругленный прямоугольник 60"/>
          <p:cNvSpPr>
            <a:spLocks noChangeArrowheads="1"/>
          </p:cNvSpPr>
          <p:nvPr/>
        </p:nvSpPr>
        <p:spPr bwMode="auto">
          <a:xfrm>
            <a:off x="4595852" y="3971294"/>
            <a:ext cx="2818937" cy="590549"/>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поиск решения</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Скругленный прямоугольник 61"/>
          <p:cNvSpPr>
            <a:spLocks noChangeArrowheads="1"/>
          </p:cNvSpPr>
          <p:nvPr/>
        </p:nvSpPr>
        <p:spPr bwMode="auto">
          <a:xfrm>
            <a:off x="4471553" y="5115184"/>
            <a:ext cx="1233174" cy="64198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Решение</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Скругленный прямоугольник 64"/>
          <p:cNvSpPr>
            <a:spLocks noChangeArrowheads="1"/>
          </p:cNvSpPr>
          <p:nvPr/>
        </p:nvSpPr>
        <p:spPr bwMode="auto">
          <a:xfrm>
            <a:off x="7452320" y="1722438"/>
            <a:ext cx="1584176" cy="3871912"/>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ОТКРЫТЫЕ</a:t>
            </a:r>
            <a:r>
              <a:rPr kumimoji="0" lang="ru-RU" alt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ВОЗРАЖЕНИЯ</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4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ая соединительная линия 51"/>
          <p:cNvSpPr>
            <a:spLocks noChangeShapeType="1"/>
          </p:cNvSpPr>
          <p:nvPr/>
        </p:nvSpPr>
        <p:spPr bwMode="auto">
          <a:xfrm>
            <a:off x="7524328" y="1962150"/>
            <a:ext cx="41275" cy="3883025"/>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единительная линия 62"/>
          <p:cNvSpPr>
            <a:spLocks noChangeShapeType="1"/>
          </p:cNvSpPr>
          <p:nvPr/>
        </p:nvSpPr>
        <p:spPr bwMode="auto">
          <a:xfrm>
            <a:off x="7414790" y="1946534"/>
            <a:ext cx="260350"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единительная линия 63"/>
          <p:cNvSpPr>
            <a:spLocks noChangeShapeType="1"/>
          </p:cNvSpPr>
          <p:nvPr/>
        </p:nvSpPr>
        <p:spPr bwMode="auto">
          <a:xfrm>
            <a:off x="7452320" y="5838825"/>
            <a:ext cx="261938"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40" name="Прямая со стрелкой 39"/>
          <p:cNvCxnSpPr/>
          <p:nvPr/>
        </p:nvCxnSpPr>
        <p:spPr>
          <a:xfrm flipV="1">
            <a:off x="1488694" y="2519055"/>
            <a:ext cx="2659889" cy="26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H="1">
            <a:off x="1772140" y="3658394"/>
            <a:ext cx="24439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Прямая со стрелкой 41"/>
          <p:cNvCxnSpPr/>
          <p:nvPr/>
        </p:nvCxnSpPr>
        <p:spPr>
          <a:xfrm>
            <a:off x="1772140" y="4485841"/>
            <a:ext cx="244391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4145863" y="2687265"/>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Прямая со стрелкой 47"/>
          <p:cNvCxnSpPr/>
          <p:nvPr/>
        </p:nvCxnSpPr>
        <p:spPr>
          <a:xfrm flipH="1">
            <a:off x="4216051" y="4715392"/>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Пятно 2 57"/>
          <p:cNvSpPr>
            <a:spLocks noChangeArrowheads="1"/>
          </p:cNvSpPr>
          <p:nvPr/>
        </p:nvSpPr>
        <p:spPr bwMode="auto">
          <a:xfrm>
            <a:off x="1613285" y="3807502"/>
            <a:ext cx="1135221" cy="625037"/>
          </a:xfrm>
          <a:prstGeom prst="irregularSeal2">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ru-RU"/>
          </a:p>
        </p:txBody>
      </p:sp>
      <p:cxnSp>
        <p:nvCxnSpPr>
          <p:cNvPr id="6" name="Прямая соединительная линия 5"/>
          <p:cNvCxnSpPr/>
          <p:nvPr/>
        </p:nvCxnSpPr>
        <p:spPr>
          <a:xfrm>
            <a:off x="467544" y="1484784"/>
            <a:ext cx="1601257" cy="1512168"/>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Прямая соединительная линия 34"/>
          <p:cNvCxnSpPr/>
          <p:nvPr/>
        </p:nvCxnSpPr>
        <p:spPr>
          <a:xfrm flipH="1">
            <a:off x="323528" y="1484784"/>
            <a:ext cx="1512168" cy="1512168"/>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Прямая соединительная линия 37"/>
          <p:cNvCxnSpPr/>
          <p:nvPr/>
        </p:nvCxnSpPr>
        <p:spPr>
          <a:xfrm>
            <a:off x="5233362" y="2295334"/>
            <a:ext cx="1601257" cy="1512168"/>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Прямая соединительная линия 38"/>
          <p:cNvCxnSpPr/>
          <p:nvPr/>
        </p:nvCxnSpPr>
        <p:spPr>
          <a:xfrm flipH="1">
            <a:off x="5089346" y="2295334"/>
            <a:ext cx="1512168" cy="151216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487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1000"/>
                                        <p:tgtEl>
                                          <p:spTgt spid="38"/>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right)">
                                      <p:cBhvr>
                                        <p:cTn id="2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250825" y="333375"/>
            <a:ext cx="8281615" cy="6335713"/>
          </a:xfrm>
        </p:spPr>
        <p:txBody>
          <a:bodyPr>
            <a:normAutofit/>
          </a:bodyPr>
          <a:lstStyle/>
          <a:p>
            <a:pPr algn="just">
              <a:buNone/>
            </a:pPr>
            <a:r>
              <a:rPr lang="ru-RU" altLang="ru-RU" sz="4000" dirty="0"/>
              <a:t>…</a:t>
            </a:r>
            <a:r>
              <a:rPr lang="ru-RU" altLang="ru-RU" dirty="0"/>
              <a:t>И когда мы, обойдя ЛОР-врача, невропатолога, хирурга, ортопеда, кабинет лечебной физкультуры, возвращались к </a:t>
            </a:r>
            <a:r>
              <a:rPr lang="ru-RU" altLang="ru-RU" dirty="0">
                <a:solidFill>
                  <a:srgbClr val="FF0000"/>
                </a:solidFill>
              </a:rPr>
              <a:t>терапевту – первый вопрос врача, прямо с порога, был не о здоровье ребенка, а об очередных пропущенных прививках!</a:t>
            </a:r>
            <a:r>
              <a:rPr lang="ru-RU" altLang="ru-RU" dirty="0"/>
              <a:t> </a:t>
            </a:r>
            <a:endParaRPr lang="ru-RU" altLang="ru-RU" dirty="0" smtClean="0"/>
          </a:p>
          <a:p>
            <a:pPr algn="just">
              <a:buNone/>
            </a:pPr>
            <a:r>
              <a:rPr lang="ru-RU" altLang="ru-RU" dirty="0" smtClean="0"/>
              <a:t>Так </a:t>
            </a:r>
            <a:r>
              <a:rPr lang="ru-RU" altLang="ru-RU" dirty="0"/>
              <a:t>я попала в нерадивые мамочки, потому что отказывалась делать прививки своему больному ребенку.. </a:t>
            </a:r>
          </a:p>
          <a:p>
            <a:pPr algn="just">
              <a:buNone/>
            </a:pPr>
            <a:endParaRPr lang="ru-RU" altLang="ru-RU" dirty="0"/>
          </a:p>
        </p:txBody>
      </p:sp>
    </p:spTree>
    <p:extLst>
      <p:ext uri="{BB962C8B-B14F-4D97-AF65-F5344CB8AC3E}">
        <p14:creationId xmlns:p14="http://schemas.microsoft.com/office/powerpoint/2010/main" val="3500942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Типичные ошибки:</a:t>
            </a:r>
          </a:p>
          <a:p>
            <a:pPr marL="0" indent="0">
              <a:buNone/>
            </a:pPr>
            <a:r>
              <a:rPr lang="ru-RU" dirty="0"/>
              <a:t>1.	Установление контакта </a:t>
            </a:r>
            <a:r>
              <a:rPr lang="ru-RU" dirty="0" smtClean="0"/>
              <a:t>ПРОПУСКАЮТ</a:t>
            </a:r>
            <a:endParaRPr lang="ru-RU" dirty="0"/>
          </a:p>
          <a:p>
            <a:pPr marL="0" indent="0">
              <a:buNone/>
            </a:pPr>
            <a:r>
              <a:rPr lang="ru-RU" dirty="0"/>
              <a:t>2.	Переход к поиску решения ПРОПУСТИВ совместный анализ </a:t>
            </a:r>
            <a:r>
              <a:rPr lang="ru-RU" dirty="0" smtClean="0"/>
              <a:t>проблемы</a:t>
            </a:r>
            <a:endParaRPr lang="ru-RU" dirty="0"/>
          </a:p>
          <a:p>
            <a:pPr marL="0" indent="0">
              <a:buNone/>
            </a:pPr>
            <a:endParaRPr lang="ru-RU" dirty="0"/>
          </a:p>
        </p:txBody>
      </p:sp>
    </p:spTree>
    <p:extLst>
      <p:ext uri="{BB962C8B-B14F-4D97-AF65-F5344CB8AC3E}">
        <p14:creationId xmlns:p14="http://schemas.microsoft.com/office/powerpoint/2010/main" val="17107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mg2.teletype.in/files/5d/2b/5d2b0155-5f0e-44e6-b1f4-29630f3200d6.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687896"/>
            <a:ext cx="5703252"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475783"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FF0000"/>
                </a:solidFill>
              </a:rPr>
              <a:t>Оценка приверженности вакцинации в разных странах</a:t>
            </a:r>
            <a:endParaRPr lang="ru-RU" sz="3200" b="1" dirty="0">
              <a:solidFill>
                <a:srgbClr val="FF0000"/>
              </a:solidFill>
            </a:endParaRPr>
          </a:p>
        </p:txBody>
      </p:sp>
      <p:sp>
        <p:nvSpPr>
          <p:cNvPr id="4" name="Прямоугольник 3"/>
          <p:cNvSpPr/>
          <p:nvPr/>
        </p:nvSpPr>
        <p:spPr>
          <a:xfrm>
            <a:off x="611560" y="1772816"/>
            <a:ext cx="2376264" cy="4247317"/>
          </a:xfrm>
          <a:prstGeom prst="rect">
            <a:avLst/>
          </a:prstGeom>
          <a:solidFill>
            <a:schemeClr val="accent2">
              <a:lumMod val="40000"/>
              <a:lumOff val="60000"/>
            </a:schemeClr>
          </a:solidFill>
        </p:spPr>
        <p:txBody>
          <a:bodyPr wrap="square">
            <a:spAutoFit/>
          </a:bodyPr>
          <a:lstStyle/>
          <a:p>
            <a:r>
              <a:rPr lang="ru-RU" dirty="0">
                <a:ea typeface="Times New Roman" panose="02020603050405020304" pitchFamily="18" charset="0"/>
                <a:cs typeface="Times New Roman" panose="02020603050405020304" pitchFamily="18" charset="0"/>
              </a:rPr>
              <a:t>Установлена значительно более высокая готовность принять вакцину COVID-19 в странах с низким уровнем дохода (80,3%; 95% ДИ: 74,9-85,6%) </a:t>
            </a:r>
            <a:endParaRPr lang="ru-RU" dirty="0" smtClean="0">
              <a:ea typeface="Times New Roman" panose="02020603050405020304" pitchFamily="18" charset="0"/>
              <a:cs typeface="Times New Roman" panose="02020603050405020304" pitchFamily="18" charset="0"/>
            </a:endParaRPr>
          </a:p>
          <a:p>
            <a:endParaRPr lang="ru-RU" dirty="0">
              <a:ea typeface="Times New Roman" panose="02020603050405020304" pitchFamily="18" charset="0"/>
              <a:cs typeface="Times New Roman" panose="02020603050405020304" pitchFamily="18" charset="0"/>
            </a:endParaRPr>
          </a:p>
          <a:p>
            <a:r>
              <a:rPr lang="ru-RU" dirty="0" smtClean="0">
                <a:ea typeface="Times New Roman" panose="02020603050405020304" pitchFamily="18" charset="0"/>
                <a:cs typeface="Times New Roman" panose="02020603050405020304" pitchFamily="18" charset="0"/>
              </a:rPr>
              <a:t>по </a:t>
            </a:r>
            <a:r>
              <a:rPr lang="ru-RU" dirty="0">
                <a:ea typeface="Times New Roman" panose="02020603050405020304" pitchFamily="18" charset="0"/>
                <a:cs typeface="Times New Roman" panose="02020603050405020304" pitchFamily="18" charset="0"/>
              </a:rPr>
              <a:t>сравнению с США (64,6%; 95% ДИ: 61,8-67,3%) </a:t>
            </a:r>
            <a:endParaRPr lang="ru-RU" dirty="0" smtClean="0">
              <a:ea typeface="Times New Roman" panose="02020603050405020304" pitchFamily="18" charset="0"/>
              <a:cs typeface="Times New Roman" panose="02020603050405020304" pitchFamily="18" charset="0"/>
            </a:endParaRPr>
          </a:p>
          <a:p>
            <a:endParaRPr lang="ru-RU" dirty="0">
              <a:ea typeface="Times New Roman" panose="02020603050405020304" pitchFamily="18" charset="0"/>
              <a:cs typeface="Times New Roman" panose="02020603050405020304" pitchFamily="18" charset="0"/>
            </a:endParaRPr>
          </a:p>
          <a:p>
            <a:r>
              <a:rPr lang="ru-RU" dirty="0" smtClean="0">
                <a:ea typeface="Times New Roman" panose="02020603050405020304" pitchFamily="18" charset="0"/>
                <a:cs typeface="Times New Roman" panose="02020603050405020304" pitchFamily="18" charset="0"/>
              </a:rPr>
              <a:t>и Россией </a:t>
            </a:r>
            <a:r>
              <a:rPr lang="ru-RU" dirty="0">
                <a:ea typeface="Times New Roman" panose="02020603050405020304" pitchFamily="18" charset="0"/>
                <a:cs typeface="Times New Roman" panose="02020603050405020304" pitchFamily="18" charset="0"/>
              </a:rPr>
              <a:t>(30,4%; 95; ДИ: 29,1-31,7%). </a:t>
            </a:r>
            <a:endParaRPr lang="ru-RU" dirty="0"/>
          </a:p>
        </p:txBody>
      </p:sp>
      <p:sp>
        <p:nvSpPr>
          <p:cNvPr id="9" name="Прямоугольник 8"/>
          <p:cNvSpPr/>
          <p:nvPr/>
        </p:nvSpPr>
        <p:spPr>
          <a:xfrm>
            <a:off x="4860032" y="6546276"/>
            <a:ext cx="4572000" cy="276999"/>
          </a:xfrm>
          <a:prstGeom prst="rect">
            <a:avLst/>
          </a:prstGeom>
        </p:spPr>
        <p:txBody>
          <a:bodyPr>
            <a:spAutoFit/>
          </a:bodyPr>
          <a:lstStyle/>
          <a:p>
            <a:r>
              <a:rPr lang="ru-RU" sz="1200" dirty="0"/>
              <a:t>https://www.nature.com/articles/s41591-021-01454-y#MOESM1</a:t>
            </a:r>
          </a:p>
        </p:txBody>
      </p:sp>
    </p:spTree>
    <p:extLst>
      <p:ext uri="{BB962C8B-B14F-4D97-AF65-F5344CB8AC3E}">
        <p14:creationId xmlns:p14="http://schemas.microsoft.com/office/powerpoint/2010/main" val="25293048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52" y="38100"/>
            <a:ext cx="8229600" cy="1143000"/>
          </a:xfrm>
        </p:spPr>
        <p:txBody>
          <a:bodyPr/>
          <a:lstStyle/>
          <a:p>
            <a:r>
              <a:rPr lang="ru-RU" b="1" dirty="0">
                <a:solidFill>
                  <a:srgbClr val="FF0000"/>
                </a:solidFill>
              </a:rPr>
              <a:t>Этапы делового общения</a:t>
            </a:r>
          </a:p>
        </p:txBody>
      </p:sp>
      <p:sp>
        <p:nvSpPr>
          <p:cNvPr id="4" name="Прямая соединительная линия 31"/>
          <p:cNvSpPr>
            <a:spLocks noChangeShapeType="1"/>
          </p:cNvSpPr>
          <p:nvPr/>
        </p:nvSpPr>
        <p:spPr bwMode="auto">
          <a:xfrm>
            <a:off x="1291844" y="1722438"/>
            <a:ext cx="23813" cy="4034726"/>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ая соединительная линия 32"/>
          <p:cNvSpPr>
            <a:spLocks noChangeShapeType="1"/>
          </p:cNvSpPr>
          <p:nvPr/>
        </p:nvSpPr>
        <p:spPr bwMode="auto">
          <a:xfrm>
            <a:off x="1198181" y="1722438"/>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ая соединительная линия 35"/>
          <p:cNvSpPr>
            <a:spLocks noChangeShapeType="1"/>
          </p:cNvSpPr>
          <p:nvPr/>
        </p:nvSpPr>
        <p:spPr bwMode="auto">
          <a:xfrm>
            <a:off x="1226756" y="5742247"/>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ая соединительная линия 36"/>
          <p:cNvSpPr>
            <a:spLocks noChangeShapeType="1"/>
          </p:cNvSpPr>
          <p:nvPr/>
        </p:nvSpPr>
        <p:spPr bwMode="auto">
          <a:xfrm>
            <a:off x="4427984" y="2519055"/>
            <a:ext cx="22225" cy="255905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ая соединительная линия 37"/>
          <p:cNvSpPr>
            <a:spLocks noChangeShapeType="1"/>
          </p:cNvSpPr>
          <p:nvPr/>
        </p:nvSpPr>
        <p:spPr bwMode="auto">
          <a:xfrm>
            <a:off x="4326384" y="2515880"/>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38"/>
          <p:cNvSpPr>
            <a:spLocks noChangeShapeType="1"/>
          </p:cNvSpPr>
          <p:nvPr/>
        </p:nvSpPr>
        <p:spPr bwMode="auto">
          <a:xfrm>
            <a:off x="4342259" y="3109605"/>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39"/>
          <p:cNvSpPr>
            <a:spLocks noChangeShapeType="1"/>
          </p:cNvSpPr>
          <p:nvPr/>
        </p:nvSpPr>
        <p:spPr bwMode="auto">
          <a:xfrm>
            <a:off x="4353372" y="39636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40"/>
          <p:cNvSpPr>
            <a:spLocks noChangeShapeType="1"/>
          </p:cNvSpPr>
          <p:nvPr/>
        </p:nvSpPr>
        <p:spPr bwMode="auto">
          <a:xfrm>
            <a:off x="4354959" y="50812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ая со стрелкой 44"/>
          <p:cNvSpPr>
            <a:spLocks noChangeShapeType="1"/>
          </p:cNvSpPr>
          <p:nvPr/>
        </p:nvSpPr>
        <p:spPr bwMode="auto">
          <a:xfrm rot="5400000" flipV="1">
            <a:off x="4148584" y="3984318"/>
            <a:ext cx="1587" cy="1588"/>
          </a:xfrm>
          <a:prstGeom prst="bentConnector3">
            <a:avLst>
              <a:gd name="adj1" fmla="val 6720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вал 52"/>
          <p:cNvSpPr>
            <a:spLocks noChangeArrowheads="1"/>
          </p:cNvSpPr>
          <p:nvPr/>
        </p:nvSpPr>
        <p:spPr bwMode="auto">
          <a:xfrm>
            <a:off x="1003712" y="1127026"/>
            <a:ext cx="600076" cy="515407"/>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Л</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3" name="Овал 53"/>
          <p:cNvSpPr>
            <a:spLocks noChangeArrowheads="1"/>
          </p:cNvSpPr>
          <p:nvPr/>
        </p:nvSpPr>
        <p:spPr bwMode="auto">
          <a:xfrm>
            <a:off x="4216052" y="1899608"/>
            <a:ext cx="508348" cy="484886"/>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4" name="Скругленный прямоугольник 54"/>
          <p:cNvSpPr>
            <a:spLocks noChangeArrowheads="1"/>
          </p:cNvSpPr>
          <p:nvPr/>
        </p:nvSpPr>
        <p:spPr bwMode="auto">
          <a:xfrm>
            <a:off x="196593" y="1935554"/>
            <a:ext cx="1872208" cy="48488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Установление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Скругленный прямоугольник 55"/>
          <p:cNvSpPr>
            <a:spLocks noChangeArrowheads="1"/>
          </p:cNvSpPr>
          <p:nvPr/>
        </p:nvSpPr>
        <p:spPr bwMode="auto">
          <a:xfrm>
            <a:off x="196593" y="3671994"/>
            <a:ext cx="1575547" cy="50567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Поддержание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Скругленный прямоугольник 56"/>
          <p:cNvSpPr>
            <a:spLocks noChangeArrowheads="1"/>
          </p:cNvSpPr>
          <p:nvPr/>
        </p:nvSpPr>
        <p:spPr bwMode="auto">
          <a:xfrm>
            <a:off x="222946" y="5045294"/>
            <a:ext cx="1301121" cy="58204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Выход из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Скругленный прямоугольник 58"/>
          <p:cNvSpPr>
            <a:spLocks noChangeArrowheads="1"/>
          </p:cNvSpPr>
          <p:nvPr/>
        </p:nvSpPr>
        <p:spPr bwMode="auto">
          <a:xfrm>
            <a:off x="2748506" y="3836072"/>
            <a:ext cx="900965" cy="503401"/>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пожар</a:t>
            </a:r>
            <a:endParaRPr kumimoji="0" lang="ru-RU" alt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Скругленный прямоугольник 59"/>
          <p:cNvSpPr>
            <a:spLocks noChangeArrowheads="1"/>
          </p:cNvSpPr>
          <p:nvPr/>
        </p:nvSpPr>
        <p:spPr bwMode="auto">
          <a:xfrm>
            <a:off x="4603790" y="2774320"/>
            <a:ext cx="2811000" cy="625475"/>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анализ проблемы</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Скругленный прямоугольник 60"/>
          <p:cNvSpPr>
            <a:spLocks noChangeArrowheads="1"/>
          </p:cNvSpPr>
          <p:nvPr/>
        </p:nvSpPr>
        <p:spPr bwMode="auto">
          <a:xfrm>
            <a:off x="4595852" y="3971294"/>
            <a:ext cx="2818937" cy="590549"/>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поиск решения</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Скругленный прямоугольник 61"/>
          <p:cNvSpPr>
            <a:spLocks noChangeArrowheads="1"/>
          </p:cNvSpPr>
          <p:nvPr/>
        </p:nvSpPr>
        <p:spPr bwMode="auto">
          <a:xfrm>
            <a:off x="4471553" y="5115184"/>
            <a:ext cx="1233174" cy="64198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Решение</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Скругленный прямоугольник 64"/>
          <p:cNvSpPr>
            <a:spLocks noChangeArrowheads="1"/>
          </p:cNvSpPr>
          <p:nvPr/>
        </p:nvSpPr>
        <p:spPr bwMode="auto">
          <a:xfrm>
            <a:off x="7452320" y="1722438"/>
            <a:ext cx="1584176" cy="3871912"/>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ОТКРЫТЫЕ</a:t>
            </a:r>
            <a:r>
              <a:rPr kumimoji="0" lang="ru-RU" alt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ВОЗРАЖЕНИЯ</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4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ая соединительная линия 51"/>
          <p:cNvSpPr>
            <a:spLocks noChangeShapeType="1"/>
          </p:cNvSpPr>
          <p:nvPr/>
        </p:nvSpPr>
        <p:spPr bwMode="auto">
          <a:xfrm>
            <a:off x="7524328" y="1962150"/>
            <a:ext cx="41275" cy="3883025"/>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единительная линия 62"/>
          <p:cNvSpPr>
            <a:spLocks noChangeShapeType="1"/>
          </p:cNvSpPr>
          <p:nvPr/>
        </p:nvSpPr>
        <p:spPr bwMode="auto">
          <a:xfrm>
            <a:off x="7414790" y="1946534"/>
            <a:ext cx="260350"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единительная линия 63"/>
          <p:cNvSpPr>
            <a:spLocks noChangeShapeType="1"/>
          </p:cNvSpPr>
          <p:nvPr/>
        </p:nvSpPr>
        <p:spPr bwMode="auto">
          <a:xfrm>
            <a:off x="7452320" y="5838825"/>
            <a:ext cx="261938"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40" name="Прямая со стрелкой 39"/>
          <p:cNvCxnSpPr/>
          <p:nvPr/>
        </p:nvCxnSpPr>
        <p:spPr>
          <a:xfrm flipV="1">
            <a:off x="1488694" y="2519055"/>
            <a:ext cx="2659889" cy="26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H="1">
            <a:off x="1772140" y="3658394"/>
            <a:ext cx="24439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Прямая со стрелкой 41"/>
          <p:cNvCxnSpPr/>
          <p:nvPr/>
        </p:nvCxnSpPr>
        <p:spPr>
          <a:xfrm>
            <a:off x="1772140" y="4485841"/>
            <a:ext cx="244391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4145863" y="2687265"/>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Прямая со стрелкой 47"/>
          <p:cNvCxnSpPr/>
          <p:nvPr/>
        </p:nvCxnSpPr>
        <p:spPr>
          <a:xfrm flipH="1">
            <a:off x="4216051" y="4715392"/>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Пятно 2 57"/>
          <p:cNvSpPr>
            <a:spLocks noChangeArrowheads="1"/>
          </p:cNvSpPr>
          <p:nvPr/>
        </p:nvSpPr>
        <p:spPr bwMode="auto">
          <a:xfrm>
            <a:off x="1613285" y="3807502"/>
            <a:ext cx="1135221" cy="625037"/>
          </a:xfrm>
          <a:prstGeom prst="irregularSeal2">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ru-RU"/>
          </a:p>
        </p:txBody>
      </p:sp>
    </p:spTree>
    <p:extLst>
      <p:ext uri="{BB962C8B-B14F-4D97-AF65-F5344CB8AC3E}">
        <p14:creationId xmlns:p14="http://schemas.microsoft.com/office/powerpoint/2010/main" val="11852468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060848"/>
            <a:ext cx="8229600" cy="4065315"/>
          </a:xfrm>
        </p:spPr>
        <p:txBody>
          <a:bodyPr/>
          <a:lstStyle/>
          <a:p>
            <a:pPr marL="0" indent="0">
              <a:buNone/>
            </a:pPr>
            <a:r>
              <a:rPr lang="ru-RU" dirty="0" smtClean="0"/>
              <a:t>Этапы установления контакта</a:t>
            </a:r>
            <a:endParaRPr lang="ru-RU" dirty="0"/>
          </a:p>
        </p:txBody>
      </p:sp>
      <p:pic>
        <p:nvPicPr>
          <p:cNvPr id="5" name="Рисунок 4"/>
          <p:cNvPicPr/>
          <p:nvPr/>
        </p:nvPicPr>
        <p:blipFill>
          <a:blip r:embed="rId2" cstate="print"/>
          <a:srcRect/>
          <a:stretch>
            <a:fillRect/>
          </a:stretch>
        </p:blipFill>
        <p:spPr bwMode="auto">
          <a:xfrm>
            <a:off x="452625" y="3426189"/>
            <a:ext cx="505968" cy="790575"/>
          </a:xfrm>
          <a:prstGeom prst="rect">
            <a:avLst/>
          </a:prstGeom>
          <a:noFill/>
          <a:ln w="9525">
            <a:noFill/>
            <a:miter lim="800000"/>
            <a:headEnd/>
            <a:tailEnd/>
          </a:ln>
        </p:spPr>
      </p:pic>
      <p:pic>
        <p:nvPicPr>
          <p:cNvPr id="6" name="Рисунок 5" descr="E:\Волховец\АРБ_ПРО\контакт\24.jpeg"/>
          <p:cNvPicPr/>
          <p:nvPr/>
        </p:nvPicPr>
        <p:blipFill>
          <a:blip r:embed="rId3" cstate="print"/>
          <a:srcRect/>
          <a:stretch>
            <a:fillRect/>
          </a:stretch>
        </p:blipFill>
        <p:spPr bwMode="auto">
          <a:xfrm>
            <a:off x="1659767" y="3450281"/>
            <a:ext cx="654100" cy="752541"/>
          </a:xfrm>
          <a:prstGeom prst="rect">
            <a:avLst/>
          </a:prstGeom>
          <a:noFill/>
          <a:ln w="9525">
            <a:noFill/>
            <a:miter lim="800000"/>
            <a:headEnd/>
            <a:tailEnd/>
          </a:ln>
        </p:spPr>
      </p:pic>
      <p:pic>
        <p:nvPicPr>
          <p:cNvPr id="8" name="Picture 9"/>
          <p:cNvPicPr>
            <a:picLocks noChangeAspect="1" noChangeArrowheads="1"/>
          </p:cNvPicPr>
          <p:nvPr/>
        </p:nvPicPr>
        <p:blipFill>
          <a:blip r:embed="rId4" cstate="print"/>
          <a:srcRect/>
          <a:stretch>
            <a:fillRect/>
          </a:stretch>
        </p:blipFill>
        <p:spPr bwMode="auto">
          <a:xfrm>
            <a:off x="987244" y="3437535"/>
            <a:ext cx="529118" cy="785818"/>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4412491" y="3465586"/>
            <a:ext cx="1131056" cy="798090"/>
          </a:xfrm>
          <a:prstGeom prst="rect">
            <a:avLst/>
          </a:prstGeom>
          <a:noFill/>
          <a:ln w="9525">
            <a:noFill/>
            <a:miter lim="800000"/>
            <a:headEnd/>
            <a:tailEnd/>
          </a:ln>
        </p:spPr>
      </p:pic>
      <p:pic>
        <p:nvPicPr>
          <p:cNvPr id="10" name="Picture 16"/>
          <p:cNvPicPr>
            <a:picLocks noChangeAspect="1" noChangeArrowheads="1"/>
          </p:cNvPicPr>
          <p:nvPr/>
        </p:nvPicPr>
        <p:blipFill>
          <a:blip r:embed="rId6" cstate="print"/>
          <a:srcRect/>
          <a:stretch>
            <a:fillRect/>
          </a:stretch>
        </p:blipFill>
        <p:spPr bwMode="auto">
          <a:xfrm>
            <a:off x="5602830" y="3460430"/>
            <a:ext cx="856971" cy="785556"/>
          </a:xfrm>
          <a:prstGeom prst="rect">
            <a:avLst/>
          </a:prstGeom>
          <a:noFill/>
          <a:ln w="9525">
            <a:noFill/>
            <a:miter lim="800000"/>
            <a:headEnd/>
            <a:tailEnd/>
          </a:ln>
        </p:spPr>
      </p:pic>
      <p:pic>
        <p:nvPicPr>
          <p:cNvPr id="11" name="Picture 12"/>
          <p:cNvPicPr>
            <a:picLocks noChangeAspect="1" noChangeArrowheads="1"/>
          </p:cNvPicPr>
          <p:nvPr/>
        </p:nvPicPr>
        <p:blipFill>
          <a:blip r:embed="rId7" cstate="print"/>
          <a:srcRect/>
          <a:stretch>
            <a:fillRect/>
          </a:stretch>
        </p:blipFill>
        <p:spPr bwMode="auto">
          <a:xfrm>
            <a:off x="6672203" y="3485699"/>
            <a:ext cx="1003490" cy="919866"/>
          </a:xfrm>
          <a:prstGeom prst="rect">
            <a:avLst/>
          </a:prstGeom>
          <a:noFill/>
          <a:ln w="9525">
            <a:noFill/>
            <a:miter lim="800000"/>
            <a:headEnd/>
            <a:tailEnd/>
          </a:ln>
        </p:spPr>
      </p:pic>
      <p:pic>
        <p:nvPicPr>
          <p:cNvPr id="13" name="Рисунок 12"/>
          <p:cNvPicPr/>
          <p:nvPr/>
        </p:nvPicPr>
        <p:blipFill>
          <a:blip r:embed="rId8" cstate="print"/>
          <a:srcRect/>
          <a:stretch>
            <a:fillRect/>
          </a:stretch>
        </p:blipFill>
        <p:spPr bwMode="auto">
          <a:xfrm>
            <a:off x="7884368" y="3485698"/>
            <a:ext cx="931481" cy="798981"/>
          </a:xfrm>
          <a:prstGeom prst="rect">
            <a:avLst/>
          </a:prstGeom>
          <a:noFill/>
          <a:ln w="9525">
            <a:noFill/>
            <a:miter lim="800000"/>
            <a:headEnd/>
            <a:tailEnd/>
          </a:ln>
        </p:spPr>
      </p:pic>
      <p:sp>
        <p:nvSpPr>
          <p:cNvPr id="14" name="TextBox 13"/>
          <p:cNvSpPr txBox="1"/>
          <p:nvPr/>
        </p:nvSpPr>
        <p:spPr>
          <a:xfrm rot="16200000">
            <a:off x="5404" y="4789607"/>
            <a:ext cx="1258743" cy="276999"/>
          </a:xfrm>
          <a:prstGeom prst="rect">
            <a:avLst/>
          </a:prstGeom>
          <a:noFill/>
        </p:spPr>
        <p:txBody>
          <a:bodyPr wrap="none" rtlCol="0">
            <a:spAutoFit/>
          </a:bodyPr>
          <a:lstStyle/>
          <a:p>
            <a:r>
              <a:rPr lang="ru-RU" sz="1200" dirty="0" smtClean="0"/>
              <a:t>Самоподготовка</a:t>
            </a:r>
            <a:endParaRPr lang="ru-RU" sz="1200" dirty="0"/>
          </a:p>
        </p:txBody>
      </p:sp>
      <p:sp>
        <p:nvSpPr>
          <p:cNvPr id="15" name="TextBox 14"/>
          <p:cNvSpPr txBox="1"/>
          <p:nvPr/>
        </p:nvSpPr>
        <p:spPr>
          <a:xfrm rot="16200000">
            <a:off x="356546" y="4948035"/>
            <a:ext cx="1603709" cy="276999"/>
          </a:xfrm>
          <a:prstGeom prst="rect">
            <a:avLst/>
          </a:prstGeom>
          <a:noFill/>
        </p:spPr>
        <p:txBody>
          <a:bodyPr wrap="none" rtlCol="0">
            <a:spAutoFit/>
          </a:bodyPr>
          <a:lstStyle/>
          <a:p>
            <a:r>
              <a:rPr lang="ru-RU" sz="1200" dirty="0" smtClean="0"/>
              <a:t>Первое   впечатление</a:t>
            </a:r>
            <a:endParaRPr lang="ru-RU" sz="1200" dirty="0"/>
          </a:p>
        </p:txBody>
      </p:sp>
      <p:sp>
        <p:nvSpPr>
          <p:cNvPr id="16" name="TextBox 15"/>
          <p:cNvSpPr txBox="1"/>
          <p:nvPr/>
        </p:nvSpPr>
        <p:spPr>
          <a:xfrm rot="16200000">
            <a:off x="2788861" y="5144614"/>
            <a:ext cx="1845377" cy="276999"/>
          </a:xfrm>
          <a:prstGeom prst="rect">
            <a:avLst/>
          </a:prstGeom>
          <a:noFill/>
        </p:spPr>
        <p:txBody>
          <a:bodyPr wrap="none" rtlCol="0">
            <a:spAutoFit/>
          </a:bodyPr>
          <a:lstStyle/>
          <a:p>
            <a:r>
              <a:rPr lang="ru-RU" sz="1200" dirty="0" smtClean="0"/>
              <a:t>Позиция  в  пространстве</a:t>
            </a:r>
            <a:endParaRPr lang="ru-RU" sz="1200" dirty="0"/>
          </a:p>
        </p:txBody>
      </p:sp>
      <p:sp>
        <p:nvSpPr>
          <p:cNvPr id="17" name="TextBox 16"/>
          <p:cNvSpPr txBox="1"/>
          <p:nvPr/>
        </p:nvSpPr>
        <p:spPr>
          <a:xfrm rot="16200000">
            <a:off x="4000728" y="4972170"/>
            <a:ext cx="1781513" cy="461665"/>
          </a:xfrm>
          <a:prstGeom prst="rect">
            <a:avLst/>
          </a:prstGeom>
          <a:noFill/>
        </p:spPr>
        <p:txBody>
          <a:bodyPr wrap="none" rtlCol="0">
            <a:spAutoFit/>
          </a:bodyPr>
          <a:lstStyle/>
          <a:p>
            <a:r>
              <a:rPr lang="ru-RU" sz="1200" dirty="0" smtClean="0"/>
              <a:t>Приветствие </a:t>
            </a:r>
          </a:p>
          <a:p>
            <a:r>
              <a:rPr lang="ru-RU" sz="1200" dirty="0" smtClean="0"/>
              <a:t>обращайтесь по ИМЕНИ</a:t>
            </a:r>
            <a:endParaRPr lang="ru-RU" sz="1200" dirty="0"/>
          </a:p>
        </p:txBody>
      </p:sp>
      <p:sp>
        <p:nvSpPr>
          <p:cNvPr id="18" name="TextBox 17"/>
          <p:cNvSpPr txBox="1"/>
          <p:nvPr/>
        </p:nvSpPr>
        <p:spPr>
          <a:xfrm rot="16200000">
            <a:off x="5002797" y="5094474"/>
            <a:ext cx="1780039" cy="276999"/>
          </a:xfrm>
          <a:prstGeom prst="rect">
            <a:avLst/>
          </a:prstGeom>
          <a:noFill/>
        </p:spPr>
        <p:txBody>
          <a:bodyPr wrap="none" rtlCol="0">
            <a:spAutoFit/>
          </a:bodyPr>
          <a:lstStyle/>
          <a:p>
            <a:r>
              <a:rPr lang="ru-RU" sz="1200" dirty="0" smtClean="0"/>
              <a:t>Знакомство + Настройка</a:t>
            </a:r>
            <a:endParaRPr lang="ru-RU" sz="1200" dirty="0"/>
          </a:p>
        </p:txBody>
      </p:sp>
      <p:sp>
        <p:nvSpPr>
          <p:cNvPr id="19" name="TextBox 18"/>
          <p:cNvSpPr txBox="1"/>
          <p:nvPr/>
        </p:nvSpPr>
        <p:spPr>
          <a:xfrm rot="16200000">
            <a:off x="6714090" y="5083090"/>
            <a:ext cx="1632050" cy="276999"/>
          </a:xfrm>
          <a:prstGeom prst="rect">
            <a:avLst/>
          </a:prstGeom>
          <a:noFill/>
        </p:spPr>
        <p:txBody>
          <a:bodyPr wrap="none" rtlCol="0">
            <a:spAutoFit/>
          </a:bodyPr>
          <a:lstStyle/>
          <a:p>
            <a:r>
              <a:rPr lang="ru-RU" sz="1200" dirty="0" smtClean="0"/>
              <a:t>Маленький   разговор</a:t>
            </a:r>
            <a:endParaRPr lang="ru-RU" sz="1200" dirty="0"/>
          </a:p>
        </p:txBody>
      </p:sp>
      <p:sp>
        <p:nvSpPr>
          <p:cNvPr id="21" name="TextBox 20"/>
          <p:cNvSpPr txBox="1"/>
          <p:nvPr/>
        </p:nvSpPr>
        <p:spPr>
          <a:xfrm rot="16200000">
            <a:off x="7804306" y="4810688"/>
            <a:ext cx="1241943" cy="276999"/>
          </a:xfrm>
          <a:prstGeom prst="rect">
            <a:avLst/>
          </a:prstGeom>
          <a:noFill/>
        </p:spPr>
        <p:txBody>
          <a:bodyPr wrap="none" rtlCol="0">
            <a:spAutoFit/>
          </a:bodyPr>
          <a:lstStyle/>
          <a:p>
            <a:r>
              <a:rPr lang="ru-RU" sz="1200" dirty="0" smtClean="0">
                <a:solidFill>
                  <a:srgbClr val="FF0000"/>
                </a:solidFill>
              </a:rPr>
              <a:t>Есть    контакт!!!</a:t>
            </a:r>
            <a:endParaRPr lang="ru-RU" sz="1200" dirty="0">
              <a:solidFill>
                <a:srgbClr val="FF0000"/>
              </a:solidFill>
            </a:endParaRPr>
          </a:p>
        </p:txBody>
      </p:sp>
      <p:sp>
        <p:nvSpPr>
          <p:cNvPr id="22" name="TextBox 21"/>
          <p:cNvSpPr txBox="1"/>
          <p:nvPr/>
        </p:nvSpPr>
        <p:spPr>
          <a:xfrm rot="16200000">
            <a:off x="2064137" y="4736684"/>
            <a:ext cx="1064459" cy="276999"/>
          </a:xfrm>
          <a:prstGeom prst="rect">
            <a:avLst/>
          </a:prstGeom>
          <a:noFill/>
        </p:spPr>
        <p:txBody>
          <a:bodyPr wrap="none" rtlCol="0">
            <a:spAutoFit/>
          </a:bodyPr>
          <a:lstStyle/>
          <a:p>
            <a:r>
              <a:rPr lang="ru-RU" sz="1200" dirty="0" smtClean="0"/>
              <a:t>Контакт   глаз</a:t>
            </a:r>
            <a:endParaRPr lang="ru-RU" sz="1200" dirty="0"/>
          </a:p>
        </p:txBody>
      </p:sp>
      <p:sp>
        <p:nvSpPr>
          <p:cNvPr id="23" name="TextBox 22"/>
          <p:cNvSpPr txBox="1"/>
          <p:nvPr/>
        </p:nvSpPr>
        <p:spPr>
          <a:xfrm rot="16200000">
            <a:off x="1341527" y="4647146"/>
            <a:ext cx="946798" cy="276999"/>
          </a:xfrm>
          <a:prstGeom prst="rect">
            <a:avLst/>
          </a:prstGeom>
          <a:noFill/>
        </p:spPr>
        <p:txBody>
          <a:bodyPr wrap="none" rtlCol="0">
            <a:spAutoFit/>
          </a:bodyPr>
          <a:lstStyle/>
          <a:p>
            <a:r>
              <a:rPr lang="ru-RU" sz="1200" dirty="0" smtClean="0"/>
              <a:t>Улыбайтесь</a:t>
            </a:r>
            <a:endParaRPr lang="ru-RU" sz="1200" dirty="0"/>
          </a:p>
        </p:txBody>
      </p:sp>
      <p:pic>
        <p:nvPicPr>
          <p:cNvPr id="24" name="Picture 3"/>
          <p:cNvPicPr>
            <a:picLocks noChangeAspect="1" noChangeArrowheads="1"/>
          </p:cNvPicPr>
          <p:nvPr/>
        </p:nvPicPr>
        <p:blipFill>
          <a:blip r:embed="rId9" cstate="print"/>
          <a:srcRect/>
          <a:stretch>
            <a:fillRect/>
          </a:stretch>
        </p:blipFill>
        <p:spPr bwMode="auto">
          <a:xfrm>
            <a:off x="3365256" y="3465586"/>
            <a:ext cx="969588" cy="755510"/>
          </a:xfrm>
          <a:prstGeom prst="rect">
            <a:avLst/>
          </a:prstGeom>
          <a:noFill/>
          <a:ln w="9525">
            <a:noFill/>
            <a:miter lim="800000"/>
            <a:headEnd/>
            <a:tailEnd/>
          </a:ln>
        </p:spPr>
      </p:pic>
      <p:cxnSp>
        <p:nvCxnSpPr>
          <p:cNvPr id="25" name="Прямая соединительная линия 24"/>
          <p:cNvCxnSpPr/>
          <p:nvPr/>
        </p:nvCxnSpPr>
        <p:spPr>
          <a:xfrm flipH="1">
            <a:off x="1547664" y="3235666"/>
            <a:ext cx="16170" cy="30511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Прямая соединительная линия 25"/>
          <p:cNvCxnSpPr/>
          <p:nvPr/>
        </p:nvCxnSpPr>
        <p:spPr>
          <a:xfrm>
            <a:off x="6588224" y="3217327"/>
            <a:ext cx="0" cy="2988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Прямая соединительная линия 26"/>
          <p:cNvCxnSpPr/>
          <p:nvPr/>
        </p:nvCxnSpPr>
        <p:spPr>
          <a:xfrm>
            <a:off x="7812360" y="3235666"/>
            <a:ext cx="0" cy="3063333"/>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6200000">
            <a:off x="6415034" y="4867007"/>
            <a:ext cx="1071127" cy="276999"/>
          </a:xfrm>
          <a:prstGeom prst="rect">
            <a:avLst/>
          </a:prstGeom>
          <a:noFill/>
        </p:spPr>
        <p:txBody>
          <a:bodyPr wrap="none" rtlCol="0">
            <a:spAutoFit/>
          </a:bodyPr>
          <a:lstStyle/>
          <a:p>
            <a:r>
              <a:rPr lang="ru-RU" sz="1200" dirty="0" smtClean="0"/>
              <a:t>Комплимент</a:t>
            </a:r>
            <a:endParaRPr lang="ru-RU" sz="1200" dirty="0"/>
          </a:p>
        </p:txBody>
      </p:sp>
      <p:pic>
        <p:nvPicPr>
          <p:cNvPr id="29" name="Содержимое 5" descr="E:\Волховец\АРБ_ПРО\контакт\1355508868_lol54.ru_173.jpg"/>
          <p:cNvPicPr>
            <a:picLocks/>
          </p:cNvPicPr>
          <p:nvPr/>
        </p:nvPicPr>
        <p:blipFill>
          <a:blip r:embed="rId10" cstate="print"/>
          <a:srcRect/>
          <a:stretch>
            <a:fillRect/>
          </a:stretch>
        </p:blipFill>
        <p:spPr bwMode="auto">
          <a:xfrm>
            <a:off x="2313867" y="3450281"/>
            <a:ext cx="1051389" cy="742392"/>
          </a:xfrm>
          <a:prstGeom prst="rect">
            <a:avLst/>
          </a:prstGeom>
          <a:noFill/>
          <a:ln w="9525">
            <a:noFill/>
            <a:miter lim="800000"/>
            <a:headEnd/>
            <a:tailEnd/>
          </a:ln>
        </p:spPr>
      </p:pic>
      <p:sp>
        <p:nvSpPr>
          <p:cNvPr id="32" name="Заголовок 1"/>
          <p:cNvSpPr txBox="1">
            <a:spLocks/>
          </p:cNvSpPr>
          <p:nvPr/>
        </p:nvSpPr>
        <p:spPr>
          <a:xfrm>
            <a:off x="107504" y="188640"/>
            <a:ext cx="5544616"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t>Установите контакт</a:t>
            </a:r>
            <a:endParaRPr lang="ru-RU" b="1" dirty="0"/>
          </a:p>
        </p:txBody>
      </p:sp>
      <p:sp>
        <p:nvSpPr>
          <p:cNvPr id="33" name="Скругленный прямоугольник 32"/>
          <p:cNvSpPr/>
          <p:nvPr/>
        </p:nvSpPr>
        <p:spPr>
          <a:xfrm rot="574108">
            <a:off x="5142390" y="496604"/>
            <a:ext cx="3856450" cy="180520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t>ПОМНИТЕ! </a:t>
            </a:r>
          </a:p>
          <a:p>
            <a:pPr algn="ctr"/>
            <a:r>
              <a:rPr lang="ru-RU" dirty="0"/>
              <a:t>У Вас никогда не будет </a:t>
            </a:r>
            <a:endParaRPr lang="ru-RU" dirty="0" smtClean="0"/>
          </a:p>
          <a:p>
            <a:pPr algn="ctr"/>
            <a:r>
              <a:rPr lang="ru-RU" dirty="0" smtClean="0"/>
              <a:t>ВТОРОЙ</a:t>
            </a:r>
          </a:p>
          <a:p>
            <a:pPr algn="ctr"/>
            <a:r>
              <a:rPr lang="ru-RU" dirty="0" smtClean="0"/>
              <a:t> возможности </a:t>
            </a:r>
            <a:r>
              <a:rPr lang="ru-RU" dirty="0"/>
              <a:t>произвести </a:t>
            </a:r>
            <a:endParaRPr lang="ru-RU" dirty="0" smtClean="0"/>
          </a:p>
          <a:p>
            <a:pPr algn="ctr"/>
            <a:r>
              <a:rPr lang="ru-RU" dirty="0" smtClean="0"/>
              <a:t>ПЕРВОЕ </a:t>
            </a:r>
            <a:r>
              <a:rPr lang="ru-RU" dirty="0"/>
              <a:t>ВПЕЧАТЛЕНИЕ</a:t>
            </a:r>
          </a:p>
          <a:p>
            <a:pPr algn="ctr"/>
            <a:endParaRPr lang="ru-RU" dirty="0"/>
          </a:p>
        </p:txBody>
      </p:sp>
    </p:spTree>
    <p:extLst>
      <p:ext uri="{BB962C8B-B14F-4D97-AF65-F5344CB8AC3E}">
        <p14:creationId xmlns:p14="http://schemas.microsoft.com/office/powerpoint/2010/main" val="40037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52" y="38100"/>
            <a:ext cx="8229600" cy="1143000"/>
          </a:xfrm>
        </p:spPr>
        <p:txBody>
          <a:bodyPr/>
          <a:lstStyle/>
          <a:p>
            <a:r>
              <a:rPr lang="ru-RU" dirty="0"/>
              <a:t>Этапы делового общения</a:t>
            </a:r>
          </a:p>
        </p:txBody>
      </p:sp>
      <p:sp>
        <p:nvSpPr>
          <p:cNvPr id="4" name="Прямая соединительная линия 31"/>
          <p:cNvSpPr>
            <a:spLocks noChangeShapeType="1"/>
          </p:cNvSpPr>
          <p:nvPr/>
        </p:nvSpPr>
        <p:spPr bwMode="auto">
          <a:xfrm>
            <a:off x="1291844" y="1722438"/>
            <a:ext cx="23813" cy="4034726"/>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ая соединительная линия 32"/>
          <p:cNvSpPr>
            <a:spLocks noChangeShapeType="1"/>
          </p:cNvSpPr>
          <p:nvPr/>
        </p:nvSpPr>
        <p:spPr bwMode="auto">
          <a:xfrm>
            <a:off x="1198181" y="1722438"/>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ая соединительная линия 35"/>
          <p:cNvSpPr>
            <a:spLocks noChangeShapeType="1"/>
          </p:cNvSpPr>
          <p:nvPr/>
        </p:nvSpPr>
        <p:spPr bwMode="auto">
          <a:xfrm>
            <a:off x="1226756" y="5742247"/>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ая соединительная линия 36"/>
          <p:cNvSpPr>
            <a:spLocks noChangeShapeType="1"/>
          </p:cNvSpPr>
          <p:nvPr/>
        </p:nvSpPr>
        <p:spPr bwMode="auto">
          <a:xfrm>
            <a:off x="4427984" y="2519055"/>
            <a:ext cx="22225" cy="255905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ая соединительная линия 37"/>
          <p:cNvSpPr>
            <a:spLocks noChangeShapeType="1"/>
          </p:cNvSpPr>
          <p:nvPr/>
        </p:nvSpPr>
        <p:spPr bwMode="auto">
          <a:xfrm>
            <a:off x="4326384" y="2515880"/>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38"/>
          <p:cNvSpPr>
            <a:spLocks noChangeShapeType="1"/>
          </p:cNvSpPr>
          <p:nvPr/>
        </p:nvSpPr>
        <p:spPr bwMode="auto">
          <a:xfrm>
            <a:off x="4342259" y="3109605"/>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39"/>
          <p:cNvSpPr>
            <a:spLocks noChangeShapeType="1"/>
          </p:cNvSpPr>
          <p:nvPr/>
        </p:nvSpPr>
        <p:spPr bwMode="auto">
          <a:xfrm>
            <a:off x="4353372" y="39636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40"/>
          <p:cNvSpPr>
            <a:spLocks noChangeShapeType="1"/>
          </p:cNvSpPr>
          <p:nvPr/>
        </p:nvSpPr>
        <p:spPr bwMode="auto">
          <a:xfrm>
            <a:off x="4354959" y="50812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ая со стрелкой 44"/>
          <p:cNvSpPr>
            <a:spLocks noChangeShapeType="1"/>
          </p:cNvSpPr>
          <p:nvPr/>
        </p:nvSpPr>
        <p:spPr bwMode="auto">
          <a:xfrm rot="5400000" flipV="1">
            <a:off x="4148584" y="3984318"/>
            <a:ext cx="1587" cy="1588"/>
          </a:xfrm>
          <a:prstGeom prst="bentConnector3">
            <a:avLst>
              <a:gd name="adj1" fmla="val 6720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вал 52"/>
          <p:cNvSpPr>
            <a:spLocks noChangeArrowheads="1"/>
          </p:cNvSpPr>
          <p:nvPr/>
        </p:nvSpPr>
        <p:spPr bwMode="auto">
          <a:xfrm>
            <a:off x="1003712" y="1127026"/>
            <a:ext cx="600076" cy="515407"/>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Л</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3" name="Овал 53"/>
          <p:cNvSpPr>
            <a:spLocks noChangeArrowheads="1"/>
          </p:cNvSpPr>
          <p:nvPr/>
        </p:nvSpPr>
        <p:spPr bwMode="auto">
          <a:xfrm>
            <a:off x="4216052" y="1899608"/>
            <a:ext cx="508348" cy="48488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4" name="Скругленный прямоугольник 54"/>
          <p:cNvSpPr>
            <a:spLocks noChangeArrowheads="1"/>
          </p:cNvSpPr>
          <p:nvPr/>
        </p:nvSpPr>
        <p:spPr bwMode="auto">
          <a:xfrm>
            <a:off x="196593" y="1935554"/>
            <a:ext cx="1872208" cy="48488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Установление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Скругленный прямоугольник 55"/>
          <p:cNvSpPr>
            <a:spLocks noChangeArrowheads="1"/>
          </p:cNvSpPr>
          <p:nvPr/>
        </p:nvSpPr>
        <p:spPr bwMode="auto">
          <a:xfrm>
            <a:off x="196593" y="3671994"/>
            <a:ext cx="1575547" cy="50567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Поддержание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Скругленный прямоугольник 56"/>
          <p:cNvSpPr>
            <a:spLocks noChangeArrowheads="1"/>
          </p:cNvSpPr>
          <p:nvPr/>
        </p:nvSpPr>
        <p:spPr bwMode="auto">
          <a:xfrm>
            <a:off x="222946" y="5045294"/>
            <a:ext cx="1301121" cy="58204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Выход из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Скругленный прямоугольник 58"/>
          <p:cNvSpPr>
            <a:spLocks noChangeArrowheads="1"/>
          </p:cNvSpPr>
          <p:nvPr/>
        </p:nvSpPr>
        <p:spPr bwMode="auto">
          <a:xfrm>
            <a:off x="2748506" y="3836072"/>
            <a:ext cx="900965" cy="503401"/>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пожар</a:t>
            </a:r>
            <a:endParaRPr kumimoji="0" lang="ru-RU" alt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Скругленный прямоугольник 59"/>
          <p:cNvSpPr>
            <a:spLocks noChangeArrowheads="1"/>
          </p:cNvSpPr>
          <p:nvPr/>
        </p:nvSpPr>
        <p:spPr bwMode="auto">
          <a:xfrm>
            <a:off x="4603790" y="2774320"/>
            <a:ext cx="2811000" cy="62547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анализ проблемы</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Скругленный прямоугольник 60"/>
          <p:cNvSpPr>
            <a:spLocks noChangeArrowheads="1"/>
          </p:cNvSpPr>
          <p:nvPr/>
        </p:nvSpPr>
        <p:spPr bwMode="auto">
          <a:xfrm>
            <a:off x="4595852" y="3971294"/>
            <a:ext cx="2818937" cy="590549"/>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поиск решения</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Скругленный прямоугольник 61"/>
          <p:cNvSpPr>
            <a:spLocks noChangeArrowheads="1"/>
          </p:cNvSpPr>
          <p:nvPr/>
        </p:nvSpPr>
        <p:spPr bwMode="auto">
          <a:xfrm>
            <a:off x="4471553" y="5115184"/>
            <a:ext cx="1233174" cy="64198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Решение</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Скругленный прямоугольник 64"/>
          <p:cNvSpPr>
            <a:spLocks noChangeArrowheads="1"/>
          </p:cNvSpPr>
          <p:nvPr/>
        </p:nvSpPr>
        <p:spPr bwMode="auto">
          <a:xfrm>
            <a:off x="7452320" y="1722438"/>
            <a:ext cx="1584176" cy="3871912"/>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ОТКРЫТЫЕ</a:t>
            </a:r>
            <a:r>
              <a:rPr kumimoji="0" lang="ru-RU" alt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ВОЗРАЖЕНИЯ</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4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ая соединительная линия 51"/>
          <p:cNvSpPr>
            <a:spLocks noChangeShapeType="1"/>
          </p:cNvSpPr>
          <p:nvPr/>
        </p:nvSpPr>
        <p:spPr bwMode="auto">
          <a:xfrm>
            <a:off x="7524328" y="1962150"/>
            <a:ext cx="41275" cy="3883025"/>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единительная линия 62"/>
          <p:cNvSpPr>
            <a:spLocks noChangeShapeType="1"/>
          </p:cNvSpPr>
          <p:nvPr/>
        </p:nvSpPr>
        <p:spPr bwMode="auto">
          <a:xfrm>
            <a:off x="7414790" y="1946534"/>
            <a:ext cx="260350"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единительная линия 63"/>
          <p:cNvSpPr>
            <a:spLocks noChangeShapeType="1"/>
          </p:cNvSpPr>
          <p:nvPr/>
        </p:nvSpPr>
        <p:spPr bwMode="auto">
          <a:xfrm>
            <a:off x="7452320" y="5838825"/>
            <a:ext cx="261938"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40" name="Прямая со стрелкой 39"/>
          <p:cNvCxnSpPr/>
          <p:nvPr/>
        </p:nvCxnSpPr>
        <p:spPr>
          <a:xfrm flipV="1">
            <a:off x="1488694" y="2519055"/>
            <a:ext cx="2659889" cy="26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H="1">
            <a:off x="1772140" y="3658394"/>
            <a:ext cx="24439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Прямая со стрелкой 41"/>
          <p:cNvCxnSpPr/>
          <p:nvPr/>
        </p:nvCxnSpPr>
        <p:spPr>
          <a:xfrm>
            <a:off x="1772140" y="4485841"/>
            <a:ext cx="244391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4145863" y="2687265"/>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Прямая со стрелкой 47"/>
          <p:cNvCxnSpPr/>
          <p:nvPr/>
        </p:nvCxnSpPr>
        <p:spPr>
          <a:xfrm flipH="1">
            <a:off x="4216051" y="4715392"/>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Пятно 2 57"/>
          <p:cNvSpPr>
            <a:spLocks noChangeArrowheads="1"/>
          </p:cNvSpPr>
          <p:nvPr/>
        </p:nvSpPr>
        <p:spPr bwMode="auto">
          <a:xfrm>
            <a:off x="1613285" y="3807502"/>
            <a:ext cx="1135221" cy="625037"/>
          </a:xfrm>
          <a:prstGeom prst="irregularSeal2">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ru-RU"/>
          </a:p>
        </p:txBody>
      </p:sp>
    </p:spTree>
    <p:extLst>
      <p:ext uri="{BB962C8B-B14F-4D97-AF65-F5344CB8AC3E}">
        <p14:creationId xmlns:p14="http://schemas.microsoft.com/office/powerpoint/2010/main" val="3973319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Правильно сформулированные вопросы помогают</a:t>
            </a:r>
          </a:p>
        </p:txBody>
      </p:sp>
      <p:sp>
        <p:nvSpPr>
          <p:cNvPr id="3" name="Объект 2"/>
          <p:cNvSpPr>
            <a:spLocks noGrp="1"/>
          </p:cNvSpPr>
          <p:nvPr>
            <p:ph idx="1"/>
          </p:nvPr>
        </p:nvSpPr>
        <p:spPr>
          <a:xfrm>
            <a:off x="457200" y="1916832"/>
            <a:ext cx="8229600" cy="4209331"/>
          </a:xfrm>
        </p:spPr>
        <p:txBody>
          <a:bodyPr>
            <a:normAutofit/>
          </a:bodyPr>
          <a:lstStyle/>
          <a:p>
            <a:pPr marL="0" indent="0">
              <a:buNone/>
            </a:pPr>
            <a:r>
              <a:rPr lang="ru-RU" b="1" dirty="0" smtClean="0">
                <a:solidFill>
                  <a:srgbClr val="FF0000"/>
                </a:solidFill>
              </a:rPr>
              <a:t>?</a:t>
            </a:r>
            <a:r>
              <a:rPr lang="ru-RU" dirty="0" smtClean="0"/>
              <a:t> устанавливать </a:t>
            </a:r>
            <a:r>
              <a:rPr lang="ru-RU" dirty="0"/>
              <a:t>и поддерживать контакт с </a:t>
            </a:r>
            <a:r>
              <a:rPr lang="ru-RU" dirty="0" smtClean="0"/>
              <a:t>человеком</a:t>
            </a:r>
            <a:endParaRPr lang="ru-RU" dirty="0"/>
          </a:p>
          <a:p>
            <a:pPr marL="0" indent="0">
              <a:buNone/>
            </a:pPr>
            <a:r>
              <a:rPr lang="ru-RU" b="1" dirty="0">
                <a:solidFill>
                  <a:srgbClr val="FF0000"/>
                </a:solidFill>
              </a:rPr>
              <a:t>? </a:t>
            </a:r>
            <a:r>
              <a:rPr lang="ru-RU" dirty="0" smtClean="0"/>
              <a:t>вести </a:t>
            </a:r>
            <a:r>
              <a:rPr lang="ru-RU" dirty="0"/>
              <a:t>разговор в заданном </a:t>
            </a:r>
            <a:r>
              <a:rPr lang="ru-RU" dirty="0" smtClean="0"/>
              <a:t>направлении</a:t>
            </a:r>
            <a:endParaRPr lang="ru-RU" dirty="0"/>
          </a:p>
          <a:p>
            <a:pPr marL="0" indent="0">
              <a:buNone/>
            </a:pPr>
            <a:r>
              <a:rPr lang="ru-RU" b="1" dirty="0">
                <a:solidFill>
                  <a:srgbClr val="FF0000"/>
                </a:solidFill>
              </a:rPr>
              <a:t>? </a:t>
            </a:r>
            <a:r>
              <a:rPr lang="ru-RU" dirty="0" smtClean="0"/>
              <a:t>определить </a:t>
            </a:r>
            <a:r>
              <a:rPr lang="ru-RU" dirty="0"/>
              <a:t>мотивы и потребности </a:t>
            </a:r>
            <a:r>
              <a:rPr lang="ru-RU" dirty="0" smtClean="0"/>
              <a:t>собеседника</a:t>
            </a:r>
          </a:p>
          <a:p>
            <a:pPr marL="0" indent="0">
              <a:buNone/>
            </a:pPr>
            <a:r>
              <a:rPr lang="ru-RU" b="1" dirty="0">
                <a:solidFill>
                  <a:srgbClr val="FF0000"/>
                </a:solidFill>
              </a:rPr>
              <a:t>? </a:t>
            </a:r>
            <a:r>
              <a:rPr lang="ru-RU" dirty="0" smtClean="0"/>
              <a:t>преодолевать возражения</a:t>
            </a:r>
            <a:endParaRPr lang="ru-RU" dirty="0"/>
          </a:p>
          <a:p>
            <a:pPr marL="0" indent="0">
              <a:buNone/>
            </a:pPr>
            <a:endParaRPr lang="ru-RU" dirty="0"/>
          </a:p>
        </p:txBody>
      </p:sp>
    </p:spTree>
    <p:extLst>
      <p:ext uri="{BB962C8B-B14F-4D97-AF65-F5344CB8AC3E}">
        <p14:creationId xmlns:p14="http://schemas.microsoft.com/office/powerpoint/2010/main" val="13005962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7787208" cy="4525963"/>
          </a:xfrm>
        </p:spPr>
        <p:txBody>
          <a:bodyPr>
            <a:normAutofit lnSpcReduction="10000"/>
          </a:bodyPr>
          <a:lstStyle/>
          <a:p>
            <a:pPr algn="just"/>
            <a:r>
              <a:rPr lang="ru-RU" b="1" dirty="0"/>
              <a:t>Закрытые вопросы </a:t>
            </a:r>
            <a:r>
              <a:rPr lang="ru-RU" dirty="0"/>
              <a:t>— это вопросы, на которые можно дать однозначный ответ («да», «нет», «согласен», назвать точную дату, имя или число и т.п.)</a:t>
            </a:r>
          </a:p>
          <a:p>
            <a:pPr algn="just"/>
            <a:r>
              <a:rPr lang="ru-RU" b="1" dirty="0"/>
              <a:t>Открытые вопросы </a:t>
            </a:r>
            <a:r>
              <a:rPr lang="ru-RU" dirty="0"/>
              <a:t>— это вопросы, на которые трудно ответить кратко, они требуют какого-то объяснения, мыслительной работы, предполагают развернутый ответ в свободной </a:t>
            </a:r>
            <a:r>
              <a:rPr lang="ru-RU" dirty="0" smtClean="0"/>
              <a:t>форме </a:t>
            </a:r>
            <a:endParaRPr lang="ru-RU" dirty="0"/>
          </a:p>
          <a:p>
            <a:pPr algn="just"/>
            <a:endParaRPr lang="ru-RU" dirty="0"/>
          </a:p>
        </p:txBody>
      </p:sp>
    </p:spTree>
    <p:extLst>
      <p:ext uri="{BB962C8B-B14F-4D97-AF65-F5344CB8AC3E}">
        <p14:creationId xmlns:p14="http://schemas.microsoft.com/office/powerpoint/2010/main" val="8519755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a:t>Наша болезнь – с самого начала, не прояснив </a:t>
            </a:r>
            <a:r>
              <a:rPr lang="ru-RU" dirty="0">
                <a:solidFill>
                  <a:srgbClr val="FF0000"/>
                </a:solidFill>
              </a:rPr>
              <a:t>проблемы</a:t>
            </a:r>
            <a:r>
              <a:rPr lang="ru-RU" dirty="0"/>
              <a:t>, сразу </a:t>
            </a:r>
            <a:r>
              <a:rPr lang="ru-RU" dirty="0">
                <a:solidFill>
                  <a:srgbClr val="FF0000"/>
                </a:solidFill>
              </a:rPr>
              <a:t>сформулировать свою версию</a:t>
            </a:r>
            <a:r>
              <a:rPr lang="ru-RU" dirty="0"/>
              <a:t>, а потом для проверки этой версии задавать закрытые вопросы. В сущности, закрытые вопросы это гипотезы, уже готовые предположения, которые нужно лишь подтвердить или опровергнуть. Однако </a:t>
            </a:r>
            <a:r>
              <a:rPr lang="ru-RU" dirty="0">
                <a:solidFill>
                  <a:srgbClr val="FF0000"/>
                </a:solidFill>
              </a:rPr>
              <a:t>наши гипотезы могут быть совсем не о том</a:t>
            </a:r>
            <a:r>
              <a:rPr lang="ru-RU" dirty="0"/>
              <a:t>, что имеет ввиду или хочет сказать нам партнер.</a:t>
            </a:r>
          </a:p>
        </p:txBody>
      </p:sp>
    </p:spTree>
    <p:extLst>
      <p:ext uri="{BB962C8B-B14F-4D97-AF65-F5344CB8AC3E}">
        <p14:creationId xmlns:p14="http://schemas.microsoft.com/office/powerpoint/2010/main" val="934726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936104"/>
          </a:xfrm>
        </p:spPr>
        <p:txBody>
          <a:bodyPr>
            <a:noAutofit/>
          </a:bodyPr>
          <a:lstStyle/>
          <a:p>
            <a:r>
              <a:rPr lang="ru-RU" sz="3600" dirty="0"/>
              <a:t>Типичные ошибки при постановке вопросов и способы их преодоления</a:t>
            </a:r>
          </a:p>
        </p:txBody>
      </p:sp>
      <p:graphicFrame>
        <p:nvGraphicFramePr>
          <p:cNvPr id="5" name="Объект 4"/>
          <p:cNvGraphicFramePr>
            <a:graphicFrameLocks noGrp="1"/>
          </p:cNvGraphicFramePr>
          <p:nvPr>
            <p:ph idx="1"/>
            <p:extLst/>
          </p:nvPr>
        </p:nvGraphicFramePr>
        <p:xfrm>
          <a:off x="107504" y="1268760"/>
          <a:ext cx="8856984" cy="5599619"/>
        </p:xfrm>
        <a:graphic>
          <a:graphicData uri="http://schemas.openxmlformats.org/drawingml/2006/table">
            <a:tbl>
              <a:tblPr firstRow="1" firstCol="1" bandRow="1"/>
              <a:tblGrid>
                <a:gridCol w="230425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tblGrid>
              <a:tr h="275672">
                <a:tc>
                  <a:txBody>
                    <a:bodyPr/>
                    <a:lstStyle/>
                    <a:p>
                      <a:pPr>
                        <a:lnSpc>
                          <a:spcPct val="107000"/>
                        </a:lnSpc>
                        <a:spcAft>
                          <a:spcPts val="0"/>
                        </a:spcAft>
                      </a:pPr>
                      <a:r>
                        <a:rPr lang="ru-RU" sz="1800" b="1" dirty="0">
                          <a:effectLst/>
                          <a:latin typeface="Times New Roman"/>
                          <a:ea typeface="Calibri"/>
                          <a:cs typeface="Times New Roman"/>
                        </a:rPr>
                        <a:t>Типичная ошибка</a:t>
                      </a:r>
                      <a:endParaRPr lang="ru-RU" sz="1200" dirty="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ru-RU" sz="1800" b="1">
                          <a:effectLst/>
                          <a:latin typeface="Times New Roman"/>
                          <a:ea typeface="Calibri"/>
                          <a:cs typeface="Times New Roman"/>
                        </a:rPr>
                        <a:t>Почему это ошибка?</a:t>
                      </a:r>
                      <a:endParaRPr lang="ru-RU" sz="120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ru-RU" sz="1800" b="1">
                          <a:effectLst/>
                          <a:latin typeface="Times New Roman"/>
                          <a:ea typeface="Calibri"/>
                          <a:cs typeface="Times New Roman"/>
                        </a:rPr>
                        <a:t>Способ преодоления</a:t>
                      </a:r>
                      <a:endParaRPr lang="ru-RU" sz="120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1873284">
                <a:tc>
                  <a:txBody>
                    <a:bodyPr/>
                    <a:lstStyle/>
                    <a:p>
                      <a:pPr marL="0" lvl="0" indent="0">
                        <a:lnSpc>
                          <a:spcPct val="107000"/>
                        </a:lnSpc>
                        <a:spcAft>
                          <a:spcPts val="0"/>
                        </a:spcAft>
                        <a:buFont typeface="+mj-lt"/>
                        <a:buNone/>
                      </a:pPr>
                      <a:r>
                        <a:rPr lang="ru-RU" sz="1800" b="1" dirty="0">
                          <a:effectLst/>
                          <a:latin typeface="Times New Roman"/>
                          <a:ea typeface="Calibri"/>
                          <a:cs typeface="Times New Roman"/>
                        </a:rPr>
                        <a:t>Почему?</a:t>
                      </a:r>
                      <a:endParaRPr lang="ru-RU" sz="1200" dirty="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800">
                          <a:effectLst/>
                          <a:latin typeface="Times New Roman"/>
                          <a:ea typeface="Calibri"/>
                          <a:cs typeface="Times New Roman"/>
                        </a:rPr>
                        <a:t>Скрытое обвинение: «Ваш выбор мне не понятен, а, следовательно, неправилен».</a:t>
                      </a:r>
                      <a:endParaRPr lang="ru-RU" sz="120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just">
                        <a:lnSpc>
                          <a:spcPct val="107000"/>
                        </a:lnSpc>
                        <a:spcAft>
                          <a:spcPts val="0"/>
                        </a:spcAft>
                      </a:pPr>
                      <a:r>
                        <a:rPr lang="ru-RU" sz="1800" i="1">
                          <a:effectLst/>
                          <a:latin typeface="Times New Roman"/>
                          <a:ea typeface="Calibri"/>
                          <a:cs typeface="Times New Roman"/>
                        </a:rPr>
                        <a:t>Каковы основные аргументы в пользу этого решения?</a:t>
                      </a:r>
                      <a:endParaRPr lang="ru-RU" sz="1200">
                        <a:effectLst/>
                        <a:latin typeface="Calibri"/>
                        <a:ea typeface="Calibri"/>
                        <a:cs typeface="Times New Roman"/>
                      </a:endParaRPr>
                    </a:p>
                    <a:p>
                      <a:pPr algn="just">
                        <a:lnSpc>
                          <a:spcPct val="107000"/>
                        </a:lnSpc>
                        <a:spcAft>
                          <a:spcPts val="0"/>
                        </a:spcAft>
                      </a:pPr>
                      <a:r>
                        <a:rPr lang="ru-RU" sz="1800" i="1">
                          <a:effectLst/>
                          <a:latin typeface="Times New Roman"/>
                          <a:ea typeface="Calibri"/>
                          <a:cs typeface="Times New Roman"/>
                        </a:rPr>
                        <a:t>Какова логика этого выбора?</a:t>
                      </a:r>
                      <a:endParaRPr lang="ru-RU" sz="1200">
                        <a:effectLst/>
                        <a:latin typeface="Calibri"/>
                        <a:ea typeface="Calibri"/>
                        <a:cs typeface="Times New Roman"/>
                      </a:endParaRPr>
                    </a:p>
                    <a:p>
                      <a:pPr algn="just">
                        <a:lnSpc>
                          <a:spcPct val="107000"/>
                        </a:lnSpc>
                        <a:spcAft>
                          <a:spcPts val="0"/>
                        </a:spcAft>
                      </a:pPr>
                      <a:r>
                        <a:rPr lang="ru-RU" sz="1800" i="1">
                          <a:effectLst/>
                          <a:latin typeface="Times New Roman"/>
                          <a:ea typeface="Calibri"/>
                          <a:cs typeface="Times New Roman"/>
                        </a:rPr>
                        <a:t>Чем можно подтвердить целесообразность такого решения?</a:t>
                      </a:r>
                      <a:endParaRPr lang="ru-RU" sz="120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r h="1378359">
                <a:tc>
                  <a:txBody>
                    <a:bodyPr/>
                    <a:lstStyle/>
                    <a:p>
                      <a:pPr marL="0" lvl="0" indent="0">
                        <a:lnSpc>
                          <a:spcPct val="107000"/>
                        </a:lnSpc>
                        <a:spcAft>
                          <a:spcPts val="0"/>
                        </a:spcAft>
                        <a:buFont typeface="+mj-lt"/>
                        <a:buNone/>
                      </a:pPr>
                      <a:r>
                        <a:rPr lang="ru-RU" sz="1800" b="1" dirty="0">
                          <a:effectLst/>
                          <a:latin typeface="Times New Roman"/>
                          <a:ea typeface="Calibri"/>
                          <a:cs typeface="Times New Roman"/>
                        </a:rPr>
                        <a:t>Почему </a:t>
                      </a:r>
                      <a:r>
                        <a:rPr lang="ru-RU" sz="1800" b="1" dirty="0" smtClean="0">
                          <a:effectLst/>
                          <a:latin typeface="Times New Roman"/>
                          <a:ea typeface="Calibri"/>
                          <a:cs typeface="Times New Roman"/>
                        </a:rPr>
                        <a:t>Вы </a:t>
                      </a:r>
                      <a:r>
                        <a:rPr lang="ru-RU" sz="1800" b="1" dirty="0">
                          <a:effectLst/>
                          <a:latin typeface="Times New Roman"/>
                          <a:ea typeface="Calibri"/>
                          <a:cs typeface="Times New Roman"/>
                        </a:rPr>
                        <a:t>не…?</a:t>
                      </a:r>
                      <a:endParaRPr lang="ru-RU" sz="1200" dirty="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800">
                          <a:effectLst/>
                          <a:latin typeface="Times New Roman"/>
                          <a:ea typeface="Calibri"/>
                          <a:cs typeface="Times New Roman"/>
                        </a:rPr>
                        <a:t>Скрытое обвинение: «Вы выбрали неправильный путь».</a:t>
                      </a:r>
                      <a:endParaRPr lang="ru-RU" sz="120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just">
                        <a:lnSpc>
                          <a:spcPct val="107000"/>
                        </a:lnSpc>
                        <a:spcAft>
                          <a:spcPts val="0"/>
                        </a:spcAft>
                      </a:pPr>
                      <a:r>
                        <a:rPr lang="ru-RU" sz="1800" i="1">
                          <a:effectLst/>
                          <a:latin typeface="Times New Roman"/>
                          <a:ea typeface="Calibri"/>
                          <a:cs typeface="Times New Roman"/>
                        </a:rPr>
                        <a:t>Какие меры могли бы быть эффективными в этой ситуации?</a:t>
                      </a:r>
                      <a:endParaRPr lang="ru-RU" sz="1200">
                        <a:effectLst/>
                        <a:latin typeface="Calibri"/>
                        <a:ea typeface="Calibri"/>
                        <a:cs typeface="Times New Roman"/>
                      </a:endParaRPr>
                    </a:p>
                    <a:p>
                      <a:pPr algn="just">
                        <a:lnSpc>
                          <a:spcPct val="107000"/>
                        </a:lnSpc>
                        <a:spcAft>
                          <a:spcPts val="0"/>
                        </a:spcAft>
                      </a:pPr>
                      <a:r>
                        <a:rPr lang="ru-RU" sz="1800" i="1">
                          <a:effectLst/>
                          <a:latin typeface="Times New Roman"/>
                          <a:ea typeface="Calibri"/>
                          <a:cs typeface="Times New Roman"/>
                        </a:rPr>
                        <a:t>Как мы могли бы обосновать их эффективность?</a:t>
                      </a:r>
                      <a:endParaRPr lang="ru-RU" sz="120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2"/>
                  </a:ext>
                </a:extLst>
              </a:tr>
              <a:tr h="1873284">
                <a:tc>
                  <a:txBody>
                    <a:bodyPr/>
                    <a:lstStyle/>
                    <a:p>
                      <a:pPr marL="0" lvl="0" indent="0">
                        <a:lnSpc>
                          <a:spcPct val="107000"/>
                        </a:lnSpc>
                        <a:spcAft>
                          <a:spcPts val="0"/>
                        </a:spcAft>
                        <a:buFont typeface="+mj-lt"/>
                        <a:buNone/>
                      </a:pPr>
                      <a:r>
                        <a:rPr lang="ru-RU" sz="1800" b="1" dirty="0">
                          <a:effectLst/>
                          <a:latin typeface="Times New Roman"/>
                          <a:ea typeface="Calibri"/>
                          <a:cs typeface="Times New Roman"/>
                        </a:rPr>
                        <a:t>Как вы </a:t>
                      </a:r>
                      <a:r>
                        <a:rPr lang="ru-RU" sz="1800" b="1" dirty="0" smtClean="0">
                          <a:effectLst/>
                          <a:latin typeface="Times New Roman"/>
                          <a:ea typeface="Calibri"/>
                          <a:cs typeface="Times New Roman"/>
                        </a:rPr>
                        <a:t>могли отказаться…? (согласиться пригласить</a:t>
                      </a:r>
                      <a:r>
                        <a:rPr lang="ru-RU" sz="1800" b="1" dirty="0">
                          <a:effectLst/>
                          <a:latin typeface="Times New Roman"/>
                          <a:ea typeface="Calibri"/>
                          <a:cs typeface="Times New Roman"/>
                        </a:rPr>
                        <a:t>… не пригласить… так ответить… не ответить и т.п.)</a:t>
                      </a:r>
                      <a:endParaRPr lang="ru-RU" sz="1200" dirty="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800" dirty="0">
                          <a:effectLst/>
                          <a:latin typeface="Times New Roman"/>
                          <a:ea typeface="Calibri"/>
                          <a:cs typeface="Times New Roman"/>
                        </a:rPr>
                        <a:t>Скрытое обвинение: «Вы недостаточно опытны…»</a:t>
                      </a:r>
                      <a:endParaRPr lang="ru-RU" sz="1200" dirty="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gn="just">
                        <a:lnSpc>
                          <a:spcPct val="107000"/>
                        </a:lnSpc>
                        <a:spcAft>
                          <a:spcPts val="0"/>
                        </a:spcAft>
                      </a:pPr>
                      <a:r>
                        <a:rPr lang="ru-RU" sz="1800" i="1" dirty="0">
                          <a:effectLst/>
                          <a:latin typeface="Times New Roman"/>
                          <a:ea typeface="Calibri"/>
                          <a:cs typeface="Times New Roman"/>
                        </a:rPr>
                        <a:t>Чем было продиктовано положительное решение?</a:t>
                      </a:r>
                      <a:endParaRPr lang="ru-RU" sz="1200" dirty="0">
                        <a:effectLst/>
                        <a:latin typeface="Calibri"/>
                        <a:ea typeface="Calibri"/>
                        <a:cs typeface="Times New Roman"/>
                      </a:endParaRPr>
                    </a:p>
                    <a:p>
                      <a:pPr algn="just">
                        <a:lnSpc>
                          <a:spcPct val="107000"/>
                        </a:lnSpc>
                        <a:spcAft>
                          <a:spcPts val="0"/>
                        </a:spcAft>
                      </a:pPr>
                      <a:r>
                        <a:rPr lang="ru-RU" sz="1800" i="1" dirty="0">
                          <a:effectLst/>
                          <a:latin typeface="Times New Roman"/>
                          <a:ea typeface="Calibri"/>
                          <a:cs typeface="Times New Roman"/>
                        </a:rPr>
                        <a:t>Что побудило вас согласиться?</a:t>
                      </a:r>
                      <a:endParaRPr lang="ru-RU" sz="1200" dirty="0">
                        <a:effectLst/>
                        <a:latin typeface="Calibri"/>
                        <a:ea typeface="Calibri"/>
                        <a:cs typeface="Times New Roman"/>
                      </a:endParaRPr>
                    </a:p>
                    <a:p>
                      <a:pPr algn="just">
                        <a:lnSpc>
                          <a:spcPct val="107000"/>
                        </a:lnSpc>
                        <a:spcAft>
                          <a:spcPts val="0"/>
                        </a:spcAft>
                      </a:pPr>
                      <a:r>
                        <a:rPr lang="ru-RU" sz="1800" i="1" dirty="0">
                          <a:effectLst/>
                          <a:latin typeface="Times New Roman"/>
                          <a:ea typeface="Calibri"/>
                          <a:cs typeface="Times New Roman"/>
                        </a:rPr>
                        <a:t>Не могли бы вы привести обоснования своего решения?</a:t>
                      </a:r>
                      <a:endParaRPr lang="ru-RU" sz="1200" dirty="0">
                        <a:effectLst/>
                        <a:latin typeface="Calibri"/>
                        <a:ea typeface="Calibri"/>
                        <a:cs typeface="Times New Roman"/>
                      </a:endParaRPr>
                    </a:p>
                  </a:txBody>
                  <a:tcPr marL="54387" marR="54387"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82880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Спросили – выслушайте ответ</a:t>
            </a:r>
            <a:endParaRPr lang="ru-RU" b="1" dirty="0"/>
          </a:p>
        </p:txBody>
      </p:sp>
      <p:sp>
        <p:nvSpPr>
          <p:cNvPr id="3" name="Объект 2"/>
          <p:cNvSpPr>
            <a:spLocks noGrp="1"/>
          </p:cNvSpPr>
          <p:nvPr>
            <p:ph idx="1"/>
          </p:nvPr>
        </p:nvSpPr>
        <p:spPr/>
        <p:txBody>
          <a:bodyPr/>
          <a:lstStyle/>
          <a:p>
            <a:pPr>
              <a:buNone/>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484785"/>
            <a:ext cx="5189342"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9595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Слушанье </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31315391"/>
              </p:ext>
            </p:extLst>
          </p:nvPr>
        </p:nvGraphicFramePr>
        <p:xfrm>
          <a:off x="457200" y="1600200"/>
          <a:ext cx="8496944" cy="4688488"/>
        </p:xfrm>
        <a:graphic>
          <a:graphicData uri="http://schemas.openxmlformats.org/drawingml/2006/table">
            <a:tbl>
              <a:tblPr firstRow="1" firstCol="1" bandRow="1"/>
              <a:tblGrid>
                <a:gridCol w="2592288">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411451">
                <a:tc>
                  <a:txBody>
                    <a:bodyPr/>
                    <a:lstStyle/>
                    <a:p>
                      <a:pPr>
                        <a:lnSpc>
                          <a:spcPct val="107000"/>
                        </a:lnSpc>
                        <a:spcAft>
                          <a:spcPts val="0"/>
                        </a:spcAft>
                      </a:pPr>
                      <a:r>
                        <a:rPr lang="ru-RU" sz="1800" b="1" dirty="0">
                          <a:effectLst/>
                          <a:latin typeface="+mn-lt"/>
                          <a:ea typeface="Calibri"/>
                          <a:cs typeface="Times New Roman"/>
                        </a:rPr>
                        <a:t>ИГНОРИРОВАНИЕ</a:t>
                      </a:r>
                      <a:endParaRPr lang="ru-RU" sz="1200" dirty="0">
                        <a:effectLst/>
                        <a:latin typeface="+mn-lt"/>
                        <a:ea typeface="Calibri"/>
                        <a:cs typeface="Times New Roman"/>
                      </a:endParaRPr>
                    </a:p>
                  </a:txBody>
                  <a:tcPr marL="61803" marR="61803" marT="0" marB="0">
                    <a:lnL>
                      <a:noFill/>
                    </a:lnL>
                    <a:lnR>
                      <a:noFill/>
                    </a:lnR>
                    <a:lnT>
                      <a:noFill/>
                    </a:lnT>
                    <a:lnB>
                      <a:noFill/>
                    </a:lnB>
                  </a:tcPr>
                </a:tc>
                <a:tc>
                  <a:txBody>
                    <a:bodyPr/>
                    <a:lstStyle/>
                    <a:p>
                      <a:pPr algn="just">
                        <a:lnSpc>
                          <a:spcPct val="107000"/>
                        </a:lnSpc>
                        <a:spcAft>
                          <a:spcPts val="0"/>
                        </a:spcAft>
                      </a:pPr>
                      <a:r>
                        <a:rPr lang="ru-RU" sz="1800">
                          <a:effectLst/>
                          <a:latin typeface="+mn-lt"/>
                          <a:ea typeface="Calibri"/>
                          <a:cs typeface="Times New Roman"/>
                        </a:rPr>
                        <a:t>Не прикладывает усилий, чтобы слушать</a:t>
                      </a:r>
                      <a:endParaRPr lang="ru-RU" sz="1200">
                        <a:effectLst/>
                        <a:latin typeface="+mn-lt"/>
                        <a:ea typeface="Calibri"/>
                        <a:cs typeface="Times New Roman"/>
                      </a:endParaRPr>
                    </a:p>
                  </a:txBody>
                  <a:tcPr marL="61803" marR="61803" marT="0" marB="0">
                    <a:lnL>
                      <a:noFill/>
                    </a:lnL>
                    <a:lnR>
                      <a:noFill/>
                    </a:lnR>
                    <a:lnT>
                      <a:noFill/>
                    </a:lnT>
                    <a:lnB>
                      <a:noFill/>
                    </a:lnB>
                  </a:tcPr>
                </a:tc>
                <a:extLst>
                  <a:ext uri="{0D108BD9-81ED-4DB2-BD59-A6C34878D82A}">
                    <a16:rowId xmlns:a16="http://schemas.microsoft.com/office/drawing/2014/main" val="10000"/>
                  </a:ext>
                </a:extLst>
              </a:tr>
              <a:tr h="411451">
                <a:tc>
                  <a:txBody>
                    <a:bodyPr/>
                    <a:lstStyle/>
                    <a:p>
                      <a:pPr>
                        <a:lnSpc>
                          <a:spcPct val="107000"/>
                        </a:lnSpc>
                        <a:spcAft>
                          <a:spcPts val="0"/>
                        </a:spcAft>
                      </a:pPr>
                      <a:r>
                        <a:rPr lang="ru-RU" sz="1800" b="1">
                          <a:effectLst/>
                          <a:latin typeface="+mn-lt"/>
                          <a:ea typeface="Calibri"/>
                          <a:cs typeface="Times New Roman"/>
                        </a:rPr>
                        <a:t>СИМУЛИРОВАНИЕ СЛУШАНИЯ</a:t>
                      </a:r>
                      <a:endParaRPr lang="ru-RU" sz="1200">
                        <a:effectLst/>
                        <a:latin typeface="+mn-lt"/>
                        <a:ea typeface="Calibri"/>
                        <a:cs typeface="Times New Roman"/>
                      </a:endParaRPr>
                    </a:p>
                  </a:txBody>
                  <a:tcPr marL="61803" marR="61803" marT="0" marB="0">
                    <a:lnL>
                      <a:noFill/>
                    </a:lnL>
                    <a:lnR>
                      <a:noFill/>
                    </a:lnR>
                    <a:lnT>
                      <a:noFill/>
                    </a:lnT>
                    <a:lnB>
                      <a:noFill/>
                    </a:lnB>
                    <a:solidFill>
                      <a:srgbClr val="F2F2F2"/>
                    </a:solidFill>
                  </a:tcPr>
                </a:tc>
                <a:tc>
                  <a:txBody>
                    <a:bodyPr/>
                    <a:lstStyle/>
                    <a:p>
                      <a:pPr algn="just">
                        <a:lnSpc>
                          <a:spcPct val="107000"/>
                        </a:lnSpc>
                        <a:spcAft>
                          <a:spcPts val="0"/>
                        </a:spcAft>
                      </a:pPr>
                      <a:r>
                        <a:rPr lang="ru-RU" sz="1800">
                          <a:effectLst/>
                          <a:latin typeface="+mn-lt"/>
                          <a:ea typeface="Calibri"/>
                          <a:cs typeface="Times New Roman"/>
                        </a:rPr>
                        <a:t>Создание видимости, что вы слушаете</a:t>
                      </a:r>
                      <a:endParaRPr lang="ru-RU" sz="1200">
                        <a:effectLst/>
                        <a:latin typeface="+mn-lt"/>
                        <a:ea typeface="Calibri"/>
                        <a:cs typeface="Times New Roman"/>
                      </a:endParaRPr>
                    </a:p>
                  </a:txBody>
                  <a:tcPr marL="61803" marR="61803" marT="0" marB="0">
                    <a:lnL>
                      <a:noFill/>
                    </a:lnL>
                    <a:lnR>
                      <a:noFill/>
                    </a:lnR>
                    <a:lnT>
                      <a:noFill/>
                    </a:lnT>
                    <a:lnB>
                      <a:noFill/>
                    </a:lnB>
                    <a:solidFill>
                      <a:srgbClr val="F2F2F2"/>
                    </a:solidFill>
                  </a:tcPr>
                </a:tc>
                <a:extLst>
                  <a:ext uri="{0D108BD9-81ED-4DB2-BD59-A6C34878D82A}">
                    <a16:rowId xmlns:a16="http://schemas.microsoft.com/office/drawing/2014/main" val="10001"/>
                  </a:ext>
                </a:extLst>
              </a:tr>
              <a:tr h="617177">
                <a:tc>
                  <a:txBody>
                    <a:bodyPr/>
                    <a:lstStyle/>
                    <a:p>
                      <a:pPr>
                        <a:lnSpc>
                          <a:spcPct val="107000"/>
                        </a:lnSpc>
                        <a:spcAft>
                          <a:spcPts val="0"/>
                        </a:spcAft>
                      </a:pPr>
                      <a:r>
                        <a:rPr lang="ru-RU" sz="1800" b="1">
                          <a:effectLst/>
                          <a:latin typeface="+mn-lt"/>
                          <a:ea typeface="Calibri"/>
                          <a:cs typeface="Times New Roman"/>
                        </a:rPr>
                        <a:t>ИЗБИРАТЕЛЬНОЕ СЛУШАНИЕ</a:t>
                      </a:r>
                      <a:endParaRPr lang="ru-RU" sz="1200">
                        <a:effectLst/>
                        <a:latin typeface="+mn-lt"/>
                        <a:ea typeface="Calibri"/>
                        <a:cs typeface="Times New Roman"/>
                      </a:endParaRPr>
                    </a:p>
                  </a:txBody>
                  <a:tcPr marL="61803" marR="61803" marT="0" marB="0">
                    <a:lnL>
                      <a:noFill/>
                    </a:lnL>
                    <a:lnR>
                      <a:noFill/>
                    </a:lnR>
                    <a:lnT>
                      <a:noFill/>
                    </a:lnT>
                    <a:lnB>
                      <a:noFill/>
                    </a:lnB>
                  </a:tcPr>
                </a:tc>
                <a:tc>
                  <a:txBody>
                    <a:bodyPr/>
                    <a:lstStyle/>
                    <a:p>
                      <a:pPr algn="just">
                        <a:lnSpc>
                          <a:spcPct val="107000"/>
                        </a:lnSpc>
                        <a:spcAft>
                          <a:spcPts val="0"/>
                        </a:spcAft>
                      </a:pPr>
                      <a:r>
                        <a:rPr lang="ru-RU" sz="1800">
                          <a:effectLst/>
                          <a:latin typeface="+mn-lt"/>
                          <a:ea typeface="Calibri"/>
                          <a:cs typeface="Times New Roman"/>
                        </a:rPr>
                        <a:t>Слушает только ту часть обсуждения, которая представляет интерес</a:t>
                      </a:r>
                      <a:endParaRPr lang="ru-RU" sz="1200">
                        <a:effectLst/>
                        <a:latin typeface="+mn-lt"/>
                        <a:ea typeface="Calibri"/>
                        <a:cs typeface="Times New Roman"/>
                      </a:endParaRPr>
                    </a:p>
                  </a:txBody>
                  <a:tcPr marL="61803" marR="61803" marT="0" marB="0">
                    <a:lnL>
                      <a:noFill/>
                    </a:lnL>
                    <a:lnR>
                      <a:noFill/>
                    </a:lnR>
                    <a:lnT>
                      <a:noFill/>
                    </a:lnT>
                    <a:lnB>
                      <a:noFill/>
                    </a:lnB>
                  </a:tcPr>
                </a:tc>
                <a:extLst>
                  <a:ext uri="{0D108BD9-81ED-4DB2-BD59-A6C34878D82A}">
                    <a16:rowId xmlns:a16="http://schemas.microsoft.com/office/drawing/2014/main" val="10002"/>
                  </a:ext>
                </a:extLst>
              </a:tr>
              <a:tr h="822902">
                <a:tc>
                  <a:txBody>
                    <a:bodyPr/>
                    <a:lstStyle/>
                    <a:p>
                      <a:pPr>
                        <a:lnSpc>
                          <a:spcPct val="107000"/>
                        </a:lnSpc>
                        <a:spcAft>
                          <a:spcPts val="0"/>
                        </a:spcAft>
                      </a:pPr>
                      <a:r>
                        <a:rPr lang="ru-RU" sz="1800" b="1">
                          <a:effectLst/>
                          <a:latin typeface="+mn-lt"/>
                          <a:ea typeface="Calibri"/>
                          <a:cs typeface="Times New Roman"/>
                        </a:rPr>
                        <a:t>ВНИМАТЕЛЬНОЕ СЛУШАНИЕ</a:t>
                      </a:r>
                      <a:endParaRPr lang="ru-RU" sz="1200">
                        <a:effectLst/>
                        <a:latin typeface="+mn-lt"/>
                        <a:ea typeface="Calibri"/>
                        <a:cs typeface="Times New Roman"/>
                      </a:endParaRPr>
                    </a:p>
                  </a:txBody>
                  <a:tcPr marL="61803" marR="61803" marT="0" marB="0">
                    <a:lnL>
                      <a:noFill/>
                    </a:lnL>
                    <a:lnR>
                      <a:noFill/>
                    </a:lnR>
                    <a:lnT>
                      <a:noFill/>
                    </a:lnT>
                    <a:lnB>
                      <a:noFill/>
                    </a:lnB>
                    <a:solidFill>
                      <a:srgbClr val="F2F2F2"/>
                    </a:solidFill>
                  </a:tcPr>
                </a:tc>
                <a:tc>
                  <a:txBody>
                    <a:bodyPr/>
                    <a:lstStyle/>
                    <a:p>
                      <a:pPr algn="just">
                        <a:lnSpc>
                          <a:spcPct val="107000"/>
                        </a:lnSpc>
                        <a:spcAft>
                          <a:spcPts val="0"/>
                        </a:spcAft>
                      </a:pPr>
                      <a:r>
                        <a:rPr lang="ru-RU" sz="1800" dirty="0">
                          <a:effectLst/>
                          <a:latin typeface="+mn-lt"/>
                          <a:ea typeface="Calibri"/>
                          <a:cs typeface="Times New Roman"/>
                        </a:rPr>
                        <a:t>Обращает внимание и фокусируется на том, что человек говорит и сравнивает то, что слышит, со своим опытом</a:t>
                      </a:r>
                      <a:endParaRPr lang="ru-RU" sz="1200" dirty="0">
                        <a:effectLst/>
                        <a:latin typeface="+mn-lt"/>
                        <a:ea typeface="Calibri"/>
                        <a:cs typeface="Times New Roman"/>
                      </a:endParaRPr>
                    </a:p>
                  </a:txBody>
                  <a:tcPr marL="61803" marR="61803" marT="0" marB="0">
                    <a:lnL>
                      <a:noFill/>
                    </a:lnL>
                    <a:lnR>
                      <a:noFill/>
                    </a:lnR>
                    <a:lnT>
                      <a:noFill/>
                    </a:lnT>
                    <a:lnB>
                      <a:noFill/>
                    </a:lnB>
                    <a:solidFill>
                      <a:srgbClr val="F2F2F2"/>
                    </a:solidFill>
                  </a:tcPr>
                </a:tc>
                <a:extLst>
                  <a:ext uri="{0D108BD9-81ED-4DB2-BD59-A6C34878D82A}">
                    <a16:rowId xmlns:a16="http://schemas.microsoft.com/office/drawing/2014/main" val="10003"/>
                  </a:ext>
                </a:extLst>
              </a:tr>
              <a:tr h="2262981">
                <a:tc>
                  <a:txBody>
                    <a:bodyPr/>
                    <a:lstStyle/>
                    <a:p>
                      <a:pPr>
                        <a:lnSpc>
                          <a:spcPct val="107000"/>
                        </a:lnSpc>
                        <a:spcAft>
                          <a:spcPts val="0"/>
                        </a:spcAft>
                      </a:pPr>
                      <a:r>
                        <a:rPr lang="ru-RU" sz="1800" b="1">
                          <a:effectLst/>
                          <a:latin typeface="+mn-lt"/>
                          <a:ea typeface="Calibri"/>
                          <a:cs typeface="Times New Roman"/>
                        </a:rPr>
                        <a:t>ЭМПАТИЧЕСКОЕ СЛУШАНИЕ</a:t>
                      </a:r>
                      <a:endParaRPr lang="ru-RU" sz="1200">
                        <a:effectLst/>
                        <a:latin typeface="+mn-lt"/>
                        <a:ea typeface="Calibri"/>
                        <a:cs typeface="Times New Roman"/>
                      </a:endParaRPr>
                    </a:p>
                  </a:txBody>
                  <a:tcPr marL="61803" marR="61803" marT="0" marB="0">
                    <a:lnL>
                      <a:noFill/>
                    </a:lnL>
                    <a:lnR>
                      <a:noFill/>
                    </a:lnR>
                    <a:lnT>
                      <a:noFill/>
                    </a:lnT>
                    <a:lnB>
                      <a:noFill/>
                    </a:lnB>
                  </a:tcPr>
                </a:tc>
                <a:tc>
                  <a:txBody>
                    <a:bodyPr/>
                    <a:lstStyle/>
                    <a:p>
                      <a:pPr algn="just">
                        <a:lnSpc>
                          <a:spcPct val="107000"/>
                        </a:lnSpc>
                        <a:spcAft>
                          <a:spcPts val="0"/>
                        </a:spcAft>
                      </a:pPr>
                      <a:r>
                        <a:rPr lang="ru-RU" sz="1800" dirty="0">
                          <a:effectLst/>
                          <a:latin typeface="+mn-lt"/>
                          <a:ea typeface="Calibri"/>
                          <a:cs typeface="Times New Roman"/>
                        </a:rPr>
                        <a:t>Слушает и реагирует и сердцем, и рассудком (сознанием) для того, чтобы понимать слова говорящего, его намерения и чувства, не позволяя собственным фильтрам играть при этом роль. Эмпатическое слушание – это то, чего мы добиваемся, чтобы отрешиться от себя и действительно сфокусироваться на потребностях собеседника.</a:t>
                      </a:r>
                      <a:endParaRPr lang="ru-RU" sz="1200" dirty="0">
                        <a:effectLst/>
                        <a:latin typeface="+mn-lt"/>
                        <a:ea typeface="Calibri"/>
                        <a:cs typeface="Times New Roman"/>
                      </a:endParaRPr>
                    </a:p>
                  </a:txBody>
                  <a:tcPr marL="61803" marR="61803" marT="0" marB="0">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66045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Говорить на «языке родителя»</a:t>
            </a:r>
          </a:p>
        </p:txBody>
      </p:sp>
      <p:sp>
        <p:nvSpPr>
          <p:cNvPr id="3" name="Объект 2"/>
          <p:cNvSpPr>
            <a:spLocks noGrp="1"/>
          </p:cNvSpPr>
          <p:nvPr>
            <p:ph idx="1"/>
          </p:nvPr>
        </p:nvSpPr>
        <p:spPr/>
        <p:txBody>
          <a:bodyPr>
            <a:normAutofit fontScale="85000" lnSpcReduction="20000"/>
          </a:bodyPr>
          <a:lstStyle/>
          <a:p>
            <a:r>
              <a:rPr lang="ru-RU" dirty="0"/>
              <a:t>Приспосабливайтесь под уровень собеседника и под его манеру говорить. Повторяйте слова – маркеры  родителя. Слова – маркеры – это значимые слова в речи, которые указывают на его потребность.</a:t>
            </a:r>
          </a:p>
          <a:p>
            <a:r>
              <a:rPr lang="ru-RU" dirty="0"/>
              <a:t>Например, «гарантия» - слово, которое является маркером. Оно указывает на потребность безопасности. Другие слова в речи мамы, которые являются маркерами:</a:t>
            </a:r>
          </a:p>
          <a:p>
            <a:pPr>
              <a:buNone/>
            </a:pPr>
            <a:r>
              <a:rPr lang="ru-RU" i="1" dirty="0" smtClean="0"/>
              <a:t>Последствия</a:t>
            </a:r>
            <a:endParaRPr lang="ru-RU" i="1" dirty="0"/>
          </a:p>
          <a:p>
            <a:pPr>
              <a:buNone/>
            </a:pPr>
            <a:r>
              <a:rPr lang="ru-RU" i="1" dirty="0" smtClean="0"/>
              <a:t>Настораживает</a:t>
            </a:r>
            <a:endParaRPr lang="ru-RU" i="1" dirty="0"/>
          </a:p>
          <a:p>
            <a:pPr>
              <a:buNone/>
            </a:pPr>
            <a:r>
              <a:rPr lang="ru-RU" i="1" dirty="0" smtClean="0"/>
              <a:t>Безопасность </a:t>
            </a:r>
            <a:endParaRPr lang="ru-RU" i="1" dirty="0"/>
          </a:p>
          <a:p>
            <a:endParaRPr lang="ru-RU" dirty="0"/>
          </a:p>
        </p:txBody>
      </p:sp>
    </p:spTree>
    <p:extLst>
      <p:ext uri="{BB962C8B-B14F-4D97-AF65-F5344CB8AC3E}">
        <p14:creationId xmlns:p14="http://schemas.microsoft.com/office/powerpoint/2010/main" val="3602283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783" y="116632"/>
            <a:ext cx="8229600" cy="1143000"/>
          </a:xfrm>
        </p:spPr>
        <p:txBody>
          <a:bodyPr>
            <a:noAutofit/>
          </a:bodyPr>
          <a:lstStyle/>
          <a:p>
            <a:r>
              <a:rPr lang="ru-RU" sz="3200" b="1" dirty="0" smtClean="0">
                <a:solidFill>
                  <a:srgbClr val="FF0000"/>
                </a:solidFill>
              </a:rPr>
              <a:t>Оценка приверженности вакцинации в разных странах </a:t>
            </a:r>
            <a:endParaRPr lang="ru-RU" sz="3200" b="1" dirty="0">
              <a:solidFill>
                <a:srgbClr val="FF0000"/>
              </a:solidFill>
            </a:endParaRPr>
          </a:p>
        </p:txBody>
      </p:sp>
      <p:sp>
        <p:nvSpPr>
          <p:cNvPr id="4" name="Прямоугольник 3"/>
          <p:cNvSpPr/>
          <p:nvPr/>
        </p:nvSpPr>
        <p:spPr>
          <a:xfrm>
            <a:off x="4860032" y="6546276"/>
            <a:ext cx="4572000" cy="276999"/>
          </a:xfrm>
          <a:prstGeom prst="rect">
            <a:avLst/>
          </a:prstGeom>
        </p:spPr>
        <p:txBody>
          <a:bodyPr>
            <a:spAutoFit/>
          </a:bodyPr>
          <a:lstStyle/>
          <a:p>
            <a:r>
              <a:rPr lang="ru-RU" sz="1200" dirty="0"/>
              <a:t>https://www.nature.com/articles/s41591-021-01454-y#MOESM1</a:t>
            </a:r>
          </a:p>
        </p:txBody>
      </p:sp>
      <p:sp>
        <p:nvSpPr>
          <p:cNvPr id="5" name="Объект 4"/>
          <p:cNvSpPr>
            <a:spLocks noGrp="1"/>
          </p:cNvSpPr>
          <p:nvPr>
            <p:ph idx="1"/>
          </p:nvPr>
        </p:nvSpPr>
        <p:spPr/>
        <p:txBody>
          <a:bodyPr>
            <a:normAutofit/>
          </a:bodyPr>
          <a:lstStyle/>
          <a:p>
            <a:pPr marL="0" indent="0">
              <a:buNone/>
            </a:pPr>
            <a:r>
              <a:rPr lang="ru-RU" sz="2400" u="sng" dirty="0" smtClean="0"/>
              <a:t>Причины принятия вакцин:</a:t>
            </a:r>
          </a:p>
          <a:p>
            <a:pPr marL="0" indent="0">
              <a:buNone/>
            </a:pPr>
            <a:r>
              <a:rPr lang="ru-RU" sz="2400" dirty="0" smtClean="0"/>
              <a:t>1) желание </a:t>
            </a:r>
            <a:r>
              <a:rPr lang="ru-RU" sz="2400" dirty="0"/>
              <a:t>защитить себя от заражения </a:t>
            </a:r>
            <a:r>
              <a:rPr lang="en-US" sz="2400" dirty="0"/>
              <a:t>COVID</a:t>
            </a:r>
            <a:r>
              <a:rPr lang="ru-RU" sz="2400" dirty="0" smtClean="0"/>
              <a:t>-19</a:t>
            </a:r>
          </a:p>
          <a:p>
            <a:pPr marL="0" indent="0">
              <a:buNone/>
            </a:pPr>
            <a:r>
              <a:rPr lang="ru-RU" sz="2400" dirty="0" smtClean="0"/>
              <a:t>2) защита </a:t>
            </a:r>
            <a:r>
              <a:rPr lang="ru-RU" sz="2400" dirty="0"/>
              <a:t>семьи, близких людей. </a:t>
            </a:r>
            <a:endParaRPr lang="ru-RU" sz="2400" dirty="0" smtClean="0"/>
          </a:p>
          <a:p>
            <a:pPr marL="0" indent="0">
              <a:buNone/>
            </a:pPr>
            <a:endParaRPr lang="ru-RU" dirty="0" smtClean="0"/>
          </a:p>
          <a:p>
            <a:pPr marL="0" indent="0" algn="just">
              <a:buNone/>
            </a:pPr>
            <a:r>
              <a:rPr lang="ru-RU" sz="2200" dirty="0" smtClean="0"/>
              <a:t>При </a:t>
            </a:r>
            <a:r>
              <a:rPr lang="ru-RU" sz="2200" dirty="0"/>
              <a:t>этом, по сравнению со стремлением защитить себя и свою семью, </a:t>
            </a:r>
            <a:r>
              <a:rPr lang="ru-RU" sz="2200" b="1" dirty="0"/>
              <a:t>защита своего общества не занимала значительного места среди указанных причин принятия вакцинации</a:t>
            </a:r>
            <a:r>
              <a:rPr lang="ru-RU" sz="2200" dirty="0"/>
              <a:t>. Соответственно, призывы к альтруистическому поведению или другим </a:t>
            </a:r>
            <a:r>
              <a:rPr lang="ru-RU" sz="2200" dirty="0" err="1"/>
              <a:t>просоциальным</a:t>
            </a:r>
            <a:r>
              <a:rPr lang="ru-RU" sz="2200" dirty="0"/>
              <a:t> мотивам для содействия принятию вакцины населением </a:t>
            </a:r>
            <a:r>
              <a:rPr lang="ru-RU" sz="2200" b="1" dirty="0"/>
              <a:t>будут малоэффективны</a:t>
            </a:r>
            <a:r>
              <a:rPr lang="ru-RU" sz="2200" dirty="0"/>
              <a:t>.</a:t>
            </a:r>
          </a:p>
          <a:p>
            <a:endParaRPr lang="ru-RU" dirty="0"/>
          </a:p>
        </p:txBody>
      </p:sp>
    </p:spTree>
    <p:extLst>
      <p:ext uri="{BB962C8B-B14F-4D97-AF65-F5344CB8AC3E}">
        <p14:creationId xmlns:p14="http://schemas.microsoft.com/office/powerpoint/2010/main" val="20402720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383022"/>
            <a:ext cx="8229600" cy="4525963"/>
          </a:xfrm>
        </p:spPr>
        <p:txBody>
          <a:bodyPr>
            <a:normAutofit fontScale="77500" lnSpcReduction="20000"/>
          </a:bodyPr>
          <a:lstStyle/>
          <a:p>
            <a:pPr algn="just"/>
            <a:r>
              <a:rPr lang="ru-RU" dirty="0"/>
              <a:t>Мама: «Прививка против РШМ новая, и все кто делает прививку - </a:t>
            </a:r>
            <a:r>
              <a:rPr lang="ru-RU" dirty="0">
                <a:solidFill>
                  <a:srgbClr val="FF0000"/>
                </a:solidFill>
              </a:rPr>
              <a:t>подопытные кролики</a:t>
            </a:r>
            <a:r>
              <a:rPr lang="ru-RU" dirty="0"/>
              <a:t>. Какие будут последствия? Прошло еще недостаточно времени, чтобы убедиться, что привитая девушка действительно никогда не заболеет раком, </a:t>
            </a:r>
            <a:r>
              <a:rPr lang="ru-RU" dirty="0">
                <a:solidFill>
                  <a:srgbClr val="FF0000"/>
                </a:solidFill>
              </a:rPr>
              <a:t>я боюсь за здоровье </a:t>
            </a:r>
            <a:r>
              <a:rPr lang="ru-RU" dirty="0"/>
              <a:t>своей дочери»</a:t>
            </a:r>
          </a:p>
          <a:p>
            <a:pPr algn="just"/>
            <a:endParaRPr lang="ru-RU" dirty="0"/>
          </a:p>
          <a:p>
            <a:pPr algn="just"/>
            <a:r>
              <a:rPr lang="ru-RU" dirty="0"/>
              <a:t> Врач: «</a:t>
            </a:r>
            <a:r>
              <a:rPr lang="ru-RU" dirty="0">
                <a:solidFill>
                  <a:srgbClr val="FF0000"/>
                </a:solidFill>
              </a:rPr>
              <a:t>Да</a:t>
            </a:r>
            <a:r>
              <a:rPr lang="ru-RU" dirty="0"/>
              <a:t> меня часто спрашивают об этом. Дело в том, что </a:t>
            </a:r>
            <a:r>
              <a:rPr lang="ru-RU" dirty="0">
                <a:solidFill>
                  <a:srgbClr val="FF0000"/>
                </a:solidFill>
              </a:rPr>
              <a:t>здоровье вашей дочери</a:t>
            </a:r>
            <a:r>
              <a:rPr lang="ru-RU" dirty="0"/>
              <a:t>, сейчас именно ваших руках. Я предлагаю участвовать в вакцинации. Программа вакцинации от РШМ тщательно разработана и одобрена министерством здравоохранения. </a:t>
            </a:r>
            <a:r>
              <a:rPr lang="ru-RU" dirty="0">
                <a:solidFill>
                  <a:srgbClr val="FF0000"/>
                </a:solidFill>
              </a:rPr>
              <a:t>Уже 131 млн прививок сделаны по всему миру</a:t>
            </a:r>
            <a:r>
              <a:rPr lang="ru-RU" dirty="0"/>
              <a:t>»</a:t>
            </a:r>
          </a:p>
          <a:p>
            <a:pPr algn="just"/>
            <a:endParaRPr lang="ru-RU" dirty="0"/>
          </a:p>
        </p:txBody>
      </p:sp>
    </p:spTree>
    <p:extLst>
      <p:ext uri="{BB962C8B-B14F-4D97-AF65-F5344CB8AC3E}">
        <p14:creationId xmlns:p14="http://schemas.microsoft.com/office/powerpoint/2010/main" val="9244050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52" y="38100"/>
            <a:ext cx="8229600" cy="1143000"/>
          </a:xfrm>
        </p:spPr>
        <p:txBody>
          <a:bodyPr/>
          <a:lstStyle/>
          <a:p>
            <a:r>
              <a:rPr lang="ru-RU" b="1" dirty="0">
                <a:solidFill>
                  <a:srgbClr val="FF0000"/>
                </a:solidFill>
              </a:rPr>
              <a:t>Этапы делового общения</a:t>
            </a:r>
          </a:p>
        </p:txBody>
      </p:sp>
      <p:sp>
        <p:nvSpPr>
          <p:cNvPr id="4" name="Прямая соединительная линия 31"/>
          <p:cNvSpPr>
            <a:spLocks noChangeShapeType="1"/>
          </p:cNvSpPr>
          <p:nvPr/>
        </p:nvSpPr>
        <p:spPr bwMode="auto">
          <a:xfrm>
            <a:off x="1291844" y="1722438"/>
            <a:ext cx="23813" cy="4034726"/>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ая соединительная линия 32"/>
          <p:cNvSpPr>
            <a:spLocks noChangeShapeType="1"/>
          </p:cNvSpPr>
          <p:nvPr/>
        </p:nvSpPr>
        <p:spPr bwMode="auto">
          <a:xfrm>
            <a:off x="1198181" y="1722438"/>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ая соединительная линия 35"/>
          <p:cNvSpPr>
            <a:spLocks noChangeShapeType="1"/>
          </p:cNvSpPr>
          <p:nvPr/>
        </p:nvSpPr>
        <p:spPr bwMode="auto">
          <a:xfrm>
            <a:off x="1226756" y="5742247"/>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ая соединительная линия 36"/>
          <p:cNvSpPr>
            <a:spLocks noChangeShapeType="1"/>
          </p:cNvSpPr>
          <p:nvPr/>
        </p:nvSpPr>
        <p:spPr bwMode="auto">
          <a:xfrm>
            <a:off x="4427984" y="2519055"/>
            <a:ext cx="22225" cy="255905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ая соединительная линия 37"/>
          <p:cNvSpPr>
            <a:spLocks noChangeShapeType="1"/>
          </p:cNvSpPr>
          <p:nvPr/>
        </p:nvSpPr>
        <p:spPr bwMode="auto">
          <a:xfrm>
            <a:off x="4326384" y="2515880"/>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38"/>
          <p:cNvSpPr>
            <a:spLocks noChangeShapeType="1"/>
          </p:cNvSpPr>
          <p:nvPr/>
        </p:nvSpPr>
        <p:spPr bwMode="auto">
          <a:xfrm>
            <a:off x="4342259" y="3109605"/>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39"/>
          <p:cNvSpPr>
            <a:spLocks noChangeShapeType="1"/>
          </p:cNvSpPr>
          <p:nvPr/>
        </p:nvSpPr>
        <p:spPr bwMode="auto">
          <a:xfrm>
            <a:off x="4353372" y="39636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40"/>
          <p:cNvSpPr>
            <a:spLocks noChangeShapeType="1"/>
          </p:cNvSpPr>
          <p:nvPr/>
        </p:nvSpPr>
        <p:spPr bwMode="auto">
          <a:xfrm>
            <a:off x="4354959" y="50812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ая со стрелкой 44"/>
          <p:cNvSpPr>
            <a:spLocks noChangeShapeType="1"/>
          </p:cNvSpPr>
          <p:nvPr/>
        </p:nvSpPr>
        <p:spPr bwMode="auto">
          <a:xfrm rot="5400000" flipV="1">
            <a:off x="4148584" y="3984318"/>
            <a:ext cx="1587" cy="1588"/>
          </a:xfrm>
          <a:prstGeom prst="bentConnector3">
            <a:avLst>
              <a:gd name="adj1" fmla="val 6720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вал 52"/>
          <p:cNvSpPr>
            <a:spLocks noChangeArrowheads="1"/>
          </p:cNvSpPr>
          <p:nvPr/>
        </p:nvSpPr>
        <p:spPr bwMode="auto">
          <a:xfrm>
            <a:off x="1003712" y="1127026"/>
            <a:ext cx="600076" cy="515407"/>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Л</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3" name="Овал 53"/>
          <p:cNvSpPr>
            <a:spLocks noChangeArrowheads="1"/>
          </p:cNvSpPr>
          <p:nvPr/>
        </p:nvSpPr>
        <p:spPr bwMode="auto">
          <a:xfrm>
            <a:off x="4216052" y="1899608"/>
            <a:ext cx="508348" cy="484886"/>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4" name="Скругленный прямоугольник 54"/>
          <p:cNvSpPr>
            <a:spLocks noChangeArrowheads="1"/>
          </p:cNvSpPr>
          <p:nvPr/>
        </p:nvSpPr>
        <p:spPr bwMode="auto">
          <a:xfrm>
            <a:off x="196593" y="1935554"/>
            <a:ext cx="1872208" cy="48488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Установление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Скругленный прямоугольник 55"/>
          <p:cNvSpPr>
            <a:spLocks noChangeArrowheads="1"/>
          </p:cNvSpPr>
          <p:nvPr/>
        </p:nvSpPr>
        <p:spPr bwMode="auto">
          <a:xfrm>
            <a:off x="196593" y="3671994"/>
            <a:ext cx="1575547" cy="50567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Поддержание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Скругленный прямоугольник 56"/>
          <p:cNvSpPr>
            <a:spLocks noChangeArrowheads="1"/>
          </p:cNvSpPr>
          <p:nvPr/>
        </p:nvSpPr>
        <p:spPr bwMode="auto">
          <a:xfrm>
            <a:off x="222946" y="5045294"/>
            <a:ext cx="1301121" cy="58204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Выход из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Скругленный прямоугольник 59"/>
          <p:cNvSpPr>
            <a:spLocks noChangeArrowheads="1"/>
          </p:cNvSpPr>
          <p:nvPr/>
        </p:nvSpPr>
        <p:spPr bwMode="auto">
          <a:xfrm>
            <a:off x="4603790" y="2774320"/>
            <a:ext cx="2811000" cy="625475"/>
          </a:xfrm>
          <a:prstGeom prst="roundRect">
            <a:avLst>
              <a:gd name="adj" fmla="val 16667"/>
            </a:avLst>
          </a:prstGeom>
          <a:ln w="127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анализ проблемы</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Скругленный прямоугольник 60"/>
          <p:cNvSpPr>
            <a:spLocks noChangeArrowheads="1"/>
          </p:cNvSpPr>
          <p:nvPr/>
        </p:nvSpPr>
        <p:spPr bwMode="auto">
          <a:xfrm>
            <a:off x="4595852" y="3971294"/>
            <a:ext cx="2818937" cy="590549"/>
          </a:xfrm>
          <a:prstGeom prst="roundRect">
            <a:avLst>
              <a:gd name="adj" fmla="val 16667"/>
            </a:avLst>
          </a:prstGeom>
          <a:ln w="127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поиск решения</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Скругленный прямоугольник 61"/>
          <p:cNvSpPr>
            <a:spLocks noChangeArrowheads="1"/>
          </p:cNvSpPr>
          <p:nvPr/>
        </p:nvSpPr>
        <p:spPr bwMode="auto">
          <a:xfrm>
            <a:off x="4471553" y="5115184"/>
            <a:ext cx="1233174" cy="64198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Решение</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Скругленный прямоугольник 64"/>
          <p:cNvSpPr>
            <a:spLocks noChangeArrowheads="1"/>
          </p:cNvSpPr>
          <p:nvPr/>
        </p:nvSpPr>
        <p:spPr bwMode="auto">
          <a:xfrm>
            <a:off x="7452320" y="1722438"/>
            <a:ext cx="1584176" cy="3871912"/>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ОТКРЫТЫЕ</a:t>
            </a:r>
            <a:r>
              <a:rPr kumimoji="0" lang="ru-RU" alt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ВОЗРАЖЕНИЯ</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4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ая соединительная линия 51"/>
          <p:cNvSpPr>
            <a:spLocks noChangeShapeType="1"/>
          </p:cNvSpPr>
          <p:nvPr/>
        </p:nvSpPr>
        <p:spPr bwMode="auto">
          <a:xfrm>
            <a:off x="7524328" y="1962150"/>
            <a:ext cx="41275" cy="3883025"/>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единительная линия 62"/>
          <p:cNvSpPr>
            <a:spLocks noChangeShapeType="1"/>
          </p:cNvSpPr>
          <p:nvPr/>
        </p:nvSpPr>
        <p:spPr bwMode="auto">
          <a:xfrm>
            <a:off x="7414790" y="1946534"/>
            <a:ext cx="260350"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единительная линия 63"/>
          <p:cNvSpPr>
            <a:spLocks noChangeShapeType="1"/>
          </p:cNvSpPr>
          <p:nvPr/>
        </p:nvSpPr>
        <p:spPr bwMode="auto">
          <a:xfrm>
            <a:off x="7452320" y="5838825"/>
            <a:ext cx="261938"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40" name="Прямая со стрелкой 39"/>
          <p:cNvCxnSpPr/>
          <p:nvPr/>
        </p:nvCxnSpPr>
        <p:spPr>
          <a:xfrm flipV="1">
            <a:off x="1488694" y="2519055"/>
            <a:ext cx="2659889" cy="26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H="1">
            <a:off x="1772140" y="3658394"/>
            <a:ext cx="24439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Прямая со стрелкой 41"/>
          <p:cNvCxnSpPr/>
          <p:nvPr/>
        </p:nvCxnSpPr>
        <p:spPr>
          <a:xfrm>
            <a:off x="1772140" y="4485841"/>
            <a:ext cx="244391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4145863" y="2687265"/>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Прямая со стрелкой 47"/>
          <p:cNvCxnSpPr/>
          <p:nvPr/>
        </p:nvCxnSpPr>
        <p:spPr>
          <a:xfrm flipH="1">
            <a:off x="4216051" y="4715392"/>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Пятно 2 57"/>
          <p:cNvSpPr>
            <a:spLocks noChangeArrowheads="1"/>
          </p:cNvSpPr>
          <p:nvPr/>
        </p:nvSpPr>
        <p:spPr bwMode="auto">
          <a:xfrm>
            <a:off x="1773204" y="3486848"/>
            <a:ext cx="1950603" cy="1307682"/>
          </a:xfrm>
          <a:prstGeom prst="irregularSeal2">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ru-RU"/>
          </a:p>
        </p:txBody>
      </p:sp>
      <p:sp>
        <p:nvSpPr>
          <p:cNvPr id="28" name="Скругленный прямоугольник 58"/>
          <p:cNvSpPr>
            <a:spLocks noChangeArrowheads="1"/>
          </p:cNvSpPr>
          <p:nvPr/>
        </p:nvSpPr>
        <p:spPr bwMode="auto">
          <a:xfrm>
            <a:off x="2195736" y="3888988"/>
            <a:ext cx="1008112" cy="503401"/>
          </a:xfrm>
          <a:prstGeom prst="roundRect">
            <a:avLst>
              <a:gd name="adj" fmla="val 16667"/>
            </a:avLst>
          </a:prstGeom>
          <a:noFill/>
          <a:ln>
            <a:noFill/>
          </a:ln>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пожар</a:t>
            </a:r>
            <a:endParaRPr kumimoji="0" lang="ru-RU" altLang="ru-RU" sz="54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35487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3496"/>
            <a:ext cx="9037781" cy="492760"/>
          </a:xfrm>
        </p:spPr>
        <p:txBody>
          <a:bodyPr>
            <a:normAutofit fontScale="90000"/>
          </a:bodyPr>
          <a:lstStyle/>
          <a:p>
            <a:r>
              <a:rPr lang="ru-RU" b="1" dirty="0" smtClean="0"/>
              <a:t>Таблица эмоций</a:t>
            </a:r>
            <a:endParaRPr lang="ru-RU" b="1" dirty="0"/>
          </a:p>
        </p:txBody>
      </p:sp>
      <p:sp>
        <p:nvSpPr>
          <p:cNvPr id="4" name="Правая круглая скобка 3"/>
          <p:cNvSpPr/>
          <p:nvPr/>
        </p:nvSpPr>
        <p:spPr>
          <a:xfrm>
            <a:off x="323527" y="821054"/>
            <a:ext cx="1057423" cy="5845810"/>
          </a:xfrm>
          <a:prstGeom prst="rightBracket">
            <a:avLst/>
          </a:prstGeom>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5" name="Левая круглая скобка 4"/>
          <p:cNvSpPr/>
          <p:nvPr/>
        </p:nvSpPr>
        <p:spPr>
          <a:xfrm>
            <a:off x="7334029" y="669161"/>
            <a:ext cx="1254760" cy="6040120"/>
          </a:xfrm>
          <a:prstGeom prst="leftBracket">
            <a:avLst/>
          </a:prstGeom>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6" name="Прямая соединительная линия 5"/>
          <p:cNvCxnSpPr/>
          <p:nvPr/>
        </p:nvCxnSpPr>
        <p:spPr>
          <a:xfrm>
            <a:off x="-58594" y="1876042"/>
            <a:ext cx="91922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4130" y="3315334"/>
            <a:ext cx="91922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8260" y="5180964"/>
            <a:ext cx="919226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3320241" y="469264"/>
            <a:ext cx="1998980" cy="511810"/>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b="1">
                <a:effectLst/>
                <a:ea typeface="Calibri"/>
                <a:cs typeface="Times New Roman"/>
              </a:rPr>
              <a:t>СТРАХ</a:t>
            </a:r>
            <a:endParaRPr lang="ru-RU" sz="1100">
              <a:effectLst/>
              <a:ea typeface="Calibri"/>
              <a:cs typeface="Times New Roman"/>
            </a:endParaRPr>
          </a:p>
        </p:txBody>
      </p:sp>
      <p:sp>
        <p:nvSpPr>
          <p:cNvPr id="11" name="Скругленный прямоугольник 10"/>
          <p:cNvSpPr/>
          <p:nvPr/>
        </p:nvSpPr>
        <p:spPr>
          <a:xfrm>
            <a:off x="3311873" y="1957575"/>
            <a:ext cx="1998980" cy="511810"/>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b="1">
                <a:effectLst/>
                <a:ea typeface="Calibri"/>
                <a:cs typeface="Times New Roman"/>
              </a:rPr>
              <a:t>ГНЕВ</a:t>
            </a:r>
            <a:endParaRPr lang="ru-RU" sz="1100">
              <a:effectLst/>
              <a:ea typeface="Calibri"/>
              <a:cs typeface="Times New Roman"/>
            </a:endParaRPr>
          </a:p>
        </p:txBody>
      </p:sp>
      <p:sp>
        <p:nvSpPr>
          <p:cNvPr id="12" name="Скругленный прямоугольник 11"/>
          <p:cNvSpPr/>
          <p:nvPr/>
        </p:nvSpPr>
        <p:spPr>
          <a:xfrm>
            <a:off x="3206275" y="3382644"/>
            <a:ext cx="1998980" cy="511810"/>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b="1" dirty="0">
                <a:effectLst/>
                <a:ea typeface="Calibri"/>
                <a:cs typeface="Times New Roman"/>
              </a:rPr>
              <a:t>ПЕЧАЛЬ</a:t>
            </a:r>
            <a:endParaRPr lang="ru-RU" sz="1100" dirty="0">
              <a:effectLst/>
              <a:ea typeface="Calibri"/>
              <a:cs typeface="Times New Roman"/>
            </a:endParaRPr>
          </a:p>
        </p:txBody>
      </p:sp>
      <p:sp>
        <p:nvSpPr>
          <p:cNvPr id="13" name="Скругленный прямоугольник 12"/>
          <p:cNvSpPr/>
          <p:nvPr/>
        </p:nvSpPr>
        <p:spPr>
          <a:xfrm>
            <a:off x="3057986" y="5180964"/>
            <a:ext cx="1998980" cy="511810"/>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b="1">
                <a:effectLst/>
                <a:ea typeface="Calibri"/>
                <a:cs typeface="Times New Roman"/>
              </a:rPr>
              <a:t>РАДОСТЬ</a:t>
            </a:r>
            <a:endParaRPr lang="ru-RU" sz="1100">
              <a:effectLst/>
              <a:ea typeface="Calibri"/>
              <a:cs typeface="Times New Roman"/>
            </a:endParaRPr>
          </a:p>
        </p:txBody>
      </p:sp>
      <p:sp>
        <p:nvSpPr>
          <p:cNvPr id="14" name="Прямоугольник 13"/>
          <p:cNvSpPr/>
          <p:nvPr/>
        </p:nvSpPr>
        <p:spPr>
          <a:xfrm>
            <a:off x="-1" y="6007734"/>
            <a:ext cx="1532717"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Спокойствие</a:t>
            </a:r>
            <a:endParaRPr lang="ru-RU" sz="1100" dirty="0">
              <a:effectLst/>
              <a:ea typeface="Calibri"/>
              <a:cs typeface="Times New Roman"/>
            </a:endParaRPr>
          </a:p>
        </p:txBody>
      </p:sp>
      <p:sp>
        <p:nvSpPr>
          <p:cNvPr id="15" name="Прямоугольник 14"/>
          <p:cNvSpPr/>
          <p:nvPr/>
        </p:nvSpPr>
        <p:spPr>
          <a:xfrm>
            <a:off x="7542991" y="459422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Апатия</a:t>
            </a:r>
            <a:endParaRPr lang="ru-RU" sz="1100">
              <a:effectLst/>
              <a:ea typeface="Calibri"/>
              <a:cs typeface="Times New Roman"/>
            </a:endParaRPr>
          </a:p>
        </p:txBody>
      </p:sp>
      <p:sp>
        <p:nvSpPr>
          <p:cNvPr id="16" name="Прямоугольник 15"/>
          <p:cNvSpPr/>
          <p:nvPr/>
        </p:nvSpPr>
        <p:spPr>
          <a:xfrm>
            <a:off x="1532716" y="5721602"/>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Удовольствие</a:t>
            </a:r>
            <a:endParaRPr lang="ru-RU" sz="1100" dirty="0">
              <a:effectLst/>
              <a:ea typeface="Calibri"/>
              <a:cs typeface="Times New Roman"/>
            </a:endParaRPr>
          </a:p>
        </p:txBody>
      </p:sp>
      <p:sp>
        <p:nvSpPr>
          <p:cNvPr id="17" name="Прямоугольник 16"/>
          <p:cNvSpPr/>
          <p:nvPr/>
        </p:nvSpPr>
        <p:spPr>
          <a:xfrm>
            <a:off x="2935431" y="613092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Радость</a:t>
            </a:r>
            <a:endParaRPr lang="ru-RU" sz="1100">
              <a:effectLst/>
              <a:ea typeface="Calibri"/>
              <a:cs typeface="Times New Roman"/>
            </a:endParaRPr>
          </a:p>
        </p:txBody>
      </p:sp>
      <p:sp>
        <p:nvSpPr>
          <p:cNvPr id="18" name="Прямоугольник 17"/>
          <p:cNvSpPr/>
          <p:nvPr/>
        </p:nvSpPr>
        <p:spPr>
          <a:xfrm>
            <a:off x="5159836" y="567372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Веселье</a:t>
            </a:r>
            <a:endParaRPr lang="ru-RU" sz="1100">
              <a:effectLst/>
              <a:ea typeface="Calibri"/>
              <a:cs typeface="Times New Roman"/>
            </a:endParaRPr>
          </a:p>
        </p:txBody>
      </p:sp>
      <p:sp>
        <p:nvSpPr>
          <p:cNvPr id="19" name="Прямоугольник 18"/>
          <p:cNvSpPr/>
          <p:nvPr/>
        </p:nvSpPr>
        <p:spPr>
          <a:xfrm>
            <a:off x="6081221" y="627570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Восторг</a:t>
            </a:r>
            <a:endParaRPr lang="ru-RU" sz="1100">
              <a:effectLst/>
              <a:ea typeface="Calibri"/>
              <a:cs typeface="Times New Roman"/>
            </a:endParaRPr>
          </a:p>
        </p:txBody>
      </p:sp>
      <p:sp>
        <p:nvSpPr>
          <p:cNvPr id="20" name="Прямоугольник 19"/>
          <p:cNvSpPr/>
          <p:nvPr/>
        </p:nvSpPr>
        <p:spPr>
          <a:xfrm>
            <a:off x="7306771" y="568642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Эйфория</a:t>
            </a:r>
            <a:endParaRPr lang="ru-RU" sz="1100">
              <a:effectLst/>
              <a:ea typeface="Calibri"/>
              <a:cs typeface="Times New Roman"/>
            </a:endParaRPr>
          </a:p>
        </p:txBody>
      </p:sp>
      <p:sp>
        <p:nvSpPr>
          <p:cNvPr id="21" name="Прямоугольник 20"/>
          <p:cNvSpPr/>
          <p:nvPr/>
        </p:nvSpPr>
        <p:spPr>
          <a:xfrm>
            <a:off x="1326976" y="405828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Расстройство</a:t>
            </a:r>
            <a:endParaRPr lang="ru-RU" sz="1100" dirty="0">
              <a:effectLst/>
              <a:ea typeface="Calibri"/>
              <a:cs typeface="Times New Roman"/>
            </a:endParaRPr>
          </a:p>
        </p:txBody>
      </p:sp>
      <p:sp>
        <p:nvSpPr>
          <p:cNvPr id="22" name="Прямоугольник 21"/>
          <p:cNvSpPr/>
          <p:nvPr/>
        </p:nvSpPr>
        <p:spPr>
          <a:xfrm>
            <a:off x="2362026" y="445452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Грусть</a:t>
            </a:r>
            <a:endParaRPr lang="ru-RU" sz="1100">
              <a:effectLst/>
              <a:ea typeface="Calibri"/>
              <a:cs typeface="Times New Roman"/>
            </a:endParaRPr>
          </a:p>
        </p:txBody>
      </p:sp>
      <p:sp>
        <p:nvSpPr>
          <p:cNvPr id="23" name="Прямоугольник 22"/>
          <p:cNvSpPr/>
          <p:nvPr/>
        </p:nvSpPr>
        <p:spPr>
          <a:xfrm>
            <a:off x="4537536" y="406971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Печаль</a:t>
            </a:r>
            <a:endParaRPr lang="ru-RU" sz="1100">
              <a:effectLst/>
              <a:ea typeface="Calibri"/>
              <a:cs typeface="Times New Roman"/>
            </a:endParaRPr>
          </a:p>
        </p:txBody>
      </p:sp>
      <p:sp>
        <p:nvSpPr>
          <p:cNvPr id="24" name="Прямоугольник 23"/>
          <p:cNvSpPr/>
          <p:nvPr/>
        </p:nvSpPr>
        <p:spPr>
          <a:xfrm>
            <a:off x="5324301" y="445261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Уныние</a:t>
            </a:r>
            <a:endParaRPr lang="ru-RU" sz="1100">
              <a:effectLst/>
              <a:ea typeface="Calibri"/>
              <a:cs typeface="Times New Roman"/>
            </a:endParaRPr>
          </a:p>
        </p:txBody>
      </p:sp>
      <p:sp>
        <p:nvSpPr>
          <p:cNvPr id="25" name="Прямоугольник 24"/>
          <p:cNvSpPr/>
          <p:nvPr/>
        </p:nvSpPr>
        <p:spPr>
          <a:xfrm>
            <a:off x="6854651" y="396112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Горе</a:t>
            </a:r>
            <a:endParaRPr lang="ru-RU" sz="1100">
              <a:effectLst/>
              <a:ea typeface="Calibri"/>
              <a:cs typeface="Times New Roman"/>
            </a:endParaRPr>
          </a:p>
        </p:txBody>
      </p:sp>
      <p:sp>
        <p:nvSpPr>
          <p:cNvPr id="26" name="Прямоугольник 25"/>
          <p:cNvSpPr/>
          <p:nvPr/>
        </p:nvSpPr>
        <p:spPr>
          <a:xfrm>
            <a:off x="4093036" y="249046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Досада</a:t>
            </a:r>
            <a:endParaRPr lang="ru-RU" sz="1100">
              <a:effectLst/>
              <a:ea typeface="Calibri"/>
              <a:cs typeface="Times New Roman"/>
            </a:endParaRPr>
          </a:p>
        </p:txBody>
      </p:sp>
      <p:sp>
        <p:nvSpPr>
          <p:cNvPr id="27" name="Прямоугольник 26"/>
          <p:cNvSpPr/>
          <p:nvPr/>
        </p:nvSpPr>
        <p:spPr>
          <a:xfrm>
            <a:off x="5317316" y="277748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Гнев</a:t>
            </a:r>
            <a:endParaRPr lang="ru-RU" sz="1100">
              <a:effectLst/>
              <a:ea typeface="Calibri"/>
              <a:cs typeface="Times New Roman"/>
            </a:endParaRPr>
          </a:p>
        </p:txBody>
      </p:sp>
      <p:sp>
        <p:nvSpPr>
          <p:cNvPr id="28" name="Прямоугольник 27"/>
          <p:cNvSpPr/>
          <p:nvPr/>
        </p:nvSpPr>
        <p:spPr>
          <a:xfrm>
            <a:off x="7186847" y="198691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Ненависть</a:t>
            </a:r>
            <a:endParaRPr lang="ru-RU" sz="1100" dirty="0">
              <a:effectLst/>
              <a:ea typeface="Calibri"/>
              <a:cs typeface="Times New Roman"/>
            </a:endParaRPr>
          </a:p>
        </p:txBody>
      </p:sp>
      <p:sp>
        <p:nvSpPr>
          <p:cNvPr id="29" name="Прямоугольник 28"/>
          <p:cNvSpPr/>
          <p:nvPr/>
        </p:nvSpPr>
        <p:spPr>
          <a:xfrm>
            <a:off x="7805881" y="277812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Ярость</a:t>
            </a:r>
            <a:endParaRPr lang="ru-RU" sz="1100">
              <a:effectLst/>
              <a:ea typeface="Calibri"/>
              <a:cs typeface="Times New Roman"/>
            </a:endParaRPr>
          </a:p>
        </p:txBody>
      </p:sp>
      <p:sp>
        <p:nvSpPr>
          <p:cNvPr id="30" name="Прямоугольник 29"/>
          <p:cNvSpPr/>
          <p:nvPr/>
        </p:nvSpPr>
        <p:spPr>
          <a:xfrm>
            <a:off x="1234949" y="210476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Недовольство</a:t>
            </a:r>
            <a:endParaRPr lang="ru-RU" sz="1100" dirty="0">
              <a:effectLst/>
              <a:ea typeface="Calibri"/>
              <a:cs typeface="Times New Roman"/>
            </a:endParaRPr>
          </a:p>
        </p:txBody>
      </p:sp>
      <p:sp>
        <p:nvSpPr>
          <p:cNvPr id="31" name="Прямоугольник 30"/>
          <p:cNvSpPr/>
          <p:nvPr/>
        </p:nvSpPr>
        <p:spPr>
          <a:xfrm>
            <a:off x="2575195" y="266763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Раздражение</a:t>
            </a:r>
            <a:endParaRPr lang="ru-RU" sz="1100" dirty="0">
              <a:effectLst/>
              <a:ea typeface="Calibri"/>
              <a:cs typeface="Times New Roman"/>
            </a:endParaRPr>
          </a:p>
        </p:txBody>
      </p:sp>
      <p:sp>
        <p:nvSpPr>
          <p:cNvPr id="32" name="Прямоугольник 31"/>
          <p:cNvSpPr/>
          <p:nvPr/>
        </p:nvSpPr>
        <p:spPr>
          <a:xfrm>
            <a:off x="1043608" y="824736"/>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dirty="0">
                <a:effectLst/>
                <a:ea typeface="Calibri"/>
                <a:cs typeface="Times New Roman"/>
              </a:rPr>
              <a:t>Опасение</a:t>
            </a:r>
            <a:endParaRPr lang="ru-RU" sz="1100" dirty="0">
              <a:effectLst/>
              <a:ea typeface="Calibri"/>
              <a:cs typeface="Times New Roman"/>
            </a:endParaRPr>
          </a:p>
        </p:txBody>
      </p:sp>
      <p:sp>
        <p:nvSpPr>
          <p:cNvPr id="33" name="Прямоугольник 32"/>
          <p:cNvSpPr/>
          <p:nvPr/>
        </p:nvSpPr>
        <p:spPr>
          <a:xfrm>
            <a:off x="2234391" y="130238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Беспокойство</a:t>
            </a:r>
            <a:endParaRPr lang="ru-RU" sz="1100">
              <a:effectLst/>
              <a:ea typeface="Calibri"/>
              <a:cs typeface="Times New Roman"/>
            </a:endParaRPr>
          </a:p>
        </p:txBody>
      </p:sp>
      <p:sp>
        <p:nvSpPr>
          <p:cNvPr id="34" name="Прямоугольник 33"/>
          <p:cNvSpPr/>
          <p:nvPr/>
        </p:nvSpPr>
        <p:spPr>
          <a:xfrm>
            <a:off x="3752041" y="97916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Страх</a:t>
            </a:r>
            <a:endParaRPr lang="ru-RU" sz="1100">
              <a:effectLst/>
              <a:ea typeface="Calibri"/>
              <a:cs typeface="Times New Roman"/>
            </a:endParaRPr>
          </a:p>
        </p:txBody>
      </p:sp>
      <p:sp>
        <p:nvSpPr>
          <p:cNvPr id="35" name="Прямоугольник 34"/>
          <p:cNvSpPr/>
          <p:nvPr/>
        </p:nvSpPr>
        <p:spPr>
          <a:xfrm>
            <a:off x="5502101" y="1314449"/>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Тревога</a:t>
            </a:r>
            <a:endParaRPr lang="ru-RU" sz="1100">
              <a:effectLst/>
              <a:ea typeface="Calibri"/>
              <a:cs typeface="Times New Roman"/>
            </a:endParaRPr>
          </a:p>
        </p:txBody>
      </p:sp>
      <p:sp>
        <p:nvSpPr>
          <p:cNvPr id="36" name="Прямоугольник 35"/>
          <p:cNvSpPr/>
          <p:nvPr/>
        </p:nvSpPr>
        <p:spPr>
          <a:xfrm>
            <a:off x="7239461" y="821054"/>
            <a:ext cx="173101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Паника</a:t>
            </a:r>
            <a:endParaRPr lang="ru-RU" sz="1100">
              <a:effectLst/>
              <a:ea typeface="Calibri"/>
              <a:cs typeface="Times New Roman"/>
            </a:endParaRPr>
          </a:p>
        </p:txBody>
      </p:sp>
      <p:sp>
        <p:nvSpPr>
          <p:cNvPr id="37" name="Прямоугольник 36"/>
          <p:cNvSpPr/>
          <p:nvPr/>
        </p:nvSpPr>
        <p:spPr>
          <a:xfrm>
            <a:off x="8136081" y="1334134"/>
            <a:ext cx="1206500" cy="5359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800">
                <a:effectLst/>
                <a:ea typeface="Calibri"/>
                <a:cs typeface="Times New Roman"/>
              </a:rPr>
              <a:t>Ужас</a:t>
            </a:r>
            <a:endParaRPr lang="ru-RU" sz="1100">
              <a:effectLst/>
              <a:ea typeface="Calibri"/>
              <a:cs typeface="Times New Roman"/>
            </a:endParaRPr>
          </a:p>
        </p:txBody>
      </p:sp>
      <p:sp>
        <p:nvSpPr>
          <p:cNvPr id="38"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9" name="Rectangle 64"/>
          <p:cNvSpPr>
            <a:spLocks noChangeArrowheads="1"/>
          </p:cNvSpPr>
          <p:nvPr/>
        </p:nvSpPr>
        <p:spPr bwMode="auto">
          <a:xfrm>
            <a:off x="-1239059" y="5480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631369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856"/>
            <a:ext cx="8229600" cy="1143000"/>
          </a:xfrm>
        </p:spPr>
        <p:txBody>
          <a:bodyPr>
            <a:noAutofit/>
          </a:bodyPr>
          <a:lstStyle/>
          <a:p>
            <a:r>
              <a:rPr lang="ru-RU" sz="3200" b="1" dirty="0" smtClean="0">
                <a:solidFill>
                  <a:srgbClr val="FF0000"/>
                </a:solidFill>
              </a:rPr>
              <a:t>ТЕХНИКИ </a:t>
            </a:r>
            <a:r>
              <a:rPr lang="ru-RU" sz="3200" b="1" dirty="0">
                <a:solidFill>
                  <a:srgbClr val="FF0000"/>
                </a:solidFill>
              </a:rPr>
              <a:t>РЕГУЛЯЦИИ ЭМОЦИОНАЛЬНОГО НАПРЯЖЕНИЯ В ДЕЛОВОЙ БЕСЕДЕ</a:t>
            </a:r>
          </a:p>
        </p:txBody>
      </p:sp>
      <p:graphicFrame>
        <p:nvGraphicFramePr>
          <p:cNvPr id="4" name="Объект 3"/>
          <p:cNvGraphicFramePr>
            <a:graphicFrameLocks noGrp="1"/>
          </p:cNvGraphicFramePr>
          <p:nvPr>
            <p:ph idx="1"/>
            <p:extLst/>
          </p:nvPr>
        </p:nvGraphicFramePr>
        <p:xfrm>
          <a:off x="179512" y="1124744"/>
          <a:ext cx="8784976" cy="5546611"/>
        </p:xfrm>
        <a:graphic>
          <a:graphicData uri="http://schemas.openxmlformats.org/drawingml/2006/table">
            <a:tbl>
              <a:tblPr firstRow="1" firstCol="1" bandRow="1"/>
              <a:tblGrid>
                <a:gridCol w="395770">
                  <a:extLst>
                    <a:ext uri="{9D8B030D-6E8A-4147-A177-3AD203B41FA5}">
                      <a16:colId xmlns:a16="http://schemas.microsoft.com/office/drawing/2014/main" val="20000"/>
                    </a:ext>
                  </a:extLst>
                </a:gridCol>
                <a:gridCol w="3997188">
                  <a:extLst>
                    <a:ext uri="{9D8B030D-6E8A-4147-A177-3AD203B41FA5}">
                      <a16:colId xmlns:a16="http://schemas.microsoft.com/office/drawing/2014/main" val="20001"/>
                    </a:ext>
                  </a:extLst>
                </a:gridCol>
                <a:gridCol w="4392018">
                  <a:extLst>
                    <a:ext uri="{9D8B030D-6E8A-4147-A177-3AD203B41FA5}">
                      <a16:colId xmlns:a16="http://schemas.microsoft.com/office/drawing/2014/main" val="20002"/>
                    </a:ext>
                  </a:extLst>
                </a:gridCol>
              </a:tblGrid>
              <a:tr h="226290">
                <a:tc>
                  <a:txBody>
                    <a:bodyPr/>
                    <a:lstStyle/>
                    <a:p>
                      <a:pPr>
                        <a:lnSpc>
                          <a:spcPct val="107000"/>
                        </a:lnSpc>
                        <a:spcAft>
                          <a:spcPts val="0"/>
                        </a:spcAft>
                      </a:pPr>
                      <a:r>
                        <a:rPr lang="ru-RU" sz="1400" b="1">
                          <a:effectLst/>
                          <a:latin typeface="Times New Roman"/>
                          <a:ea typeface="Calibri"/>
                          <a:cs typeface="Times New Roman"/>
                        </a:rPr>
                        <a:t> </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ru-RU" sz="1400" b="1">
                          <a:effectLst/>
                          <a:latin typeface="Times New Roman"/>
                          <a:ea typeface="Calibri"/>
                          <a:cs typeface="Times New Roman"/>
                        </a:rPr>
                        <a:t>Снижают напряжение:</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ru-RU" sz="1400" b="1">
                          <a:effectLst/>
                          <a:latin typeface="Times New Roman"/>
                          <a:ea typeface="Calibri"/>
                          <a:cs typeface="Times New Roman"/>
                        </a:rPr>
                        <a:t>Повышают напряжение:</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702306">
                <a:tc>
                  <a:txBody>
                    <a:bodyPr/>
                    <a:lstStyle/>
                    <a:p>
                      <a:pPr>
                        <a:lnSpc>
                          <a:spcPct val="107000"/>
                        </a:lnSpc>
                        <a:spcAft>
                          <a:spcPts val="0"/>
                        </a:spcAft>
                      </a:pPr>
                      <a:r>
                        <a:rPr lang="ru-RU" sz="1400" b="1" dirty="0">
                          <a:effectLst/>
                          <a:latin typeface="Times New Roman"/>
                          <a:ea typeface="Calibri"/>
                          <a:cs typeface="Times New Roman"/>
                        </a:rPr>
                        <a:t>1.</a:t>
                      </a:r>
                      <a:endParaRPr lang="ru-RU" sz="1100" dirty="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tc>
                  <a:txBody>
                    <a:bodyPr/>
                    <a:lstStyle/>
                    <a:p>
                      <a:pPr>
                        <a:lnSpc>
                          <a:spcPct val="107000"/>
                        </a:lnSpc>
                        <a:spcAft>
                          <a:spcPts val="0"/>
                        </a:spcAft>
                      </a:pPr>
                      <a:r>
                        <a:rPr lang="ru-RU" sz="1400" dirty="0">
                          <a:effectLst/>
                          <a:latin typeface="Times New Roman"/>
                          <a:ea typeface="Calibri"/>
                          <a:cs typeface="Times New Roman"/>
                        </a:rPr>
                        <a:t>Подчеркивание общности с партнером (сходство целей, интересов, мнений, личностных черт и др.)</a:t>
                      </a:r>
                      <a:endParaRPr lang="ru-RU" sz="1100" dirty="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tc>
                  <a:txBody>
                    <a:bodyPr/>
                    <a:lstStyle/>
                    <a:p>
                      <a:pPr>
                        <a:lnSpc>
                          <a:spcPct val="107000"/>
                        </a:lnSpc>
                        <a:spcAft>
                          <a:spcPts val="0"/>
                        </a:spcAft>
                      </a:pPr>
                      <a:r>
                        <a:rPr lang="ru-RU" sz="1400" dirty="0">
                          <a:effectLst/>
                          <a:latin typeface="Times New Roman"/>
                          <a:ea typeface="Calibri"/>
                          <a:cs typeface="Times New Roman"/>
                        </a:rPr>
                        <a:t>Подчеркивание различий между собой и партнером</a:t>
                      </a:r>
                      <a:endParaRPr lang="ru-RU" sz="1100" dirty="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extLst>
                  <a:ext uri="{0D108BD9-81ED-4DB2-BD59-A6C34878D82A}">
                    <a16:rowId xmlns:a16="http://schemas.microsoft.com/office/drawing/2014/main" val="10001"/>
                  </a:ext>
                </a:extLst>
              </a:tr>
              <a:tr h="702306">
                <a:tc>
                  <a:txBody>
                    <a:bodyPr/>
                    <a:lstStyle/>
                    <a:p>
                      <a:pPr>
                        <a:lnSpc>
                          <a:spcPct val="107000"/>
                        </a:lnSpc>
                        <a:spcAft>
                          <a:spcPts val="0"/>
                        </a:spcAft>
                      </a:pPr>
                      <a:r>
                        <a:rPr lang="ru-RU" sz="1400" b="1">
                          <a:effectLst/>
                          <a:latin typeface="Times New Roman"/>
                          <a:ea typeface="Calibri"/>
                          <a:cs typeface="Times New Roman"/>
                        </a:rPr>
                        <a:t>2.</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tc>
                  <a:txBody>
                    <a:bodyPr/>
                    <a:lstStyle/>
                    <a:p>
                      <a:pPr>
                        <a:lnSpc>
                          <a:spcPct val="107000"/>
                        </a:lnSpc>
                        <a:spcAft>
                          <a:spcPts val="0"/>
                        </a:spcAft>
                      </a:pPr>
                      <a:r>
                        <a:rPr lang="ru-RU" sz="1400">
                          <a:effectLst/>
                          <a:latin typeface="Times New Roman"/>
                          <a:ea typeface="Calibri"/>
                          <a:cs typeface="Times New Roman"/>
                        </a:rPr>
                        <a:t>Подчеркивание значимости партнера, его мнения в ваших глазах</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tc>
                  <a:txBody>
                    <a:bodyPr/>
                    <a:lstStyle/>
                    <a:p>
                      <a:pPr>
                        <a:lnSpc>
                          <a:spcPct val="107000"/>
                        </a:lnSpc>
                        <a:spcAft>
                          <a:spcPts val="0"/>
                        </a:spcAft>
                      </a:pPr>
                      <a:r>
                        <a:rPr lang="ru-RU" sz="1400" dirty="0">
                          <a:effectLst/>
                          <a:latin typeface="Times New Roman"/>
                          <a:ea typeface="Calibri"/>
                          <a:cs typeface="Times New Roman"/>
                        </a:rPr>
                        <a:t>Принижение партнера, негативная оценка личности партнера, приуменьшение вклада партнера в общее дело и преувеличение своего</a:t>
                      </a:r>
                      <a:endParaRPr lang="ru-RU" sz="1100" dirty="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extLst>
                  <a:ext uri="{0D108BD9-81ED-4DB2-BD59-A6C34878D82A}">
                    <a16:rowId xmlns:a16="http://schemas.microsoft.com/office/drawing/2014/main" val="10002"/>
                  </a:ext>
                </a:extLst>
              </a:tr>
              <a:tr h="940314">
                <a:tc>
                  <a:txBody>
                    <a:bodyPr/>
                    <a:lstStyle/>
                    <a:p>
                      <a:pPr>
                        <a:lnSpc>
                          <a:spcPct val="107000"/>
                        </a:lnSpc>
                        <a:spcAft>
                          <a:spcPts val="0"/>
                        </a:spcAft>
                      </a:pPr>
                      <a:r>
                        <a:rPr lang="ru-RU" sz="1400" b="1">
                          <a:effectLst/>
                          <a:latin typeface="Times New Roman"/>
                          <a:ea typeface="Calibri"/>
                          <a:cs typeface="Times New Roman"/>
                        </a:rPr>
                        <a:t>3.</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tc>
                  <a:txBody>
                    <a:bodyPr/>
                    <a:lstStyle/>
                    <a:p>
                      <a:pPr>
                        <a:lnSpc>
                          <a:spcPct val="107000"/>
                        </a:lnSpc>
                        <a:spcAft>
                          <a:spcPts val="0"/>
                        </a:spcAft>
                      </a:pPr>
                      <a:r>
                        <a:rPr lang="ru-RU" sz="1400">
                          <a:effectLst/>
                          <a:latin typeface="Times New Roman"/>
                          <a:ea typeface="Calibri"/>
                          <a:cs typeface="Times New Roman"/>
                        </a:rPr>
                        <a:t>Вербализация (проговаривание) эмоционального состояния:</a:t>
                      </a:r>
                      <a:endParaRPr lang="ru-RU" sz="1100">
                        <a:effectLst/>
                        <a:latin typeface="Calibri"/>
                        <a:ea typeface="Calibri"/>
                        <a:cs typeface="Times New Roman"/>
                      </a:endParaRPr>
                    </a:p>
                    <a:p>
                      <a:pPr marL="342900" lvl="0" indent="-342900">
                        <a:lnSpc>
                          <a:spcPct val="107000"/>
                        </a:lnSpc>
                        <a:spcAft>
                          <a:spcPts val="0"/>
                        </a:spcAft>
                        <a:buFont typeface="Symbol"/>
                        <a:buChar char=""/>
                      </a:pPr>
                      <a:r>
                        <a:rPr lang="ru-RU" sz="1400">
                          <a:effectLst/>
                          <a:latin typeface="Times New Roman"/>
                          <a:ea typeface="Calibri"/>
                          <a:cs typeface="Times New Roman"/>
                        </a:rPr>
                        <a:t>Своего;</a:t>
                      </a:r>
                      <a:endParaRPr lang="ru-RU" sz="1100">
                        <a:effectLst/>
                        <a:latin typeface="Calibri"/>
                        <a:ea typeface="Calibri"/>
                        <a:cs typeface="Times New Roman"/>
                      </a:endParaRPr>
                    </a:p>
                    <a:p>
                      <a:pPr marL="342900" lvl="0" indent="-342900">
                        <a:lnSpc>
                          <a:spcPct val="107000"/>
                        </a:lnSpc>
                        <a:spcAft>
                          <a:spcPts val="0"/>
                        </a:spcAft>
                        <a:buFont typeface="Symbol"/>
                        <a:buChar char=""/>
                      </a:pPr>
                      <a:r>
                        <a:rPr lang="ru-RU" sz="1400">
                          <a:effectLst/>
                          <a:latin typeface="Times New Roman"/>
                          <a:ea typeface="Calibri"/>
                          <a:cs typeface="Times New Roman"/>
                        </a:rPr>
                        <a:t>Партнера</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tc>
                  <a:txBody>
                    <a:bodyPr/>
                    <a:lstStyle/>
                    <a:p>
                      <a:pPr>
                        <a:lnSpc>
                          <a:spcPct val="107000"/>
                        </a:lnSpc>
                        <a:spcAft>
                          <a:spcPts val="0"/>
                        </a:spcAft>
                      </a:pPr>
                      <a:r>
                        <a:rPr lang="ru-RU" sz="1400" dirty="0">
                          <a:effectLst/>
                          <a:latin typeface="Times New Roman"/>
                          <a:ea typeface="Calibri"/>
                          <a:cs typeface="Times New Roman"/>
                        </a:rPr>
                        <a:t>Игнорирование эмоционального состояния</a:t>
                      </a:r>
                      <a:r>
                        <a:rPr lang="ru-RU" sz="1400" dirty="0" smtClean="0">
                          <a:effectLst/>
                          <a:latin typeface="Times New Roman"/>
                          <a:ea typeface="Calibri"/>
                          <a:cs typeface="Times New Roman"/>
                        </a:rPr>
                        <a:t>:</a:t>
                      </a:r>
                    </a:p>
                    <a:p>
                      <a:pPr>
                        <a:lnSpc>
                          <a:spcPct val="107000"/>
                        </a:lnSpc>
                        <a:spcAft>
                          <a:spcPts val="0"/>
                        </a:spcAft>
                      </a:pPr>
                      <a:endParaRPr lang="ru-RU" sz="1100" dirty="0">
                        <a:effectLst/>
                        <a:latin typeface="Calibri"/>
                        <a:ea typeface="Calibri"/>
                        <a:cs typeface="Times New Roman"/>
                      </a:endParaRPr>
                    </a:p>
                    <a:p>
                      <a:pPr marL="342900" lvl="0" indent="-342900">
                        <a:lnSpc>
                          <a:spcPct val="107000"/>
                        </a:lnSpc>
                        <a:spcAft>
                          <a:spcPts val="0"/>
                        </a:spcAft>
                        <a:buFont typeface="Symbol"/>
                        <a:buChar char=""/>
                      </a:pPr>
                      <a:r>
                        <a:rPr lang="ru-RU" sz="1400" dirty="0">
                          <a:effectLst/>
                          <a:latin typeface="Times New Roman"/>
                          <a:ea typeface="Calibri"/>
                          <a:cs typeface="Times New Roman"/>
                        </a:rPr>
                        <a:t>Своего;</a:t>
                      </a:r>
                      <a:endParaRPr lang="ru-RU" sz="1100" dirty="0">
                        <a:effectLst/>
                        <a:latin typeface="Calibri"/>
                        <a:ea typeface="Calibri"/>
                        <a:cs typeface="Times New Roman"/>
                      </a:endParaRPr>
                    </a:p>
                    <a:p>
                      <a:pPr marL="342900" lvl="0" indent="-342900">
                        <a:lnSpc>
                          <a:spcPct val="107000"/>
                        </a:lnSpc>
                        <a:spcAft>
                          <a:spcPts val="0"/>
                        </a:spcAft>
                        <a:buFont typeface="Symbol"/>
                        <a:buChar char=""/>
                      </a:pPr>
                      <a:r>
                        <a:rPr lang="ru-RU" sz="1400" dirty="0">
                          <a:effectLst/>
                          <a:latin typeface="Times New Roman"/>
                          <a:ea typeface="Calibri"/>
                          <a:cs typeface="Times New Roman"/>
                        </a:rPr>
                        <a:t>Партнера</a:t>
                      </a:r>
                      <a:endParaRPr lang="ru-RU" sz="1100" dirty="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noFill/>
                  </a:tcPr>
                </a:tc>
                <a:extLst>
                  <a:ext uri="{0D108BD9-81ED-4DB2-BD59-A6C34878D82A}">
                    <a16:rowId xmlns:a16="http://schemas.microsoft.com/office/drawing/2014/main" val="10003"/>
                  </a:ext>
                </a:extLst>
              </a:tr>
              <a:tr h="471878">
                <a:tc>
                  <a:txBody>
                    <a:bodyPr/>
                    <a:lstStyle/>
                    <a:p>
                      <a:pPr>
                        <a:lnSpc>
                          <a:spcPct val="107000"/>
                        </a:lnSpc>
                        <a:spcAft>
                          <a:spcPts val="0"/>
                        </a:spcAft>
                      </a:pPr>
                      <a:r>
                        <a:rPr lang="ru-RU" sz="1400" b="1">
                          <a:effectLst/>
                          <a:latin typeface="Times New Roman"/>
                          <a:ea typeface="Calibri"/>
                          <a:cs typeface="Times New Roman"/>
                        </a:rPr>
                        <a:t>4.</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Проявление интереса к проблемам партнера</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Демонстрация незаинтересованности в проблеме партнера</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4"/>
                  </a:ext>
                </a:extLst>
              </a:tr>
              <a:tr h="464298">
                <a:tc>
                  <a:txBody>
                    <a:bodyPr/>
                    <a:lstStyle/>
                    <a:p>
                      <a:pPr>
                        <a:lnSpc>
                          <a:spcPct val="107000"/>
                        </a:lnSpc>
                        <a:spcAft>
                          <a:spcPts val="0"/>
                        </a:spcAft>
                      </a:pPr>
                      <a:r>
                        <a:rPr lang="ru-RU" sz="1400" b="1">
                          <a:effectLst/>
                          <a:latin typeface="Times New Roman"/>
                          <a:ea typeface="Calibri"/>
                          <a:cs typeface="Times New Roman"/>
                        </a:rPr>
                        <a:t>5.</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Предоставление партнеру возможности выговориться </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Перебивание партнера</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5"/>
                  </a:ext>
                </a:extLst>
              </a:tr>
              <a:tr h="464298">
                <a:tc>
                  <a:txBody>
                    <a:bodyPr/>
                    <a:lstStyle/>
                    <a:p>
                      <a:pPr>
                        <a:lnSpc>
                          <a:spcPct val="107000"/>
                        </a:lnSpc>
                        <a:spcAft>
                          <a:spcPts val="0"/>
                        </a:spcAft>
                      </a:pPr>
                      <a:r>
                        <a:rPr lang="ru-RU" sz="1400" b="1">
                          <a:effectLst/>
                          <a:latin typeface="Times New Roman"/>
                          <a:ea typeface="Calibri"/>
                          <a:cs typeface="Times New Roman"/>
                        </a:rPr>
                        <a:t>6.</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В случае вашей неправоты, немедленное признание ее</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Оттягивание момента признания своей неправоты или отрицание ее</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6"/>
                  </a:ext>
                </a:extLst>
              </a:tr>
              <a:tr h="471878">
                <a:tc>
                  <a:txBody>
                    <a:bodyPr/>
                    <a:lstStyle/>
                    <a:p>
                      <a:pPr>
                        <a:lnSpc>
                          <a:spcPct val="107000"/>
                        </a:lnSpc>
                        <a:spcAft>
                          <a:spcPts val="0"/>
                        </a:spcAft>
                      </a:pPr>
                      <a:r>
                        <a:rPr lang="ru-RU" sz="1400" b="1">
                          <a:effectLst/>
                          <a:latin typeface="Times New Roman"/>
                          <a:ea typeface="Calibri"/>
                          <a:cs typeface="Times New Roman"/>
                        </a:rPr>
                        <a:t>7.</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Предложение конкретного выхода из сложившейся ситуации</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Поиск виноватых и обвинение партнера</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7"/>
                  </a:ext>
                </a:extLst>
              </a:tr>
              <a:tr h="314586">
                <a:tc>
                  <a:txBody>
                    <a:bodyPr/>
                    <a:lstStyle/>
                    <a:p>
                      <a:pPr>
                        <a:lnSpc>
                          <a:spcPct val="107000"/>
                        </a:lnSpc>
                        <a:spcAft>
                          <a:spcPts val="0"/>
                        </a:spcAft>
                      </a:pPr>
                      <a:r>
                        <a:rPr lang="ru-RU" sz="1400" b="1">
                          <a:effectLst/>
                          <a:latin typeface="Times New Roman"/>
                          <a:ea typeface="Calibri"/>
                          <a:cs typeface="Times New Roman"/>
                        </a:rPr>
                        <a:t>8.</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Обращение к фактам</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Переход на «личности»</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8"/>
                  </a:ext>
                </a:extLst>
              </a:tr>
              <a:tr h="314586">
                <a:tc>
                  <a:txBody>
                    <a:bodyPr/>
                    <a:lstStyle/>
                    <a:p>
                      <a:pPr>
                        <a:lnSpc>
                          <a:spcPct val="107000"/>
                        </a:lnSpc>
                        <a:spcAft>
                          <a:spcPts val="0"/>
                        </a:spcAft>
                      </a:pPr>
                      <a:r>
                        <a:rPr lang="ru-RU" sz="1400" b="1">
                          <a:effectLst/>
                          <a:latin typeface="Times New Roman"/>
                          <a:ea typeface="Calibri"/>
                          <a:cs typeface="Times New Roman"/>
                        </a:rPr>
                        <a:t>9.</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Спокойный уверенный темп речи</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Резкое убыстрение темпа речи</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9"/>
                  </a:ext>
                </a:extLst>
              </a:tr>
              <a:tr h="471878">
                <a:tc>
                  <a:txBody>
                    <a:bodyPr/>
                    <a:lstStyle/>
                    <a:p>
                      <a:pPr>
                        <a:lnSpc>
                          <a:spcPct val="107000"/>
                        </a:lnSpc>
                        <a:spcAft>
                          <a:spcPts val="0"/>
                        </a:spcAft>
                      </a:pPr>
                      <a:r>
                        <a:rPr lang="ru-RU" sz="1400" b="1">
                          <a:effectLst/>
                          <a:latin typeface="Times New Roman"/>
                          <a:ea typeface="Calibri"/>
                          <a:cs typeface="Times New Roman"/>
                        </a:rPr>
                        <a:t>10.</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a:effectLst/>
                          <a:latin typeface="Times New Roman"/>
                          <a:ea typeface="Calibri"/>
                          <a:cs typeface="Times New Roman"/>
                        </a:rPr>
                        <a:t>Поддержание оптимальной дистанции, угла поворота и наклона тела</a:t>
                      </a:r>
                      <a:endParaRPr lang="ru-RU" sz="110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a:ea typeface="Calibri"/>
                          <a:cs typeface="Times New Roman"/>
                        </a:rPr>
                        <a:t>Избегание пространственной близости и контакта глаз</a:t>
                      </a:r>
                      <a:endParaRPr lang="ru-RU" sz="1100" dirty="0">
                        <a:effectLst/>
                        <a:latin typeface="Calibri"/>
                        <a:ea typeface="Calibri"/>
                        <a:cs typeface="Times New Roman"/>
                      </a:endParaRPr>
                    </a:p>
                  </a:txBody>
                  <a:tcPr marL="45323" marR="45323"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721853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r>
              <a:rPr lang="ru-RU" b="1" dirty="0">
                <a:solidFill>
                  <a:srgbClr val="FF0000"/>
                </a:solidFill>
              </a:rPr>
              <a:t>Вербализация чувства – это избавление от </a:t>
            </a:r>
            <a:r>
              <a:rPr lang="ru-RU" b="1" dirty="0" smtClean="0">
                <a:solidFill>
                  <a:srgbClr val="FF0000"/>
                </a:solidFill>
              </a:rPr>
              <a:t>него</a:t>
            </a:r>
            <a:endParaRPr lang="ru-RU" b="1" dirty="0">
              <a:solidFill>
                <a:srgbClr val="FF0000"/>
              </a:solidFill>
            </a:endParaRPr>
          </a:p>
        </p:txBody>
      </p:sp>
      <p:sp>
        <p:nvSpPr>
          <p:cNvPr id="3" name="Объект 2"/>
          <p:cNvSpPr>
            <a:spLocks noGrp="1"/>
          </p:cNvSpPr>
          <p:nvPr>
            <p:ph idx="1"/>
          </p:nvPr>
        </p:nvSpPr>
        <p:spPr/>
        <p:txBody>
          <a:bodyPr>
            <a:normAutofit fontScale="92500" lnSpcReduction="20000"/>
          </a:bodyPr>
          <a:lstStyle/>
          <a:p>
            <a:pPr algn="just"/>
            <a:r>
              <a:rPr lang="ru-RU" dirty="0"/>
              <a:t>Проговаривание собственного состояния выполняет двоякую роль – с одной стороны, информирует нашего партнера о наших чувствах и снижает его напряжение, а с другой стороны – регулировать собственное эмоциональное состояние.</a:t>
            </a:r>
          </a:p>
          <a:p>
            <a:pPr algn="just"/>
            <a:r>
              <a:rPr lang="ru-RU" dirty="0"/>
              <a:t>Вербализация собственных негативных чувств может так же использоваться, как вежливая форма замечания или предложение партнеру прекратить делать то, что вызывает у нас напряжение.</a:t>
            </a:r>
          </a:p>
          <a:p>
            <a:pPr algn="just"/>
            <a:endParaRPr lang="ru-RU" dirty="0"/>
          </a:p>
        </p:txBody>
      </p:sp>
    </p:spTree>
    <p:extLst>
      <p:ext uri="{BB962C8B-B14F-4D97-AF65-F5344CB8AC3E}">
        <p14:creationId xmlns:p14="http://schemas.microsoft.com/office/powerpoint/2010/main" val="16932561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Формулы вербализации собственных чувств</a:t>
            </a:r>
          </a:p>
        </p:txBody>
      </p:sp>
      <p:sp>
        <p:nvSpPr>
          <p:cNvPr id="3" name="Объект 2"/>
          <p:cNvSpPr>
            <a:spLocks noGrp="1"/>
          </p:cNvSpPr>
          <p:nvPr>
            <p:ph idx="1"/>
          </p:nvPr>
        </p:nvSpPr>
        <p:spPr/>
        <p:txBody>
          <a:bodyPr/>
          <a:lstStyle/>
          <a:p>
            <a:pPr marL="0" indent="0">
              <a:buNone/>
            </a:pPr>
            <a:r>
              <a:rPr lang="ru-RU" i="1" dirty="0"/>
              <a:t>- Я удивлен …</a:t>
            </a:r>
            <a:endParaRPr lang="ru-RU" dirty="0"/>
          </a:p>
          <a:p>
            <a:pPr marL="0" indent="0">
              <a:buNone/>
            </a:pPr>
            <a:r>
              <a:rPr lang="ru-RU" i="1" dirty="0"/>
              <a:t>- Я огорчен …</a:t>
            </a:r>
            <a:endParaRPr lang="ru-RU" dirty="0"/>
          </a:p>
          <a:p>
            <a:pPr marL="0" indent="0">
              <a:buNone/>
            </a:pPr>
            <a:r>
              <a:rPr lang="ru-RU" i="1" dirty="0"/>
              <a:t>- Мне неуютно …</a:t>
            </a:r>
            <a:endParaRPr lang="ru-RU" dirty="0"/>
          </a:p>
          <a:p>
            <a:pPr marL="0" indent="0">
              <a:buNone/>
            </a:pPr>
            <a:r>
              <a:rPr lang="ru-RU" i="1" dirty="0"/>
              <a:t>- Меня задевает …</a:t>
            </a:r>
            <a:endParaRPr lang="ru-RU" dirty="0"/>
          </a:p>
          <a:p>
            <a:pPr marL="0" indent="0">
              <a:buNone/>
            </a:pPr>
            <a:r>
              <a:rPr lang="ru-RU" i="1" dirty="0"/>
              <a:t>- У меня вызывает некоторый протест …</a:t>
            </a:r>
            <a:endParaRPr lang="ru-RU" dirty="0"/>
          </a:p>
          <a:p>
            <a:pPr marL="0" indent="0">
              <a:buNone/>
            </a:pPr>
            <a:r>
              <a:rPr lang="ru-RU" i="1" dirty="0"/>
              <a:t>- Меня тревожит …</a:t>
            </a:r>
            <a:endParaRPr lang="ru-RU" dirty="0"/>
          </a:p>
          <a:p>
            <a:pPr marL="0" indent="0">
              <a:buNone/>
            </a:pPr>
            <a:r>
              <a:rPr lang="ru-RU" i="1" dirty="0"/>
              <a:t>- Меня угнетает …</a:t>
            </a:r>
            <a:endParaRPr lang="ru-RU" dirty="0"/>
          </a:p>
          <a:p>
            <a:pPr marL="0" indent="0">
              <a:buNone/>
            </a:pPr>
            <a:endParaRPr lang="ru-RU" dirty="0"/>
          </a:p>
        </p:txBody>
      </p:sp>
    </p:spTree>
    <p:extLst>
      <p:ext uri="{BB962C8B-B14F-4D97-AF65-F5344CB8AC3E}">
        <p14:creationId xmlns:p14="http://schemas.microsoft.com/office/powerpoint/2010/main" val="17345247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вербализации чувств партнера</a:t>
            </a:r>
          </a:p>
        </p:txBody>
      </p:sp>
      <p:sp>
        <p:nvSpPr>
          <p:cNvPr id="3" name="Объект 2"/>
          <p:cNvSpPr>
            <a:spLocks noGrp="1"/>
          </p:cNvSpPr>
          <p:nvPr>
            <p:ph idx="1"/>
          </p:nvPr>
        </p:nvSpPr>
        <p:spPr/>
        <p:txBody>
          <a:bodyPr/>
          <a:lstStyle/>
          <a:p>
            <a:pPr marL="0" indent="0">
              <a:buNone/>
            </a:pPr>
            <a:r>
              <a:rPr lang="ru-RU" i="1" dirty="0"/>
              <a:t>- я согласен, что это может вызвать протест;</a:t>
            </a:r>
            <a:endParaRPr lang="ru-RU" dirty="0"/>
          </a:p>
          <a:p>
            <a:pPr marL="0" indent="0">
              <a:buNone/>
            </a:pPr>
            <a:r>
              <a:rPr lang="ru-RU" i="1" dirty="0"/>
              <a:t>- я согласен, что это вызывает дискомфорт;</a:t>
            </a:r>
            <a:endParaRPr lang="ru-RU" dirty="0"/>
          </a:p>
          <a:p>
            <a:pPr marL="0" indent="0">
              <a:buNone/>
            </a:pPr>
            <a:r>
              <a:rPr lang="ru-RU" i="1" dirty="0"/>
              <a:t>- согласен, что такой поворот дела вызывает неприятные чувства;</a:t>
            </a:r>
            <a:endParaRPr lang="ru-RU" dirty="0"/>
          </a:p>
          <a:p>
            <a:pPr marL="0" indent="0">
              <a:buNone/>
            </a:pPr>
            <a:r>
              <a:rPr lang="ru-RU" i="1" dirty="0"/>
              <a:t>- да, это, конечно, огорчительно.</a:t>
            </a:r>
            <a:endParaRPr lang="ru-RU" dirty="0"/>
          </a:p>
          <a:p>
            <a:pPr marL="0" indent="0">
              <a:buNone/>
            </a:pPr>
            <a:endParaRPr lang="ru-RU" dirty="0"/>
          </a:p>
        </p:txBody>
      </p:sp>
    </p:spTree>
    <p:extLst>
      <p:ext uri="{BB962C8B-B14F-4D97-AF65-F5344CB8AC3E}">
        <p14:creationId xmlns:p14="http://schemas.microsoft.com/office/powerpoint/2010/main" val="36202531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052" y="38100"/>
            <a:ext cx="8229600" cy="1143000"/>
          </a:xfrm>
        </p:spPr>
        <p:txBody>
          <a:bodyPr/>
          <a:lstStyle/>
          <a:p>
            <a:r>
              <a:rPr lang="ru-RU" b="1" dirty="0">
                <a:solidFill>
                  <a:srgbClr val="FF0000"/>
                </a:solidFill>
              </a:rPr>
              <a:t>Этапы делового общения</a:t>
            </a:r>
          </a:p>
        </p:txBody>
      </p:sp>
      <p:sp>
        <p:nvSpPr>
          <p:cNvPr id="4" name="Прямая соединительная линия 31"/>
          <p:cNvSpPr>
            <a:spLocks noChangeShapeType="1"/>
          </p:cNvSpPr>
          <p:nvPr/>
        </p:nvSpPr>
        <p:spPr bwMode="auto">
          <a:xfrm>
            <a:off x="1291844" y="1722438"/>
            <a:ext cx="23813" cy="4034726"/>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ая соединительная линия 32"/>
          <p:cNvSpPr>
            <a:spLocks noChangeShapeType="1"/>
          </p:cNvSpPr>
          <p:nvPr/>
        </p:nvSpPr>
        <p:spPr bwMode="auto">
          <a:xfrm>
            <a:off x="1198181" y="1722438"/>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ая соединительная линия 35"/>
          <p:cNvSpPr>
            <a:spLocks noChangeShapeType="1"/>
          </p:cNvSpPr>
          <p:nvPr/>
        </p:nvSpPr>
        <p:spPr bwMode="auto">
          <a:xfrm>
            <a:off x="1226756" y="5742247"/>
            <a:ext cx="190501"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ая соединительная линия 36"/>
          <p:cNvSpPr>
            <a:spLocks noChangeShapeType="1"/>
          </p:cNvSpPr>
          <p:nvPr/>
        </p:nvSpPr>
        <p:spPr bwMode="auto">
          <a:xfrm>
            <a:off x="4427984" y="2519055"/>
            <a:ext cx="22225" cy="255905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ая соединительная линия 37"/>
          <p:cNvSpPr>
            <a:spLocks noChangeShapeType="1"/>
          </p:cNvSpPr>
          <p:nvPr/>
        </p:nvSpPr>
        <p:spPr bwMode="auto">
          <a:xfrm>
            <a:off x="4326384" y="2515880"/>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38"/>
          <p:cNvSpPr>
            <a:spLocks noChangeShapeType="1"/>
          </p:cNvSpPr>
          <p:nvPr/>
        </p:nvSpPr>
        <p:spPr bwMode="auto">
          <a:xfrm>
            <a:off x="4342259" y="3109605"/>
            <a:ext cx="188913"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39"/>
          <p:cNvSpPr>
            <a:spLocks noChangeShapeType="1"/>
          </p:cNvSpPr>
          <p:nvPr/>
        </p:nvSpPr>
        <p:spPr bwMode="auto">
          <a:xfrm>
            <a:off x="4353372" y="39636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40"/>
          <p:cNvSpPr>
            <a:spLocks noChangeShapeType="1"/>
          </p:cNvSpPr>
          <p:nvPr/>
        </p:nvSpPr>
        <p:spPr bwMode="auto">
          <a:xfrm>
            <a:off x="4354959" y="5081280"/>
            <a:ext cx="190500" cy="0"/>
          </a:xfrm>
          <a:prstGeom prst="line">
            <a:avLst/>
          </a:prstGeom>
          <a:noFill/>
          <a:ln w="19050">
            <a:solidFill>
              <a:srgbClr val="A5A5A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ая со стрелкой 44"/>
          <p:cNvSpPr>
            <a:spLocks noChangeShapeType="1"/>
          </p:cNvSpPr>
          <p:nvPr/>
        </p:nvSpPr>
        <p:spPr bwMode="auto">
          <a:xfrm rot="5400000" flipV="1">
            <a:off x="4148584" y="3984318"/>
            <a:ext cx="1587" cy="1588"/>
          </a:xfrm>
          <a:prstGeom prst="bentConnector3">
            <a:avLst>
              <a:gd name="adj1" fmla="val 67200000"/>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Овал 52"/>
          <p:cNvSpPr>
            <a:spLocks noChangeArrowheads="1"/>
          </p:cNvSpPr>
          <p:nvPr/>
        </p:nvSpPr>
        <p:spPr bwMode="auto">
          <a:xfrm>
            <a:off x="1003712" y="1127026"/>
            <a:ext cx="600076" cy="515407"/>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Л</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3" name="Овал 53"/>
          <p:cNvSpPr>
            <a:spLocks noChangeArrowheads="1"/>
          </p:cNvSpPr>
          <p:nvPr/>
        </p:nvSpPr>
        <p:spPr bwMode="auto">
          <a:xfrm>
            <a:off x="4216052" y="1899608"/>
            <a:ext cx="508348" cy="48488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a:t>
            </a:r>
            <a:endParaRPr kumimoji="0" lang="ru-RU" alt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24" name="Скругленный прямоугольник 54"/>
          <p:cNvSpPr>
            <a:spLocks noChangeArrowheads="1"/>
          </p:cNvSpPr>
          <p:nvPr/>
        </p:nvSpPr>
        <p:spPr bwMode="auto">
          <a:xfrm>
            <a:off x="196593" y="1935554"/>
            <a:ext cx="1872208" cy="48488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Установление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Скругленный прямоугольник 55"/>
          <p:cNvSpPr>
            <a:spLocks noChangeArrowheads="1"/>
          </p:cNvSpPr>
          <p:nvPr/>
        </p:nvSpPr>
        <p:spPr bwMode="auto">
          <a:xfrm>
            <a:off x="196593" y="3671994"/>
            <a:ext cx="1575547" cy="505676"/>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Поддержание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Скругленный прямоугольник 56"/>
          <p:cNvSpPr>
            <a:spLocks noChangeArrowheads="1"/>
          </p:cNvSpPr>
          <p:nvPr/>
        </p:nvSpPr>
        <p:spPr bwMode="auto">
          <a:xfrm>
            <a:off x="222946" y="5045294"/>
            <a:ext cx="1301121" cy="58204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Выход из контакта</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Скругленный прямоугольник 58"/>
          <p:cNvSpPr>
            <a:spLocks noChangeArrowheads="1"/>
          </p:cNvSpPr>
          <p:nvPr/>
        </p:nvSpPr>
        <p:spPr bwMode="auto">
          <a:xfrm>
            <a:off x="2748506" y="3836072"/>
            <a:ext cx="900965" cy="503401"/>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пожар</a:t>
            </a:r>
            <a:endParaRPr kumimoji="0" lang="ru-RU" alt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Скругленный прямоугольник 59"/>
          <p:cNvSpPr>
            <a:spLocks noChangeArrowheads="1"/>
          </p:cNvSpPr>
          <p:nvPr/>
        </p:nvSpPr>
        <p:spPr bwMode="auto">
          <a:xfrm>
            <a:off x="4603790" y="2774320"/>
            <a:ext cx="2811000" cy="625475"/>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анализ проблемы</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Скругленный прямоугольник 60"/>
          <p:cNvSpPr>
            <a:spLocks noChangeArrowheads="1"/>
          </p:cNvSpPr>
          <p:nvPr/>
        </p:nvSpPr>
        <p:spPr bwMode="auto">
          <a:xfrm>
            <a:off x="4595852" y="3971294"/>
            <a:ext cx="2818937" cy="590549"/>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Совместный поиск решения</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Скругленный прямоугольник 61"/>
          <p:cNvSpPr>
            <a:spLocks noChangeArrowheads="1"/>
          </p:cNvSpPr>
          <p:nvPr/>
        </p:nvSpPr>
        <p:spPr bwMode="auto">
          <a:xfrm>
            <a:off x="4471553" y="5115184"/>
            <a:ext cx="1233174" cy="641980"/>
          </a:xfrm>
          <a:prstGeom prst="roundRect">
            <a:avLst>
              <a:gd name="adj" fmla="val 1666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Решение</a:t>
            </a:r>
            <a:endParaRPr kumimoji="0" lang="ru-RU" alt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Скругленный прямоугольник 64"/>
          <p:cNvSpPr>
            <a:spLocks noChangeArrowheads="1"/>
          </p:cNvSpPr>
          <p:nvPr/>
        </p:nvSpPr>
        <p:spPr bwMode="auto">
          <a:xfrm>
            <a:off x="7452320" y="1722438"/>
            <a:ext cx="1584176" cy="3871912"/>
          </a:xfrm>
          <a:prstGeom prst="roundRect">
            <a:avLst>
              <a:gd name="adj" fmla="val 16667"/>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ОТКРЫТЫЕ</a:t>
            </a:r>
            <a:r>
              <a:rPr kumimoji="0" lang="ru-RU" alt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ВОЗРАЖЕНИЯ</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4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Прямая соединительная линия 51"/>
          <p:cNvSpPr>
            <a:spLocks noChangeShapeType="1"/>
          </p:cNvSpPr>
          <p:nvPr/>
        </p:nvSpPr>
        <p:spPr bwMode="auto">
          <a:xfrm>
            <a:off x="7524328" y="1962150"/>
            <a:ext cx="41275" cy="3883025"/>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единительная линия 62"/>
          <p:cNvSpPr>
            <a:spLocks noChangeShapeType="1"/>
          </p:cNvSpPr>
          <p:nvPr/>
        </p:nvSpPr>
        <p:spPr bwMode="auto">
          <a:xfrm>
            <a:off x="7414790" y="1946534"/>
            <a:ext cx="260350"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единительная линия 63"/>
          <p:cNvSpPr>
            <a:spLocks noChangeShapeType="1"/>
          </p:cNvSpPr>
          <p:nvPr/>
        </p:nvSpPr>
        <p:spPr bwMode="auto">
          <a:xfrm>
            <a:off x="7452320" y="5838825"/>
            <a:ext cx="261938" cy="6350"/>
          </a:xfrm>
          <a:prstGeom prst="line">
            <a:avLst/>
          </a:prstGeom>
          <a:noFill/>
          <a:ln w="19050">
            <a:solidFill>
              <a:srgbClr val="70AD4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40" name="Прямая со стрелкой 39"/>
          <p:cNvCxnSpPr/>
          <p:nvPr/>
        </p:nvCxnSpPr>
        <p:spPr>
          <a:xfrm flipV="1">
            <a:off x="1488694" y="2519055"/>
            <a:ext cx="2659889" cy="26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H="1">
            <a:off x="1772140" y="3658394"/>
            <a:ext cx="24439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Прямая со стрелкой 41"/>
          <p:cNvCxnSpPr/>
          <p:nvPr/>
        </p:nvCxnSpPr>
        <p:spPr>
          <a:xfrm>
            <a:off x="1772140" y="4485841"/>
            <a:ext cx="244391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p:nvPr/>
        </p:nvCxnSpPr>
        <p:spPr>
          <a:xfrm flipH="1">
            <a:off x="4145863" y="2687265"/>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Прямая со стрелкой 47"/>
          <p:cNvCxnSpPr/>
          <p:nvPr/>
        </p:nvCxnSpPr>
        <p:spPr>
          <a:xfrm flipH="1">
            <a:off x="4216051" y="4715392"/>
            <a:ext cx="1" cy="799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Пятно 2 57"/>
          <p:cNvSpPr>
            <a:spLocks noChangeArrowheads="1"/>
          </p:cNvSpPr>
          <p:nvPr/>
        </p:nvSpPr>
        <p:spPr bwMode="auto">
          <a:xfrm>
            <a:off x="1613285" y="3807502"/>
            <a:ext cx="1135221" cy="625037"/>
          </a:xfrm>
          <a:prstGeom prst="irregularSeal2">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endParaRPr lang="ru-RU"/>
          </a:p>
        </p:txBody>
      </p:sp>
    </p:spTree>
    <p:extLst>
      <p:ext uri="{BB962C8B-B14F-4D97-AF65-F5344CB8AC3E}">
        <p14:creationId xmlns:p14="http://schemas.microsoft.com/office/powerpoint/2010/main" val="679633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lstStyle/>
          <a:p>
            <a:r>
              <a:rPr lang="ru-RU" b="1" dirty="0" smtClean="0"/>
              <a:t>Совместный </a:t>
            </a:r>
            <a:r>
              <a:rPr lang="ru-RU" b="1" dirty="0"/>
              <a:t>поиск решения </a:t>
            </a:r>
          </a:p>
        </p:txBody>
      </p:sp>
      <p:sp>
        <p:nvSpPr>
          <p:cNvPr id="3" name="Объект 2"/>
          <p:cNvSpPr>
            <a:spLocks noGrp="1"/>
          </p:cNvSpPr>
          <p:nvPr>
            <p:ph idx="1"/>
          </p:nvPr>
        </p:nvSpPr>
        <p:spPr>
          <a:xfrm>
            <a:off x="179512" y="1196752"/>
            <a:ext cx="8784976" cy="5112568"/>
          </a:xfrm>
        </p:spPr>
        <p:txBody>
          <a:bodyPr>
            <a:normAutofit/>
          </a:bodyPr>
          <a:lstStyle/>
          <a:p>
            <a:pPr marL="0" indent="0">
              <a:buNone/>
            </a:pPr>
            <a:r>
              <a:rPr lang="ru-RU" b="1" dirty="0" smtClean="0">
                <a:solidFill>
                  <a:srgbClr val="FF0000"/>
                </a:solidFill>
              </a:rPr>
              <a:t>! </a:t>
            </a:r>
            <a:r>
              <a:rPr lang="ru-RU" dirty="0" smtClean="0"/>
              <a:t>Предложить </a:t>
            </a:r>
            <a:r>
              <a:rPr lang="ru-RU" dirty="0"/>
              <a:t>свой вариант </a:t>
            </a:r>
            <a:r>
              <a:rPr lang="ru-RU" dirty="0" smtClean="0"/>
              <a:t>решения + услышать варианты </a:t>
            </a:r>
            <a:r>
              <a:rPr lang="ru-RU" dirty="0"/>
              <a:t>другой </a:t>
            </a:r>
            <a:r>
              <a:rPr lang="ru-RU" dirty="0" smtClean="0"/>
              <a:t>стороны. Совместно </a:t>
            </a:r>
            <a:r>
              <a:rPr lang="ru-RU" dirty="0"/>
              <a:t>выработать еще варианты</a:t>
            </a:r>
            <a:endParaRPr lang="ru-RU" dirty="0" smtClean="0"/>
          </a:p>
          <a:p>
            <a:pPr marL="0" indent="0">
              <a:buNone/>
            </a:pPr>
            <a:r>
              <a:rPr lang="ru-RU" b="1" dirty="0">
                <a:solidFill>
                  <a:srgbClr val="FF0000"/>
                </a:solidFill>
              </a:rPr>
              <a:t>! </a:t>
            </a:r>
            <a:r>
              <a:rPr lang="ru-RU" dirty="0" smtClean="0"/>
              <a:t>Аргументация </a:t>
            </a:r>
            <a:r>
              <a:rPr lang="ru-RU" dirty="0"/>
              <a:t>и обоснование своей точки зрения. Работа с возражениями</a:t>
            </a:r>
          </a:p>
          <a:p>
            <a:pPr marL="0" indent="0">
              <a:buNone/>
            </a:pPr>
            <a:r>
              <a:rPr lang="ru-RU" b="1" dirty="0" smtClean="0">
                <a:solidFill>
                  <a:srgbClr val="FF0000"/>
                </a:solidFill>
              </a:rPr>
              <a:t>! </a:t>
            </a:r>
            <a:r>
              <a:rPr lang="ru-RU" dirty="0" smtClean="0"/>
              <a:t>Согласование </a:t>
            </a:r>
            <a:r>
              <a:rPr lang="ru-RU" dirty="0"/>
              <a:t>взглядов / решений</a:t>
            </a:r>
          </a:p>
          <a:p>
            <a:pPr marL="0" indent="0">
              <a:buNone/>
            </a:pPr>
            <a:r>
              <a:rPr lang="ru-RU" b="1" dirty="0">
                <a:solidFill>
                  <a:srgbClr val="FF0000"/>
                </a:solidFill>
              </a:rPr>
              <a:t>! </a:t>
            </a:r>
            <a:r>
              <a:rPr lang="ru-RU" dirty="0" smtClean="0"/>
              <a:t>Выбрать </a:t>
            </a:r>
            <a:r>
              <a:rPr lang="ru-RU" dirty="0"/>
              <a:t>наиболее подходящий вариант </a:t>
            </a:r>
            <a:r>
              <a:rPr lang="ru-RU" dirty="0" smtClean="0"/>
              <a:t>решения</a:t>
            </a:r>
            <a:endParaRPr lang="ru-RU" dirty="0"/>
          </a:p>
        </p:txBody>
      </p:sp>
    </p:spTree>
    <p:extLst>
      <p:ext uri="{BB962C8B-B14F-4D97-AF65-F5344CB8AC3E}">
        <p14:creationId xmlns:p14="http://schemas.microsoft.com/office/powerpoint/2010/main" val="1395347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Аргументация</a:t>
            </a:r>
          </a:p>
        </p:txBody>
      </p:sp>
      <p:sp>
        <p:nvSpPr>
          <p:cNvPr id="3" name="Объект 2"/>
          <p:cNvSpPr>
            <a:spLocks noGrp="1"/>
          </p:cNvSpPr>
          <p:nvPr>
            <p:ph idx="1"/>
          </p:nvPr>
        </p:nvSpPr>
        <p:spPr/>
        <p:txBody>
          <a:bodyPr>
            <a:normAutofit lnSpcReduction="10000"/>
          </a:bodyPr>
          <a:lstStyle/>
          <a:p>
            <a:pPr marL="0" indent="0">
              <a:buNone/>
            </a:pPr>
            <a:r>
              <a:rPr lang="ru-RU" dirty="0" smtClean="0"/>
              <a:t>Процесс </a:t>
            </a:r>
            <a:r>
              <a:rPr lang="ru-RU" dirty="0"/>
              <a:t>доказательного рассуждения, приведения </a:t>
            </a:r>
            <a:r>
              <a:rPr lang="ru-RU" dirty="0" smtClean="0"/>
              <a:t>аргументов</a:t>
            </a:r>
          </a:p>
          <a:p>
            <a:pPr marL="0" indent="0">
              <a:buNone/>
            </a:pPr>
            <a:r>
              <a:rPr lang="ru-RU" dirty="0" smtClean="0"/>
              <a:t>направленный </a:t>
            </a:r>
            <a:r>
              <a:rPr lang="ru-RU" dirty="0">
                <a:solidFill>
                  <a:srgbClr val="FF0000"/>
                </a:solidFill>
              </a:rPr>
              <a:t>на убеждение собеседника  </a:t>
            </a:r>
            <a:r>
              <a:rPr lang="ru-RU" dirty="0"/>
              <a:t>и обоснование истинности какого – либо </a:t>
            </a:r>
            <a:r>
              <a:rPr lang="ru-RU" dirty="0" smtClean="0"/>
              <a:t>суждения </a:t>
            </a:r>
          </a:p>
          <a:p>
            <a:pPr marL="0" indent="0">
              <a:buNone/>
            </a:pPr>
            <a:r>
              <a:rPr lang="ru-RU" dirty="0" smtClean="0"/>
              <a:t>с целью вызвать </a:t>
            </a:r>
            <a:r>
              <a:rPr lang="ru-RU" dirty="0">
                <a:solidFill>
                  <a:srgbClr val="FF0000"/>
                </a:solidFill>
              </a:rPr>
              <a:t>доверие или сочувствие </a:t>
            </a:r>
            <a:r>
              <a:rPr lang="ru-RU" dirty="0"/>
              <a:t>к выдвинутому нами положению, гипотезе, </a:t>
            </a:r>
            <a:r>
              <a:rPr lang="ru-RU" dirty="0" smtClean="0"/>
              <a:t>тезису, и </a:t>
            </a:r>
            <a:r>
              <a:rPr lang="ru-RU" dirty="0"/>
              <a:t>последующего понимания и принятия другим человеком.</a:t>
            </a:r>
          </a:p>
          <a:p>
            <a:pPr marL="0" indent="0">
              <a:buNone/>
            </a:pPr>
            <a:endParaRPr lang="ru-RU" dirty="0"/>
          </a:p>
        </p:txBody>
      </p:sp>
    </p:spTree>
    <p:extLst>
      <p:ext uri="{BB962C8B-B14F-4D97-AF65-F5344CB8AC3E}">
        <p14:creationId xmlns:p14="http://schemas.microsoft.com/office/powerpoint/2010/main" val="180783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475783"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FF0000"/>
                </a:solidFill>
              </a:rPr>
              <a:t>Оценка приверженности вакцинации в </a:t>
            </a:r>
            <a:r>
              <a:rPr lang="ru-RU" sz="3200" b="1" dirty="0">
                <a:solidFill>
                  <a:srgbClr val="FF0000"/>
                </a:solidFill>
              </a:rPr>
              <a:t>разным </a:t>
            </a:r>
            <a:r>
              <a:rPr lang="ru-RU" sz="3200" b="1" dirty="0" smtClean="0">
                <a:solidFill>
                  <a:srgbClr val="FF0000"/>
                </a:solidFill>
              </a:rPr>
              <a:t>странах</a:t>
            </a:r>
            <a:endParaRPr lang="ru-RU" sz="3200" b="1" dirty="0">
              <a:solidFill>
                <a:srgbClr val="FF0000"/>
              </a:solidFill>
            </a:endParaRPr>
          </a:p>
        </p:txBody>
      </p:sp>
      <p:sp>
        <p:nvSpPr>
          <p:cNvPr id="4" name="Прямоугольник 3"/>
          <p:cNvSpPr/>
          <p:nvPr/>
        </p:nvSpPr>
        <p:spPr>
          <a:xfrm>
            <a:off x="368300" y="1294799"/>
            <a:ext cx="8229600" cy="1708160"/>
          </a:xfrm>
          <a:prstGeom prst="rect">
            <a:avLst/>
          </a:prstGeom>
          <a:noFill/>
        </p:spPr>
        <p:txBody>
          <a:bodyPr wrap="square">
            <a:spAutoFit/>
          </a:bodyPr>
          <a:lstStyle/>
          <a:p>
            <a:pPr>
              <a:spcAft>
                <a:spcPts val="600"/>
              </a:spcAft>
            </a:pPr>
            <a:r>
              <a:rPr lang="ru-RU" b="1" dirty="0" smtClean="0"/>
              <a:t>Причины негативного отношения к вакцинации:</a:t>
            </a:r>
          </a:p>
          <a:p>
            <a:pPr>
              <a:spcAft>
                <a:spcPts val="600"/>
              </a:spcAft>
            </a:pPr>
            <a:r>
              <a:rPr lang="ru-RU" dirty="0" smtClean="0"/>
              <a:t>- беспокойство </a:t>
            </a:r>
            <a:r>
              <a:rPr lang="ru-RU" dirty="0"/>
              <a:t>по поводу безопасности прививок, вероятности развития побочных эффектов, </a:t>
            </a:r>
            <a:endParaRPr lang="ru-RU" dirty="0" smtClean="0"/>
          </a:p>
          <a:p>
            <a:pPr>
              <a:spcAft>
                <a:spcPts val="600"/>
              </a:spcAft>
            </a:pPr>
            <a:r>
              <a:rPr lang="ru-RU" dirty="0" smtClean="0"/>
              <a:t>- озабоченность </a:t>
            </a:r>
            <a:r>
              <a:rPr lang="ru-RU" dirty="0"/>
              <a:t>по поводу эффективности вакцин, </a:t>
            </a:r>
            <a:endParaRPr lang="ru-RU" dirty="0" smtClean="0"/>
          </a:p>
          <a:p>
            <a:pPr>
              <a:spcAft>
                <a:spcPts val="600"/>
              </a:spcAft>
            </a:pPr>
            <a:r>
              <a:rPr lang="ru-RU" dirty="0" smtClean="0"/>
              <a:t>- недостаток </a:t>
            </a:r>
            <a:r>
              <a:rPr lang="ru-RU" dirty="0"/>
              <a:t>информации относительно разрабатываемых вакцин. </a:t>
            </a:r>
          </a:p>
        </p:txBody>
      </p:sp>
      <p:sp>
        <p:nvSpPr>
          <p:cNvPr id="9" name="Прямоугольник 8"/>
          <p:cNvSpPr/>
          <p:nvPr/>
        </p:nvSpPr>
        <p:spPr>
          <a:xfrm>
            <a:off x="4860032" y="6546276"/>
            <a:ext cx="4572000" cy="276999"/>
          </a:xfrm>
          <a:prstGeom prst="rect">
            <a:avLst/>
          </a:prstGeom>
        </p:spPr>
        <p:txBody>
          <a:bodyPr>
            <a:spAutoFit/>
          </a:bodyPr>
          <a:lstStyle/>
          <a:p>
            <a:r>
              <a:rPr lang="ru-RU" sz="1200" dirty="0"/>
              <a:t>https://www.nature.com/articles/s41591-021-01454-y#MOESM1</a:t>
            </a:r>
          </a:p>
        </p:txBody>
      </p:sp>
      <p:sp>
        <p:nvSpPr>
          <p:cNvPr id="3" name="AutoShape 2" descr="Fig. 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Объект 5"/>
          <p:cNvPicPr>
            <a:picLocks noGrp="1" noChangeAspect="1"/>
          </p:cNvPicPr>
          <p:nvPr>
            <p:ph idx="1"/>
          </p:nvPr>
        </p:nvPicPr>
        <p:blipFill>
          <a:blip r:embed="rId2"/>
          <a:stretch>
            <a:fillRect/>
          </a:stretch>
        </p:blipFill>
        <p:spPr>
          <a:xfrm>
            <a:off x="1763688" y="2996952"/>
            <a:ext cx="5184576" cy="3614111"/>
          </a:xfrm>
          <a:prstGeom prst="rect">
            <a:avLst/>
          </a:prstGeom>
        </p:spPr>
      </p:pic>
    </p:spTree>
    <p:extLst>
      <p:ext uri="{BB962C8B-B14F-4D97-AF65-F5344CB8AC3E}">
        <p14:creationId xmlns:p14="http://schemas.microsoft.com/office/powerpoint/2010/main" val="39347361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5760"/>
            <a:ext cx="8229600" cy="1143000"/>
          </a:xfrm>
        </p:spPr>
        <p:txBody>
          <a:bodyPr>
            <a:normAutofit fontScale="90000"/>
          </a:bodyPr>
          <a:lstStyle/>
          <a:p>
            <a:r>
              <a:rPr lang="ru-RU" b="1" dirty="0"/>
              <a:t>Структура аргументации и требования к ее элементам</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571" y="2191753"/>
            <a:ext cx="5942858" cy="33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75856" y="2864349"/>
            <a:ext cx="1296144" cy="5760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ТЕЗИС</a:t>
            </a:r>
            <a:endParaRPr lang="ru-RU" sz="2400" dirty="0"/>
          </a:p>
        </p:txBody>
      </p:sp>
      <p:sp>
        <p:nvSpPr>
          <p:cNvPr id="6" name="Прямоугольник 5"/>
          <p:cNvSpPr/>
          <p:nvPr/>
        </p:nvSpPr>
        <p:spPr>
          <a:xfrm>
            <a:off x="2088724" y="4779394"/>
            <a:ext cx="18002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АРГУМЕНТ</a:t>
            </a:r>
            <a:endParaRPr lang="ru-RU" sz="2400" dirty="0"/>
          </a:p>
        </p:txBody>
      </p:sp>
      <p:sp>
        <p:nvSpPr>
          <p:cNvPr id="7" name="Прямоугольник 6"/>
          <p:cNvSpPr/>
          <p:nvPr/>
        </p:nvSpPr>
        <p:spPr>
          <a:xfrm>
            <a:off x="6372200" y="3515297"/>
            <a:ext cx="2448272" cy="5760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ИЛЛЮСТРАЦИЯ</a:t>
            </a:r>
            <a:endParaRPr lang="ru-RU" sz="2400" dirty="0"/>
          </a:p>
        </p:txBody>
      </p:sp>
      <p:sp>
        <p:nvSpPr>
          <p:cNvPr id="8" name="Прямоугольник 7"/>
          <p:cNvSpPr/>
          <p:nvPr/>
        </p:nvSpPr>
        <p:spPr>
          <a:xfrm>
            <a:off x="2091581" y="5084194"/>
            <a:ext cx="18002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АРГУМЕНТ</a:t>
            </a:r>
            <a:endParaRPr lang="ru-RU" sz="2400" dirty="0"/>
          </a:p>
        </p:txBody>
      </p:sp>
      <p:sp>
        <p:nvSpPr>
          <p:cNvPr id="9" name="Прямоугольник 8"/>
          <p:cNvSpPr/>
          <p:nvPr/>
        </p:nvSpPr>
        <p:spPr>
          <a:xfrm>
            <a:off x="3869525" y="4796162"/>
            <a:ext cx="18002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АРГУМЕНТ</a:t>
            </a:r>
            <a:endParaRPr lang="ru-RU" sz="2400" dirty="0"/>
          </a:p>
        </p:txBody>
      </p:sp>
      <p:sp>
        <p:nvSpPr>
          <p:cNvPr id="10" name="Прямоугольник 9"/>
          <p:cNvSpPr/>
          <p:nvPr/>
        </p:nvSpPr>
        <p:spPr>
          <a:xfrm>
            <a:off x="3904204" y="5084194"/>
            <a:ext cx="18002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АРГУМЕНТ</a:t>
            </a:r>
            <a:endParaRPr lang="ru-RU" sz="2400" dirty="0"/>
          </a:p>
        </p:txBody>
      </p:sp>
      <p:sp>
        <p:nvSpPr>
          <p:cNvPr id="5" name="Скругленная прямоугольная выноска 4"/>
          <p:cNvSpPr/>
          <p:nvPr/>
        </p:nvSpPr>
        <p:spPr>
          <a:xfrm>
            <a:off x="323528" y="1556792"/>
            <a:ext cx="2376264" cy="1008112"/>
          </a:xfrm>
          <a:prstGeom prst="wedgeRoundRectCallout">
            <a:avLst>
              <a:gd name="adj1" fmla="val 85506"/>
              <a:gd name="adj2" fmla="val 7810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t>Ясный и четкий</a:t>
            </a:r>
          </a:p>
          <a:p>
            <a:pPr algn="ctr"/>
            <a:r>
              <a:rPr lang="ru-RU" sz="2000" b="1" dirty="0" smtClean="0"/>
              <a:t>Неизменяемый </a:t>
            </a:r>
            <a:endParaRPr lang="ru-RU" sz="2000" b="1" dirty="0"/>
          </a:p>
        </p:txBody>
      </p:sp>
      <p:sp>
        <p:nvSpPr>
          <p:cNvPr id="12" name="Скругленная прямоугольная выноска 11"/>
          <p:cNvSpPr/>
          <p:nvPr/>
        </p:nvSpPr>
        <p:spPr>
          <a:xfrm>
            <a:off x="107504" y="5589240"/>
            <a:ext cx="2592288" cy="1152128"/>
          </a:xfrm>
          <a:prstGeom prst="wedgeRoundRectCallout">
            <a:avLst>
              <a:gd name="adj1" fmla="val 37509"/>
              <a:gd name="adj2" fmla="val -7794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lvl="0"/>
            <a:r>
              <a:rPr lang="ru-RU" b="1" dirty="0"/>
              <a:t>Релевантные</a:t>
            </a:r>
          </a:p>
          <a:p>
            <a:pPr lvl="0"/>
            <a:r>
              <a:rPr lang="ru-RU" b="1" dirty="0"/>
              <a:t>Весомые (значимый)</a:t>
            </a:r>
          </a:p>
          <a:p>
            <a:pPr lvl="0"/>
            <a:r>
              <a:rPr lang="ru-RU" b="1" dirty="0"/>
              <a:t>Доказанные</a:t>
            </a:r>
          </a:p>
        </p:txBody>
      </p:sp>
      <p:sp>
        <p:nvSpPr>
          <p:cNvPr id="13" name="Скругленная прямоугольная выноска 12"/>
          <p:cNvSpPr/>
          <p:nvPr/>
        </p:nvSpPr>
        <p:spPr>
          <a:xfrm>
            <a:off x="6012160" y="1856237"/>
            <a:ext cx="2376264" cy="1008112"/>
          </a:xfrm>
          <a:prstGeom prst="wedgeRoundRectCallout">
            <a:avLst>
              <a:gd name="adj1" fmla="val -1386"/>
              <a:gd name="adj2" fmla="val 10834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lvl="0"/>
            <a:r>
              <a:rPr lang="ru-RU" sz="2000" b="1" dirty="0"/>
              <a:t>Яркая</a:t>
            </a:r>
          </a:p>
          <a:p>
            <a:pPr lvl="0"/>
            <a:r>
              <a:rPr lang="ru-RU" sz="2000" b="1" dirty="0"/>
              <a:t>Наглядная</a:t>
            </a:r>
          </a:p>
        </p:txBody>
      </p:sp>
    </p:spTree>
    <p:extLst>
      <p:ext uri="{BB962C8B-B14F-4D97-AF65-F5344CB8AC3E}">
        <p14:creationId xmlns:p14="http://schemas.microsoft.com/office/powerpoint/2010/main" val="32682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5" grpId="0" animBg="1"/>
      <p:bldP spid="12"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85132469"/>
              </p:ext>
            </p:extLst>
          </p:nvPr>
        </p:nvGraphicFramePr>
        <p:xfrm>
          <a:off x="8896" y="1"/>
          <a:ext cx="9135104" cy="6788630"/>
        </p:xfrm>
        <a:graphic>
          <a:graphicData uri="http://schemas.openxmlformats.org/drawingml/2006/table">
            <a:tbl>
              <a:tblPr firstRow="1" bandRow="1">
                <a:tableStyleId>{93296810-A885-4BE3-A3E7-6D5BEEA58F35}</a:tableStyleId>
              </a:tblPr>
              <a:tblGrid>
                <a:gridCol w="4567552">
                  <a:extLst>
                    <a:ext uri="{9D8B030D-6E8A-4147-A177-3AD203B41FA5}">
                      <a16:colId xmlns:a16="http://schemas.microsoft.com/office/drawing/2014/main" val="20000"/>
                    </a:ext>
                  </a:extLst>
                </a:gridCol>
                <a:gridCol w="4567552">
                  <a:extLst>
                    <a:ext uri="{9D8B030D-6E8A-4147-A177-3AD203B41FA5}">
                      <a16:colId xmlns:a16="http://schemas.microsoft.com/office/drawing/2014/main" val="20001"/>
                    </a:ext>
                  </a:extLst>
                </a:gridCol>
              </a:tblGrid>
              <a:tr h="585747">
                <a:tc>
                  <a:txBody>
                    <a:bodyPr/>
                    <a:lstStyle/>
                    <a:p>
                      <a:pPr algn="ctr"/>
                      <a:r>
                        <a:rPr lang="ru-RU" altLang="ru-RU" sz="1600" dirty="0" smtClean="0">
                          <a:latin typeface="Comic Sans MS" pitchFamily="66" charset="0"/>
                        </a:rPr>
                        <a:t>,,,,, в пользу вакцинации</a:t>
                      </a:r>
                      <a:endParaRPr lang="ru-RU" sz="1600" dirty="0"/>
                    </a:p>
                  </a:txBody>
                  <a:tcPr/>
                </a:tc>
                <a:tc>
                  <a:txBody>
                    <a:bodyPr/>
                    <a:lstStyle/>
                    <a:p>
                      <a:pPr algn="ctr"/>
                      <a:r>
                        <a:rPr lang="ru-RU" altLang="ru-RU" sz="1600" b="1" dirty="0" smtClean="0"/>
                        <a:t>Основные высказывания против</a:t>
                      </a:r>
                      <a:endParaRPr lang="ru-RU" sz="1600" dirty="0"/>
                    </a:p>
                  </a:txBody>
                  <a:tcPr/>
                </a:tc>
                <a:extLst>
                  <a:ext uri="{0D108BD9-81ED-4DB2-BD59-A6C34878D82A}">
                    <a16:rowId xmlns:a16="http://schemas.microsoft.com/office/drawing/2014/main" val="10000"/>
                  </a:ext>
                </a:extLst>
              </a:tr>
              <a:tr h="813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dirty="0" smtClean="0">
                          <a:latin typeface="Comic Sans MS" pitchFamily="66" charset="0"/>
                        </a:rPr>
                        <a:t>Польза иммунизации в предупреждении болезней доказанный факт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«Вакцинация не защищает от инфекционных заболеваний!»</a:t>
                      </a:r>
                    </a:p>
                    <a:p>
                      <a:endParaRPr lang="ru-RU" sz="1600" dirty="0"/>
                    </a:p>
                  </a:txBody>
                  <a:tcPr/>
                </a:tc>
                <a:extLst>
                  <a:ext uri="{0D108BD9-81ED-4DB2-BD59-A6C34878D82A}">
                    <a16:rowId xmlns:a16="http://schemas.microsoft.com/office/drawing/2014/main" val="10001"/>
                  </a:ext>
                </a:extLst>
              </a:tr>
              <a:tr h="1054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dirty="0" smtClean="0">
                          <a:latin typeface="Comic Sans MS" pitchFamily="66" charset="0"/>
                        </a:rPr>
                        <a:t>Вероятность серьезных осложнений от болезней такова, что более рискованно не иммунизироваться</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«Прививка убивает! Губит на корню естественный иммунитет ребенка! Мы все такие хилые, потому что являемся жертвами массовой вакцинации!»</a:t>
                      </a:r>
                    </a:p>
                  </a:txBody>
                  <a:tcPr/>
                </a:tc>
                <a:extLst>
                  <a:ext uri="{0D108BD9-81ED-4DB2-BD59-A6C34878D82A}">
                    <a16:rowId xmlns:a16="http://schemas.microsoft.com/office/drawing/2014/main" val="10002"/>
                  </a:ext>
                </a:extLst>
              </a:tr>
              <a:tr h="1054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dirty="0" smtClean="0">
                          <a:latin typeface="Comic Sans MS" pitchFamily="66" charset="0"/>
                        </a:rPr>
                        <a:t>Вакцины могут вызывать реакции, однако обычно они слабые, ограниченные и очень редко вызывают серьезные проблемы</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«Вакцинация – причина неизлечимых хронических болезней!»</a:t>
                      </a:r>
                    </a:p>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«Прививки противопоказаны любым детям, родители которых хотят растить их здоровыми!»</a:t>
                      </a:r>
                    </a:p>
                  </a:txBody>
                  <a:tcPr/>
                </a:tc>
                <a:extLst>
                  <a:ext uri="{0D108BD9-81ED-4DB2-BD59-A6C34878D82A}">
                    <a16:rowId xmlns:a16="http://schemas.microsoft.com/office/drawing/2014/main" val="10003"/>
                  </a:ext>
                </a:extLst>
              </a:tr>
              <a:tr h="861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dirty="0" smtClean="0">
                          <a:latin typeface="Comic Sans MS" pitchFamily="66" charset="0"/>
                        </a:rPr>
                        <a:t>Болезни, которые можно предупредить вакцинацией, унесли миллионы жизней, и если не прививать, то все повториться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«Нынешняя медицина прилагает все усилия, чтобы ребенок рос хронически больным»</a:t>
                      </a:r>
                      <a:r>
                        <a:rPr lang="ru-RU" altLang="ru-RU" sz="1600" dirty="0" smtClean="0">
                          <a:solidFill>
                            <a:srgbClr val="663300"/>
                          </a:solidFill>
                        </a:rPr>
                        <a:t> </a:t>
                      </a:r>
                    </a:p>
                    <a:p>
                      <a:endParaRPr lang="ru-RU" sz="1600" dirty="0"/>
                    </a:p>
                  </a:txBody>
                  <a:tcPr/>
                </a:tc>
                <a:extLst>
                  <a:ext uri="{0D108BD9-81ED-4DB2-BD59-A6C34878D82A}">
                    <a16:rowId xmlns:a16="http://schemas.microsoft.com/office/drawing/2014/main" val="10004"/>
                  </a:ext>
                </a:extLst>
              </a:tr>
              <a:tr h="131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dirty="0" smtClean="0">
                          <a:latin typeface="Comic Sans MS" pitchFamily="66" charset="0"/>
                        </a:rPr>
                        <a:t>Безопасность вакцин имеет важнейшее значение для служб здравоохранения и любое подозрение на осложнение становится предметом расследования и принимаются коррективные меры</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«Вакцинация – заговор против человечества!»</a:t>
                      </a:r>
                    </a:p>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a:t>
                      </a:r>
                      <a:r>
                        <a:rPr lang="ru-RU" altLang="ru-RU" sz="1600" b="1" dirty="0" err="1" smtClean="0">
                          <a:solidFill>
                            <a:srgbClr val="663300"/>
                          </a:solidFill>
                        </a:rPr>
                        <a:t>Вакцинаторы</a:t>
                      </a:r>
                      <a:r>
                        <a:rPr lang="ru-RU" altLang="ru-RU" sz="1600" b="1" dirty="0" smtClean="0">
                          <a:solidFill>
                            <a:srgbClr val="663300"/>
                          </a:solidFill>
                        </a:rPr>
                        <a:t> подкуплены </a:t>
                      </a:r>
                      <a:r>
                        <a:rPr lang="ru-RU" altLang="ru-RU" sz="1600" b="1" dirty="0" err="1" smtClean="0">
                          <a:solidFill>
                            <a:srgbClr val="663300"/>
                          </a:solidFill>
                        </a:rPr>
                        <a:t>фармакомафией</a:t>
                      </a:r>
                      <a:r>
                        <a:rPr lang="ru-RU" altLang="ru-RU" sz="1600" b="1" dirty="0" smtClean="0">
                          <a:solidFill>
                            <a:srgbClr val="663300"/>
                          </a:solidFill>
                        </a:rPr>
                        <a:t>!» </a:t>
                      </a:r>
                    </a:p>
                    <a:p>
                      <a:endParaRPr lang="ru-RU" sz="1600" dirty="0"/>
                    </a:p>
                  </a:txBody>
                  <a:tcPr/>
                </a:tc>
                <a:extLst>
                  <a:ext uri="{0D108BD9-81ED-4DB2-BD59-A6C34878D82A}">
                    <a16:rowId xmlns:a16="http://schemas.microsoft.com/office/drawing/2014/main" val="10005"/>
                  </a:ext>
                </a:extLst>
              </a:tr>
              <a:tr h="1054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dirty="0" smtClean="0">
                          <a:latin typeface="Comic Sans MS" pitchFamily="66" charset="0"/>
                        </a:rPr>
                        <a:t>По поводу любой реакции проводится расследование, но программу иммунизации необходимо продолжать</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600" b="1" dirty="0" smtClean="0">
                          <a:solidFill>
                            <a:srgbClr val="663300"/>
                          </a:solidFill>
                        </a:rPr>
                        <a:t>«Вакцинация – введение в организм детей проверенной и непроверенной дряни, заработок на чужих детях!»</a:t>
                      </a:r>
                    </a:p>
                    <a:p>
                      <a:endParaRPr lang="ru-RU"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79743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Autofit/>
          </a:bodyPr>
          <a:lstStyle/>
          <a:p>
            <a:r>
              <a:rPr lang="ru-RU" sz="2400" dirty="0" smtClean="0">
                <a:solidFill>
                  <a:srgbClr val="FF0000"/>
                </a:solidFill>
              </a:rPr>
              <a:t>Родитель:</a:t>
            </a:r>
            <a:r>
              <a:rPr lang="ru-RU" sz="2400" dirty="0" smtClean="0"/>
              <a:t> Заболеваемость </a:t>
            </a:r>
            <a:r>
              <a:rPr lang="ru-RU" sz="2400" dirty="0"/>
              <a:t>раком этой локализации соотносится с «разгулом и свободой сексуальности». Поэтому необходимость в прививке, прежде всего, обусловлена тем, какое будущее мы, взрослые люди, сами «прививаем» своим детям</a:t>
            </a:r>
            <a:r>
              <a:rPr lang="ru-RU" sz="2400" dirty="0" smtClean="0"/>
              <a:t>.</a:t>
            </a:r>
            <a:endParaRPr lang="ru-RU" sz="2400" dirty="0"/>
          </a:p>
        </p:txBody>
      </p:sp>
      <p:sp>
        <p:nvSpPr>
          <p:cNvPr id="3" name="Объект 2"/>
          <p:cNvSpPr>
            <a:spLocks noGrp="1"/>
          </p:cNvSpPr>
          <p:nvPr>
            <p:ph idx="1"/>
          </p:nvPr>
        </p:nvSpPr>
        <p:spPr>
          <a:xfrm>
            <a:off x="107504" y="1700809"/>
            <a:ext cx="8784976" cy="3816424"/>
          </a:xfrm>
        </p:spPr>
        <p:txBody>
          <a:bodyPr>
            <a:normAutofit fontScale="70000" lnSpcReduction="20000"/>
          </a:bodyPr>
          <a:lstStyle/>
          <a:p>
            <a:pPr marL="0" indent="0">
              <a:buNone/>
            </a:pPr>
            <a:r>
              <a:rPr lang="ru-RU" dirty="0" smtClean="0">
                <a:solidFill>
                  <a:srgbClr val="FF0000"/>
                </a:solidFill>
              </a:rPr>
              <a:t>Врач:</a:t>
            </a:r>
            <a:r>
              <a:rPr lang="ru-RU" dirty="0" smtClean="0"/>
              <a:t> В </a:t>
            </a:r>
            <a:r>
              <a:rPr lang="ru-RU" dirty="0"/>
              <a:t>отношении таких видов заболевания нужно все таки снять «розовые очки» и посмотреть на </a:t>
            </a:r>
            <a:r>
              <a:rPr lang="ru-RU" dirty="0">
                <a:solidFill>
                  <a:srgbClr val="FF0000"/>
                </a:solidFill>
              </a:rPr>
              <a:t>реальную жизнь</a:t>
            </a:r>
            <a:r>
              <a:rPr lang="ru-RU" dirty="0"/>
              <a:t>. Сколько случаев ранней беременности вы знаете у девочек из приличных семей? Российские исследования показывают, что средний возраст сексуального дебюта составляет 17,4±1,5 лет для девушек и 16,1±0,9 лет для юношей.  </a:t>
            </a:r>
          </a:p>
          <a:p>
            <a:pPr marL="0" indent="0">
              <a:buNone/>
            </a:pPr>
            <a:r>
              <a:rPr lang="ru-RU" dirty="0"/>
              <a:t>Несмотря на наличие 2 вакцин, рак шейки матки, по-прежнему, остается значимой общемировой </a:t>
            </a:r>
            <a:r>
              <a:rPr lang="ru-RU" dirty="0" smtClean="0"/>
              <a:t>проблемой: наибольший </a:t>
            </a:r>
            <a:r>
              <a:rPr lang="ru-RU" dirty="0"/>
              <a:t>УЩЕРБ от РШМ существует в странах, которые не могут позволить себе вакцинацию!</a:t>
            </a:r>
          </a:p>
          <a:p>
            <a:pPr marL="0" indent="0">
              <a:buNone/>
            </a:pPr>
            <a:endParaRPr lang="ru-RU" dirty="0" smtClean="0"/>
          </a:p>
          <a:p>
            <a:pPr marL="0" indent="0">
              <a:buNone/>
            </a:pPr>
            <a:r>
              <a:rPr lang="ru-RU" dirty="0"/>
              <a:t>	</a:t>
            </a:r>
          </a:p>
          <a:p>
            <a:pPr marL="0" indent="0">
              <a:buNone/>
            </a:pPr>
            <a:endParaRPr lang="ru-RU" dirty="0"/>
          </a:p>
          <a:p>
            <a:pPr marL="0" indent="0">
              <a:buNone/>
            </a:pPr>
            <a:endParaRPr lang="ru-RU" dirty="0"/>
          </a:p>
        </p:txBody>
      </p:sp>
      <p:graphicFrame>
        <p:nvGraphicFramePr>
          <p:cNvPr id="4" name="Таблица 3"/>
          <p:cNvGraphicFramePr>
            <a:graphicFrameLocks noGrp="1"/>
          </p:cNvGraphicFramePr>
          <p:nvPr>
            <p:extLst/>
          </p:nvPr>
        </p:nvGraphicFramePr>
        <p:xfrm>
          <a:off x="539552" y="4797152"/>
          <a:ext cx="8208912" cy="1688232"/>
        </p:xfrm>
        <a:graphic>
          <a:graphicData uri="http://schemas.openxmlformats.org/drawingml/2006/table">
            <a:tbl>
              <a:tblPr firstRow="1" bandRow="1">
                <a:tableStyleId>{BDBED569-4797-4DF1-A0F4-6AAB3CD982D8}</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4995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Северная Америка</a:t>
                      </a:r>
                      <a:endParaRPr lang="ru-RU" sz="2400" dirty="0"/>
                    </a:p>
                  </a:txBody>
                  <a:tcPr/>
                </a:tc>
                <a:tc>
                  <a:txBody>
                    <a:bodyPr/>
                    <a:lstStyle/>
                    <a:p>
                      <a:pPr algn="ctr"/>
                      <a:r>
                        <a:rPr lang="ru-RU" sz="2400" dirty="0" smtClean="0"/>
                        <a:t>Азия / Океания</a:t>
                      </a:r>
                      <a:endParaRPr lang="ru-RU" sz="2400" dirty="0"/>
                    </a:p>
                  </a:txBody>
                  <a:tcPr/>
                </a:tc>
                <a:extLst>
                  <a:ext uri="{0D108BD9-81ED-4DB2-BD59-A6C34878D82A}">
                    <a16:rowId xmlns:a16="http://schemas.microsoft.com/office/drawing/2014/main" val="10000"/>
                  </a:ext>
                </a:extLst>
              </a:tr>
              <a:tr h="905232">
                <a:tc>
                  <a:txBody>
                    <a:bodyPr/>
                    <a:lstStyle/>
                    <a:p>
                      <a:pPr marL="0" indent="0" algn="ctr">
                        <a:buNone/>
                      </a:pPr>
                      <a:r>
                        <a:rPr lang="ru-RU" sz="2400" dirty="0" smtClean="0"/>
                        <a:t>&gt; 12,000 новых случаев</a:t>
                      </a:r>
                    </a:p>
                    <a:p>
                      <a:pPr marL="0" indent="0" algn="ctr">
                        <a:buNone/>
                      </a:pPr>
                      <a:r>
                        <a:rPr lang="ru-RU" sz="2400" dirty="0" smtClean="0"/>
                        <a:t> &gt; 4,000 смертей</a:t>
                      </a:r>
                      <a:endParaRPr lang="ru-RU" sz="2400" dirty="0"/>
                    </a:p>
                  </a:txBody>
                  <a:tcPr/>
                </a:tc>
                <a:tc>
                  <a:txBody>
                    <a:bodyPr/>
                    <a:lstStyle/>
                    <a:p>
                      <a:pPr marL="0" indent="0" algn="ctr">
                        <a:buNone/>
                      </a:pPr>
                      <a:r>
                        <a:rPr lang="ru-RU" sz="2400" dirty="0" smtClean="0"/>
                        <a:t>&gt; 314 000 новых случаев</a:t>
                      </a:r>
                    </a:p>
                    <a:p>
                      <a:pPr marL="0" indent="0" algn="ctr">
                        <a:buNone/>
                      </a:pPr>
                      <a:r>
                        <a:rPr lang="ru-RU" sz="2400" dirty="0" smtClean="0"/>
                        <a:t>&gt; 160 000 смертей</a:t>
                      </a:r>
                    </a:p>
                    <a:p>
                      <a:pPr algn="ctr"/>
                      <a:endParaRPr lang="ru-RU"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6511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4624"/>
            <a:ext cx="8928992" cy="6552728"/>
          </a:xfrm>
        </p:spPr>
        <p:txBody>
          <a:bodyPr>
            <a:noAutofit/>
          </a:bodyPr>
          <a:lstStyle/>
          <a:p>
            <a:pPr marL="0" indent="0">
              <a:buNone/>
            </a:pPr>
            <a:r>
              <a:rPr lang="ru-RU" sz="2000" b="1" dirty="0" smtClean="0"/>
              <a:t>СЛАБЫЕ АРГУМЕНТЫ:</a:t>
            </a:r>
          </a:p>
          <a:p>
            <a:pPr marL="0" indent="0">
              <a:buNone/>
            </a:pPr>
            <a:r>
              <a:rPr lang="ru-RU" sz="2000" dirty="0" smtClean="0"/>
              <a:t>выводы </a:t>
            </a:r>
            <a:r>
              <a:rPr lang="ru-RU" sz="2000" dirty="0"/>
              <a:t>из сомнительных статистических данных (опрошено пять человек в </a:t>
            </a:r>
            <a:r>
              <a:rPr lang="ru-RU" sz="2000" dirty="0" smtClean="0"/>
              <a:t>поликлинике)</a:t>
            </a:r>
            <a:endParaRPr lang="ru-RU" sz="2000" dirty="0"/>
          </a:p>
          <a:p>
            <a:pPr marL="0" indent="0">
              <a:buNone/>
            </a:pPr>
            <a:r>
              <a:rPr lang="ru-RU" sz="2000" dirty="0" smtClean="0"/>
              <a:t>рассуждения </a:t>
            </a:r>
            <a:r>
              <a:rPr lang="ru-RU" sz="2000" dirty="0"/>
              <a:t>с неправильным применением схемы силлогизма</a:t>
            </a:r>
          </a:p>
          <a:p>
            <a:pPr marL="0" indent="0">
              <a:buNone/>
            </a:pPr>
            <a:r>
              <a:rPr lang="ru-RU" sz="2000" dirty="0" smtClean="0"/>
              <a:t>софизмы</a:t>
            </a:r>
            <a:endParaRPr lang="ru-RU" sz="2000" dirty="0"/>
          </a:p>
          <a:p>
            <a:pPr marL="0" indent="0">
              <a:buNone/>
            </a:pPr>
            <a:r>
              <a:rPr lang="ru-RU" sz="2000" dirty="0" smtClean="0"/>
              <a:t>ссылки </a:t>
            </a:r>
            <a:r>
              <a:rPr lang="ru-RU" sz="2000" dirty="0"/>
              <a:t>на дутые и неизвестные авторитеты («мой знакомый </a:t>
            </a:r>
            <a:r>
              <a:rPr lang="ru-RU" sz="2000" dirty="0" smtClean="0"/>
              <a:t>доктор, большой </a:t>
            </a:r>
            <a:r>
              <a:rPr lang="ru-RU" sz="2000" dirty="0"/>
              <a:t>специалист по </a:t>
            </a:r>
            <a:r>
              <a:rPr lang="ru-RU" sz="2000" dirty="0" smtClean="0"/>
              <a:t>аллергиям, </a:t>
            </a:r>
            <a:r>
              <a:rPr lang="ru-RU" sz="2000" dirty="0"/>
              <a:t>сказал…»)</a:t>
            </a:r>
          </a:p>
          <a:p>
            <a:pPr marL="0" indent="0">
              <a:buNone/>
            </a:pPr>
            <a:r>
              <a:rPr lang="ru-RU" sz="2000" dirty="0" smtClean="0"/>
              <a:t>надуманные </a:t>
            </a:r>
            <a:r>
              <a:rPr lang="ru-RU" sz="2000" dirty="0"/>
              <a:t>аналогии (аналогия между игрой в баскетбол и вождением машины)</a:t>
            </a:r>
          </a:p>
          <a:p>
            <a:pPr marL="0" indent="0">
              <a:buNone/>
            </a:pPr>
            <a:r>
              <a:rPr lang="ru-RU" sz="2000" dirty="0" smtClean="0"/>
              <a:t>однобоко </a:t>
            </a:r>
            <a:r>
              <a:rPr lang="ru-RU" sz="2000" dirty="0"/>
              <a:t>подобранные афоризмы и изречения</a:t>
            </a:r>
          </a:p>
          <a:p>
            <a:pPr marL="0" indent="0">
              <a:buNone/>
            </a:pPr>
            <a:r>
              <a:rPr lang="ru-RU" sz="2000" dirty="0" smtClean="0"/>
              <a:t>обобщения</a:t>
            </a:r>
            <a:endParaRPr lang="ru-RU" sz="2000" dirty="0"/>
          </a:p>
          <a:p>
            <a:pPr marL="0" indent="0">
              <a:buNone/>
            </a:pPr>
            <a:r>
              <a:rPr lang="ru-RU" sz="2000" dirty="0" smtClean="0"/>
              <a:t>предположения</a:t>
            </a:r>
            <a:r>
              <a:rPr lang="ru-RU" sz="2000" dirty="0"/>
              <a:t>, основанные на личном опыте</a:t>
            </a:r>
          </a:p>
          <a:p>
            <a:pPr marL="0" indent="0">
              <a:buNone/>
            </a:pPr>
            <a:r>
              <a:rPr lang="ru-RU" sz="2000" dirty="0" smtClean="0"/>
              <a:t>выводы </a:t>
            </a:r>
            <a:r>
              <a:rPr lang="ru-RU" sz="2000" dirty="0"/>
              <a:t>на основании подтасованных фактов</a:t>
            </a:r>
          </a:p>
          <a:p>
            <a:pPr marL="0" indent="0">
              <a:buNone/>
            </a:pPr>
            <a:r>
              <a:rPr lang="ru-RU" sz="2000" dirty="0" smtClean="0"/>
              <a:t>ссылки </a:t>
            </a:r>
            <a:r>
              <a:rPr lang="ru-RU" sz="2000" dirty="0"/>
              <a:t>на заведомо сомнительные источники (агентство ОБС)</a:t>
            </a:r>
          </a:p>
          <a:p>
            <a:pPr marL="0" indent="0">
              <a:buNone/>
            </a:pPr>
            <a:r>
              <a:rPr lang="ru-RU" sz="2000" dirty="0" smtClean="0"/>
              <a:t>домыслы</a:t>
            </a:r>
            <a:endParaRPr lang="ru-RU" sz="2000" dirty="0"/>
          </a:p>
          <a:p>
            <a:pPr marL="0" indent="0">
              <a:buNone/>
            </a:pPr>
            <a:r>
              <a:rPr lang="ru-RU" sz="2000" dirty="0" smtClean="0"/>
              <a:t>авансовые </a:t>
            </a:r>
            <a:r>
              <a:rPr lang="ru-RU" sz="2000" dirty="0"/>
              <a:t>обещания, не подкрепляемые делом, личные заверения (я гарантирую вам…, я вас как специалист заверяю…, я вас прошу просто принять на веру…)</a:t>
            </a:r>
          </a:p>
          <a:p>
            <a:pPr marL="0" indent="0">
              <a:buNone/>
            </a:pPr>
            <a:endParaRPr lang="ru-RU" sz="2000" dirty="0"/>
          </a:p>
        </p:txBody>
      </p:sp>
    </p:spTree>
    <p:extLst>
      <p:ext uri="{BB962C8B-B14F-4D97-AF65-F5344CB8AC3E}">
        <p14:creationId xmlns:p14="http://schemas.microsoft.com/office/powerpoint/2010/main" val="4911656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Аргументация </a:t>
            </a:r>
            <a:endParaRPr lang="ru-RU" b="1" dirty="0"/>
          </a:p>
        </p:txBody>
      </p:sp>
      <p:sp>
        <p:nvSpPr>
          <p:cNvPr id="184322" name="Rectangle 2"/>
          <p:cNvSpPr>
            <a:spLocks noGrp="1" noChangeArrowheads="1"/>
          </p:cNvSpPr>
          <p:nvPr>
            <p:ph sz="half" idx="1"/>
          </p:nvPr>
        </p:nvSpPr>
        <p:spPr/>
        <p:txBody>
          <a:bodyPr>
            <a:normAutofit lnSpcReduction="10000"/>
          </a:bodyPr>
          <a:lstStyle/>
          <a:p>
            <a:pPr marL="0" indent="0">
              <a:buFontTx/>
              <a:buNone/>
            </a:pPr>
            <a:r>
              <a:rPr lang="ru-RU" altLang="ru-RU" dirty="0"/>
              <a:t>У доктора, с которым мы, при необходимости, консультируемся, дочка после АКДС целый год не могла ничего есть, кроме гречневой каши, оливкового масла и молока, на все остальное была жуткая аллергия.</a:t>
            </a:r>
          </a:p>
          <a:p>
            <a:pPr marL="0" indent="0">
              <a:buFontTx/>
              <a:buNone/>
            </a:pPr>
            <a:r>
              <a:rPr lang="ru-RU" altLang="ru-RU" dirty="0"/>
              <a:t> </a:t>
            </a:r>
            <a:endParaRPr lang="ru-RU" altLang="ru-RU" dirty="0">
              <a:solidFill>
                <a:srgbClr val="FF0000"/>
              </a:solidFill>
            </a:endParaRPr>
          </a:p>
        </p:txBody>
      </p:sp>
      <p:sp>
        <p:nvSpPr>
          <p:cNvPr id="3" name="Объект 2"/>
          <p:cNvSpPr>
            <a:spLocks noGrp="1"/>
          </p:cNvSpPr>
          <p:nvPr>
            <p:ph sz="half" idx="2"/>
          </p:nvPr>
        </p:nvSpPr>
        <p:spPr/>
        <p:txBody>
          <a:bodyPr>
            <a:normAutofit lnSpcReduction="10000"/>
          </a:bodyPr>
          <a:lstStyle/>
          <a:p>
            <a:pPr marL="0" indent="0">
              <a:buNone/>
            </a:pPr>
            <a:r>
              <a:rPr lang="ru-RU" dirty="0" smtClean="0">
                <a:solidFill>
                  <a:srgbClr val="FF0000"/>
                </a:solidFill>
              </a:rPr>
              <a:t>Тезис</a:t>
            </a:r>
            <a:r>
              <a:rPr lang="ru-RU" dirty="0" smtClean="0"/>
              <a:t> – АКДС вызывает жуткую аллергию</a:t>
            </a:r>
          </a:p>
          <a:p>
            <a:pPr marL="0" indent="0">
              <a:buNone/>
            </a:pPr>
            <a:r>
              <a:rPr lang="ru-RU" dirty="0" smtClean="0">
                <a:solidFill>
                  <a:srgbClr val="FF0000"/>
                </a:solidFill>
              </a:rPr>
              <a:t>Аргумент</a:t>
            </a:r>
            <a:r>
              <a:rPr lang="ru-RU" dirty="0" smtClean="0"/>
              <a:t> – дочка доктора после АКДС целый год ничего не могла есть, кроме …</a:t>
            </a:r>
            <a:endParaRPr lang="ru-RU" dirty="0"/>
          </a:p>
        </p:txBody>
      </p:sp>
      <p:sp>
        <p:nvSpPr>
          <p:cNvPr id="5" name="Скругленный прямоугольник 4"/>
          <p:cNvSpPr/>
          <p:nvPr/>
        </p:nvSpPr>
        <p:spPr>
          <a:xfrm>
            <a:off x="4427984" y="4653136"/>
            <a:ext cx="4104456"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dirty="0" smtClean="0"/>
              <a:t>Ссылка на неизвестный авторитет</a:t>
            </a:r>
          </a:p>
          <a:p>
            <a:r>
              <a:rPr lang="ru-RU" dirty="0" smtClean="0"/>
              <a:t>Обобщение</a:t>
            </a:r>
          </a:p>
          <a:p>
            <a:r>
              <a:rPr lang="ru-RU" dirty="0" smtClean="0"/>
              <a:t>Домысел</a:t>
            </a:r>
            <a:endParaRPr lang="ru-RU" dirty="0"/>
          </a:p>
        </p:txBody>
      </p:sp>
    </p:spTree>
    <p:extLst>
      <p:ext uri="{BB962C8B-B14F-4D97-AF65-F5344CB8AC3E}">
        <p14:creationId xmlns:p14="http://schemas.microsoft.com/office/powerpoint/2010/main" val="17335836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t>Аргументация </a:t>
            </a:r>
          </a:p>
        </p:txBody>
      </p:sp>
      <p:sp>
        <p:nvSpPr>
          <p:cNvPr id="3" name="Объект 2"/>
          <p:cNvSpPr>
            <a:spLocks noGrp="1"/>
          </p:cNvSpPr>
          <p:nvPr>
            <p:ph sz="half" idx="1"/>
          </p:nvPr>
        </p:nvSpPr>
        <p:spPr/>
        <p:txBody>
          <a:bodyPr/>
          <a:lstStyle/>
          <a:p>
            <a:pPr marL="0" indent="0">
              <a:buNone/>
            </a:pPr>
            <a:r>
              <a:rPr lang="ru-RU" dirty="0"/>
              <a:t>И этот же доктор рассказывал, что у его знакомого профессора медицинских наук - 11 детей, и все </a:t>
            </a:r>
            <a:r>
              <a:rPr lang="ru-RU" dirty="0" err="1"/>
              <a:t>непривитые</a:t>
            </a:r>
            <a:r>
              <a:rPr lang="ru-RU" dirty="0"/>
              <a:t>, и все крепкие и здоровые.</a:t>
            </a:r>
          </a:p>
          <a:p>
            <a:pPr marL="0" indent="0">
              <a:buNone/>
            </a:pPr>
            <a:endParaRPr lang="ru-RU" dirty="0"/>
          </a:p>
        </p:txBody>
      </p:sp>
      <p:sp>
        <p:nvSpPr>
          <p:cNvPr id="5" name="Объект 4"/>
          <p:cNvSpPr>
            <a:spLocks noGrp="1"/>
          </p:cNvSpPr>
          <p:nvPr>
            <p:ph sz="half" idx="2"/>
          </p:nvPr>
        </p:nvSpPr>
        <p:spPr/>
        <p:txBody>
          <a:bodyPr/>
          <a:lstStyle/>
          <a:p>
            <a:pPr marL="0" indent="0">
              <a:buNone/>
            </a:pPr>
            <a:r>
              <a:rPr lang="ru-RU" dirty="0" smtClean="0">
                <a:solidFill>
                  <a:srgbClr val="FF0000"/>
                </a:solidFill>
              </a:rPr>
              <a:t>Тезис</a:t>
            </a:r>
            <a:r>
              <a:rPr lang="ru-RU" dirty="0" smtClean="0"/>
              <a:t> – не прививайся – будешь крепким и здоровым</a:t>
            </a:r>
          </a:p>
          <a:p>
            <a:pPr marL="0" indent="0">
              <a:buNone/>
            </a:pPr>
            <a:r>
              <a:rPr lang="ru-RU" dirty="0" smtClean="0">
                <a:solidFill>
                  <a:srgbClr val="FF0000"/>
                </a:solidFill>
              </a:rPr>
              <a:t>Аргумент </a:t>
            </a:r>
            <a:r>
              <a:rPr lang="ru-RU" dirty="0" smtClean="0"/>
              <a:t>– у профессора 11 </a:t>
            </a:r>
            <a:r>
              <a:rPr lang="ru-RU" dirty="0" err="1" smtClean="0"/>
              <a:t>непривитых</a:t>
            </a:r>
            <a:r>
              <a:rPr lang="ru-RU" dirty="0" smtClean="0"/>
              <a:t> детей все крепкие и здоровые</a:t>
            </a:r>
            <a:endParaRPr lang="ru-RU" dirty="0"/>
          </a:p>
        </p:txBody>
      </p:sp>
      <p:sp>
        <p:nvSpPr>
          <p:cNvPr id="6" name="Скругленный прямоугольник 5"/>
          <p:cNvSpPr/>
          <p:nvPr/>
        </p:nvSpPr>
        <p:spPr>
          <a:xfrm>
            <a:off x="4433777" y="4725144"/>
            <a:ext cx="4104456"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ru-RU" dirty="0" smtClean="0"/>
              <a:t>Ссылка на неизвестный авторитет</a:t>
            </a:r>
          </a:p>
          <a:p>
            <a:r>
              <a:rPr lang="ru-RU" dirty="0" smtClean="0"/>
              <a:t>Обобщение</a:t>
            </a:r>
            <a:endParaRPr lang="ru-RU" dirty="0"/>
          </a:p>
        </p:txBody>
      </p:sp>
    </p:spTree>
    <p:extLst>
      <p:ext uri="{BB962C8B-B14F-4D97-AF65-F5344CB8AC3E}">
        <p14:creationId xmlns:p14="http://schemas.microsoft.com/office/powerpoint/2010/main" val="750276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t>Аргументация </a:t>
            </a:r>
          </a:p>
        </p:txBody>
      </p:sp>
      <p:sp>
        <p:nvSpPr>
          <p:cNvPr id="3" name="Объект 2"/>
          <p:cNvSpPr>
            <a:spLocks noGrp="1"/>
          </p:cNvSpPr>
          <p:nvPr>
            <p:ph sz="half" idx="1"/>
          </p:nvPr>
        </p:nvSpPr>
        <p:spPr/>
        <p:txBody>
          <a:bodyPr>
            <a:normAutofit fontScale="85000" lnSpcReduction="20000"/>
          </a:bodyPr>
          <a:lstStyle/>
          <a:p>
            <a:pPr marL="0" indent="0">
              <a:buNone/>
            </a:pPr>
            <a:r>
              <a:rPr lang="ru-RU" dirty="0"/>
              <a:t>У нас после прививки от </a:t>
            </a:r>
            <a:r>
              <a:rPr lang="ru-RU" dirty="0" smtClean="0"/>
              <a:t>гепатита </a:t>
            </a:r>
            <a:r>
              <a:rPr lang="ru-RU" dirty="0"/>
              <a:t>поднялся билирубин до 390. И у всего этажа (кто сделал бесплатную прививку) был очень высокий билирубин и </a:t>
            </a:r>
            <a:r>
              <a:rPr lang="ru-RU" dirty="0" smtClean="0"/>
              <a:t>даже </a:t>
            </a:r>
            <a:r>
              <a:rPr lang="ru-RU" dirty="0"/>
              <a:t>одну девочку отвезли в больницу. Младший медицинский персонал так и говорил - это от прививки. Врачи, конечно, не </a:t>
            </a:r>
            <a:r>
              <a:rPr lang="ru-RU" dirty="0" smtClean="0"/>
              <a:t>соглашались…</a:t>
            </a:r>
            <a:endParaRPr lang="ru-RU" dirty="0"/>
          </a:p>
        </p:txBody>
      </p:sp>
      <p:sp>
        <p:nvSpPr>
          <p:cNvPr id="5" name="Объект 4"/>
          <p:cNvSpPr>
            <a:spLocks noGrp="1"/>
          </p:cNvSpPr>
          <p:nvPr>
            <p:ph sz="half" idx="2"/>
          </p:nvPr>
        </p:nvSpPr>
        <p:spPr/>
        <p:txBody>
          <a:bodyPr>
            <a:normAutofit fontScale="85000" lnSpcReduction="20000"/>
          </a:bodyPr>
          <a:lstStyle/>
          <a:p>
            <a:pPr marL="0" indent="0">
              <a:buNone/>
            </a:pPr>
            <a:r>
              <a:rPr lang="ru-RU" dirty="0" smtClean="0">
                <a:solidFill>
                  <a:srgbClr val="FF0000"/>
                </a:solidFill>
              </a:rPr>
              <a:t>Тезис</a:t>
            </a:r>
            <a:r>
              <a:rPr lang="ru-RU" dirty="0" smtClean="0"/>
              <a:t> </a:t>
            </a:r>
            <a:r>
              <a:rPr lang="ru-RU" dirty="0"/>
              <a:t>– после прививки от </a:t>
            </a:r>
            <a:r>
              <a:rPr lang="ru-RU" dirty="0" smtClean="0"/>
              <a:t>гепатита поднимается </a:t>
            </a:r>
            <a:r>
              <a:rPr lang="ru-RU" dirty="0"/>
              <a:t>билирубин до </a:t>
            </a:r>
            <a:r>
              <a:rPr lang="ru-RU" dirty="0" smtClean="0"/>
              <a:t>390 и это опасно </a:t>
            </a:r>
          </a:p>
          <a:p>
            <a:pPr marL="0" indent="0">
              <a:buNone/>
            </a:pPr>
            <a:r>
              <a:rPr lang="ru-RU" dirty="0" smtClean="0">
                <a:solidFill>
                  <a:srgbClr val="FF0000"/>
                </a:solidFill>
              </a:rPr>
              <a:t>Аргумент </a:t>
            </a:r>
          </a:p>
          <a:p>
            <a:pPr marL="0" indent="0">
              <a:buNone/>
            </a:pPr>
            <a:r>
              <a:rPr lang="ru-RU" dirty="0" smtClean="0"/>
              <a:t>-</a:t>
            </a:r>
            <a:r>
              <a:rPr lang="ru-RU" dirty="0" smtClean="0">
                <a:solidFill>
                  <a:srgbClr val="FF0000"/>
                </a:solidFill>
              </a:rPr>
              <a:t> </a:t>
            </a:r>
            <a:r>
              <a:rPr lang="ru-RU" dirty="0" smtClean="0"/>
              <a:t>у  </a:t>
            </a:r>
            <a:r>
              <a:rPr lang="ru-RU" dirty="0"/>
              <a:t>всего этажа (кто сделал бесплатную прививку) был очень высокий билирубин </a:t>
            </a:r>
            <a:endParaRPr lang="ru-RU" dirty="0">
              <a:solidFill>
                <a:srgbClr val="FF0000"/>
              </a:solidFill>
            </a:endParaRPr>
          </a:p>
          <a:p>
            <a:pPr marL="0" indent="0">
              <a:buNone/>
            </a:pPr>
            <a:r>
              <a:rPr lang="ru-RU" dirty="0" smtClean="0"/>
              <a:t>– младший </a:t>
            </a:r>
            <a:r>
              <a:rPr lang="ru-RU" dirty="0"/>
              <a:t>медицинский персонал так и говорил - это от </a:t>
            </a:r>
            <a:r>
              <a:rPr lang="ru-RU" dirty="0" smtClean="0"/>
              <a:t>прививки</a:t>
            </a:r>
          </a:p>
          <a:p>
            <a:pPr marL="0" indent="0">
              <a:buNone/>
            </a:pPr>
            <a:r>
              <a:rPr lang="ru-RU" dirty="0" smtClean="0"/>
              <a:t>- одну </a:t>
            </a:r>
            <a:r>
              <a:rPr lang="ru-RU" dirty="0"/>
              <a:t>девочку отвезли в </a:t>
            </a:r>
            <a:r>
              <a:rPr lang="ru-RU" dirty="0" smtClean="0"/>
              <a:t>больницу</a:t>
            </a:r>
            <a:endParaRPr lang="ru-RU" dirty="0"/>
          </a:p>
          <a:p>
            <a:pPr marL="0" indent="0">
              <a:buNone/>
            </a:pPr>
            <a:endParaRPr lang="ru-RU" dirty="0"/>
          </a:p>
        </p:txBody>
      </p:sp>
      <p:sp>
        <p:nvSpPr>
          <p:cNvPr id="6" name="Скругленный прямоугольник 5"/>
          <p:cNvSpPr/>
          <p:nvPr/>
        </p:nvSpPr>
        <p:spPr>
          <a:xfrm>
            <a:off x="323528" y="5301208"/>
            <a:ext cx="4104456"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Ссылка на неизвестный авторитет</a:t>
            </a:r>
          </a:p>
          <a:p>
            <a:pPr algn="ctr"/>
            <a:r>
              <a:rPr lang="ru-RU" dirty="0" smtClean="0"/>
              <a:t>Предположение, основанное на домыслах</a:t>
            </a:r>
            <a:endParaRPr lang="ru-RU" dirty="0"/>
          </a:p>
        </p:txBody>
      </p:sp>
    </p:spTree>
    <p:extLst>
      <p:ext uri="{BB962C8B-B14F-4D97-AF65-F5344CB8AC3E}">
        <p14:creationId xmlns:p14="http://schemas.microsoft.com/office/powerpoint/2010/main" val="23856448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 правил подбора аргументов:</a:t>
            </a:r>
          </a:p>
        </p:txBody>
      </p:sp>
      <p:sp>
        <p:nvSpPr>
          <p:cNvPr id="5" name="Объект 4"/>
          <p:cNvSpPr>
            <a:spLocks noGrp="1"/>
          </p:cNvSpPr>
          <p:nvPr>
            <p:ph idx="1"/>
          </p:nvPr>
        </p:nvSpPr>
        <p:spPr/>
        <p:txBody>
          <a:bodyPr>
            <a:normAutofit fontScale="92500" lnSpcReduction="20000"/>
          </a:bodyPr>
          <a:lstStyle/>
          <a:p>
            <a:pPr marL="0" indent="0">
              <a:buNone/>
            </a:pPr>
            <a:r>
              <a:rPr lang="ru-RU" dirty="0"/>
              <a:t>1.	</a:t>
            </a:r>
            <a:r>
              <a:rPr lang="ru-RU" dirty="0" smtClean="0"/>
              <a:t>Составьте </a:t>
            </a:r>
            <a:r>
              <a:rPr lang="ru-RU" dirty="0"/>
              <a:t>заблаговременно список аргументов</a:t>
            </a:r>
          </a:p>
          <a:p>
            <a:pPr marL="0" indent="0">
              <a:buNone/>
            </a:pPr>
            <a:r>
              <a:rPr lang="ru-RU" dirty="0"/>
              <a:t>2.	</a:t>
            </a:r>
            <a:r>
              <a:rPr lang="ru-RU" dirty="0" smtClean="0"/>
              <a:t>Выберите </a:t>
            </a:r>
            <a:r>
              <a:rPr lang="ru-RU" dirty="0"/>
              <a:t>от 3 до 5 самых убедительных и весомых</a:t>
            </a:r>
          </a:p>
          <a:p>
            <a:pPr marL="0" indent="0">
              <a:buNone/>
            </a:pPr>
            <a:r>
              <a:rPr lang="ru-RU" dirty="0"/>
              <a:t>3.	</a:t>
            </a:r>
            <a:r>
              <a:rPr lang="ru-RU" dirty="0" smtClean="0"/>
              <a:t>Сочетайте </a:t>
            </a:r>
            <a:r>
              <a:rPr lang="ru-RU" dirty="0"/>
              <a:t>рациональные с эмоциональными</a:t>
            </a:r>
          </a:p>
          <a:p>
            <a:pPr marL="0" indent="0">
              <a:buNone/>
            </a:pPr>
            <a:r>
              <a:rPr lang="ru-RU" dirty="0"/>
              <a:t>4.	</a:t>
            </a:r>
            <a:r>
              <a:rPr lang="ru-RU" dirty="0" smtClean="0"/>
              <a:t>Подкрепите </a:t>
            </a:r>
            <a:r>
              <a:rPr lang="ru-RU" dirty="0"/>
              <a:t>каждый примером или визуальным образом</a:t>
            </a:r>
          </a:p>
          <a:p>
            <a:pPr marL="0" indent="0">
              <a:buNone/>
            </a:pPr>
            <a:r>
              <a:rPr lang="ru-RU" dirty="0"/>
              <a:t>5.	</a:t>
            </a:r>
            <a:r>
              <a:rPr lang="ru-RU" dirty="0" smtClean="0"/>
              <a:t>Выстройте </a:t>
            </a:r>
            <a:r>
              <a:rPr lang="ru-RU" dirty="0"/>
              <a:t>свои аргументы с четкой выверенной последовательностью</a:t>
            </a:r>
          </a:p>
          <a:p>
            <a:pPr marL="0" indent="0">
              <a:buNone/>
            </a:pPr>
            <a:endParaRPr lang="ru-RU" dirty="0"/>
          </a:p>
        </p:txBody>
      </p:sp>
    </p:spTree>
    <p:extLst>
      <p:ext uri="{BB962C8B-B14F-4D97-AF65-F5344CB8AC3E}">
        <p14:creationId xmlns:p14="http://schemas.microsoft.com/office/powerpoint/2010/main" val="26456737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898363099"/>
              </p:ext>
            </p:extLst>
          </p:nvPr>
        </p:nvGraphicFramePr>
        <p:xfrm>
          <a:off x="20568" y="99714"/>
          <a:ext cx="9123432" cy="6754997"/>
        </p:xfrm>
        <a:graphic>
          <a:graphicData uri="http://schemas.openxmlformats.org/drawingml/2006/table">
            <a:tbl>
              <a:tblPr firstRow="1" bandRow="1">
                <a:tableStyleId>{69CF1AB2-1976-4502-BF36-3FF5EA218861}</a:tableStyleId>
              </a:tblPr>
              <a:tblGrid>
                <a:gridCol w="3555872">
                  <a:extLst>
                    <a:ext uri="{9D8B030D-6E8A-4147-A177-3AD203B41FA5}">
                      <a16:colId xmlns:a16="http://schemas.microsoft.com/office/drawing/2014/main" val="20000"/>
                    </a:ext>
                  </a:extLst>
                </a:gridCol>
                <a:gridCol w="5567560">
                  <a:extLst>
                    <a:ext uri="{9D8B030D-6E8A-4147-A177-3AD203B41FA5}">
                      <a16:colId xmlns:a16="http://schemas.microsoft.com/office/drawing/2014/main" val="20001"/>
                    </a:ext>
                  </a:extLst>
                </a:gridCol>
              </a:tblGrid>
              <a:tr h="613897">
                <a:tc>
                  <a:txBody>
                    <a:bodyPr/>
                    <a:lstStyle/>
                    <a:p>
                      <a:pPr algn="ctr"/>
                      <a:r>
                        <a:rPr lang="ru-RU" altLang="ru-RU" sz="1700" dirty="0" smtClean="0"/>
                        <a:t>Наиболее частыми мотивами отказа от прививок являются</a:t>
                      </a:r>
                      <a:endParaRPr lang="ru-RU" sz="1700" dirty="0"/>
                    </a:p>
                  </a:txBody>
                  <a:tcPr/>
                </a:tc>
                <a:tc>
                  <a:txBody>
                    <a:bodyPr/>
                    <a:lstStyle/>
                    <a:p>
                      <a:pPr algn="ctr"/>
                      <a:r>
                        <a:rPr lang="ru-RU" sz="1700" dirty="0" smtClean="0"/>
                        <a:t>Способы преодоления коммуникативных</a:t>
                      </a:r>
                      <a:r>
                        <a:rPr lang="ru-RU" sz="1700" baseline="0" dirty="0" smtClean="0"/>
                        <a:t> рисков</a:t>
                      </a:r>
                      <a:endParaRPr lang="ru-RU" sz="1700" dirty="0"/>
                    </a:p>
                  </a:txBody>
                  <a:tcPr/>
                </a:tc>
                <a:extLst>
                  <a:ext uri="{0D108BD9-81ED-4DB2-BD59-A6C34878D82A}">
                    <a16:rowId xmlns:a16="http://schemas.microsoft.com/office/drawing/2014/main" val="10000"/>
                  </a:ext>
                </a:extLst>
              </a:tr>
              <a:tr h="1020460">
                <a:tc>
                  <a:txBody>
                    <a:bodyPr/>
                    <a:lstStyle/>
                    <a:p>
                      <a:r>
                        <a:rPr lang="ru-RU" altLang="ru-RU" sz="1700" dirty="0" smtClean="0"/>
                        <a:t>Убеждение, что не существует риска заразиться инфекцией, против которой проводится прививка</a:t>
                      </a:r>
                      <a:endParaRPr lang="ru-RU" sz="1700" dirty="0"/>
                    </a:p>
                  </a:txBody>
                  <a:tcPr/>
                </a:tc>
                <a:tc>
                  <a:txBody>
                    <a:bodyPr/>
                    <a:lstStyle/>
                    <a:p>
                      <a:r>
                        <a:rPr lang="ru-RU" sz="1700" b="1" i="0" dirty="0" smtClean="0"/>
                        <a:t>Потребность:</a:t>
                      </a:r>
                      <a:r>
                        <a:rPr lang="ru-RU" sz="1700" dirty="0" smtClean="0"/>
                        <a:t> не тратить силы и время</a:t>
                      </a:r>
                      <a:r>
                        <a:rPr lang="ru-RU" sz="1700" baseline="0" dirty="0" smtClean="0"/>
                        <a:t> на получение услуги. </a:t>
                      </a:r>
                    </a:p>
                    <a:p>
                      <a:r>
                        <a:rPr lang="ru-RU" sz="1700" b="1" baseline="0" dirty="0" smtClean="0"/>
                        <a:t>Аргументация:</a:t>
                      </a:r>
                      <a:r>
                        <a:rPr lang="ru-RU" sz="1700" baseline="0" dirty="0" smtClean="0"/>
                        <a:t> и</a:t>
                      </a:r>
                      <a:r>
                        <a:rPr lang="ru-RU" sz="1700" dirty="0" smtClean="0"/>
                        <a:t>нформация по эпидемической ситуации</a:t>
                      </a:r>
                      <a:endParaRPr lang="ru-RU" sz="1700" dirty="0"/>
                    </a:p>
                  </a:txBody>
                  <a:tcPr/>
                </a:tc>
                <a:extLst>
                  <a:ext uri="{0D108BD9-81ED-4DB2-BD59-A6C34878D82A}">
                    <a16:rowId xmlns:a16="http://schemas.microsoft.com/office/drawing/2014/main" val="10001"/>
                  </a:ext>
                </a:extLst>
              </a:tr>
              <a:tr h="1359410">
                <a:tc>
                  <a:txBody>
                    <a:bodyPr/>
                    <a:lstStyle/>
                    <a:p>
                      <a:r>
                        <a:rPr lang="ru-RU" altLang="ru-RU" sz="1700" dirty="0" smtClean="0"/>
                        <a:t>Уверенность в том, что есть другие способы защиты от инфекций</a:t>
                      </a:r>
                      <a:endParaRPr lang="ru-RU" sz="1700" dirty="0"/>
                    </a:p>
                  </a:txBody>
                  <a:tcPr/>
                </a:tc>
                <a:tc>
                  <a:txBody>
                    <a:bodyPr/>
                    <a:lstStyle/>
                    <a:p>
                      <a:r>
                        <a:rPr lang="ru-RU" sz="1700" b="1" dirty="0" smtClean="0"/>
                        <a:t>Потребность:</a:t>
                      </a:r>
                      <a:r>
                        <a:rPr lang="ru-RU" sz="1700" dirty="0" smtClean="0"/>
                        <a:t> защитить ребенка более безопасным способом (страх)</a:t>
                      </a:r>
                    </a:p>
                    <a:p>
                      <a:r>
                        <a:rPr lang="ru-RU" sz="1700" b="1" dirty="0" smtClean="0"/>
                        <a:t>Аргументация: </a:t>
                      </a:r>
                      <a:r>
                        <a:rPr lang="ru-RU" sz="1700" dirty="0" smtClean="0"/>
                        <a:t>Смотря от какой, дайте информацию в сравнении разных способов защиты</a:t>
                      </a:r>
                      <a:r>
                        <a:rPr lang="ru-RU" sz="1700" baseline="0" dirty="0" smtClean="0"/>
                        <a:t>, если они существуют</a:t>
                      </a:r>
                      <a:endParaRPr lang="ru-RU" sz="1700" dirty="0"/>
                    </a:p>
                  </a:txBody>
                  <a:tcPr/>
                </a:tc>
                <a:extLst>
                  <a:ext uri="{0D108BD9-81ED-4DB2-BD59-A6C34878D82A}">
                    <a16:rowId xmlns:a16="http://schemas.microsoft.com/office/drawing/2014/main" val="10002"/>
                  </a:ext>
                </a:extLst>
              </a:tr>
              <a:tr h="1105454">
                <a:tc>
                  <a:txBody>
                    <a:bodyPr/>
                    <a:lstStyle/>
                    <a:p>
                      <a:r>
                        <a:rPr lang="ru-RU" altLang="ru-RU" sz="1700" dirty="0" smtClean="0"/>
                        <a:t>Мнение, что лучше переболеть</a:t>
                      </a:r>
                      <a:endParaRPr lang="ru-RU" sz="1700" dirty="0"/>
                    </a:p>
                  </a:txBody>
                  <a:tcPr/>
                </a:tc>
                <a:tc>
                  <a:txBody>
                    <a:bodyPr/>
                    <a:lstStyle/>
                    <a:p>
                      <a:r>
                        <a:rPr lang="ru-RU" sz="1700" b="1" dirty="0" smtClean="0"/>
                        <a:t>Потребность: </a:t>
                      </a:r>
                      <a:r>
                        <a:rPr lang="ru-RU" sz="1700" dirty="0" smtClean="0"/>
                        <a:t>как болеют я знаю, а как отреагирует организм на прививку – нет</a:t>
                      </a:r>
                    </a:p>
                    <a:p>
                      <a:r>
                        <a:rPr lang="ru-RU" sz="1700" b="1" dirty="0" smtClean="0"/>
                        <a:t>Аргументация: </a:t>
                      </a:r>
                      <a:r>
                        <a:rPr lang="ru-RU" sz="1700" dirty="0" smtClean="0"/>
                        <a:t>Смотря чем, информация о заболевании и его осложнениях</a:t>
                      </a:r>
                      <a:endParaRPr lang="ru-RU" sz="1700" dirty="0"/>
                    </a:p>
                  </a:txBody>
                  <a:tcPr/>
                </a:tc>
                <a:extLst>
                  <a:ext uri="{0D108BD9-81ED-4DB2-BD59-A6C34878D82A}">
                    <a16:rowId xmlns:a16="http://schemas.microsoft.com/office/drawing/2014/main" val="10003"/>
                  </a:ext>
                </a:extLst>
              </a:tr>
              <a:tr h="851498">
                <a:tc>
                  <a:txBody>
                    <a:bodyPr/>
                    <a:lstStyle/>
                    <a:p>
                      <a:r>
                        <a:rPr lang="ru-RU" altLang="ru-RU" sz="1700" dirty="0" smtClean="0"/>
                        <a:t>Боязнь осложнений после прививки</a:t>
                      </a:r>
                      <a:endParaRPr lang="ru-RU" sz="1700" dirty="0"/>
                    </a:p>
                  </a:txBody>
                  <a:tcPr/>
                </a:tc>
                <a:tc>
                  <a:txBody>
                    <a:bodyPr/>
                    <a:lstStyle/>
                    <a:p>
                      <a:r>
                        <a:rPr lang="ru-RU" sz="1700" b="1" dirty="0" smtClean="0"/>
                        <a:t>Потребность:</a:t>
                      </a:r>
                      <a:r>
                        <a:rPr lang="ru-RU" sz="1700" dirty="0" smtClean="0"/>
                        <a:t> защитить ребенка (страх)</a:t>
                      </a:r>
                    </a:p>
                    <a:p>
                      <a:r>
                        <a:rPr lang="ru-RU" sz="1700" b="1" dirty="0" smtClean="0"/>
                        <a:t>Аргументация: </a:t>
                      </a:r>
                      <a:r>
                        <a:rPr lang="ru-RU" sz="1700" dirty="0" smtClean="0"/>
                        <a:t>Информация по возможным нежелательным</a:t>
                      </a:r>
                      <a:r>
                        <a:rPr lang="ru-RU" sz="1700" baseline="0" dirty="0" smtClean="0"/>
                        <a:t> явлениям</a:t>
                      </a:r>
                      <a:endParaRPr lang="ru-RU" sz="1700" dirty="0"/>
                    </a:p>
                  </a:txBody>
                  <a:tcPr/>
                </a:tc>
                <a:extLst>
                  <a:ext uri="{0D108BD9-81ED-4DB2-BD59-A6C34878D82A}">
                    <a16:rowId xmlns:a16="http://schemas.microsoft.com/office/drawing/2014/main" val="10004"/>
                  </a:ext>
                </a:extLst>
              </a:tr>
              <a:tr h="851498">
                <a:tc>
                  <a:txBody>
                    <a:bodyPr/>
                    <a:lstStyle/>
                    <a:p>
                      <a:r>
                        <a:rPr lang="ru-RU" altLang="ru-RU" sz="1700" dirty="0" smtClean="0"/>
                        <a:t>Недоверие к официальной, «традиционной» медицине</a:t>
                      </a:r>
                      <a:endParaRPr lang="ru-RU" sz="1700" dirty="0"/>
                    </a:p>
                  </a:txBody>
                  <a:tcPr/>
                </a:tc>
                <a:tc>
                  <a:txBody>
                    <a:bodyPr/>
                    <a:lstStyle/>
                    <a:p>
                      <a:r>
                        <a:rPr lang="ru-RU" sz="1700" b="1" dirty="0" smtClean="0"/>
                        <a:t>Потребность:</a:t>
                      </a:r>
                      <a:r>
                        <a:rPr lang="ru-RU" sz="1700" dirty="0" smtClean="0"/>
                        <a:t> защитить ребенка (страх)</a:t>
                      </a:r>
                    </a:p>
                    <a:p>
                      <a:r>
                        <a:rPr lang="ru-RU" sz="1700" dirty="0" smtClean="0"/>
                        <a:t>Это результат</a:t>
                      </a:r>
                      <a:r>
                        <a:rPr lang="ru-RU" sz="1700" baseline="0" dirty="0" smtClean="0"/>
                        <a:t> нашей работы. Сами сформировали – самим и исправлять</a:t>
                      </a:r>
                      <a:endParaRPr lang="ru-RU" sz="1700" dirty="0"/>
                    </a:p>
                  </a:txBody>
                  <a:tcPr/>
                </a:tc>
                <a:extLst>
                  <a:ext uri="{0D108BD9-81ED-4DB2-BD59-A6C34878D82A}">
                    <a16:rowId xmlns:a16="http://schemas.microsoft.com/office/drawing/2014/main" val="10005"/>
                  </a:ext>
                </a:extLst>
              </a:tr>
              <a:tr h="851498">
                <a:tc>
                  <a:txBody>
                    <a:bodyPr/>
                    <a:lstStyle/>
                    <a:p>
                      <a:r>
                        <a:rPr lang="ru-RU" altLang="ru-RU" sz="1700" dirty="0" smtClean="0"/>
                        <a:t>Религиозные взгляды</a:t>
                      </a:r>
                      <a:endParaRPr lang="ru-RU" sz="1700" dirty="0"/>
                    </a:p>
                  </a:txBody>
                  <a:tcPr/>
                </a:tc>
                <a:tc>
                  <a:txBody>
                    <a:bodyPr/>
                    <a:lstStyle/>
                    <a:p>
                      <a:r>
                        <a:rPr lang="ru-RU" sz="1700" b="1" dirty="0" smtClean="0"/>
                        <a:t>Потребность:</a:t>
                      </a:r>
                      <a:r>
                        <a:rPr lang="ru-RU" sz="1700" dirty="0" smtClean="0"/>
                        <a:t> остаться в своей системе координат</a:t>
                      </a:r>
                    </a:p>
                    <a:p>
                      <a:r>
                        <a:rPr lang="ru-RU" sz="1700" dirty="0" smtClean="0"/>
                        <a:t>Уважение, разъяснение, разные конфессии по разному относятся к научному прогрессу</a:t>
                      </a:r>
                      <a:endParaRPr lang="ru-RU" sz="17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468573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2312" y="805980"/>
            <a:ext cx="7772400" cy="1362075"/>
          </a:xfrm>
        </p:spPr>
        <p:txBody>
          <a:bodyPr/>
          <a:lstStyle/>
          <a:p>
            <a:r>
              <a:rPr lang="ru-RU" dirty="0" smtClean="0"/>
              <a:t>сильные аргументы</a:t>
            </a:r>
            <a:endParaRPr lang="ru-RU" dirty="0"/>
          </a:p>
        </p:txBody>
      </p:sp>
      <p:sp>
        <p:nvSpPr>
          <p:cNvPr id="5" name="Текст 4"/>
          <p:cNvSpPr>
            <a:spLocks noGrp="1"/>
          </p:cNvSpPr>
          <p:nvPr>
            <p:ph type="body" idx="1"/>
          </p:nvPr>
        </p:nvSpPr>
        <p:spPr>
          <a:xfrm>
            <a:off x="539552" y="2996952"/>
            <a:ext cx="7739137" cy="2274044"/>
          </a:xfrm>
        </p:spPr>
        <p:txBody>
          <a:bodyPr>
            <a:noAutofit/>
          </a:bodyPr>
          <a:lstStyle/>
          <a:p>
            <a:pPr marL="342900" indent="-342900">
              <a:buFont typeface="Arial" panose="020B0604020202020204" pitchFamily="34" charset="0"/>
              <a:buChar char="•"/>
            </a:pPr>
            <a:r>
              <a:rPr lang="ru-RU" sz="2400" dirty="0" smtClean="0">
                <a:solidFill>
                  <a:schemeClr val="tx1"/>
                </a:solidFill>
              </a:rPr>
              <a:t>выдержки </a:t>
            </a:r>
            <a:r>
              <a:rPr lang="ru-RU" sz="2400" dirty="0">
                <a:solidFill>
                  <a:schemeClr val="tx1"/>
                </a:solidFill>
              </a:rPr>
              <a:t>из уставов, законов, постановлений и пр.</a:t>
            </a:r>
          </a:p>
          <a:p>
            <a:pPr marL="342900" indent="-342900">
              <a:buFont typeface="Arial" panose="020B0604020202020204" pitchFamily="34" charset="0"/>
              <a:buChar char="•"/>
            </a:pPr>
            <a:r>
              <a:rPr lang="ru-RU" sz="2400" dirty="0">
                <a:solidFill>
                  <a:schemeClr val="tx1"/>
                </a:solidFill>
              </a:rPr>
              <a:t>результаты </a:t>
            </a:r>
            <a:r>
              <a:rPr lang="ru-RU" sz="2400" dirty="0" smtClean="0">
                <a:solidFill>
                  <a:schemeClr val="tx1"/>
                </a:solidFill>
              </a:rPr>
              <a:t>клинических и эпидемиологических исследований</a:t>
            </a:r>
            <a:endParaRPr lang="ru-RU" sz="2400" dirty="0">
              <a:solidFill>
                <a:schemeClr val="tx1"/>
              </a:solidFill>
            </a:endParaRPr>
          </a:p>
          <a:p>
            <a:pPr marL="342900" indent="-342900">
              <a:buFont typeface="Arial" panose="020B0604020202020204" pitchFamily="34" charset="0"/>
              <a:buChar char="•"/>
            </a:pPr>
            <a:r>
              <a:rPr lang="ru-RU" sz="2400" dirty="0" smtClean="0">
                <a:solidFill>
                  <a:schemeClr val="tx1"/>
                </a:solidFill>
              </a:rPr>
              <a:t>суждения </a:t>
            </a:r>
            <a:r>
              <a:rPr lang="ru-RU" sz="2400" dirty="0">
                <a:solidFill>
                  <a:schemeClr val="tx1"/>
                </a:solidFill>
              </a:rPr>
              <a:t>на основе точно установленных фактов, документально подтвержденных</a:t>
            </a:r>
          </a:p>
          <a:p>
            <a:pPr marL="342900" indent="-342900">
              <a:buFont typeface="Arial" panose="020B0604020202020204" pitchFamily="34" charset="0"/>
              <a:buChar char="•"/>
            </a:pPr>
            <a:r>
              <a:rPr lang="ru-RU" sz="2400" dirty="0" smtClean="0">
                <a:solidFill>
                  <a:schemeClr val="tx1"/>
                </a:solidFill>
              </a:rPr>
              <a:t>экспертные </a:t>
            </a:r>
            <a:r>
              <a:rPr lang="ru-RU" sz="2400" dirty="0">
                <a:solidFill>
                  <a:schemeClr val="tx1"/>
                </a:solidFill>
              </a:rPr>
              <a:t>заключения</a:t>
            </a:r>
          </a:p>
          <a:p>
            <a:pPr marL="342900" indent="-342900">
              <a:buFont typeface="Arial" panose="020B0604020202020204" pitchFamily="34" charset="0"/>
              <a:buChar char="•"/>
            </a:pPr>
            <a:r>
              <a:rPr lang="ru-RU" sz="2400" dirty="0">
                <a:solidFill>
                  <a:schemeClr val="tx1"/>
                </a:solidFill>
              </a:rPr>
              <a:t>статистические выкладки</a:t>
            </a:r>
          </a:p>
          <a:p>
            <a:pPr marL="342900" indent="-342900">
              <a:buFont typeface="Arial" panose="020B0604020202020204" pitchFamily="34" charset="0"/>
              <a:buChar char="•"/>
            </a:pPr>
            <a:r>
              <a:rPr lang="ru-RU" sz="2400" dirty="0" smtClean="0">
                <a:solidFill>
                  <a:schemeClr val="tx1"/>
                </a:solidFill>
              </a:rPr>
              <a:t>мнения </a:t>
            </a:r>
            <a:r>
              <a:rPr lang="ru-RU" sz="2400" dirty="0">
                <a:solidFill>
                  <a:schemeClr val="tx1"/>
                </a:solidFill>
              </a:rPr>
              <a:t>авторитетных </a:t>
            </a:r>
            <a:r>
              <a:rPr lang="ru-RU" sz="2400" dirty="0" smtClean="0">
                <a:solidFill>
                  <a:schemeClr val="tx1"/>
                </a:solidFill>
              </a:rPr>
              <a:t>ученых</a:t>
            </a:r>
            <a:endParaRPr lang="ru-RU" sz="2400" dirty="0">
              <a:solidFill>
                <a:schemeClr val="tx1"/>
              </a:solidFill>
            </a:endParaRPr>
          </a:p>
        </p:txBody>
      </p:sp>
    </p:spTree>
    <p:extLst>
      <p:ext uri="{BB962C8B-B14F-4D97-AF65-F5344CB8AC3E}">
        <p14:creationId xmlns:p14="http://schemas.microsoft.com/office/powerpoint/2010/main" val="1821429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10293</TotalTime>
  <Words>5278</Words>
  <Application>Microsoft Office PowerPoint</Application>
  <PresentationFormat>Экран (4:3)</PresentationFormat>
  <Paragraphs>1019</Paragraphs>
  <Slides>103</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103</vt:i4>
      </vt:variant>
    </vt:vector>
  </HeadingPairs>
  <TitlesOfParts>
    <vt:vector size="111" baseType="lpstr">
      <vt:lpstr>Arial</vt:lpstr>
      <vt:lpstr>Calibri</vt:lpstr>
      <vt:lpstr>Comic Sans MS</vt:lpstr>
      <vt:lpstr>Raleway</vt:lpstr>
      <vt:lpstr>Symbol</vt:lpstr>
      <vt:lpstr>Times New Roman</vt:lpstr>
      <vt:lpstr>Wingdings</vt:lpstr>
      <vt:lpstr>Тема Office</vt:lpstr>
      <vt:lpstr>Презентация PowerPoint</vt:lpstr>
      <vt:lpstr>Актуальность</vt:lpstr>
      <vt:lpstr>Прогноз развития пандемии COVID-19</vt:lpstr>
      <vt:lpstr>Прогноз развития пандемии COVID-19</vt:lpstr>
      <vt:lpstr>Прогноз развития пандемии COVID-19</vt:lpstr>
      <vt:lpstr>Прогноз развития пандемии COVID-19</vt:lpstr>
      <vt:lpstr>Презентация PowerPoint</vt:lpstr>
      <vt:lpstr>Оценка приверженности вакцинации в разных странах </vt:lpstr>
      <vt:lpstr>Презентация PowerPoint</vt:lpstr>
      <vt:lpstr>IQbuzz - сервис для мониторинга  социальных медиа</vt:lpstr>
      <vt:lpstr>Данные мониторинга сообщений в социальных медиа по теме "Вакцинация" за 2007-2020 гг. </vt:lpstr>
      <vt:lpstr>Распределение родителей по их отношению к вакцинации</vt:lpstr>
      <vt:lpstr>Источники получения информации о прививках, к которым наиболее часто обращались родители </vt:lpstr>
      <vt:lpstr>Наиболее авторитетные источники получения информации о прививках вакцинации</vt:lpstr>
      <vt:lpstr>Характеристика сотрудников МО, принимавших участие в опросе до пандемии</vt:lpstr>
      <vt:lpstr>Распределение сотрудников МО по их отношению к вакцинации</vt:lpstr>
      <vt:lpstr>Сотрудник МО, негативно настроенный к вакцинации: кто это?</vt:lpstr>
      <vt:lpstr>Врачи, негативно относящиеся к прививкам</vt:lpstr>
      <vt:lpstr>Распределение сотрудников по стажу работы</vt:lpstr>
      <vt:lpstr>Причины негативного отношения к вакцинации медицинских работников</vt:lpstr>
      <vt:lpstr>Отношение медицинских работников к вакцинации против COVID-19</vt:lpstr>
      <vt:lpstr>Заболеваемость COVID-19 на территории Российской Федерации</vt:lpstr>
      <vt:lpstr>Опрос №1 («первая волна» пандемии) Характеристика сотрудников МО,  принимавших участие в опросе, n=572</vt:lpstr>
      <vt:lpstr>Опрос №1 («первая волна» пандемии) Распределение сотрудников МО по их отношению к вакцинации</vt:lpstr>
      <vt:lpstr>Опрос №2 («вторая волна» пандемии) Характеристика сотрудников МО,  принимавших участие в опросе, n=638</vt:lpstr>
      <vt:lpstr>Опрос №2 («вторая волна» пандемии) Распределение сотрудников МО по их отношению к вакцинации</vt:lpstr>
      <vt:lpstr>Опрос №3 («третья волна» пандемии)  Характеристика сотрудников МО,  принимавших участие в опросе, n=663</vt:lpstr>
      <vt:lpstr>Опрос №3 («третья волна» пандемии) Распределение сотрудников МО по их отношению к вакцинации</vt:lpstr>
      <vt:lpstr>Опрос №4 («четвертая волна» пандемии)  Характеристика сотрудников МО,  принимавших участие в опросе, n=354</vt:lpstr>
      <vt:lpstr>Опрос №4 («четвертая волна» пандемии) Распределение сотрудников МО по их отношению к вакцинации</vt:lpstr>
      <vt:lpstr>Опрос №5 («пятая волна» пандемии)  Характеристика сотрудников МО,  принимавших участие в опросе, n=1148</vt:lpstr>
      <vt:lpstr>Опрос №5 («пятая волна» пандемии) Распределение сотрудников МО по их отношению к вакцинации</vt:lpstr>
      <vt:lpstr>Динамика отношения сотрудников МО к вакцинации против COVID-19</vt:lpstr>
      <vt:lpstr>Презентация PowerPoint</vt:lpstr>
      <vt:lpstr>Презентация PowerPoint</vt:lpstr>
      <vt:lpstr>Инструменты для оценки психоэмоционального состояния сотрудников МО</vt:lpstr>
      <vt:lpstr>Шкала воспринимаемого стресса-10</vt:lpstr>
      <vt:lpstr>Интерпретация результатов опроса  по PSS-10</vt:lpstr>
      <vt:lpstr>Результаты опроса сотрудников по двум субшкалам PSS-10 (n=638)</vt:lpstr>
      <vt:lpstr>Группа риска по неконструктивным вариантам восприятия и реагирования на стресс</vt:lpstr>
      <vt:lpstr>Эмоциональное выгорание</vt:lpstr>
      <vt:lpstr>Опросник выгорания  К. Маслач и С. Джексон</vt:lpstr>
      <vt:lpstr>Эмоциональное истощение </vt:lpstr>
      <vt:lpstr>Презентация PowerPoint</vt:lpstr>
      <vt:lpstr>Деперсонализация </vt:lpstr>
      <vt:lpstr>Презентация PowerPoint</vt:lpstr>
      <vt:lpstr>Редукция профессиональных достижений </vt:lpstr>
      <vt:lpstr>Презентация PowerPoint</vt:lpstr>
      <vt:lpstr>Интегральная характеристика степени эмоционального выгорания сотрудников МО (n=663)</vt:lpstr>
      <vt:lpstr>Презентация PowerPoint</vt:lpstr>
      <vt:lpstr>Презентация PowerPoint</vt:lpstr>
      <vt:lpstr>Презентация PowerPoint</vt:lpstr>
      <vt:lpstr>Группа риска по формированию синдрома эмоционального выгорания</vt:lpstr>
      <vt:lpstr>Отношение к вакцинации в зависимости от степени эмоционального выгорания </vt:lpstr>
      <vt:lpstr>Принципы делового общения при организации иммунопрофилактики</vt:lpstr>
      <vt:lpstr>Стратегии взаимодействия</vt:lpstr>
      <vt:lpstr>Установка на сотрудничество</vt:lpstr>
      <vt:lpstr>Презентация PowerPoint</vt:lpstr>
      <vt:lpstr>"Если я выиграл, то ты проиграл»</vt:lpstr>
      <vt:lpstr>Презентация PowerPoint</vt:lpstr>
      <vt:lpstr>«Проиграл/Выиграл»</vt:lpstr>
      <vt:lpstr>Презентация PowerPoint</vt:lpstr>
      <vt:lpstr>"Проиграл/Проиграл»</vt:lpstr>
      <vt:lpstr>Презентация PowerPoint</vt:lpstr>
      <vt:lpstr>Презентация PowerPoint</vt:lpstr>
      <vt:lpstr>Уважение и сотрудничество</vt:lpstr>
      <vt:lpstr>Этапы делового общения</vt:lpstr>
      <vt:lpstr>Презентация PowerPoint</vt:lpstr>
      <vt:lpstr>Презентация PowerPoint</vt:lpstr>
      <vt:lpstr>Этапы делового общения</vt:lpstr>
      <vt:lpstr>Презентация PowerPoint</vt:lpstr>
      <vt:lpstr>Этапы делового общения</vt:lpstr>
      <vt:lpstr>Правильно сформулированные вопросы помогают</vt:lpstr>
      <vt:lpstr>Презентация PowerPoint</vt:lpstr>
      <vt:lpstr>Презентация PowerPoint</vt:lpstr>
      <vt:lpstr>Типичные ошибки при постановке вопросов и способы их преодоления</vt:lpstr>
      <vt:lpstr>Спросили – выслушайте ответ</vt:lpstr>
      <vt:lpstr>Слушанье </vt:lpstr>
      <vt:lpstr>Говорить на «языке родителя»</vt:lpstr>
      <vt:lpstr>Презентация PowerPoint</vt:lpstr>
      <vt:lpstr>Этапы делового общения</vt:lpstr>
      <vt:lpstr>Таблица эмоций</vt:lpstr>
      <vt:lpstr>ТЕХНИКИ РЕГУЛЯЦИИ ЭМОЦИОНАЛЬНОГО НАПРЯЖЕНИЯ В ДЕЛОВОЙ БЕСЕДЕ</vt:lpstr>
      <vt:lpstr>Вербализация чувства – это избавление от него</vt:lpstr>
      <vt:lpstr>Формулы вербализации собственных чувств</vt:lpstr>
      <vt:lpstr>вербализации чувств партнера</vt:lpstr>
      <vt:lpstr>Этапы делового общения</vt:lpstr>
      <vt:lpstr>Совместный поиск решения </vt:lpstr>
      <vt:lpstr>Аргументация</vt:lpstr>
      <vt:lpstr>Структура аргументации и требования к ее элементам</vt:lpstr>
      <vt:lpstr>Презентация PowerPoint</vt:lpstr>
      <vt:lpstr>Родитель: Заболеваемость раком этой локализации соотносится с «разгулом и свободой сексуальности». Поэтому необходимость в прививке, прежде всего, обусловлена тем, какое будущее мы, взрослые люди, сами «прививаем» своим детям.</vt:lpstr>
      <vt:lpstr>Презентация PowerPoint</vt:lpstr>
      <vt:lpstr>Аргументация </vt:lpstr>
      <vt:lpstr>Аргументация </vt:lpstr>
      <vt:lpstr>Аргументация </vt:lpstr>
      <vt:lpstr>5 правил подбора аргументов:</vt:lpstr>
      <vt:lpstr>Презентация PowerPoint</vt:lpstr>
      <vt:lpstr>сильные аргументы</vt:lpstr>
      <vt:lpstr>Врачи и Родители должны знать</vt:lpstr>
      <vt:lpstr>Этапы делового общения</vt:lpstr>
      <vt:lpstr>Решение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Igor</dc:creator>
  <cp:lastModifiedBy>Платонова Татьяна Александровна</cp:lastModifiedBy>
  <cp:revision>265</cp:revision>
  <cp:lastPrinted>2018-10-04T13:33:45Z</cp:lastPrinted>
  <dcterms:created xsi:type="dcterms:W3CDTF">2018-04-23T02:32:46Z</dcterms:created>
  <dcterms:modified xsi:type="dcterms:W3CDTF">2022-05-11T09:15:27Z</dcterms:modified>
</cp:coreProperties>
</file>