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6" r:id="rId4"/>
    <p:sldId id="259" r:id="rId5"/>
    <p:sldId id="260" r:id="rId6"/>
    <p:sldId id="276" r:id="rId7"/>
    <p:sldId id="262" r:id="rId8"/>
    <p:sldId id="264" r:id="rId9"/>
    <p:sldId id="265" r:id="rId10"/>
    <p:sldId id="277" r:id="rId11"/>
    <p:sldId id="268" r:id="rId12"/>
    <p:sldId id="269" r:id="rId13"/>
    <p:sldId id="270" r:id="rId14"/>
    <p:sldId id="273" r:id="rId15"/>
    <p:sldId id="274" r:id="rId16"/>
    <p:sldId id="266" r:id="rId17"/>
    <p:sldId id="267" r:id="rId18"/>
    <p:sldId id="275" r:id="rId19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5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020" y="-9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98C9F-4F0E-43C1-8C0F-FC68F4738901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A6636-FC42-4060-9BFF-86614E7171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2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6636-FC42-4060-9BFF-86614E71715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63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A6636-FC42-4060-9BFF-86614E71715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17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mailto:panina@szpe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271538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60CD"/>
                </a:solidFill>
              </a:rPr>
              <a:t>Этапы проведения </a:t>
            </a:r>
            <a:r>
              <a:rPr lang="en-US" sz="2800" b="1" dirty="0" smtClean="0">
                <a:solidFill>
                  <a:srgbClr val="2960CD"/>
                </a:solidFill>
              </a:rPr>
              <a:t/>
            </a:r>
            <a:br>
              <a:rPr lang="en-US" sz="2800" b="1" dirty="0" smtClean="0">
                <a:solidFill>
                  <a:srgbClr val="2960CD"/>
                </a:solidFill>
              </a:rPr>
            </a:br>
            <a:r>
              <a:rPr lang="ru-RU" sz="2800" b="1" dirty="0" smtClean="0">
                <a:solidFill>
                  <a:srgbClr val="2960CD"/>
                </a:solidFill>
              </a:rPr>
              <a:t>процедуры закупок: рекомендации для </a:t>
            </a:r>
            <a:r>
              <a:rPr lang="en-US" sz="2800" b="1" dirty="0" smtClean="0">
                <a:solidFill>
                  <a:srgbClr val="2960CD"/>
                </a:solidFill>
              </a:rPr>
              <a:t/>
            </a:r>
            <a:br>
              <a:rPr lang="en-US" sz="2800" b="1" dirty="0" smtClean="0">
                <a:solidFill>
                  <a:srgbClr val="2960CD"/>
                </a:solidFill>
              </a:rPr>
            </a:br>
            <a:r>
              <a:rPr lang="ru-RU" sz="2800" b="1" dirty="0" smtClean="0">
                <a:solidFill>
                  <a:srgbClr val="2960CD"/>
                </a:solidFill>
              </a:rPr>
              <a:t>выбора эффективного СИЗОД</a:t>
            </a:r>
            <a:endParaRPr lang="ru-RU" sz="2800" b="1" dirty="0">
              <a:solidFill>
                <a:srgbClr val="2960C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034557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ПАНИНА </a:t>
            </a:r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Юлия Валентиновна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Ведущий специалист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ООО «Респираторный комплекс»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9552" y="3962549"/>
            <a:ext cx="5040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dimova\Desktop\имидж + фон 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2" t="9401" r="16031" b="3927"/>
          <a:stretch/>
        </p:blipFill>
        <p:spPr bwMode="auto">
          <a:xfrm>
            <a:off x="4644007" y="1050218"/>
            <a:ext cx="4780765" cy="4093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833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230" y="1660614"/>
            <a:ext cx="352839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335BD9"/>
              </a:buClr>
            </a:pPr>
            <a:r>
              <a:rPr lang="ru-RU" sz="1600" b="1" dirty="0" smtClean="0">
                <a:solidFill>
                  <a:srgbClr val="335BD9"/>
                </a:solidFill>
                <a:latin typeface="Corbel" panose="020B0503020204020204" pitchFamily="34" charset="0"/>
              </a:rPr>
              <a:t>Проверьте в полученных заявках:</a:t>
            </a:r>
            <a:endParaRPr lang="ru-RU" sz="1400" dirty="0" smtClean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показатели </a:t>
            </a:r>
            <a:r>
              <a:rPr lang="ru-RU" sz="1400" dirty="0">
                <a:latin typeface="Corbel" panose="020B0503020204020204" pitchFamily="34" charset="0"/>
              </a:rPr>
              <a:t>изделия и </a:t>
            </a:r>
            <a:r>
              <a:rPr lang="ru-RU" sz="1400" dirty="0" smtClean="0">
                <a:latin typeface="Corbel" panose="020B0503020204020204" pitchFamily="34" charset="0"/>
              </a:rPr>
              <a:t>указание торговой марки,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р</a:t>
            </a:r>
            <a:r>
              <a:rPr lang="ru-RU" sz="1400" dirty="0" smtClean="0">
                <a:latin typeface="Corbel" panose="020B0503020204020204" pitchFamily="34" charset="0"/>
              </a:rPr>
              <a:t>егистрационное удостоверение,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вид медицинского изделия. </a:t>
            </a:r>
            <a:endParaRPr lang="ru-RU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endParaRPr lang="ru-RU" sz="1400" dirty="0" smtClean="0"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5. Анализ представленных заявок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230" y="3075806"/>
            <a:ext cx="3905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35BD9"/>
                </a:solidFill>
                <a:latin typeface="Corbel" panose="020B0503020204020204" pitchFamily="34" charset="0"/>
              </a:rPr>
              <a:t>Основания для </a:t>
            </a:r>
            <a:r>
              <a:rPr lang="ru-RU" sz="1600" b="1" dirty="0" smtClean="0">
                <a:solidFill>
                  <a:srgbClr val="335BD9"/>
                </a:solidFill>
                <a:latin typeface="Corbel" panose="020B0503020204020204" pitchFamily="34" charset="0"/>
              </a:rPr>
              <a:t>отклонения </a:t>
            </a:r>
            <a:r>
              <a:rPr lang="ru-RU" sz="1600" b="1" dirty="0">
                <a:solidFill>
                  <a:srgbClr val="335BD9"/>
                </a:solidFill>
                <a:latin typeface="Corbel" panose="020B0503020204020204" pitchFamily="34" charset="0"/>
              </a:rPr>
              <a:t>заявок</a:t>
            </a:r>
            <a:r>
              <a:rPr lang="ru-RU" sz="1600" b="1" dirty="0" smtClean="0">
                <a:solidFill>
                  <a:srgbClr val="335BD9"/>
                </a:solidFill>
                <a:latin typeface="Corbel" panose="020B0503020204020204" pitchFamily="34" charset="0"/>
              </a:rPr>
              <a:t>:</a:t>
            </a:r>
            <a:endParaRPr lang="ru-RU" sz="1600" b="1" dirty="0">
              <a:solidFill>
                <a:srgbClr val="335BD9"/>
              </a:solidFill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отмена РУ,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недостоверная информация*,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несоответствие участника закупки требованиям, установленным в извещении</a:t>
            </a:r>
            <a:r>
              <a:rPr lang="ru-RU" sz="1400" dirty="0" smtClean="0">
                <a:latin typeface="Corbel" panose="020B0503020204020204" pitchFamily="34" charset="0"/>
              </a:rPr>
              <a:t>.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8034"/>
            <a:ext cx="3678692" cy="37587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477835">
            <a:off x="5453084" y="2215058"/>
            <a:ext cx="28017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u="sng" dirty="0">
                <a:latin typeface="Corbel" panose="020B0503020204020204" pitchFamily="34" charset="0"/>
              </a:rPr>
              <a:t>*Недостоверная информация </a:t>
            </a:r>
            <a:r>
              <a:rPr lang="ru-RU" sz="1200" i="1" dirty="0">
                <a:latin typeface="Corbel" panose="020B0503020204020204" pitchFamily="34" charset="0"/>
              </a:rPr>
              <a:t>– информация в заявке отличается от информации на сайте РЗН или в других официальных источниках.</a:t>
            </a:r>
          </a:p>
          <a:p>
            <a:r>
              <a:rPr lang="ru-RU" sz="1200" i="1" dirty="0">
                <a:latin typeface="Corbel" panose="020B0503020204020204" pitchFamily="34" charset="0"/>
              </a:rPr>
              <a:t> </a:t>
            </a:r>
          </a:p>
          <a:p>
            <a:r>
              <a:rPr lang="ru-RU" sz="1200" b="1" i="1" u="sng" dirty="0">
                <a:latin typeface="Corbel" panose="020B0503020204020204" pitchFamily="34" charset="0"/>
              </a:rPr>
              <a:t>Пример. </a:t>
            </a:r>
            <a:r>
              <a:rPr lang="ru-RU" sz="1200" i="1" dirty="0">
                <a:latin typeface="Corbel" panose="020B0503020204020204" pitchFamily="34" charset="0"/>
              </a:rPr>
              <a:t>Производитель в заявке указывает, что респиратор многоразовый, а в досье (ВИД МИ, инструкция) прописано, </a:t>
            </a:r>
            <a:br>
              <a:rPr lang="ru-RU" sz="1200" i="1" dirty="0">
                <a:latin typeface="Corbel" panose="020B0503020204020204" pitchFamily="34" charset="0"/>
              </a:rPr>
            </a:br>
            <a:r>
              <a:rPr lang="ru-RU" sz="1200" i="1" dirty="0">
                <a:latin typeface="Corbel" panose="020B0503020204020204" pitchFamily="34" charset="0"/>
              </a:rPr>
              <a:t>что респиратор одноразовый.</a:t>
            </a:r>
          </a:p>
          <a:p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2445053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355726"/>
            <a:ext cx="273630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B050"/>
                </a:solidFill>
                <a:latin typeface="Corbel" panose="020B0503020204020204" pitchFamily="34" charset="0"/>
              </a:rPr>
              <a:t>Стандартная</a:t>
            </a:r>
            <a:r>
              <a:rPr lang="ru-RU" sz="2400" b="1" dirty="0" smtClean="0">
                <a:latin typeface="Corbel" panose="020B0503020204020204" pitchFamily="34" charset="0"/>
              </a:rPr>
              <a:t> </a:t>
            </a:r>
            <a:r>
              <a:rPr lang="ru-RU" b="1" dirty="0" smtClean="0">
                <a:latin typeface="Corbel" panose="020B0503020204020204" pitchFamily="34" charset="0"/>
              </a:rPr>
              <a:t/>
            </a:r>
            <a:br>
              <a:rPr lang="ru-RU" b="1" dirty="0" smtClean="0">
                <a:latin typeface="Corbel" panose="020B0503020204020204" pitchFamily="34" charset="0"/>
              </a:rPr>
            </a:br>
            <a:r>
              <a:rPr lang="ru-RU" b="1" dirty="0" smtClean="0">
                <a:latin typeface="Corbel" panose="020B0503020204020204" pitchFamily="34" charset="0"/>
              </a:rPr>
              <a:t>процедура получения:</a:t>
            </a:r>
            <a:endParaRPr lang="en-US" b="1" dirty="0" smtClean="0">
              <a:latin typeface="Corbel" panose="020B0503020204020204" pitchFamily="34" charset="0"/>
            </a:endParaRPr>
          </a:p>
          <a:p>
            <a:r>
              <a:rPr lang="ru-RU" dirty="0" smtClean="0">
                <a:latin typeface="Corbel" panose="020B0503020204020204" pitchFamily="34" charset="0"/>
              </a:rPr>
              <a:t/>
            </a:r>
            <a:br>
              <a:rPr lang="ru-RU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3-5 месяцев по официальным данным, по факту – от полугода.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753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Регистрационное </a:t>
            </a:r>
          </a:p>
          <a:p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удостоверение</a:t>
            </a:r>
            <a:endParaRPr lang="ru-RU" sz="32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pic>
        <p:nvPicPr>
          <p:cNvPr id="1026" name="Picture 2" descr="C:\Users\dimova\Desktop\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33" y="699542"/>
            <a:ext cx="4727335" cy="45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828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-20970"/>
            <a:ext cx="2708156" cy="51644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3565108"/>
            <a:ext cx="515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rbel" panose="020B0503020204020204" pitchFamily="34" charset="0"/>
              </a:rPr>
              <a:t>Главный недостаток:</a:t>
            </a:r>
            <a:endParaRPr lang="ru-RU" sz="1600" b="1" dirty="0">
              <a:latin typeface="Corbel" panose="020B0503020204020204" pitchFamily="34" charset="0"/>
            </a:endParaRPr>
          </a:p>
          <a:p>
            <a:r>
              <a:rPr lang="ru-RU" sz="1600" dirty="0" smtClean="0">
                <a:latin typeface="Corbel" panose="020B0503020204020204" pitchFamily="34" charset="0"/>
              </a:rPr>
              <a:t>продукция </a:t>
            </a:r>
            <a:r>
              <a:rPr lang="ru-RU" sz="1600" dirty="0">
                <a:latin typeface="Corbel" panose="020B0503020204020204" pitchFamily="34" charset="0"/>
              </a:rPr>
              <a:t>выводится на рынок без проведения </a:t>
            </a:r>
            <a:r>
              <a:rPr lang="ru-RU" sz="1600" dirty="0" smtClean="0">
                <a:latin typeface="Corbel" panose="020B0503020204020204" pitchFamily="34" charset="0"/>
              </a:rPr>
              <a:t>технических и клинических </a:t>
            </a:r>
            <a:r>
              <a:rPr lang="ru-RU" sz="1600" dirty="0">
                <a:latin typeface="Corbel" panose="020B0503020204020204" pitchFamily="34" charset="0"/>
              </a:rPr>
              <a:t>испытаний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2753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Регистрационное </a:t>
            </a:r>
            <a:b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</a:br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удостоверение</a:t>
            </a:r>
            <a:endParaRPr lang="ru-RU" sz="32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211710"/>
            <a:ext cx="46085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  <a:latin typeface="Corbel" panose="020B0503020204020204" pitchFamily="34" charset="0"/>
              </a:rPr>
              <a:t>Упрощенная</a:t>
            </a:r>
            <a:r>
              <a:rPr lang="ru-RU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ru-RU" sz="1600" b="1" dirty="0" smtClean="0">
                <a:latin typeface="Corbel" panose="020B0503020204020204" pitchFamily="34" charset="0"/>
              </a:rPr>
              <a:t/>
            </a:r>
            <a:br>
              <a:rPr lang="ru-RU" sz="1600" b="1" dirty="0" smtClean="0">
                <a:latin typeface="Corbel" panose="020B0503020204020204" pitchFamily="34" charset="0"/>
              </a:rPr>
            </a:br>
            <a:r>
              <a:rPr lang="ru-RU" sz="1600" b="1" dirty="0" smtClean="0">
                <a:latin typeface="Corbel" panose="020B0503020204020204" pitchFamily="34" charset="0"/>
              </a:rPr>
              <a:t>процедура получения:</a:t>
            </a:r>
            <a:endParaRPr lang="en-US" sz="1600" b="1" dirty="0" smtClean="0">
              <a:latin typeface="Corbel" panose="020B0503020204020204" pitchFamily="34" charset="0"/>
            </a:endParaRPr>
          </a:p>
          <a:p>
            <a:r>
              <a:rPr lang="ru-RU" sz="1600" dirty="0" smtClean="0">
                <a:latin typeface="Corbel" panose="020B0503020204020204" pitchFamily="34" charset="0"/>
              </a:rPr>
              <a:t>3-5 рабочих дня</a:t>
            </a: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0222" y="3421092"/>
            <a:ext cx="4623866" cy="1166882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55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3" y="1347614"/>
            <a:ext cx="2432667" cy="35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499" y="3244263"/>
            <a:ext cx="4577925" cy="335599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723878"/>
            <a:ext cx="4587581" cy="7799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6008" y="1419622"/>
            <a:ext cx="49484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Corbel" panose="020B0503020204020204" pitchFamily="34" charset="0"/>
              </a:rPr>
              <a:t>Несоответствия:</a:t>
            </a:r>
            <a:endParaRPr lang="ru-RU" sz="16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Corbel" panose="020B0503020204020204" pitchFamily="34" charset="0"/>
              </a:rPr>
              <a:t>FFP</a:t>
            </a:r>
            <a:r>
              <a:rPr lang="ru-RU" sz="1400" dirty="0" smtClean="0">
                <a:latin typeface="Corbel" panose="020B0503020204020204" pitchFamily="34" charset="0"/>
              </a:rPr>
              <a:t> – это модель, а не класс защиты;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для респиратора указан показатель </a:t>
            </a:r>
            <a:br>
              <a:rPr lang="ru-RU" sz="1400" dirty="0" smtClean="0">
                <a:latin typeface="Corbel" panose="020B0503020204020204" pitchFamily="34" charset="0"/>
              </a:rPr>
            </a:br>
            <a:r>
              <a:rPr lang="ru-RU" sz="1400" dirty="0" smtClean="0">
                <a:latin typeface="Corbel" panose="020B0503020204020204" pitchFamily="34" charset="0"/>
              </a:rPr>
              <a:t>эффективности маски.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2753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Пример РУ</a:t>
            </a:r>
            <a:endParaRPr lang="ru-RU" sz="28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6008" y="2696021"/>
            <a:ext cx="5427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rbel" panose="020B0503020204020204" pitchFamily="34" charset="0"/>
              </a:rPr>
              <a:t>Фрагмент инструкции по применению: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79912" y="3075806"/>
            <a:ext cx="4752528" cy="1584176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54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347614"/>
            <a:ext cx="2482515" cy="36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6395" y="1401038"/>
            <a:ext cx="5427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Несоответствия:</a:t>
            </a:r>
            <a:endParaRPr lang="ru-RU" sz="1600" dirty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классы защиты </a:t>
            </a:r>
            <a:r>
              <a:rPr lang="en-US" sz="1400" dirty="0" smtClean="0">
                <a:latin typeface="Corbel" panose="020B0503020204020204" pitchFamily="34" charset="0"/>
              </a:rPr>
              <a:t>FFP </a:t>
            </a:r>
            <a:r>
              <a:rPr lang="ru-RU" sz="1400" dirty="0" smtClean="0">
                <a:latin typeface="Corbel" panose="020B0503020204020204" pitchFamily="34" charset="0"/>
              </a:rPr>
              <a:t>отличаются по количеству слоев;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для респиратора указан показатель эффективности маски.</a:t>
            </a:r>
            <a:endParaRPr lang="ru-RU" sz="1400" dirty="0">
              <a:latin typeface="Corbel" panose="020B0503020204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7609" t="64638" b="20085"/>
          <a:stretch/>
        </p:blipFill>
        <p:spPr>
          <a:xfrm>
            <a:off x="3535000" y="2695046"/>
            <a:ext cx="5155931" cy="1216468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2380" t="20675" r="-1" b="67722"/>
          <a:stretch/>
        </p:blipFill>
        <p:spPr>
          <a:xfrm>
            <a:off x="3635896" y="4011910"/>
            <a:ext cx="5150100" cy="8640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560" y="62753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Пример РУ</a:t>
            </a:r>
            <a:endParaRPr lang="ru-RU" sz="28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9787" y="2283718"/>
            <a:ext cx="5427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rbel" panose="020B0503020204020204" pitchFamily="34" charset="0"/>
              </a:rPr>
              <a:t>Фрагмент инструкции по применению: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35895" y="2695046"/>
            <a:ext cx="5124295" cy="2180960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612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755576" y="513085"/>
            <a:ext cx="7693936" cy="442147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245" y="1045448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05245" y="1706341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5245" y="3378434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36135" y="4095046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36135" y="4335013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6135" y="4515966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05245" y="2644746"/>
            <a:ext cx="530616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8024" y="1238770"/>
            <a:ext cx="187169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456839" y="2859782"/>
            <a:ext cx="187169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027710" y="4435500"/>
            <a:ext cx="187169" cy="1581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428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139702"/>
            <a:ext cx="45365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rbel" panose="020B0503020204020204" pitchFamily="34" charset="0"/>
              </a:rPr>
              <a:t>Обратите внимание на:</a:t>
            </a:r>
          </a:p>
          <a:p>
            <a:endParaRPr lang="ru-RU" sz="16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orbel" panose="020B0503020204020204" pitchFamily="34" charset="0"/>
              </a:rPr>
              <a:t>н</a:t>
            </a:r>
            <a:r>
              <a:rPr lang="ru-RU" sz="1600" dirty="0" smtClean="0">
                <a:latin typeface="Corbel" panose="020B0503020204020204" pitchFamily="34" charset="0"/>
              </a:rPr>
              <a:t>аименование,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orbel" panose="020B0503020204020204" pitchFamily="34" charset="0"/>
              </a:rPr>
              <a:t>характеристики изделий 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orbel" panose="020B0503020204020204" pitchFamily="34" charset="0"/>
              </a:rPr>
              <a:t>н</a:t>
            </a:r>
            <a:r>
              <a:rPr lang="ru-RU" sz="1600" dirty="0" smtClean="0">
                <a:latin typeface="Corbel" panose="020B0503020204020204" pitchFamily="34" charset="0"/>
              </a:rPr>
              <a:t>омер регистрационного удостоверения,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orbel" panose="020B0503020204020204" pitchFamily="34" charset="0"/>
              </a:rPr>
              <a:t>с</a:t>
            </a:r>
            <a:r>
              <a:rPr lang="ru-RU" sz="1600" dirty="0" smtClean="0">
                <a:latin typeface="Corbel" panose="020B0503020204020204" pitchFamily="34" charset="0"/>
              </a:rPr>
              <a:t>роки поставки,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orbel" panose="020B0503020204020204" pitchFamily="34" charset="0"/>
              </a:rPr>
              <a:t>д</a:t>
            </a:r>
            <a:r>
              <a:rPr lang="ru-RU" sz="1600" dirty="0" smtClean="0">
                <a:latin typeface="Corbel" panose="020B0503020204020204" pitchFamily="34" charset="0"/>
              </a:rPr>
              <a:t>окументы, подтверждающие качество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orbel" panose="020B0503020204020204" pitchFamily="34" charset="0"/>
              </a:rPr>
              <a:t>возможность экспертизы ЭО.</a:t>
            </a: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62753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6. Подготовка проекта контракта </a:t>
            </a:r>
            <a:r>
              <a:rPr lang="ru-RU" sz="28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/>
            </a:r>
            <a:br>
              <a:rPr lang="ru-RU" sz="2800" b="1" dirty="0" smtClean="0">
                <a:solidFill>
                  <a:srgbClr val="2960CD"/>
                </a:solidFill>
                <a:latin typeface="Corbel" panose="020B0503020204020204" pitchFamily="34" charset="0"/>
              </a:rPr>
            </a:br>
            <a:r>
              <a:rPr lang="ru-RU" sz="28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и заключение </a:t>
            </a:r>
            <a:r>
              <a:rPr lang="ru-RU" sz="2800" b="1" dirty="0">
                <a:solidFill>
                  <a:srgbClr val="2960CD"/>
                </a:solidFill>
                <a:latin typeface="Corbel" panose="020B0503020204020204" pitchFamily="34" charset="0"/>
              </a:rPr>
              <a:t>контракта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3"/>
          <a:stretch/>
        </p:blipFill>
        <p:spPr>
          <a:xfrm>
            <a:off x="-34948" y="1973638"/>
            <a:ext cx="3742852" cy="316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125828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36" y="987574"/>
            <a:ext cx="4038732" cy="41266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6880" y="1654224"/>
            <a:ext cx="29300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335BD9"/>
                </a:solidFill>
                <a:latin typeface="Corbel" panose="020B0503020204020204" pitchFamily="34" charset="0"/>
              </a:rPr>
              <a:t>Отгрузочные документы </a:t>
            </a:r>
            <a:r>
              <a:rPr lang="ru-RU" b="1" dirty="0" smtClean="0">
                <a:latin typeface="Corbel" panose="020B0503020204020204" pitchFamily="34" charset="0"/>
              </a:rPr>
              <a:t/>
            </a:r>
            <a:br>
              <a:rPr lang="ru-RU" b="1" dirty="0" smtClean="0"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должны соответствовать:</a:t>
            </a:r>
            <a:endParaRPr lang="ru-RU" dirty="0">
              <a:latin typeface="Corbel" panose="020B0503020204020204" pitchFamily="34" charset="0"/>
            </a:endParaRPr>
          </a:p>
          <a:p>
            <a:r>
              <a:rPr lang="ru-RU" dirty="0">
                <a:latin typeface="Corbel" panose="020B0503020204020204" pitchFamily="34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9502" y="2495093"/>
            <a:ext cx="352839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orbel" panose="020B0503020204020204" pitchFamily="34" charset="0"/>
              </a:rPr>
              <a:t>С</a:t>
            </a:r>
            <a:r>
              <a:rPr lang="ru-RU" sz="1600" b="1" dirty="0" smtClean="0">
                <a:latin typeface="Corbel" panose="020B0503020204020204" pitchFamily="34" charset="0"/>
              </a:rPr>
              <a:t>пецификации</a:t>
            </a:r>
            <a:endParaRPr lang="ru-RU" sz="1600" b="1" dirty="0">
              <a:latin typeface="Corbel" panose="020B0503020204020204" pitchFamily="34" charset="0"/>
            </a:endParaRPr>
          </a:p>
          <a:p>
            <a:pPr>
              <a:buClr>
                <a:srgbClr val="335BD9"/>
              </a:buClr>
            </a:pPr>
            <a:r>
              <a:rPr lang="ru-RU" sz="1400" dirty="0" smtClean="0">
                <a:latin typeface="Corbel" panose="020B0503020204020204" pitchFamily="34" charset="0"/>
              </a:rPr>
              <a:t>наименование изделия,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smtClean="0">
                <a:latin typeface="Corbel" panose="020B0503020204020204" pitchFamily="34" charset="0"/>
              </a:rPr>
              <a:t>товарный </a:t>
            </a:r>
            <a:r>
              <a:rPr lang="ru-RU" sz="1400" dirty="0">
                <a:latin typeface="Corbel" panose="020B0503020204020204" pitchFamily="34" charset="0"/>
              </a:rPr>
              <a:t>знак </a:t>
            </a:r>
            <a:r>
              <a:rPr lang="ru-RU" sz="1400" dirty="0" smtClean="0">
                <a:latin typeface="Corbel" panose="020B0503020204020204" pitchFamily="34" charset="0"/>
              </a:rPr>
              <a:t>изделия, доп</a:t>
            </a:r>
            <a:r>
              <a:rPr lang="ru-RU" sz="1400" dirty="0">
                <a:latin typeface="Corbel" panose="020B0503020204020204" pitchFamily="34" charset="0"/>
              </a:rPr>
              <a:t>. </a:t>
            </a:r>
            <a:r>
              <a:rPr lang="ru-RU" sz="1400" dirty="0" smtClean="0">
                <a:latin typeface="Corbel" panose="020B0503020204020204" pitchFamily="34" charset="0"/>
              </a:rPr>
              <a:t>характеристики,</a:t>
            </a:r>
            <a:r>
              <a:rPr lang="ru-RU" sz="1400" dirty="0">
                <a:latin typeface="Corbel" panose="020B0503020204020204" pitchFamily="34" charset="0"/>
              </a:rPr>
              <a:t> </a:t>
            </a:r>
            <a:r>
              <a:rPr lang="ru-RU" sz="1400" dirty="0" smtClean="0">
                <a:latin typeface="Corbel" panose="020B0503020204020204" pitchFamily="34" charset="0"/>
              </a:rPr>
              <a:t>№ </a:t>
            </a:r>
            <a:r>
              <a:rPr lang="ru-RU" sz="1400" dirty="0">
                <a:latin typeface="Corbel" panose="020B0503020204020204" pitchFamily="34" charset="0"/>
              </a:rPr>
              <a:t>РУ (</a:t>
            </a:r>
            <a:r>
              <a:rPr lang="ru-RU" sz="1400" dirty="0" smtClean="0">
                <a:latin typeface="Corbel" panose="020B0503020204020204" pitchFamily="34" charset="0"/>
              </a:rPr>
              <a:t>действует/нет), пакет </a:t>
            </a:r>
            <a:r>
              <a:rPr lang="ru-RU" sz="1400" dirty="0">
                <a:latin typeface="Corbel" panose="020B0503020204020204" pitchFamily="34" charset="0"/>
              </a:rPr>
              <a:t>документов, прописанный в извещении и в </a:t>
            </a:r>
            <a:r>
              <a:rPr lang="ru-RU" sz="1400" dirty="0" smtClean="0">
                <a:latin typeface="Corbel" panose="020B0503020204020204" pitchFamily="34" charset="0"/>
              </a:rPr>
              <a:t>договоре</a:t>
            </a:r>
            <a:br>
              <a:rPr lang="ru-RU" sz="1400" dirty="0" smtClean="0">
                <a:latin typeface="Corbel" panose="020B0503020204020204" pitchFamily="34" charset="0"/>
              </a:rPr>
            </a:br>
            <a:endParaRPr lang="ru-RU" sz="1400" dirty="0" smtClean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b="1" dirty="0">
                <a:latin typeface="Corbel" panose="020B0503020204020204" pitchFamily="34" charset="0"/>
              </a:rPr>
              <a:t>З</a:t>
            </a:r>
            <a:r>
              <a:rPr lang="ru-RU" sz="1600" b="1" dirty="0" smtClean="0">
                <a:latin typeface="Corbel" panose="020B0503020204020204" pitchFamily="34" charset="0"/>
              </a:rPr>
              <a:t>аявке</a:t>
            </a:r>
            <a:endParaRPr lang="ru-RU" sz="1600" b="1" dirty="0">
              <a:latin typeface="Corbel" panose="020B0503020204020204" pitchFamily="34" charset="0"/>
            </a:endParaRPr>
          </a:p>
          <a:p>
            <a:pPr>
              <a:buClr>
                <a:srgbClr val="335BD9"/>
              </a:buClr>
            </a:pPr>
            <a:r>
              <a:rPr lang="ru-RU" sz="1400" dirty="0" smtClean="0">
                <a:latin typeface="Corbel" panose="020B0503020204020204" pitchFamily="34" charset="0"/>
              </a:rPr>
              <a:t>количеству </a:t>
            </a:r>
            <a:r>
              <a:rPr lang="ru-RU" sz="1400" dirty="0">
                <a:latin typeface="Corbel" panose="020B0503020204020204" pitchFamily="34" charset="0"/>
              </a:rPr>
              <a:t>единиц, </a:t>
            </a:r>
            <a:r>
              <a:rPr lang="ru-RU" sz="1400" dirty="0" smtClean="0">
                <a:latin typeface="Corbel" panose="020B0503020204020204" pitchFamily="34" charset="0"/>
              </a:rPr>
              <a:t>указанных </a:t>
            </a:r>
            <a:r>
              <a:rPr lang="ru-RU" sz="1400" dirty="0">
                <a:latin typeface="Corbel" panose="020B0503020204020204" pitchFamily="34" charset="0"/>
              </a:rPr>
              <a:t>в  заявке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72477">
            <a:off x="5552965" y="1932122"/>
            <a:ext cx="31234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b="1" dirty="0" smtClean="0">
                <a:solidFill>
                  <a:srgbClr val="335BD9"/>
                </a:solidFill>
                <a:latin typeface="Corbel" panose="020B0503020204020204" pitchFamily="34" charset="0"/>
              </a:rPr>
              <a:t>Поставленная продукция </a:t>
            </a:r>
            <a:br>
              <a:rPr lang="ru-RU" b="1" dirty="0" smtClean="0">
                <a:solidFill>
                  <a:srgbClr val="335BD9"/>
                </a:solidFill>
                <a:latin typeface="Corbel" panose="020B0503020204020204" pitchFamily="34" charset="0"/>
              </a:rPr>
            </a:br>
            <a:r>
              <a:rPr lang="ru-RU" dirty="0" smtClean="0">
                <a:latin typeface="Corbel" panose="020B0503020204020204" pitchFamily="34" charset="0"/>
              </a:rPr>
              <a:t>должна соответствовать заявленной.</a:t>
            </a:r>
            <a:endParaRPr lang="ru-RU" dirty="0">
              <a:latin typeface="Corbel" panose="020B05030202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490372">
            <a:off x="5415970" y="2844839"/>
            <a:ext cx="263346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Corbel" panose="020B0503020204020204" pitchFamily="34" charset="0"/>
              </a:rPr>
              <a:t>Обратить внимание на: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маркировку</a:t>
            </a:r>
            <a:endParaRPr lang="ru-RU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и</a:t>
            </a:r>
            <a:r>
              <a:rPr lang="ru-RU" sz="1400" dirty="0" smtClean="0">
                <a:latin typeface="Corbel" panose="020B0503020204020204" pitchFamily="34" charset="0"/>
              </a:rPr>
              <a:t>нструкцию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№ РУ на изделии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627534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7. Прием продукции</a:t>
            </a:r>
          </a:p>
        </p:txBody>
      </p:sp>
    </p:spTree>
    <p:extLst>
      <p:ext uri="{BB962C8B-B14F-4D97-AF65-F5344CB8AC3E}">
        <p14:creationId xmlns:p14="http://schemas.microsoft.com/office/powerpoint/2010/main" val="25875715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93910" y="3468646"/>
            <a:ext cx="2643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cs typeface="Arial" charset="0"/>
              </a:rPr>
              <a:t>+7</a:t>
            </a:r>
            <a:r>
              <a:rPr lang="ru-RU" sz="1600" dirty="0">
                <a:latin typeface="Calibri" panose="020F0502020204030204" pitchFamily="34" charset="0"/>
                <a:cs typeface="Arial" charset="0"/>
              </a:rPr>
              <a:t> </a:t>
            </a:r>
            <a:r>
              <a:rPr lang="ru-RU" sz="1600" dirty="0" smtClean="0"/>
              <a:t>911 788 58 70</a:t>
            </a:r>
            <a:endParaRPr lang="en-US" sz="1600" dirty="0" smtClean="0">
              <a:latin typeface="Calibri" panose="020F0502020204030204" pitchFamily="34" charset="0"/>
              <a:cs typeface="Arial" charset="0"/>
            </a:endParaRPr>
          </a:p>
          <a:p>
            <a:r>
              <a:rPr lang="ru-RU" sz="1600" dirty="0">
                <a:hlinkClick r:id="rId2"/>
              </a:rPr>
              <a:t>panina@szpe.ru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561399" y="2649070"/>
            <a:ext cx="2449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SzPct val="112000"/>
            </a:pPr>
            <a:r>
              <a:rPr lang="ru-RU" sz="2400" b="1" dirty="0" smtClean="0">
                <a:solidFill>
                  <a:srgbClr val="2960CD"/>
                </a:solidFill>
                <a:latin typeface="Calibri" panose="020F0502020204030204" pitchFamily="34" charset="0"/>
              </a:rPr>
              <a:t>Юлия Панина </a:t>
            </a:r>
            <a:r>
              <a:rPr lang="ru-RU" b="1" dirty="0" smtClean="0">
                <a:latin typeface="Calibri" panose="020F0502020204030204" pitchFamily="34" charset="0"/>
              </a:rPr>
              <a:t>Ведущий специалист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1707654"/>
            <a:ext cx="3184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600" dirty="0" smtClean="0">
                <a:latin typeface="Calibri" panose="020F0502020204030204" pitchFamily="34" charset="0"/>
              </a:rPr>
              <a:t>По всем интересующим вопросам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1600" dirty="0" smtClean="0">
                <a:latin typeface="Calibri" panose="020F0502020204030204" pitchFamily="34" charset="0"/>
              </a:rPr>
              <a:t>вы можете обратиться:</a:t>
            </a:r>
            <a:endParaRPr lang="ru-RU" sz="1600" dirty="0"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87" y="3579862"/>
            <a:ext cx="130182" cy="1301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87" y="3835122"/>
            <a:ext cx="136532" cy="1047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960CD"/>
                </a:solidFill>
              </a:rPr>
              <a:t>Спасибо за внимание!</a:t>
            </a:r>
            <a:endParaRPr lang="ru-RU" sz="3200" b="1" dirty="0">
              <a:solidFill>
                <a:srgbClr val="2960C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" r="1687"/>
          <a:stretch/>
        </p:blipFill>
        <p:spPr>
          <a:xfrm>
            <a:off x="-68581" y="1707654"/>
            <a:ext cx="4899661" cy="34495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364088" y="2499742"/>
            <a:ext cx="3040482" cy="1903288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20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683568" y="2945725"/>
            <a:ext cx="43204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rbel" panose="020B0503020204020204" pitchFamily="34" charset="0"/>
              </a:rPr>
              <a:t>Основные </a:t>
            </a:r>
            <a:r>
              <a:rPr lang="ru-RU" sz="1600" b="1" dirty="0" smtClean="0">
                <a:latin typeface="Corbel" panose="020B0503020204020204" pitchFamily="34" charset="0"/>
              </a:rPr>
              <a:t>характеристики респиратора</a:t>
            </a:r>
            <a:r>
              <a:rPr lang="ru-RU" b="1" dirty="0" smtClean="0">
                <a:latin typeface="Corbel" panose="020B0503020204020204" pitchFamily="34" charset="0"/>
              </a:rPr>
              <a:t>: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orbel" panose="020B0503020204020204" pitchFamily="34" charset="0"/>
              </a:rPr>
              <a:t>форма,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orbel" panose="020B0503020204020204" pitchFamily="34" charset="0"/>
              </a:rPr>
              <a:t>класс защиты,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latin typeface="Corbel" panose="020B0503020204020204" pitchFamily="34" charset="0"/>
              </a:rPr>
              <a:t>н</a:t>
            </a:r>
            <a:r>
              <a:rPr lang="ru-RU" sz="1600" dirty="0" smtClean="0">
                <a:latin typeface="Corbel" panose="020B0503020204020204" pitchFamily="34" charset="0"/>
              </a:rPr>
              <a:t>аличие/отсутствие клапана выдоха,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orbel" panose="020B0503020204020204" pitchFamily="34" charset="0"/>
              </a:rPr>
              <a:t>вид медицинского изделия,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orbel" panose="020B0503020204020204" pitchFamily="34" charset="0"/>
              </a:rPr>
              <a:t>ОКПД 2</a:t>
            </a:r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59632" y="2130991"/>
            <a:ext cx="4063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rbel" panose="020B0503020204020204" pitchFamily="34" charset="0"/>
              </a:rPr>
              <a:t>Каталог товаров, работ и услуг </a:t>
            </a:r>
            <a:r>
              <a:rPr lang="en-US" sz="1600" b="1" dirty="0" smtClean="0">
                <a:latin typeface="Corbel" panose="020B0503020204020204" pitchFamily="34" charset="0"/>
              </a:rPr>
              <a:t>(</a:t>
            </a:r>
            <a:r>
              <a:rPr lang="ru-RU" sz="1600" b="1" dirty="0" smtClean="0">
                <a:latin typeface="Corbel" panose="020B0503020204020204" pitchFamily="34" charset="0"/>
              </a:rPr>
              <a:t>КТРУ)</a:t>
            </a:r>
            <a:endParaRPr lang="ru-RU" sz="1600" b="1" dirty="0">
              <a:latin typeface="Corbel" panose="020B0503020204020204" pitchFamily="34" charset="0"/>
            </a:endParaRPr>
          </a:p>
          <a:p>
            <a:r>
              <a:rPr lang="en-US" sz="1600" b="1" u="sng" dirty="0" smtClean="0">
                <a:solidFill>
                  <a:srgbClr val="335BD9"/>
                </a:solidFill>
                <a:latin typeface="Corbel" panose="020B0503020204020204" pitchFamily="34" charset="0"/>
              </a:rPr>
              <a:t>zakupki.gov.ru</a:t>
            </a:r>
            <a:endParaRPr lang="ru-RU" sz="1600" u="sng" dirty="0">
              <a:solidFill>
                <a:srgbClr val="335BD9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2753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1. Подготовка и проработка </a:t>
            </a:r>
            <a:r>
              <a:rPr lang="en-US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/>
            </a:r>
            <a:br>
              <a:rPr lang="en-US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</a:br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технического </a:t>
            </a:r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задания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60" y="1448244"/>
            <a:ext cx="3497312" cy="35734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55725">
            <a:off x="5653501" y="2202740"/>
            <a:ext cx="27727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Corbel" panose="020B0503020204020204" pitchFamily="34" charset="0"/>
              </a:rPr>
              <a:t>Дополнительные требования:</a:t>
            </a:r>
          </a:p>
          <a:p>
            <a:endParaRPr lang="ru-RU" sz="1400" b="1" i="1" dirty="0" smtClean="0">
              <a:latin typeface="Corbel" panose="020B0503020204020204" pitchFamily="34" charset="0"/>
            </a:endParaRP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Corbel" panose="020B0503020204020204" pitchFamily="34" charset="0"/>
              </a:rPr>
              <a:t>элементы респиратора: </a:t>
            </a:r>
            <a:br>
              <a:rPr lang="ru-RU" sz="1400" i="1" dirty="0" smtClean="0">
                <a:latin typeface="Corbel" panose="020B0503020204020204" pitchFamily="34" charset="0"/>
              </a:rPr>
            </a:br>
            <a:r>
              <a:rPr lang="ru-RU" sz="1400" i="1" dirty="0" smtClean="0">
                <a:latin typeface="Corbel" panose="020B0503020204020204" pitchFamily="34" charset="0"/>
              </a:rPr>
              <a:t>система крепления лент оголовья, носовой зажим,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i="1" dirty="0">
                <a:latin typeface="Corbel" panose="020B0503020204020204" pitchFamily="34" charset="0"/>
              </a:rPr>
              <a:t>д</a:t>
            </a:r>
            <a:r>
              <a:rPr lang="ru-RU" sz="1400" i="1" dirty="0" smtClean="0">
                <a:latin typeface="Corbel" panose="020B0503020204020204" pitchFamily="34" charset="0"/>
              </a:rPr>
              <a:t>ополнительные характеристики,</a:t>
            </a:r>
          </a:p>
          <a:p>
            <a:pPr marL="285750" indent="-28575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i="1" dirty="0" smtClean="0">
                <a:latin typeface="Corbel" panose="020B0503020204020204" pitchFamily="34" charset="0"/>
              </a:rPr>
              <a:t>документы, подтверждающие качество</a:t>
            </a:r>
            <a:endParaRPr lang="ru-RU" sz="1400" i="1" dirty="0">
              <a:latin typeface="Corbel" panose="020B05030202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48123"/>
            <a:ext cx="350509" cy="35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495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2762" y="2200091"/>
            <a:ext cx="39604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Средство </a:t>
            </a:r>
            <a:r>
              <a:rPr lang="ru-RU" sz="1400" dirty="0" smtClean="0">
                <a:latin typeface="Corbel" panose="020B0503020204020204" pitchFamily="34" charset="0"/>
              </a:rPr>
              <a:t>гигиены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Не </a:t>
            </a:r>
            <a:r>
              <a:rPr lang="ru-RU" sz="1400" b="1" dirty="0">
                <a:solidFill>
                  <a:schemeClr val="accent2"/>
                </a:solidFill>
                <a:latin typeface="Corbel" panose="020B0503020204020204" pitchFamily="34" charset="0"/>
              </a:rPr>
              <a:t>подлежит обязательной </a:t>
            </a:r>
            <a:r>
              <a:rPr lang="ru-RU" sz="14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сертификации!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При </a:t>
            </a:r>
            <a:r>
              <a:rPr lang="ru-RU" sz="1400" dirty="0">
                <a:latin typeface="Corbel" panose="020B0503020204020204" pitchFamily="34" charset="0"/>
              </a:rPr>
              <a:t>объявлении </a:t>
            </a:r>
            <a:r>
              <a:rPr lang="ru-RU" sz="1400" dirty="0" smtClean="0">
                <a:latin typeface="Corbel" panose="020B0503020204020204" pitchFamily="34" charset="0"/>
              </a:rPr>
              <a:t>масочного режима </a:t>
            </a:r>
            <a:r>
              <a:rPr lang="ru-RU" sz="1400" dirty="0">
                <a:latin typeface="Corbel" panose="020B0503020204020204" pitchFamily="34" charset="0"/>
              </a:rPr>
              <a:t>является «коллективным средством защиты» для снижения скорости распространения эпидемии в совокупности с другими </a:t>
            </a:r>
            <a:r>
              <a:rPr lang="ru-RU" sz="1400" dirty="0" smtClean="0">
                <a:latin typeface="Corbel" panose="020B0503020204020204" pitchFamily="34" charset="0"/>
              </a:rPr>
              <a:t>мерами. Эффективно </a:t>
            </a:r>
            <a:r>
              <a:rPr lang="ru-RU" sz="1400" dirty="0">
                <a:latin typeface="Corbel" panose="020B0503020204020204" pitchFamily="34" charset="0"/>
              </a:rPr>
              <a:t>при применении </a:t>
            </a:r>
            <a:r>
              <a:rPr lang="ru-RU" sz="1400" dirty="0" smtClean="0">
                <a:latin typeface="Corbel" panose="020B0503020204020204" pitchFamily="34" charset="0"/>
              </a:rPr>
              <a:t>каждым.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orbel" panose="020B0503020204020204" pitchFamily="34" charset="0"/>
              </a:rPr>
              <a:t>ГОСТ </a:t>
            </a:r>
            <a:r>
              <a:rPr lang="ru-RU" sz="1400" b="1" dirty="0" smtClean="0">
                <a:latin typeface="Corbel" panose="020B0503020204020204" pitchFamily="34" charset="0"/>
              </a:rPr>
              <a:t>Р 58396-2019</a:t>
            </a:r>
            <a:endParaRPr lang="ru-RU" sz="1400" dirty="0" smtClean="0">
              <a:latin typeface="Corbel" panose="020B0503020204020204" pitchFamily="34" charset="0"/>
            </a:endParaRP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№ в номенклатурной классификации медицинских изделий по видам -  </a:t>
            </a:r>
            <a:r>
              <a:rPr lang="ru-RU" sz="1400" b="1" dirty="0" smtClean="0">
                <a:latin typeface="Corbel" panose="020B0503020204020204" pitchFamily="34" charset="0"/>
              </a:rPr>
              <a:t>132380, 181520, 182450, 367580, 369670, 369680</a:t>
            </a:r>
            <a:endParaRPr lang="ru-RU" sz="1400" b="1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Corbel" panose="020B0503020204020204" pitchFamily="34" charset="0"/>
            </a:endParaRP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endParaRPr lang="ru-RU" sz="1400" b="1" dirty="0" smtClean="0">
              <a:latin typeface="Corbel" panose="020B0503020204020204" pitchFamily="34" charset="0"/>
            </a:endParaRPr>
          </a:p>
          <a:p>
            <a:pPr>
              <a:buClr>
                <a:srgbClr val="2960CD"/>
              </a:buClr>
            </a:pPr>
            <a:endParaRPr lang="ru-RU" sz="1400" dirty="0" smtClean="0">
              <a:latin typeface="Corbel" panose="020B0503020204020204" pitchFamily="34" charset="0"/>
            </a:endParaRP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12988" y="2200091"/>
            <a:ext cx="407949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Средство защиты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Подлежит </a:t>
            </a:r>
            <a:r>
              <a:rPr lang="ru-RU" sz="1400" b="1" dirty="0">
                <a:solidFill>
                  <a:schemeClr val="accent2"/>
                </a:solidFill>
                <a:latin typeface="Corbel" panose="020B0503020204020204" pitchFamily="34" charset="0"/>
              </a:rPr>
              <a:t>обязательной сертификации!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FFP2 – «респираторный режим» -использование при посещении мест скопления людей, </a:t>
            </a:r>
            <a:r>
              <a:rPr lang="ru-RU" sz="1400" dirty="0" smtClean="0">
                <a:latin typeface="Corbel" panose="020B0503020204020204" pitchFamily="34" charset="0"/>
              </a:rPr>
              <a:t>поликлиник.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FFP3 </a:t>
            </a:r>
            <a:r>
              <a:rPr lang="ru-RU" sz="1400" dirty="0">
                <a:latin typeface="Corbel" panose="020B0503020204020204" pitchFamily="34" charset="0"/>
              </a:rPr>
              <a:t>– «красные зоны» при непосредственном контакте с </a:t>
            </a:r>
            <a:r>
              <a:rPr lang="ru-RU" sz="1400" dirty="0" smtClean="0">
                <a:latin typeface="Corbel" panose="020B0503020204020204" pitchFamily="34" charset="0"/>
              </a:rPr>
              <a:t>заболевшим</a:t>
            </a: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latin typeface="Corbel" panose="020B0503020204020204" pitchFamily="34" charset="0"/>
              </a:rPr>
              <a:t>ГОСТ 12.4.294-2015, ТР ТС 019/2011</a:t>
            </a:r>
            <a:endParaRPr lang="ru-RU" sz="1400" dirty="0" smtClean="0">
              <a:latin typeface="Corbel" panose="020B0503020204020204" pitchFamily="34" charset="0"/>
            </a:endParaRPr>
          </a:p>
          <a:p>
            <a:pPr marL="285750" indent="-285750"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№ </a:t>
            </a:r>
            <a:r>
              <a:rPr lang="ru-RU" sz="1400" dirty="0">
                <a:latin typeface="Corbel" panose="020B0503020204020204" pitchFamily="34" charset="0"/>
              </a:rPr>
              <a:t>в номенклатурной классификации медицинских изделий по видам -  </a:t>
            </a:r>
            <a:r>
              <a:rPr lang="ru-RU" sz="1400" b="1" dirty="0" smtClean="0">
                <a:latin typeface="Corbel" panose="020B0503020204020204" pitchFamily="34" charset="0"/>
              </a:rPr>
              <a:t>180770, 181830, 374720</a:t>
            </a:r>
            <a:endParaRPr lang="ru-RU" sz="1400" b="1" dirty="0">
              <a:latin typeface="Corbel" panose="020B0503020204020204" pitchFamily="34" charset="0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849" y="14951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rbel" panose="020B0503020204020204" pitchFamily="34" charset="0"/>
              </a:rPr>
              <a:t>Маска</a:t>
            </a:r>
            <a:endParaRPr lang="ru-RU" b="1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6547" y="1360380"/>
            <a:ext cx="322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Р</a:t>
            </a:r>
            <a:r>
              <a:rPr lang="ru-RU" b="1" dirty="0" smtClean="0">
                <a:latin typeface="Corbel" panose="020B0503020204020204" pitchFamily="34" charset="0"/>
              </a:rPr>
              <a:t>еспиратор </a:t>
            </a:r>
            <a:br>
              <a:rPr lang="ru-RU" b="1" dirty="0" smtClean="0">
                <a:latin typeface="Corbel" panose="020B0503020204020204" pitchFamily="34" charset="0"/>
              </a:rPr>
            </a:br>
            <a:r>
              <a:rPr lang="ru-RU" b="1" dirty="0" smtClean="0">
                <a:latin typeface="Corbel" panose="020B0503020204020204" pitchFamily="34" charset="0"/>
              </a:rPr>
              <a:t>(фильтрующая полумаска)</a:t>
            </a:r>
            <a:endParaRPr lang="ru-RU" b="1" dirty="0">
              <a:latin typeface="Corbel" panose="020B0503020204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77" y="1360380"/>
            <a:ext cx="610007" cy="6100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00" y="1346435"/>
            <a:ext cx="637896" cy="637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Маска и респиратор</a:t>
            </a:r>
            <a:endParaRPr lang="ru-RU" sz="32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07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339193"/>
              </p:ext>
            </p:extLst>
          </p:nvPr>
        </p:nvGraphicFramePr>
        <p:xfrm>
          <a:off x="693917" y="1707654"/>
          <a:ext cx="7982539" cy="213390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4492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47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7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838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Испытание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87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Тип I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bg1"/>
                          </a:solidFill>
                          <a:effectLst/>
                        </a:rPr>
                        <a:t>Тип II</a:t>
                      </a:r>
                      <a:endParaRPr lang="ru-RU" sz="140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</a:rPr>
                        <a:t>Тип IIR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Эффективность бактериальной фильтрации, %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95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98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98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Дифференциальное давление, Па/см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&lt;29,4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&lt;29,4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</a:rPr>
                        <a:t>&lt;49,0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Давление сопротивляемости брызгам, кПа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Не применимо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Не применимо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C00000"/>
                          </a:solidFill>
                          <a:effectLst/>
                        </a:rPr>
                        <a:t>16,0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40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Микробиологическая чистота, КОЕ/г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≤30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</a:rPr>
                        <a:t>≤30</a:t>
                      </a:r>
                      <a:endParaRPr lang="ru-RU" sz="11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≤30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Медицинские маски типа I должны быть использованы только для пациентов и других лиц для снижения </a:t>
                      </a:r>
                      <a:r>
                        <a:rPr lang="ru-RU" sz="1100" b="0" dirty="0" smtClean="0">
                          <a:effectLst/>
                        </a:rPr>
                        <a:t/>
                      </a:r>
                      <a:br>
                        <a:rPr lang="ru-RU" sz="1100" b="0" dirty="0" smtClean="0">
                          <a:effectLst/>
                        </a:rPr>
                      </a:br>
                      <a:r>
                        <a:rPr lang="ru-RU" sz="1100" b="0" dirty="0" smtClean="0">
                          <a:effectLst/>
                        </a:rPr>
                        <a:t>риска </a:t>
                      </a:r>
                      <a:r>
                        <a:rPr lang="ru-RU" sz="1100" b="0" dirty="0">
                          <a:effectLst/>
                        </a:rPr>
                        <a:t>распространения инфекции, особенно при эпидемиях и пандемиях. Маски типа I не предназначены </a:t>
                      </a:r>
                      <a:r>
                        <a:rPr lang="ru-RU" sz="1100" b="0" dirty="0" smtClean="0">
                          <a:effectLst/>
                        </a:rPr>
                        <a:t/>
                      </a:r>
                      <a:br>
                        <a:rPr lang="ru-RU" sz="1100" b="0" dirty="0" smtClean="0">
                          <a:effectLst/>
                        </a:rPr>
                      </a:br>
                      <a:r>
                        <a:rPr lang="ru-RU" sz="1100" b="0" dirty="0" smtClean="0">
                          <a:effectLst/>
                        </a:rPr>
                        <a:t>для </a:t>
                      </a:r>
                      <a:r>
                        <a:rPr lang="ru-RU" sz="1100" b="0" dirty="0">
                          <a:effectLst/>
                        </a:rPr>
                        <a:t>использования профессионалами в области здравоохранения в операционных или в иных медицинских </a:t>
                      </a:r>
                      <a:r>
                        <a:rPr lang="ru-RU" sz="1100" b="0" dirty="0" smtClean="0">
                          <a:effectLst/>
                        </a:rPr>
                        <a:t/>
                      </a:r>
                      <a:br>
                        <a:rPr lang="ru-RU" sz="1100" b="0" dirty="0" smtClean="0">
                          <a:effectLst/>
                        </a:rPr>
                      </a:br>
                      <a:r>
                        <a:rPr lang="ru-RU" sz="1100" b="0" dirty="0" smtClean="0">
                          <a:effectLst/>
                        </a:rPr>
                        <a:t>помещениях </a:t>
                      </a:r>
                      <a:r>
                        <a:rPr lang="ru-RU" sz="1100" b="0" dirty="0">
                          <a:effectLst/>
                        </a:rPr>
                        <a:t>с аналогичными требованиями.</a:t>
                      </a:r>
                      <a:endParaRPr lang="ru-RU" sz="11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1560" y="1297092"/>
            <a:ext cx="7635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ГОСТ Р 58396-2019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Основные функциональные характеристики медицинских масок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7295" y="4155926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ОТНОСЯТСЯ ТОЛЬКО К ФИЛЬТРУЮЩЕМУ МАТЕРИАЛУ</a:t>
            </a:r>
            <a:endParaRPr lang="ru-RU" sz="2000" dirty="0"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923678"/>
            <a:ext cx="424847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2564868"/>
            <a:ext cx="4248471" cy="294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Показатели эффективности маски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4083918"/>
            <a:ext cx="7992888" cy="504056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247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75606"/>
            <a:ext cx="78323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ГОСТ 12.4.294-2015 </a:t>
            </a:r>
            <a:r>
              <a:rPr lang="ru-RU" sz="1600" dirty="0">
                <a:latin typeface="Corbel" panose="020B0503020204020204" pitchFamily="34" charset="0"/>
                <a:ea typeface="Calibri" pitchFamily="34" charset="0"/>
                <a:cs typeface="Times New Roman" pitchFamily="18" charset="0"/>
              </a:rPr>
              <a:t>Основные функциональные характеристики респираторов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036420"/>
              </p:ext>
            </p:extLst>
          </p:nvPr>
        </p:nvGraphicFramePr>
        <p:xfrm>
          <a:off x="683568" y="1674590"/>
          <a:ext cx="7848872" cy="219330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040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1936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Испытание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874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FFP1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FFP2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FFP3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Коэффициент проникания через СИЗОД 8.5</a:t>
                      </a:r>
                      <a:r>
                        <a:rPr lang="ru-RU" sz="1000" b="0" spc="125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ГОСТ 21.4.294-2015, % 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22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Проницаемость фильтрующего материала 8.11</a:t>
                      </a:r>
                      <a:r>
                        <a:rPr lang="ru-RU" sz="1000" b="0" spc="-65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ГОСТ</a:t>
                      </a:r>
                      <a:r>
                        <a:rPr lang="ru-RU" sz="1000" b="0" spc="-50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12.4.294-2015, %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0075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Начальное сопротивление воздушному потоку 8.9 ГОСТ 12.4.294-2015, Па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4571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 вдохе при 30 дм3/мин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 выдохе 160 дм3/мин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300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5112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  <a:tabLst>
                          <a:tab pos="824865" algn="l"/>
                        </a:tabLst>
                      </a:pPr>
                      <a:r>
                        <a:rPr lang="ru-RU" sz="1000" b="0" dirty="0">
                          <a:effectLst/>
                        </a:rPr>
                        <a:t>Содержание</a:t>
                      </a:r>
                      <a:r>
                        <a:rPr lang="ru-RU" sz="1000" b="0" spc="35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диоксида</a:t>
                      </a:r>
                      <a:r>
                        <a:rPr lang="ru-RU" sz="1000" b="0" spc="200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углерода</a:t>
                      </a:r>
                      <a:r>
                        <a:rPr lang="ru-RU" sz="1000" b="0" spc="175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во</a:t>
                      </a:r>
                      <a:r>
                        <a:rPr lang="ru-RU" sz="1000" b="0" spc="125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вдыхаемом</a:t>
                      </a:r>
                      <a:r>
                        <a:rPr lang="ru-RU" sz="1000" b="0" spc="200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воздухе</a:t>
                      </a:r>
                      <a:r>
                        <a:rPr lang="ru-RU" sz="1000" b="0" spc="180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8.7</a:t>
                      </a:r>
                      <a:r>
                        <a:rPr lang="ru-RU" sz="1000" b="0" spc="55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ГОСТ</a:t>
                      </a:r>
                      <a:r>
                        <a:rPr lang="ru-RU" sz="1000" b="0" spc="80" dirty="0">
                          <a:effectLst/>
                        </a:rPr>
                        <a:t> </a:t>
                      </a:r>
                      <a:r>
                        <a:rPr lang="ru-RU" sz="1000" b="0" dirty="0">
                          <a:effectLst/>
                        </a:rPr>
                        <a:t>12.4.294-2015, </a:t>
                      </a:r>
                      <a:r>
                        <a:rPr lang="ru-RU" sz="1000" b="0" dirty="0" smtClean="0">
                          <a:effectLst/>
                        </a:rPr>
                        <a:t/>
                      </a:r>
                      <a:br>
                        <a:rPr lang="ru-RU" sz="1000" b="0" dirty="0" smtClean="0">
                          <a:effectLst/>
                        </a:rPr>
                      </a:br>
                      <a:r>
                        <a:rPr lang="ru-RU" sz="1000" b="0" dirty="0" smtClean="0">
                          <a:effectLst/>
                        </a:rPr>
                        <a:t>% </a:t>
                      </a:r>
                      <a:r>
                        <a:rPr lang="ru-RU" sz="1000" b="0" dirty="0">
                          <a:effectLst/>
                        </a:rPr>
                        <a:t>не более</a:t>
                      </a:r>
                      <a:endParaRPr lang="ru-RU" sz="1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152" marR="55152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4054688"/>
            <a:ext cx="769120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b="1" dirty="0">
                <a:solidFill>
                  <a:srgbClr val="2960CD"/>
                </a:solidFill>
                <a:latin typeface="Corbel" panose="020B0503020204020204" pitchFamily="34" charset="0"/>
              </a:rPr>
              <a:t>ОТНОСЯТСЯ К РАБОТЕ ВСЕГО ИЗДЕЛИЯ </a:t>
            </a:r>
          </a:p>
          <a:p>
            <a:pPr algn="ctr">
              <a:lnSpc>
                <a:spcPts val="2000"/>
              </a:lnSpc>
            </a:pPr>
            <a:r>
              <a:rPr lang="ru-RU" b="1" dirty="0">
                <a:solidFill>
                  <a:srgbClr val="2960CD"/>
                </a:solidFill>
                <a:latin typeface="Corbel" panose="020B0503020204020204" pitchFamily="34" charset="0"/>
              </a:rPr>
              <a:t>С УЧЕТОМ ПРОСКОКА ПО ПОЛОСЕ ПРИЛЕГАНИЯ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1962622"/>
            <a:ext cx="265064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Показатели эффективности </a:t>
            </a:r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респиратора</a:t>
            </a:r>
            <a:endParaRPr lang="ru-RU" sz="32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011910"/>
            <a:ext cx="7848872" cy="648072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6101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Респиратор</a:t>
            </a:r>
            <a:endParaRPr lang="ru-RU" sz="32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1536343"/>
            <a:ext cx="3322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orbel" panose="020B0503020204020204" pitchFamily="34" charset="0"/>
              </a:rPr>
              <a:t>Высокоэффективный </a:t>
            </a:r>
            <a:r>
              <a:rPr lang="ru-RU" sz="1600" b="1" dirty="0">
                <a:solidFill>
                  <a:srgbClr val="2960CD"/>
                </a:solidFill>
                <a:latin typeface="Corbel" panose="020B0503020204020204" pitchFamily="34" charset="0"/>
              </a:rPr>
              <a:t>фильтрующий материал</a:t>
            </a:r>
            <a:r>
              <a:rPr lang="ru-RU" sz="1600" dirty="0">
                <a:latin typeface="Corbel" panose="020B0503020204020204" pitchFamily="34" charset="0"/>
              </a:rPr>
              <a:t> </a:t>
            </a:r>
            <a:r>
              <a:rPr lang="en-US" sz="1600" dirty="0" smtClean="0">
                <a:latin typeface="Corbel" panose="020B0503020204020204" pitchFamily="34" charset="0"/>
              </a:rPr>
              <a:t/>
            </a:r>
            <a:br>
              <a:rPr lang="en-US" sz="1600" dirty="0" smtClean="0">
                <a:latin typeface="Corbel" panose="020B0503020204020204" pitchFamily="34" charset="0"/>
              </a:rPr>
            </a:br>
            <a:r>
              <a:rPr lang="ru-RU" sz="1600" dirty="0" smtClean="0">
                <a:latin typeface="Corbel" panose="020B0503020204020204" pitchFamily="34" charset="0"/>
              </a:rPr>
              <a:t>с </a:t>
            </a:r>
            <a:r>
              <a:rPr lang="ru-RU" sz="1600" dirty="0">
                <a:latin typeface="Corbel" panose="020B0503020204020204" pitchFamily="34" charset="0"/>
              </a:rPr>
              <a:t>низким  сопротивлением дыханию</a:t>
            </a:r>
          </a:p>
          <a:p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7558" y="1641303"/>
            <a:ext cx="33228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2960CD"/>
                </a:solidFill>
                <a:latin typeface="Corbel" panose="020B0503020204020204" pitchFamily="34" charset="0"/>
              </a:rPr>
              <a:t>Конструкция</a:t>
            </a:r>
            <a:r>
              <a:rPr lang="ru-RU" sz="1600" dirty="0">
                <a:latin typeface="Corbel" panose="020B0503020204020204" pitchFamily="34" charset="0"/>
              </a:rPr>
              <a:t>, обеспечивающая герметичность по полосе обтюрации</a:t>
            </a:r>
          </a:p>
          <a:p>
            <a:endParaRPr lang="ru-RU" sz="1600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3808" y="2978244"/>
            <a:ext cx="3322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2960CD"/>
                </a:solidFill>
                <a:latin typeface="Corbel" panose="020B0503020204020204" pitchFamily="34" charset="0"/>
              </a:rPr>
              <a:t>Подтверждается</a:t>
            </a:r>
          </a:p>
          <a:p>
            <a:pPr algn="ctr"/>
            <a:r>
              <a:rPr lang="ru-RU" sz="1600" b="1" dirty="0">
                <a:solidFill>
                  <a:srgbClr val="2960CD"/>
                </a:solidFill>
                <a:latin typeface="Corbel" panose="020B0503020204020204" pitchFamily="34" charset="0"/>
              </a:rPr>
              <a:t>По ГОСТ 12.4.294-2015</a:t>
            </a:r>
          </a:p>
          <a:p>
            <a:pPr algn="ctr"/>
            <a:r>
              <a:rPr lang="ru-RU" sz="1600" b="1" dirty="0">
                <a:solidFill>
                  <a:srgbClr val="2960CD"/>
                </a:solidFill>
                <a:latin typeface="Corbel" panose="020B0503020204020204" pitchFamily="34" charset="0"/>
              </a:rPr>
              <a:t>(EN 149:2001+A1:2009</a:t>
            </a:r>
            <a:r>
              <a:rPr lang="ru-RU" sz="16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)</a:t>
            </a:r>
            <a:endParaRPr lang="ru-RU" sz="16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942224"/>
            <a:ext cx="33228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Corbel" panose="020B0503020204020204" pitchFamily="34" charset="0"/>
              </a:rPr>
              <a:t>FFP1</a:t>
            </a:r>
            <a:r>
              <a:rPr lang="ru-RU" sz="1600" dirty="0">
                <a:latin typeface="Corbel" panose="020B0503020204020204" pitchFamily="34" charset="0"/>
              </a:rPr>
              <a:t> – низкая эффективность</a:t>
            </a:r>
          </a:p>
          <a:p>
            <a:pPr algn="ctr"/>
            <a:r>
              <a:rPr lang="ru-RU" sz="1600" b="1" dirty="0">
                <a:latin typeface="Corbel" panose="020B0503020204020204" pitchFamily="34" charset="0"/>
              </a:rPr>
              <a:t>FFP2</a:t>
            </a:r>
            <a:r>
              <a:rPr lang="ru-RU" sz="1600" dirty="0">
                <a:latin typeface="Corbel" panose="020B0503020204020204" pitchFamily="34" charset="0"/>
              </a:rPr>
              <a:t> – средняя эффективность</a:t>
            </a:r>
          </a:p>
          <a:p>
            <a:pPr algn="ctr"/>
            <a:r>
              <a:rPr lang="ru-RU" sz="1600" b="1" dirty="0" smtClean="0">
                <a:latin typeface="Corbel" panose="020B0503020204020204" pitchFamily="34" charset="0"/>
              </a:rPr>
              <a:t>FFP3</a:t>
            </a:r>
            <a:r>
              <a:rPr lang="ru-RU" sz="1600" dirty="0" smtClean="0">
                <a:latin typeface="Corbel" panose="020B0503020204020204" pitchFamily="34" charset="0"/>
              </a:rPr>
              <a:t> </a:t>
            </a:r>
            <a:r>
              <a:rPr lang="ru-RU" sz="1600" dirty="0">
                <a:latin typeface="Corbel" panose="020B0503020204020204" pitchFamily="34" charset="0"/>
              </a:rPr>
              <a:t>– высокая эффективность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491630"/>
            <a:ext cx="3320268" cy="1166882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1491630"/>
            <a:ext cx="3320268" cy="1166882"/>
          </a:xfrm>
          <a:prstGeom prst="rect">
            <a:avLst/>
          </a:prstGeom>
          <a:noFill/>
          <a:ln>
            <a:solidFill>
              <a:srgbClr val="2960CD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rbel" panose="020B0503020204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2267744" y="2721692"/>
            <a:ext cx="1080120" cy="597720"/>
          </a:xfrm>
          <a:prstGeom prst="straightConnector1">
            <a:avLst/>
          </a:prstGeom>
          <a:ln w="19050">
            <a:solidFill>
              <a:srgbClr val="2960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652120" y="2709241"/>
            <a:ext cx="1150411" cy="610171"/>
          </a:xfrm>
          <a:prstGeom prst="straightConnector1">
            <a:avLst/>
          </a:prstGeom>
          <a:ln w="19050">
            <a:solidFill>
              <a:srgbClr val="2960C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3966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1675484"/>
            <a:ext cx="3132348" cy="3200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62753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2. Сбор коммерческих </a:t>
            </a:r>
            <a:endParaRPr lang="ru-RU" sz="3200" b="1" dirty="0" smtClean="0">
              <a:solidFill>
                <a:srgbClr val="2960CD"/>
              </a:solidFill>
              <a:latin typeface="Corbel" panose="020B0503020204020204" pitchFamily="34" charset="0"/>
            </a:endParaRPr>
          </a:p>
          <a:p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предложений</a:t>
            </a:r>
            <a:endParaRPr lang="ru-RU" sz="3200" b="1" dirty="0">
              <a:solidFill>
                <a:srgbClr val="2960CD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2499742"/>
            <a:ext cx="396044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Corbel" panose="020B0503020204020204" pitchFamily="34" charset="0"/>
              </a:rPr>
              <a:t>Проверьте, </a:t>
            </a:r>
            <a:endParaRPr lang="ru-RU" b="1" dirty="0" smtClean="0">
              <a:latin typeface="Corbel" panose="020B0503020204020204" pitchFamily="34" charset="0"/>
            </a:endParaRPr>
          </a:p>
          <a:p>
            <a:endParaRPr lang="ru-RU" sz="1600" dirty="0">
              <a:latin typeface="Corbel" panose="020B0503020204020204" pitchFamily="34" charset="0"/>
            </a:endParaRPr>
          </a:p>
          <a:p>
            <a:r>
              <a:rPr lang="ru-RU" sz="1600" dirty="0" smtClean="0">
                <a:latin typeface="Corbel" panose="020B0503020204020204" pitchFamily="34" charset="0"/>
              </a:rPr>
              <a:t>соответствуют </a:t>
            </a:r>
            <a:r>
              <a:rPr lang="ru-RU" sz="1600" dirty="0">
                <a:latin typeface="Corbel" panose="020B0503020204020204" pitchFamily="34" charset="0"/>
              </a:rPr>
              <a:t>ли коммерческое предложение техническому заданию</a:t>
            </a:r>
          </a:p>
          <a:p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 rot="478287">
            <a:off x="5587257" y="2579069"/>
            <a:ext cx="23326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>
                <a:latin typeface="Corbel" panose="020B0503020204020204" pitchFamily="34" charset="0"/>
              </a:rPr>
              <a:t>Не стоит ориентироваться на ранее заключенные </a:t>
            </a:r>
            <a:r>
              <a:rPr lang="ru-RU" sz="1200" b="1" i="1" dirty="0" smtClean="0">
                <a:latin typeface="Corbel" panose="020B0503020204020204" pitchFamily="34" charset="0"/>
              </a:rPr>
              <a:t>контракты:</a:t>
            </a:r>
            <a:br>
              <a:rPr lang="ru-RU" sz="1200" b="1" i="1" dirty="0" smtClean="0">
                <a:latin typeface="Corbel" panose="020B0503020204020204" pitchFamily="34" charset="0"/>
              </a:rPr>
            </a:br>
            <a:endParaRPr lang="ru-RU" sz="1200" b="1" i="1" dirty="0" smtClean="0">
              <a:latin typeface="Corbel" panose="020B0503020204020204" pitchFamily="34" charset="0"/>
            </a:endParaRPr>
          </a:p>
          <a:p>
            <a:r>
              <a:rPr lang="ru-RU" sz="1200" i="1" dirty="0" smtClean="0">
                <a:latin typeface="Corbel" panose="020B0503020204020204" pitchFamily="34" charset="0"/>
              </a:rPr>
              <a:t>Есть риск неверно установить начальную максимальную цену контракта.</a:t>
            </a:r>
          </a:p>
          <a:p>
            <a:endParaRPr lang="ru-RU" sz="1200" b="1" i="1" dirty="0">
              <a:latin typeface="Corbel" panose="020B0503020204020204" pitchFamily="34" charset="0"/>
            </a:endParaRPr>
          </a:p>
          <a:p>
            <a:endParaRPr lang="ru-RU" sz="1200" b="1" i="1" dirty="0"/>
          </a:p>
        </p:txBody>
      </p:sp>
    </p:spTree>
    <p:extLst>
      <p:ext uri="{BB962C8B-B14F-4D97-AF65-F5344CB8AC3E}">
        <p14:creationId xmlns:p14="http://schemas.microsoft.com/office/powerpoint/2010/main" val="113323466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78" y="1779662"/>
            <a:ext cx="3060340" cy="31269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347" y="2033429"/>
            <a:ext cx="428569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rbel" panose="020B0503020204020204" pitchFamily="34" charset="0"/>
              </a:rPr>
              <a:t>Важно в извещении обратить внимание на:</a:t>
            </a:r>
            <a:r>
              <a:rPr lang="en-US" sz="1600" b="1" dirty="0" smtClean="0">
                <a:latin typeface="Corbel" panose="020B0503020204020204" pitchFamily="34" charset="0"/>
              </a:rPr>
              <a:t/>
            </a:r>
            <a:br>
              <a:rPr lang="en-US" sz="1600" b="1" dirty="0" smtClean="0">
                <a:latin typeface="Corbel" panose="020B0503020204020204" pitchFamily="34" charset="0"/>
              </a:rPr>
            </a:br>
            <a:endParaRPr lang="ru-RU" sz="1600" dirty="0" smtClean="0">
              <a:latin typeface="Corbel" panose="020B0503020204020204" pitchFamily="34" charset="0"/>
            </a:endParaRPr>
          </a:p>
          <a:p>
            <a:pPr marL="342900" indent="-34290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техническое задание,</a:t>
            </a:r>
            <a:endParaRPr lang="ru-RU" sz="1400" dirty="0">
              <a:latin typeface="Corbel" panose="020B0503020204020204" pitchFamily="34" charset="0"/>
            </a:endParaRPr>
          </a:p>
          <a:p>
            <a:pPr marL="342900" indent="-34290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сроки </a:t>
            </a:r>
            <a:r>
              <a:rPr lang="ru-RU" sz="1400" dirty="0" smtClean="0">
                <a:latin typeface="Corbel" panose="020B0503020204020204" pitchFamily="34" charset="0"/>
              </a:rPr>
              <a:t>поставки,</a:t>
            </a:r>
            <a:endParaRPr lang="ru-RU" sz="1400" dirty="0">
              <a:latin typeface="Corbel" panose="020B0503020204020204" pitchFamily="34" charset="0"/>
            </a:endParaRPr>
          </a:p>
          <a:p>
            <a:pPr marL="342900" indent="-34290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документы, предоставляемые </a:t>
            </a:r>
            <a:r>
              <a:rPr lang="ru-RU" sz="1400" dirty="0" smtClean="0">
                <a:latin typeface="Corbel" panose="020B0503020204020204" pitchFamily="34" charset="0"/>
              </a:rPr>
              <a:t>при поставке,</a:t>
            </a:r>
            <a:endParaRPr lang="ru-RU" sz="1400" dirty="0">
              <a:latin typeface="Corbel" panose="020B0503020204020204" pitchFamily="34" charset="0"/>
            </a:endParaRPr>
          </a:p>
          <a:p>
            <a:pPr marL="342900" indent="-34290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возможность проведения экспертизы </a:t>
            </a:r>
            <a:r>
              <a:rPr lang="ru-RU" sz="1400" dirty="0" smtClean="0">
                <a:latin typeface="Corbel" panose="020B0503020204020204" pitchFamily="34" charset="0"/>
              </a:rPr>
              <a:t>ЭО </a:t>
            </a:r>
            <a:br>
              <a:rPr lang="ru-RU" sz="1400" dirty="0" smtClean="0">
                <a:latin typeface="Corbel" panose="020B0503020204020204" pitchFamily="34" charset="0"/>
              </a:rPr>
            </a:br>
            <a:r>
              <a:rPr lang="ru-RU" sz="1400" dirty="0" smtClean="0">
                <a:latin typeface="Corbel" panose="020B0503020204020204" pitchFamily="34" charset="0"/>
              </a:rPr>
              <a:t>при </a:t>
            </a:r>
            <a:r>
              <a:rPr lang="ru-RU" sz="1400" dirty="0">
                <a:latin typeface="Corbel" panose="020B0503020204020204" pitchFamily="34" charset="0"/>
              </a:rPr>
              <a:t>поставке </a:t>
            </a:r>
            <a:r>
              <a:rPr lang="ru-RU" sz="1400" dirty="0" smtClean="0">
                <a:latin typeface="Corbel" panose="020B0503020204020204" pitchFamily="34" charset="0"/>
              </a:rPr>
              <a:t>продукции,</a:t>
            </a:r>
            <a:endParaRPr lang="ru-RU" sz="1400" dirty="0">
              <a:latin typeface="Corbel" panose="020B0503020204020204" pitchFamily="34" charset="0"/>
            </a:endParaRPr>
          </a:p>
          <a:p>
            <a:pPr marL="342900" indent="-34290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№ регистрационного удостоверения</a:t>
            </a:r>
            <a:r>
              <a:rPr lang="en-US" sz="1400" dirty="0" smtClean="0">
                <a:latin typeface="Corbel" panose="020B0503020204020204" pitchFamily="34" charset="0"/>
              </a:rPr>
              <a:t>,</a:t>
            </a:r>
          </a:p>
          <a:p>
            <a:pPr marL="342900" indent="-342900">
              <a:buClr>
                <a:srgbClr val="335BD9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размеры обеспечения.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475790">
            <a:off x="5841065" y="2790045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Corbel" panose="020B0503020204020204" pitchFamily="34" charset="0"/>
              </a:rPr>
              <a:t>Попросите </a:t>
            </a:r>
          </a:p>
          <a:p>
            <a:r>
              <a:rPr lang="ru-RU" sz="1600" b="1" i="1" dirty="0" smtClean="0">
                <a:latin typeface="Corbel" panose="020B0503020204020204" pitchFamily="34" charset="0"/>
              </a:rPr>
              <a:t>указать номер </a:t>
            </a:r>
          </a:p>
          <a:p>
            <a:r>
              <a:rPr lang="ru-RU" sz="1600" b="1" i="1" dirty="0" smtClean="0">
                <a:latin typeface="Corbel" panose="020B0503020204020204" pitchFamily="34" charset="0"/>
              </a:rPr>
              <a:t>сертификата</a:t>
            </a:r>
            <a:endParaRPr lang="ru-RU" sz="1600" b="1" i="1" dirty="0"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627534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3. Подготовка документации </a:t>
            </a:r>
            <a:r>
              <a:rPr lang="en-US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/>
            </a:r>
            <a:br>
              <a:rPr lang="en-US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</a:br>
            <a:r>
              <a:rPr lang="ru-RU" sz="3200" b="1" dirty="0" smtClean="0">
                <a:solidFill>
                  <a:srgbClr val="2960CD"/>
                </a:solidFill>
                <a:latin typeface="Corbel" panose="020B0503020204020204" pitchFamily="34" charset="0"/>
              </a:rPr>
              <a:t>об </a:t>
            </a:r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аукционе</a:t>
            </a:r>
          </a:p>
        </p:txBody>
      </p:sp>
    </p:spTree>
    <p:extLst>
      <p:ext uri="{BB962C8B-B14F-4D97-AF65-F5344CB8AC3E}">
        <p14:creationId xmlns:p14="http://schemas.microsoft.com/office/powerpoint/2010/main" val="41137346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131840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Corbel" panose="020B0503020204020204" pitchFamily="34" charset="0"/>
              </a:rPr>
              <a:t>Закупки мед</a:t>
            </a:r>
            <a:r>
              <a:rPr lang="ru-RU" sz="1400" dirty="0" smtClean="0">
                <a:latin typeface="Corbel" panose="020B0503020204020204" pitchFamily="34" charset="0"/>
              </a:rPr>
              <a:t>. учреждениями </a:t>
            </a:r>
            <a:r>
              <a:rPr lang="ru-RU" sz="1400" dirty="0">
                <a:latin typeface="Corbel" panose="020B0503020204020204" pitchFamily="34" charset="0"/>
              </a:rPr>
              <a:t>производятся на основании </a:t>
            </a:r>
            <a:r>
              <a:rPr lang="ru-RU" sz="1400" b="1" dirty="0">
                <a:latin typeface="Corbel" panose="020B0503020204020204" pitchFamily="34" charset="0"/>
              </a:rPr>
              <a:t>ФЗ </a:t>
            </a:r>
            <a:r>
              <a:rPr lang="ru-RU" sz="1400" b="1" dirty="0" smtClean="0">
                <a:latin typeface="Corbel" panose="020B0503020204020204" pitchFamily="34" charset="0"/>
              </a:rPr>
              <a:t>44 от 05.04.2013,</a:t>
            </a:r>
            <a:endParaRPr lang="ru-RU" sz="1400" b="1" dirty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к</a:t>
            </a:r>
            <a:r>
              <a:rPr lang="ru-RU" sz="1400" dirty="0" smtClean="0">
                <a:latin typeface="Corbel" panose="020B0503020204020204" pitchFamily="34" charset="0"/>
              </a:rPr>
              <a:t>онкурентными способами которого являются: </a:t>
            </a:r>
            <a:endParaRPr lang="ru-RU" sz="1400" dirty="0">
              <a:latin typeface="Corbel" panose="020B0503020204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07248"/>
              </p:ext>
            </p:extLst>
          </p:nvPr>
        </p:nvGraphicFramePr>
        <p:xfrm>
          <a:off x="683568" y="2892869"/>
          <a:ext cx="8064896" cy="169510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008112"/>
                <a:gridCol w="1584176"/>
                <a:gridCol w="1440160"/>
                <a:gridCol w="1440160"/>
                <a:gridCol w="1656184"/>
                <a:gridCol w="936104"/>
              </a:tblGrid>
              <a:tr h="382968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% </a:t>
                      </a:r>
                      <a:r>
                        <a:rPr lang="ru-RU" sz="1400" dirty="0" smtClean="0">
                          <a:effectLst/>
                        </a:rPr>
                        <a:t>снижения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Организатор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Начальная цена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Конечная </a:t>
                      </a:r>
                      <a:r>
                        <a:rPr lang="ru-RU" sz="1400" dirty="0" smtClean="0">
                          <a:effectLst/>
                        </a:rPr>
                        <a:t>цена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№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тендера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ТЗ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35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94,56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ГБУЗ </a:t>
                      </a:r>
                      <a:r>
                        <a:rPr lang="ru-RU" sz="1100" dirty="0" err="1">
                          <a:effectLst/>
                          <a:latin typeface="+mn-lt"/>
                        </a:rPr>
                        <a:t>г.Москвы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83,03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4,52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0373200052321000015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FFP2 б/к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4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94,54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ГОУЗ Кандалакша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115,83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6,32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0149200002321000070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FFP3 б/к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5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94,86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ГБУЗ </a:t>
                      </a:r>
                      <a:r>
                        <a:rPr lang="ru-RU" sz="1100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ru-RU" sz="1100" dirty="0" smtClean="0">
                          <a:effectLst/>
                          <a:latin typeface="+mn-lt"/>
                        </a:rPr>
                      </a:br>
                      <a:r>
                        <a:rPr lang="ru-RU" sz="1100" dirty="0" smtClean="0">
                          <a:effectLst/>
                          <a:latin typeface="+mn-lt"/>
                        </a:rPr>
                        <a:t>Краснодарского </a:t>
                      </a:r>
                      <a:r>
                        <a:rPr lang="ru-RU" sz="1100" dirty="0">
                          <a:effectLst/>
                          <a:latin typeface="+mn-lt"/>
                        </a:rPr>
                        <a:t>края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155,67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8,00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</a:rPr>
                        <a:t>0318300170421000014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FFP3 с/к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5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…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462" y="2542536"/>
            <a:ext cx="1221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Corbel" panose="020B0503020204020204" pitchFamily="34" charset="0"/>
              </a:rPr>
              <a:t>Примеры:</a:t>
            </a:r>
            <a:endParaRPr lang="ru-RU" sz="1400" b="1" dirty="0"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822456"/>
            <a:ext cx="705678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500"/>
              </a:lnSpc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Corbel" panose="020B0503020204020204" pitchFamily="34" charset="0"/>
              </a:rPr>
              <a:t>конкурсы</a:t>
            </a:r>
            <a:r>
              <a:rPr lang="en-US" sz="1400" dirty="0" smtClean="0">
                <a:latin typeface="Corbel" panose="020B0503020204020204" pitchFamily="34" charset="0"/>
              </a:rPr>
              <a:t>,</a:t>
            </a:r>
            <a:endParaRPr lang="ru-RU" sz="1400" dirty="0" smtClean="0">
              <a:latin typeface="Corbel" panose="020B0503020204020204" pitchFamily="34" charset="0"/>
            </a:endParaRPr>
          </a:p>
          <a:p>
            <a:pPr marL="285750" indent="-285750">
              <a:lnSpc>
                <a:spcPts val="1500"/>
              </a:lnSpc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2"/>
                </a:solidFill>
                <a:latin typeface="Corbel" panose="020B0503020204020204" pitchFamily="34" charset="0"/>
              </a:rPr>
              <a:t>а</a:t>
            </a:r>
            <a:r>
              <a:rPr lang="ru-RU" sz="14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укционы</a:t>
            </a:r>
            <a:r>
              <a:rPr lang="en-US" sz="1400" b="1" dirty="0" smtClean="0">
                <a:solidFill>
                  <a:schemeClr val="accent2"/>
                </a:solidFill>
                <a:latin typeface="Corbel" panose="020B0503020204020204" pitchFamily="34" charset="0"/>
              </a:rPr>
              <a:t>,</a:t>
            </a:r>
            <a:endParaRPr lang="ru-RU" sz="1400" b="1" dirty="0" smtClean="0">
              <a:solidFill>
                <a:schemeClr val="accent2"/>
              </a:solidFill>
              <a:latin typeface="Corbel" panose="020B0503020204020204" pitchFamily="34" charset="0"/>
            </a:endParaRPr>
          </a:p>
          <a:p>
            <a:pPr marL="285750" indent="-285750">
              <a:lnSpc>
                <a:spcPts val="1500"/>
              </a:lnSpc>
              <a:buClr>
                <a:srgbClr val="2960CD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Corbel" panose="020B0503020204020204" pitchFamily="34" charset="0"/>
              </a:rPr>
              <a:t>з</a:t>
            </a:r>
            <a:r>
              <a:rPr lang="ru-RU" sz="1400" dirty="0" smtClean="0">
                <a:latin typeface="Corbel" panose="020B0503020204020204" pitchFamily="34" charset="0"/>
              </a:rPr>
              <a:t>апрос котировок в электронной форме.</a:t>
            </a:r>
            <a:endParaRPr lang="ru-RU" sz="1400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627534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2960CD"/>
                </a:solidFill>
                <a:latin typeface="Corbel" panose="020B0503020204020204" pitchFamily="34" charset="0"/>
              </a:rPr>
              <a:t>Этап 4. Проведение аукциона</a:t>
            </a:r>
          </a:p>
        </p:txBody>
      </p:sp>
    </p:spTree>
    <p:extLst>
      <p:ext uri="{BB962C8B-B14F-4D97-AF65-F5344CB8AC3E}">
        <p14:creationId xmlns:p14="http://schemas.microsoft.com/office/powerpoint/2010/main" val="76120384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689</Words>
  <Application>Microsoft Office PowerPoint</Application>
  <PresentationFormat>Экран (16:9)</PresentationFormat>
  <Paragraphs>213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Каримова Диана</dc:creator>
  <cp:lastModifiedBy>Белянцева Мария</cp:lastModifiedBy>
  <cp:revision>72</cp:revision>
  <cp:lastPrinted>2022-11-23T05:48:42Z</cp:lastPrinted>
  <dcterms:created xsi:type="dcterms:W3CDTF">2022-11-18T10:06:24Z</dcterms:created>
  <dcterms:modified xsi:type="dcterms:W3CDTF">2022-11-24T13:32:34Z</dcterms:modified>
</cp:coreProperties>
</file>