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7" r:id="rId2"/>
    <p:sldId id="401" r:id="rId3"/>
    <p:sldId id="261" r:id="rId4"/>
    <p:sldId id="262" r:id="rId5"/>
    <p:sldId id="263" r:id="rId6"/>
    <p:sldId id="264" r:id="rId7"/>
    <p:sldId id="258" r:id="rId8"/>
    <p:sldId id="259" r:id="rId9"/>
    <p:sldId id="402" r:id="rId10"/>
    <p:sldId id="274" r:id="rId11"/>
    <p:sldId id="275" r:id="rId12"/>
    <p:sldId id="403" r:id="rId13"/>
    <p:sldId id="404" r:id="rId14"/>
    <p:sldId id="405" r:id="rId15"/>
    <p:sldId id="406" r:id="rId16"/>
    <p:sldId id="407" r:id="rId17"/>
    <p:sldId id="408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9" r:id="rId58"/>
    <p:sldId id="350" r:id="rId59"/>
    <p:sldId id="362" r:id="rId60"/>
    <p:sldId id="363" r:id="rId61"/>
    <p:sldId id="365" r:id="rId62"/>
    <p:sldId id="366" r:id="rId63"/>
    <p:sldId id="367" r:id="rId64"/>
    <p:sldId id="368" r:id="rId65"/>
    <p:sldId id="369" r:id="rId66"/>
    <p:sldId id="370" r:id="rId67"/>
    <p:sldId id="372" r:id="rId68"/>
    <p:sldId id="374" r:id="rId69"/>
    <p:sldId id="376" r:id="rId70"/>
    <p:sldId id="377" r:id="rId71"/>
    <p:sldId id="378" r:id="rId72"/>
    <p:sldId id="409" r:id="rId73"/>
    <p:sldId id="410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9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107" d="100"/>
          <a:sy n="107" d="100"/>
        </p:scale>
        <p:origin x="-19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7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17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17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30123157612172"/>
          <c:y val="0.18033952268895517"/>
          <c:w val="0.76469151981650763"/>
          <c:h val="0.742704477254658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tx1"/>
              </a:solidFill>
            </a:ln>
          </c:spPr>
          <c:explosion val="24"/>
          <c:dPt>
            <c:idx val="0"/>
            <c:bubble3D val="0"/>
            <c:explosion val="8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EA-4127-8167-B3BF9E7A8A0C}"/>
              </c:ext>
            </c:extLst>
          </c:dPt>
          <c:dPt>
            <c:idx val="1"/>
            <c:bubble3D val="0"/>
            <c:explosion val="1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EA-4127-8167-B3BF9E7A8A0C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EA-4127-8167-B3BF9E7A8A0C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неоднозначное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85.9</c:v>
                </c:pt>
                <c:pt idx="1">
                  <c:v>4.5</c:v>
                </c:pt>
                <c:pt idx="2" formatCode="0.0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EA-4127-8167-B3BF9E7A8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96547337034233E-2"/>
          <c:y val="6.3445511672462027E-2"/>
          <c:w val="0.4654211808006995"/>
          <c:h val="0.763360464069683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BDF2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6C-4136-8324-6126F7DC1A3D}"/>
              </c:ext>
            </c:extLst>
          </c:dPt>
          <c:dPt>
            <c:idx val="1"/>
            <c:bubble3D val="0"/>
            <c:spPr>
              <a:solidFill>
                <a:srgbClr val="CCFF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6C-4136-8324-6126F7DC1A3D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6C-4136-8324-6126F7DC1A3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6C-4136-8324-6126F7DC1A3D}"/>
              </c:ext>
            </c:extLst>
          </c:dPt>
          <c:dLbls>
            <c:dLbl>
              <c:idx val="0"/>
              <c:layout>
                <c:manualLayout>
                  <c:x val="-0.14837800280255595"/>
                  <c:y val="-0.217152062542133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6C-4136-8324-6126F7DC1A3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592873193301092E-2"/>
                  <c:y val="0.111411624886802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6C-4136-8324-6126F7DC1A3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488882955657256E-2"/>
                  <c:y val="2.5113876235973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36C-4136-8324-6126F7DC1A3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68.7</c:v>
                </c:pt>
                <c:pt idx="1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36C-4136-8324-6126F7DC1A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54685164909992079"/>
          <c:y val="0.12032747919272742"/>
          <c:w val="0.28463728044554187"/>
          <c:h val="0.33346608197601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52212836566507E-3"/>
          <c:y val="0.2271091504437823"/>
          <c:w val="0.46600601725256335"/>
          <c:h val="0.64205273488130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7B-4014-9115-80A2DB3BFDB7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7B-4014-9115-80A2DB3BFDB7}"/>
              </c:ext>
            </c:extLst>
          </c:dPt>
          <c:dPt>
            <c:idx val="2"/>
            <c:bubble3D val="0"/>
            <c:spPr>
              <a:solidFill>
                <a:srgbClr val="FFFF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7B-4014-9115-80A2DB3BFDB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7B-4014-9115-80A2DB3BFDB7}"/>
              </c:ext>
            </c:extLst>
          </c:dPt>
          <c:dPt>
            <c:idx val="4"/>
            <c:bubble3D val="0"/>
            <c:spPr>
              <a:solidFill>
                <a:srgbClr val="99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27B-4014-9115-80A2DB3BFDB7}"/>
              </c:ext>
            </c:extLst>
          </c:dPt>
          <c:dLbls>
            <c:dLbl>
              <c:idx val="0"/>
              <c:layout>
                <c:manualLayout>
                  <c:x val="3.860540919182235E-2"/>
                  <c:y val="4.18592546930610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7B-4014-9115-80A2DB3BFDB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2751017306928235E-2"/>
                  <c:y val="4.7221091441996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F9-406E-9253-E2CA6973819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18-19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старше 60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0.7</c:v>
                </c:pt>
                <c:pt idx="1">
                  <c:v>15.5</c:v>
                </c:pt>
                <c:pt idx="2">
                  <c:v>33.4</c:v>
                </c:pt>
                <c:pt idx="3">
                  <c:v>31.9</c:v>
                </c:pt>
                <c:pt idx="4">
                  <c:v>17.2</c:v>
                </c:pt>
                <c:pt idx="5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27B-4014-9115-80A2DB3BFD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6736809709315452"/>
          <c:y val="0.24976651003745148"/>
          <c:w val="0.53178903060950222"/>
          <c:h val="0.546319988834352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5251820525464"/>
          <c:y val="0.17690620164192183"/>
          <c:w val="0.61386230590853552"/>
          <c:h val="0.5692477114393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5-6 мес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M</c:v>
                </c:pt>
                <c:pt idx="1">
                  <c:v>N</c:v>
                </c:pt>
                <c:pt idx="2">
                  <c:v>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3-43D6-B553-8A9346CE6E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573248"/>
        <c:axId val="129576320"/>
      </c:barChart>
      <c:catAx>
        <c:axId val="129573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Антигены </a:t>
                </a:r>
                <a:r>
                  <a:rPr lang="en-US"/>
                  <a:t>SARS-CoV-2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1366991784254816"/>
              <c:y val="0.846886917524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76320"/>
        <c:crosses val="autoZero"/>
        <c:auto val="1"/>
        <c:lblAlgn val="ctr"/>
        <c:lblOffset val="100"/>
        <c:noMultiLvlLbl val="0"/>
      </c:catAx>
      <c:valAx>
        <c:axId val="12957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Медианное значение кол-ва спотов</a:t>
                </a:r>
              </a:p>
            </c:rich>
          </c:tx>
          <c:layout>
            <c:manualLayout>
              <c:xMode val="edge"/>
              <c:yMode val="edge"/>
              <c:x val="0"/>
              <c:y val="0.167842071631027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5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87464281542029"/>
          <c:y val="0.17690620164192183"/>
          <c:w val="0.59894023516410233"/>
          <c:h val="0.5692477114393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5-6 мес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M</c:v>
                </c:pt>
                <c:pt idx="1">
                  <c:v>N</c:v>
                </c:pt>
                <c:pt idx="2">
                  <c:v>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63-43D6-B553-8A9346CE6E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626112"/>
        <c:axId val="129629184"/>
      </c:barChart>
      <c:catAx>
        <c:axId val="12962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Антигены </a:t>
                </a:r>
                <a:r>
                  <a:rPr lang="en-US"/>
                  <a:t>SARS-CoV-2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1366991784254816"/>
              <c:y val="0.846886917524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29184"/>
        <c:crosses val="autoZero"/>
        <c:auto val="1"/>
        <c:lblAlgn val="ctr"/>
        <c:lblOffset val="100"/>
        <c:noMultiLvlLbl val="0"/>
      </c:catAx>
      <c:valAx>
        <c:axId val="1296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Медианное значение кол-ва спотов</a:t>
                </a:r>
              </a:p>
            </c:rich>
          </c:tx>
          <c:layout>
            <c:manualLayout>
              <c:xMode val="edge"/>
              <c:yMode val="edge"/>
              <c:x val="1.9741616235174342E-2"/>
              <c:y val="0.158777924591054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62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83620103042668E-2"/>
          <c:y val="0.12636979135711007"/>
          <c:w val="0.88160070963330162"/>
          <c:h val="0.72162565182260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отрицательное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A7-4F77-AFE7-C33C841FE6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прививки</c:v>
                </c:pt>
                <c:pt idx="1">
                  <c:v>через 3 нед. после 1 комп.</c:v>
                </c:pt>
                <c:pt idx="2">
                  <c:v>через 3-4 нед. после 2 комп.</c:v>
                </c:pt>
                <c:pt idx="3">
                  <c:v>через 2-3 мес.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36.1</c:v>
                </c:pt>
                <c:pt idx="1">
                  <c:v>35.9</c:v>
                </c:pt>
                <c:pt idx="2">
                  <c:v>34.799999999999997</c:v>
                </c:pt>
                <c:pt idx="3">
                  <c:v>35.200000000000003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A7-4F77-AFE7-C33C841FE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477632"/>
        <c:axId val="147479552"/>
      </c:barChart>
      <c:catAx>
        <c:axId val="14747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Медиана</a:t>
                </a:r>
                <a:r>
                  <a:rPr lang="ru-RU" baseline="0" dirty="0" smtClean="0"/>
                  <a:t> </a:t>
                </a:r>
                <a:r>
                  <a:rPr lang="ru-RU" dirty="0" smtClean="0"/>
                  <a:t>КП </a:t>
                </a:r>
                <a:r>
                  <a:rPr lang="en-US" dirty="0" smtClean="0"/>
                  <a:t>IgG </a:t>
                </a:r>
                <a:r>
                  <a:rPr lang="ru-RU" dirty="0" smtClean="0"/>
                  <a:t>к</a:t>
                </a:r>
                <a:r>
                  <a:rPr lang="ru-RU" baseline="0" dirty="0" smtClean="0"/>
                  <a:t> </a:t>
                </a:r>
                <a:r>
                  <a:rPr lang="en-US" baseline="0" dirty="0" smtClean="0"/>
                  <a:t>Ad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2.9031577000800516E-3"/>
              <c:y val="1.793357343561404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79552"/>
        <c:crosses val="autoZero"/>
        <c:auto val="1"/>
        <c:lblAlgn val="ctr"/>
        <c:lblOffset val="100"/>
        <c:noMultiLvlLbl val="0"/>
      </c:catAx>
      <c:valAx>
        <c:axId val="147479552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7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86550344183914"/>
          <c:y val="0.12636979135711007"/>
          <c:w val="0.79499063589833185"/>
          <c:h val="0.72162565182260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отрицательное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1C-4DE0-BB63-C7A7B6C853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РВ</c:v>
                </c:pt>
                <c:pt idx="1">
                  <c:v>после РВ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7.5</c:v>
                </c:pt>
                <c:pt idx="1">
                  <c:v>20.2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1C-4DE0-BB63-C7A7B6C85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191488"/>
        <c:axId val="148205568"/>
      </c:barChart>
      <c:catAx>
        <c:axId val="14819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205568"/>
        <c:crosses val="autoZero"/>
        <c:auto val="1"/>
        <c:lblAlgn val="ctr"/>
        <c:lblOffset val="100"/>
        <c:noMultiLvlLbl val="0"/>
      </c:catAx>
      <c:valAx>
        <c:axId val="14820556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="0" i="0" baseline="0" dirty="0" smtClean="0">
                    <a:effectLst/>
                  </a:rPr>
                  <a:t>Медиана КП </a:t>
                </a:r>
                <a:r>
                  <a:rPr lang="en-US" sz="1100" b="0" i="0" baseline="0" dirty="0" smtClean="0">
                    <a:effectLst/>
                  </a:rPr>
                  <a:t>IgG </a:t>
                </a:r>
                <a:r>
                  <a:rPr lang="ru-RU" sz="1100" b="0" i="0" baseline="0" dirty="0" smtClean="0">
                    <a:effectLst/>
                  </a:rPr>
                  <a:t>к </a:t>
                </a:r>
                <a:r>
                  <a:rPr lang="en-US" sz="1100" b="0" i="0" baseline="0" dirty="0" smtClean="0">
                    <a:effectLst/>
                  </a:rPr>
                  <a:t>SARS-CoV-2</a:t>
                </a:r>
                <a:endParaRPr lang="ru-RU" sz="110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 sz="11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9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728395061728253E-3"/>
                  <c:y val="-0.30585756003749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64197530864196E-3"/>
                  <c:y val="-0.18239212295814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28395061728392E-3"/>
                  <c:y val="-0.14591369836651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16049382716049E-3"/>
                  <c:y val="-0.1234654370793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098E-3"/>
                  <c:y val="-0.1234654370793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296296296296294E-3"/>
                  <c:y val="-8.979304514862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1728395061728392E-3"/>
                  <c:y val="-8.698701248772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8.698701248772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0864197530863064E-3"/>
                  <c:y val="-8.698701248772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8.3870633708017141E-3"/>
                  <c:y val="-7.132951683825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7.132951683825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3.3548253483206853E-3"/>
                  <c:y val="-7.132951683825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5.0322380224809048E-3"/>
                  <c:y val="-7.132951683825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6774126741603427E-3"/>
                  <c:y val="-7.132951683825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2300884176312166E-16"/>
                  <c:y val="-7.1329516838259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121-4A27-BE7B-34D815617F7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стоматологи</c:v>
                </c:pt>
                <c:pt idx="1">
                  <c:v>хирурги</c:v>
                </c:pt>
                <c:pt idx="2">
                  <c:v>педиатры</c:v>
                </c:pt>
                <c:pt idx="3">
                  <c:v>анестезиологи-реаниматологи</c:v>
                </c:pt>
                <c:pt idx="4">
                  <c:v>врачи КДЛ</c:v>
                </c:pt>
                <c:pt idx="5">
                  <c:v>терапевты</c:v>
                </c:pt>
                <c:pt idx="6">
                  <c:v>акушеры-гинекологи</c:v>
                </c:pt>
                <c:pt idx="7">
                  <c:v>неврологи</c:v>
                </c:pt>
                <c:pt idx="8">
                  <c:v>гастроэнтерологи</c:v>
                </c:pt>
                <c:pt idx="9">
                  <c:v>дерматовенерологи</c:v>
                </c:pt>
                <c:pt idx="10">
                  <c:v>травматологи</c:v>
                </c:pt>
                <c:pt idx="11">
                  <c:v>эндоскописты</c:v>
                </c:pt>
                <c:pt idx="12">
                  <c:v>остеопаты</c:v>
                </c:pt>
                <c:pt idx="13">
                  <c:v>офтальмологи</c:v>
                </c:pt>
                <c:pt idx="14">
                  <c:v>рентгенологи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10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121-4A27-BE7B-34D815617F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стоматологи</c:v>
                </c:pt>
                <c:pt idx="1">
                  <c:v>хирурги</c:v>
                </c:pt>
                <c:pt idx="2">
                  <c:v>педиатры</c:v>
                </c:pt>
                <c:pt idx="3">
                  <c:v>анестезиологи-реаниматологи</c:v>
                </c:pt>
                <c:pt idx="4">
                  <c:v>врачи КДЛ</c:v>
                </c:pt>
                <c:pt idx="5">
                  <c:v>терапевты</c:v>
                </c:pt>
                <c:pt idx="6">
                  <c:v>акушеры-гинекологи</c:v>
                </c:pt>
                <c:pt idx="7">
                  <c:v>неврологи</c:v>
                </c:pt>
                <c:pt idx="8">
                  <c:v>гастроэнтерологи</c:v>
                </c:pt>
                <c:pt idx="9">
                  <c:v>дерматовенерологи</c:v>
                </c:pt>
                <c:pt idx="10">
                  <c:v>травматологи</c:v>
                </c:pt>
                <c:pt idx="11">
                  <c:v>эндоскописты</c:v>
                </c:pt>
                <c:pt idx="12">
                  <c:v>остеопаты</c:v>
                </c:pt>
                <c:pt idx="13">
                  <c:v>офтальмологи</c:v>
                </c:pt>
                <c:pt idx="14">
                  <c:v>рентгенологи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121-4A27-BE7B-34D815617F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стоматологи</c:v>
                </c:pt>
                <c:pt idx="1">
                  <c:v>хирурги</c:v>
                </c:pt>
                <c:pt idx="2">
                  <c:v>педиатры</c:v>
                </c:pt>
                <c:pt idx="3">
                  <c:v>анестезиологи-реаниматологи</c:v>
                </c:pt>
                <c:pt idx="4">
                  <c:v>врачи КДЛ</c:v>
                </c:pt>
                <c:pt idx="5">
                  <c:v>терапевты</c:v>
                </c:pt>
                <c:pt idx="6">
                  <c:v>акушеры-гинекологи</c:v>
                </c:pt>
                <c:pt idx="7">
                  <c:v>неврологи</c:v>
                </c:pt>
                <c:pt idx="8">
                  <c:v>гастроэнтерологи</c:v>
                </c:pt>
                <c:pt idx="9">
                  <c:v>дерматовенерологи</c:v>
                </c:pt>
                <c:pt idx="10">
                  <c:v>травматологи</c:v>
                </c:pt>
                <c:pt idx="11">
                  <c:v>эндоскописты</c:v>
                </c:pt>
                <c:pt idx="12">
                  <c:v>остеопаты</c:v>
                </c:pt>
                <c:pt idx="13">
                  <c:v>офтальмологи</c:v>
                </c:pt>
                <c:pt idx="14">
                  <c:v>рентгенологи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1121-4A27-BE7B-34D815617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614272"/>
        <c:axId val="136615808"/>
        <c:axId val="0"/>
      </c:bar3DChart>
      <c:catAx>
        <c:axId val="13661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615808"/>
        <c:crosses val="autoZero"/>
        <c:auto val="1"/>
        <c:lblAlgn val="ctr"/>
        <c:lblOffset val="100"/>
        <c:noMultiLvlLbl val="0"/>
      </c:catAx>
      <c:valAx>
        <c:axId val="1366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61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52212836566507E-3"/>
          <c:y val="6.3566674409914065E-2"/>
          <c:w val="0.54033816703293125"/>
          <c:h val="0.805595085394552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B1-4E37-AAC8-2BC26A066E7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B1-4E37-AAC8-2BC26A066E71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B1-4E37-AAC8-2BC26A066E7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B1-4E37-AAC8-2BC26A066E71}"/>
              </c:ext>
            </c:extLst>
          </c:dPt>
          <c:dLbls>
            <c:dLbl>
              <c:idx val="0"/>
              <c:layout>
                <c:manualLayout>
                  <c:x val="-0.12612597968912545"/>
                  <c:y val="0.160492268535819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5B1-4E37-AAC8-2BC26A066E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870160891214109E-2"/>
                  <c:y val="-0.209547424023593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5B1-4E37-AAC8-2BC26A066E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488882955657256E-2"/>
                  <c:y val="2.5113876235973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5B1-4E37-AAC8-2BC26A066E7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лет</c:v>
                </c:pt>
                <c:pt idx="1">
                  <c:v>5-10 лет</c:v>
                </c:pt>
                <c:pt idx="2">
                  <c:v>10-20 лет</c:v>
                </c:pt>
                <c:pt idx="3">
                  <c:v>более 20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18.7</c:v>
                </c:pt>
                <c:pt idx="1">
                  <c:v>24.6</c:v>
                </c:pt>
                <c:pt idx="2">
                  <c:v>17.100000000000001</c:v>
                </c:pt>
                <c:pt idx="3">
                  <c:v>39.6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5B1-4E37-AAC8-2BC26A066E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58566460095219774"/>
          <c:y val="0.22090601044328412"/>
          <c:w val="0.30379940846680986"/>
          <c:h val="0.546319988834352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66825721511802E-2"/>
          <c:y val="4.3916149045925987E-2"/>
          <c:w val="0.92915110767351583"/>
          <c:h val="0.639871959053271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619151560190792E-2"/>
                  <c:y val="-0.31370814947451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62-44AC-A41B-EA67E92D8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864197530864196E-3"/>
                  <c:y val="-0.18239212295814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62-44AC-A41B-EA67E92D8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28395061728392E-3"/>
                  <c:y val="-0.14591369836651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62-44AC-A41B-EA67E92D8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16049382716049E-3"/>
                  <c:y val="-0.1234654370793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62-44AC-A41B-EA67E92D8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098E-3"/>
                  <c:y val="-0.1234654370793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62-44AC-A41B-EA67E92D8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6296296296296294E-3"/>
                  <c:y val="-8.979304514862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62-44AC-A41B-EA67E92D86C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1728395061728392E-3"/>
                  <c:y val="-8.698701248772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362-44AC-A41B-EA67E92D86C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8.698701248772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362-44AC-A41B-EA67E92D86C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0864197530863064E-3"/>
                  <c:y val="-8.6987012487729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362-44AC-A41B-EA67E92D86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боязнь осложнений</c:v>
                </c:pt>
                <c:pt idx="1">
                  <c:v>личный неудачный опыт вакцинации</c:v>
                </c:pt>
                <c:pt idx="2">
                  <c:v>недостаток информации</c:v>
                </c:pt>
                <c:pt idx="3">
                  <c:v>прочтение специализированной литературы</c:v>
                </c:pt>
                <c:pt idx="4">
                  <c:v>мнение людей из медицинской научной среды</c:v>
                </c:pt>
                <c:pt idx="5">
                  <c:v>информация из СМИ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33.159999999999997</c:v>
                </c:pt>
                <c:pt idx="1">
                  <c:v>17.399999999999999</c:v>
                </c:pt>
                <c:pt idx="2">
                  <c:v>9.5</c:v>
                </c:pt>
                <c:pt idx="3">
                  <c:v>7.4</c:v>
                </c:pt>
                <c:pt idx="4">
                  <c:v>7.4</c:v>
                </c:pt>
                <c:pt idx="5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362-44AC-A41B-EA67E92D86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6731264"/>
        <c:axId val="136738304"/>
        <c:axId val="0"/>
      </c:bar3DChart>
      <c:catAx>
        <c:axId val="13673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738304"/>
        <c:crosses val="autoZero"/>
        <c:auto val="1"/>
        <c:lblAlgn val="ctr"/>
        <c:lblOffset val="100"/>
        <c:noMultiLvlLbl val="0"/>
      </c:catAx>
      <c:valAx>
        <c:axId val="13673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3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25632452875606"/>
          <c:y val="8.0815759011434576E-2"/>
          <c:w val="0.86573641701847948"/>
          <c:h val="0.84222824638904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tx1"/>
              </a:solidFill>
            </a:ln>
          </c:spPr>
          <c:explosion val="24"/>
          <c:dPt>
            <c:idx val="0"/>
            <c:bubble3D val="0"/>
            <c:explosion val="8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EA-4127-8167-B3BF9E7A8A0C}"/>
              </c:ext>
            </c:extLst>
          </c:dPt>
          <c:dPt>
            <c:idx val="1"/>
            <c:bubble3D val="0"/>
            <c:explosion val="1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EA-4127-8167-B3BF9E7A8A0C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EA-4127-8167-B3BF9E7A8A0C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неоднозначное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30.6</c:v>
                </c:pt>
                <c:pt idx="1">
                  <c:v>31.5</c:v>
                </c:pt>
                <c:pt idx="2" formatCode="0.0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EA-4127-8167-B3BF9E7A8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25632452875606"/>
          <c:y val="8.0815759011434576E-2"/>
          <c:w val="0.86573641701847948"/>
          <c:h val="0.84222824638904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tx1"/>
              </a:solidFill>
            </a:ln>
          </c:spPr>
          <c:explosion val="24"/>
          <c:dPt>
            <c:idx val="0"/>
            <c:bubble3D val="0"/>
            <c:explosion val="8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EA-4127-8167-B3BF9E7A8A0C}"/>
              </c:ext>
            </c:extLst>
          </c:dPt>
          <c:dPt>
            <c:idx val="1"/>
            <c:bubble3D val="0"/>
            <c:explosion val="1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EA-4127-8167-B3BF9E7A8A0C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EA-4127-8167-B3BF9E7A8A0C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неоднозначное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21.5</c:v>
                </c:pt>
                <c:pt idx="1">
                  <c:v>15.2</c:v>
                </c:pt>
                <c:pt idx="2" formatCode="0.0">
                  <c:v>63.3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EA-4127-8167-B3BF9E7A8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25632452875606"/>
          <c:y val="8.0815759011434576E-2"/>
          <c:w val="0.86573641701847948"/>
          <c:h val="0.84222824638904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tx1"/>
              </a:solidFill>
            </a:ln>
          </c:spPr>
          <c:explosion val="24"/>
          <c:dPt>
            <c:idx val="0"/>
            <c:bubble3D val="0"/>
            <c:explosion val="8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EA-4127-8167-B3BF9E7A8A0C}"/>
              </c:ext>
            </c:extLst>
          </c:dPt>
          <c:dPt>
            <c:idx val="1"/>
            <c:bubble3D val="0"/>
            <c:explosion val="1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EA-4127-8167-B3BF9E7A8A0C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EA-4127-8167-B3BF9E7A8A0C}"/>
              </c:ext>
            </c:extLst>
          </c:dPt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неоднозначное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58.5</c:v>
                </c:pt>
                <c:pt idx="1">
                  <c:v>8.9</c:v>
                </c:pt>
                <c:pt idx="2" formatCode="0.0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EA-4127-8167-B3BF9E7A8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Отношение к прививке </a:t>
            </a:r>
            <a:endParaRPr lang="en-US" sz="1800"/>
          </a:p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против </a:t>
            </a:r>
            <a:r>
              <a:rPr lang="en-US" sz="1800"/>
              <a:t>COVID-19</a:t>
            </a:r>
            <a:endParaRPr lang="ru-RU" sz="1800"/>
          </a:p>
        </c:rich>
      </c:tx>
      <c:layout>
        <c:manualLayout>
          <c:xMode val="edge"/>
          <c:yMode val="edge"/>
          <c:x val="0.69320209973753277"/>
          <c:y val="0.2890213640721322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483620103042668E-2"/>
          <c:y val="0.12636979135711007"/>
          <c:w val="0.6021628025663458"/>
          <c:h val="0.721625651822606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отрицательное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"первая волна"</c:v>
                </c:pt>
                <c:pt idx="1">
                  <c:v>"вторая волна"</c:v>
                </c:pt>
                <c:pt idx="2">
                  <c:v>"третья волна"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31.5</c:v>
                </c:pt>
                <c:pt idx="1">
                  <c:v>15.2</c:v>
                </c:pt>
                <c:pt idx="2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1-43F8-8128-555FA67C16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неоднозначное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"первая волна"</c:v>
                </c:pt>
                <c:pt idx="1">
                  <c:v>"вторая волна"</c:v>
                </c:pt>
                <c:pt idx="2">
                  <c:v>"третья волна"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37.9</c:v>
                </c:pt>
                <c:pt idx="1">
                  <c:v>63.3</c:v>
                </c:pt>
                <c:pt idx="2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61-43F8-8128-555FA67C16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положительное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"первая волна"</c:v>
                </c:pt>
                <c:pt idx="1">
                  <c:v>"вторая волна"</c:v>
                </c:pt>
                <c:pt idx="2">
                  <c:v>"третья волна"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30.6</c:v>
                </c:pt>
                <c:pt idx="1">
                  <c:v>21.5</c:v>
                </c:pt>
                <c:pt idx="2">
                  <c:v>58.5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61-43F8-8128-555FA67C1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073088"/>
        <c:axId val="146075008"/>
      </c:barChart>
      <c:catAx>
        <c:axId val="146073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8601997666958303E-2"/>
              <c:y val="1.793364196746635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075008"/>
        <c:crosses val="autoZero"/>
        <c:auto val="1"/>
        <c:lblAlgn val="ctr"/>
        <c:lblOffset val="100"/>
        <c:noMultiLvlLbl val="0"/>
      </c:catAx>
      <c:valAx>
        <c:axId val="1460750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0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072786040633805"/>
          <c:y val="0.44590974340709372"/>
          <c:w val="0.25760547292699526"/>
          <c:h val="0.25384476187719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79199443789396E-2"/>
          <c:y val="2.6120245898603858E-2"/>
          <c:w val="0.46600601725256335"/>
          <c:h val="0.64205273488130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8D-459B-B314-8849663D3266}"/>
              </c:ext>
            </c:extLst>
          </c:dPt>
          <c:dPt>
            <c:idx val="1"/>
            <c:bubble3D val="0"/>
            <c:spPr>
              <a:solidFill>
                <a:srgbClr val="9900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8D-459B-B314-8849663D3266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8D-459B-B314-8849663D3266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98D-459B-B314-8849663D3266}"/>
              </c:ext>
            </c:extLst>
          </c:dPt>
          <c:dLbls>
            <c:dLbl>
              <c:idx val="0"/>
              <c:layout>
                <c:manualLayout>
                  <c:x val="-0.15406733481226106"/>
                  <c:y val="9.78439970940944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8D-459B-B314-8849663D326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840842952933544"/>
                  <c:y val="-3.96264721598593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98D-459B-B314-8849663D32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52929781995549"/>
                  <c:y val="9.78241296224889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98D-459B-B314-8849663D326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488882955657256E-2"/>
                  <c:y val="2.5113876235973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98D-459B-B314-8849663D326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врач</c:v>
                </c:pt>
                <c:pt idx="1">
                  <c:v>средний мед.персонал</c:v>
                </c:pt>
                <c:pt idx="2">
                  <c:v>администрация</c:v>
                </c:pt>
                <c:pt idx="3">
                  <c:v>немедицинский персонал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31.9</c:v>
                </c:pt>
                <c:pt idx="1">
                  <c:v>34.700000000000003</c:v>
                </c:pt>
                <c:pt idx="2">
                  <c:v>10.5</c:v>
                </c:pt>
                <c:pt idx="3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98D-459B-B314-8849663D3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1378664019410029E-2"/>
          <c:y val="0.61618783751778727"/>
          <c:w val="0.79028383047044948"/>
          <c:h val="0.37138309137422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0.61458</cdr:x>
      <cdr:y>0.48368</cdr:y>
    </cdr:from>
    <cdr:to>
      <cdr:x>0.94792</cdr:x>
      <cdr:y>0.66362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248472" y="1728192"/>
          <a:ext cx="2304256" cy="642942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Положительное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85,9%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0.45833</cdr:x>
      <cdr:y>0.05288</cdr:y>
    </cdr:from>
    <cdr:to>
      <cdr:x>0.70833</cdr:x>
      <cdr:y>0.21283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168352" y="188927"/>
          <a:ext cx="1728192" cy="57150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BD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Неоднозначное 9,6%</a:t>
          </a:r>
        </a:p>
      </cdr:txBody>
    </cdr:sp>
  </cdr:relSizeAnchor>
  <cdr:relSizeAnchor xmlns:cdr="http://schemas.openxmlformats.org/drawingml/2006/chartDrawing">
    <cdr:from>
      <cdr:x>0.125</cdr:x>
      <cdr:y>0.17338</cdr:y>
    </cdr:from>
    <cdr:to>
      <cdr:x>0.40625</cdr:x>
      <cdr:y>0.353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864096" y="619472"/>
          <a:ext cx="1944216" cy="641802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Отрицательное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4,5%</a:t>
          </a:r>
          <a:endParaRPr lang="ru-RU" sz="15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0.06723</cdr:x>
      <cdr:y>0.7626</cdr:y>
    </cdr:from>
    <cdr:to>
      <cdr:x>0.17394</cdr:x>
      <cdr:y>0.95102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3701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0.64883</cdr:x>
      <cdr:y>0.18598</cdr:y>
    </cdr:from>
    <cdr:to>
      <cdr:x>0.98217</cdr:x>
      <cdr:y>0.36592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485184" y="664505"/>
          <a:ext cx="2304302" cy="64292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Положительное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30,6%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0.18322</cdr:x>
      <cdr:y>0.16035</cdr:y>
    </cdr:from>
    <cdr:to>
      <cdr:x>0.47566</cdr:x>
      <cdr:y>0.3203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085982" y="458000"/>
          <a:ext cx="1733372" cy="45686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C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Неоднозначное 37,9%</a:t>
          </a:r>
        </a:p>
      </cdr:txBody>
    </cdr:sp>
  </cdr:relSizeAnchor>
  <cdr:relSizeAnchor xmlns:cdr="http://schemas.openxmlformats.org/drawingml/2006/chartDrawing">
    <cdr:from>
      <cdr:x>0.43926</cdr:x>
      <cdr:y>0.57491</cdr:y>
    </cdr:from>
    <cdr:to>
      <cdr:x>0.72051</cdr:x>
      <cdr:y>0.75453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2603577" y="1642094"/>
          <a:ext cx="1667035" cy="51304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Отрицательное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31,5%</a:t>
          </a:r>
          <a:endParaRPr lang="ru-RU" sz="15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0.60187</cdr:x>
      <cdr:y>0.00688</cdr:y>
    </cdr:from>
    <cdr:to>
      <cdr:x>0.93521</cdr:x>
      <cdr:y>0.18682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567418" y="19638"/>
          <a:ext cx="1975784" cy="51395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lin ang="8100000" scaled="1"/>
          <a:tileRect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Положительное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21,5%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0.12756</cdr:x>
      <cdr:y>0.27988</cdr:y>
    </cdr:from>
    <cdr:to>
      <cdr:x>0.42</cdr:x>
      <cdr:y>0.43983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756084" y="799402"/>
          <a:ext cx="1733372" cy="45686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BD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Неоднозначное 63,3%</a:t>
          </a:r>
        </a:p>
      </cdr:txBody>
    </cdr:sp>
  </cdr:relSizeAnchor>
  <cdr:relSizeAnchor xmlns:cdr="http://schemas.openxmlformats.org/drawingml/2006/chartDrawing">
    <cdr:from>
      <cdr:x>0.71875</cdr:x>
      <cdr:y>0.32573</cdr:y>
    </cdr:from>
    <cdr:to>
      <cdr:x>1</cdr:x>
      <cdr:y>0.50535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260199" y="930362"/>
          <a:ext cx="1667035" cy="51304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8100000" scaled="1"/>
          <a:tileRect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Отрицательное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15,2%</a:t>
          </a:r>
          <a:endParaRPr lang="ru-RU" sz="1500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0.66666</cdr:x>
      <cdr:y>0.2521</cdr:y>
    </cdr:from>
    <cdr:to>
      <cdr:x>1</cdr:x>
      <cdr:y>0.43204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951450" y="720080"/>
          <a:ext cx="1975784" cy="513959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00FF00">
                <a:tint val="66000"/>
                <a:satMod val="160000"/>
              </a:srgbClr>
            </a:gs>
            <a:gs pos="50000">
              <a:srgbClr val="00FF00">
                <a:tint val="44500"/>
                <a:satMod val="160000"/>
              </a:srgbClr>
            </a:gs>
            <a:gs pos="100000">
              <a:srgbClr val="00FF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Положительное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58,5%</a:t>
          </a:r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0.11771</cdr:x>
      <cdr:y>0.13599</cdr:y>
    </cdr:from>
    <cdr:to>
      <cdr:x>0.41015</cdr:x>
      <cdr:y>0.29594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97703" y="388419"/>
          <a:ext cx="1733372" cy="45686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C9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Неоднозначное 32,6%</a:t>
          </a:r>
        </a:p>
      </cdr:txBody>
    </cdr:sp>
  </cdr:relSizeAnchor>
  <cdr:relSizeAnchor xmlns:cdr="http://schemas.openxmlformats.org/drawingml/2006/chartDrawing">
    <cdr:from>
      <cdr:x>0.05671</cdr:x>
      <cdr:y>0.55463</cdr:y>
    </cdr:from>
    <cdr:to>
      <cdr:x>0.33796</cdr:x>
      <cdr:y>0.73425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336132" y="1584176"/>
          <a:ext cx="1667035" cy="51304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Отрицательное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</a:rPr>
            <a:t>8,9%</a:t>
          </a:r>
          <a:endParaRPr lang="ru-RU" sz="15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0.73599</cdr:x>
      <cdr:y>0.46139</cdr:y>
    </cdr:from>
    <cdr:to>
      <cdr:x>0.9309</cdr:x>
      <cdr:y>0.69391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56902" y="2088232"/>
          <a:ext cx="1604019" cy="105237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C47C-FC9A-4522-B2B2-A8397049C70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F6FBA-09D7-44A7-A1C8-91D6AA68F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4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BEB0-E5CF-4EC0-9F3E-2A99CD5380D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7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65F8C-DED7-4B0C-A747-2C17A3B53A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9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4CE34D-79E2-4078-BBA2-96DF0BD1DD33}" type="slidenum">
              <a:rPr lang="en-GB" altLang="ru-RU">
                <a:latin typeface="Calibri" panose="020F0502020204030204" pitchFamily="34" charset="0"/>
              </a:rPr>
              <a:pPr eaLnBrk="1" hangingPunct="1"/>
              <a:t>7</a:t>
            </a:fld>
            <a:endParaRPr lang="en-GB" altLang="ru-RU">
              <a:latin typeface="Calibri" panose="020F0502020204030204" pitchFamily="34" charset="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0302" y="4000957"/>
            <a:ext cx="5171660" cy="37918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8708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EB041B-728E-495D-8234-920AAFA7880C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6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C8DC-1DCB-4071-9D3B-1CC3DCC9E3D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5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6C8DC-1DCB-4071-9D3B-1CC3DCC9E3DF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5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BEB0-E5CF-4EC0-9F3E-2A99CD5380DC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7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0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2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9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4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4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1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3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2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9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6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C2D1-E16B-48CA-B981-E7DD62EABCA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9CAD-0D5E-45AD-A599-C1772359C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8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48" y="5265457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cs typeface="Arial" pitchFamily="34" charset="0"/>
              </a:rPr>
              <a:t>Голубкова</a:t>
            </a:r>
            <a:r>
              <a:rPr lang="ru-RU" sz="2000" b="1" dirty="0" smtClean="0">
                <a:cs typeface="Arial" pitchFamily="34" charset="0"/>
              </a:rPr>
              <a:t> Алла Александровна</a:t>
            </a:r>
          </a:p>
          <a:p>
            <a:pPr algn="ctr"/>
            <a:r>
              <a:rPr lang="ru-RU" sz="2000" b="1" dirty="0">
                <a:cs typeface="Arial" pitchFamily="34" charset="0"/>
              </a:rPr>
              <a:t>д</a:t>
            </a:r>
            <a:r>
              <a:rPr lang="ru-RU" sz="2000" b="1" dirty="0" smtClean="0">
                <a:cs typeface="Arial" pitchFamily="34" charset="0"/>
              </a:rPr>
              <a:t>.м.н., профессор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29386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Москва, 2022</a:t>
            </a:r>
            <a:endParaRPr lang="ru-RU" sz="2000" i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636608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Вопросы теории иммунологии. Вакцинопрофилактика в условиях пандемии новой коронавирусной инфекции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3265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ФГБОУ ДПО РМАНПО Минздрава </a:t>
            </a:r>
            <a:r>
              <a:rPr lang="ru-RU" sz="2000" b="1" dirty="0" smtClean="0"/>
              <a:t>России</a:t>
            </a:r>
          </a:p>
          <a:p>
            <a:pPr algn="ctr"/>
            <a:r>
              <a:rPr lang="ru-RU" sz="2000" b="1" dirty="0" smtClean="0"/>
              <a:t>Кафедра эпидемиологии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28" y="1124744"/>
            <a:ext cx="1354727" cy="13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63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352928" cy="4718149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Приказ Минздрава  России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от 06.12.2021 г. №1122н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1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321040" cy="3566160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solidFill>
                  <a:srgbClr val="FF0000"/>
                </a:solidFill>
                <a:latin typeface="+mn-lt"/>
              </a:rPr>
              <a:t>Ведущее мероприятие в борьбе с пандемией </a:t>
            </a:r>
            <a:r>
              <a:rPr lang="en-US" sz="4400" b="1" cap="none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4400" b="1" cap="none" dirty="0" smtClean="0">
                <a:solidFill>
                  <a:srgbClr val="FF0000"/>
                </a:solidFill>
                <a:latin typeface="+mn-lt"/>
              </a:rPr>
              <a:t> -в</a:t>
            </a:r>
            <a:r>
              <a:rPr lang="ru-RU" sz="4400" cap="none" dirty="0" smtClean="0">
                <a:solidFill>
                  <a:srgbClr val="FF0000"/>
                </a:solidFill>
                <a:latin typeface="+mn-lt"/>
              </a:rPr>
              <a:t>акцинопрофилактика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9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Прогноз развития пандемии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Сценарий № 1</a:t>
            </a:r>
          </a:p>
          <a:p>
            <a:r>
              <a:rPr lang="ru-RU" b="1" dirty="0"/>
              <a:t>полное искоренение - </a:t>
            </a:r>
            <a:r>
              <a:rPr lang="ru-RU" b="1" dirty="0" err="1"/>
              <a:t>эрадикация</a:t>
            </a:r>
            <a:r>
              <a:rPr lang="ru-RU" dirty="0"/>
              <a:t> (</a:t>
            </a:r>
            <a:r>
              <a:rPr lang="ru-RU" i="1" dirty="0" err="1"/>
              <a:t>eradication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предусматривает</a:t>
            </a:r>
            <a:r>
              <a:rPr lang="ru-RU" dirty="0"/>
              <a:t>, что медикам удастся окончательно искоренить Covid-19 с лица Земли, как это почти полвека назад произошло с вирусом натуральной оспы.</a:t>
            </a:r>
          </a:p>
          <a:p>
            <a:pPr algn="just"/>
            <a:r>
              <a:rPr lang="ru-RU" dirty="0" smtClean="0"/>
              <a:t>повторить </a:t>
            </a:r>
            <a:r>
              <a:rPr lang="ru-RU" dirty="0"/>
              <a:t>этот успех можно лишь при одном </a:t>
            </a:r>
            <a:r>
              <a:rPr lang="ru-RU" dirty="0" smtClean="0"/>
              <a:t>условии: </a:t>
            </a:r>
          </a:p>
          <a:p>
            <a:pPr lvl="1" algn="just"/>
            <a:r>
              <a:rPr lang="ru-RU" dirty="0" smtClean="0"/>
              <a:t>иммунитет </a:t>
            </a:r>
            <a:r>
              <a:rPr lang="ru-RU" dirty="0"/>
              <a:t>(как после прививки, так и после перенесенной болезни) должен быть крепким и продолжительным - так, чтобы он защищал от повторного заражения и одновременно предотвращал дальнейшую передачу </a:t>
            </a:r>
            <a:r>
              <a:rPr lang="ru-RU" dirty="0" smtClean="0"/>
              <a:t>инфекции</a:t>
            </a:r>
            <a:endParaRPr lang="ru-RU" dirty="0"/>
          </a:p>
          <a:p>
            <a:pPr algn="just"/>
            <a:r>
              <a:rPr lang="ru-RU" dirty="0"/>
              <a:t>В случае с Covid-19 на это надежды мало - а учитывая продолжающиеся мутации вируса, вариант полного избавления от него "может оказаться слишком амбициозным даже в качестве мысленного эксперимента, не говоря уже о том чтобы класть его в основу стратегии здравоохранения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78539" y="6397153"/>
            <a:ext cx="6737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POTENTIAL COVID-19 ENDGAME SCENARIOS ERADICATION, ELIMINATION, COHABITATION, OR CONFLAGRATION? </a:t>
            </a:r>
            <a:endParaRPr lang="ru-RU" sz="1100" dirty="0"/>
          </a:p>
          <a:p>
            <a:r>
              <a:rPr lang="en-US" sz="1100" dirty="0" smtClean="0"/>
              <a:t>JAMA </a:t>
            </a:r>
            <a:r>
              <a:rPr lang="en-US" sz="1100" dirty="0"/>
              <a:t>July 27, 2021 Volume 326, Number </a:t>
            </a:r>
            <a:r>
              <a:rPr lang="en-US" sz="1100" dirty="0" smtClean="0"/>
              <a:t>4</a:t>
            </a:r>
            <a:r>
              <a:rPr lang="ru-RU" sz="1100" dirty="0" smtClean="0"/>
              <a:t> </a:t>
            </a:r>
            <a:r>
              <a:rPr lang="en-US" sz="1100" dirty="0" smtClean="0"/>
              <a:t>Published </a:t>
            </a:r>
            <a:r>
              <a:rPr lang="en-US" sz="1100" dirty="0"/>
              <a:t>Online: July 8, </a:t>
            </a:r>
            <a:r>
              <a:rPr lang="en-US" sz="1100" dirty="0" smtClean="0"/>
              <a:t>2021.</a:t>
            </a:r>
            <a:r>
              <a:rPr lang="ru-RU" sz="1100" dirty="0" smtClean="0"/>
              <a:t> </a:t>
            </a:r>
            <a:r>
              <a:rPr lang="en-US" sz="1100" dirty="0" smtClean="0"/>
              <a:t>doi:10.1001/jama.2021.11042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62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Прогноз развития пандемии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rgbClr val="FF0000"/>
                </a:solidFill>
              </a:rPr>
              <a:t>Сценарий № 2</a:t>
            </a:r>
            <a:endParaRPr lang="ru-RU" dirty="0" smtClean="0"/>
          </a:p>
          <a:p>
            <a:pPr algn="just"/>
            <a:r>
              <a:rPr lang="ru-RU" b="1" dirty="0" smtClean="0"/>
              <a:t>элиминация </a:t>
            </a:r>
            <a:r>
              <a:rPr lang="ru-RU" dirty="0"/>
              <a:t>(</a:t>
            </a:r>
            <a:r>
              <a:rPr lang="ru-RU" i="1" dirty="0" err="1"/>
              <a:t>elimination</a:t>
            </a:r>
            <a:r>
              <a:rPr lang="ru-RU" dirty="0"/>
              <a:t>), то есть </a:t>
            </a:r>
            <a:r>
              <a:rPr lang="ru-RU" i="1" dirty="0"/>
              <a:t>временное</a:t>
            </a:r>
            <a:r>
              <a:rPr lang="ru-RU" dirty="0"/>
              <a:t> снижение числа заражений </a:t>
            </a:r>
            <a:r>
              <a:rPr lang="ru-RU" i="1" dirty="0"/>
              <a:t>в конкретной стране </a:t>
            </a:r>
            <a:r>
              <a:rPr lang="ru-RU" dirty="0"/>
              <a:t>до нуля за счет массовой вакцинации и строгой системы ограничительных мер - по сути, полного закрытия границ и изоляции от внешнего мира. </a:t>
            </a:r>
            <a:endParaRPr lang="ru-RU" dirty="0" smtClean="0"/>
          </a:p>
          <a:p>
            <a:pPr algn="just"/>
            <a:r>
              <a:rPr lang="ru-RU" dirty="0" smtClean="0"/>
              <a:t>самый </a:t>
            </a:r>
            <a:r>
              <a:rPr lang="ru-RU" dirty="0"/>
              <a:t>известный подобный пример на сегодняшний день - ситуация с вирусом </a:t>
            </a:r>
            <a:r>
              <a:rPr lang="ru-RU" dirty="0" smtClean="0"/>
              <a:t>кори: </a:t>
            </a:r>
          </a:p>
          <a:p>
            <a:pPr lvl="1" algn="just"/>
            <a:r>
              <a:rPr lang="ru-RU" dirty="0" smtClean="0"/>
              <a:t>благодаря </a:t>
            </a:r>
            <a:r>
              <a:rPr lang="ru-RU" dirty="0"/>
              <a:t>массовой вакцинации в детском возрасте в наши дни вспышки этой болезни случаются редко и их удается относительно быстро взять под </a:t>
            </a:r>
            <a:r>
              <a:rPr lang="ru-RU" dirty="0" smtClean="0"/>
              <a:t>контроль</a:t>
            </a:r>
            <a:endParaRPr lang="ru-RU" dirty="0"/>
          </a:p>
          <a:p>
            <a:pPr algn="just"/>
            <a:r>
              <a:rPr lang="ru-RU" dirty="0"/>
              <a:t>В случае в </a:t>
            </a:r>
            <a:r>
              <a:rPr lang="ru-RU" dirty="0" err="1"/>
              <a:t>коронавирусом</a:t>
            </a:r>
            <a:r>
              <a:rPr lang="ru-RU" dirty="0"/>
              <a:t> такого положения дел удавалось </a:t>
            </a:r>
            <a:r>
              <a:rPr lang="ru-RU" i="1" dirty="0"/>
              <a:t>на какое-то время </a:t>
            </a:r>
            <a:r>
              <a:rPr lang="ru-RU" dirty="0"/>
              <a:t>добиться уже нескольким странам: это Австралия, Вьетнам, Китай, Новая Зеландия и </a:t>
            </a:r>
            <a:r>
              <a:rPr lang="ru-RU" dirty="0" smtClean="0"/>
              <a:t>Сингапур</a:t>
            </a:r>
          </a:p>
          <a:p>
            <a:pPr algn="just"/>
            <a:r>
              <a:rPr lang="ru-RU" dirty="0" smtClean="0"/>
              <a:t>Такой </a:t>
            </a:r>
            <a:r>
              <a:rPr lang="ru-RU" dirty="0"/>
              <a:t>вариант наиболее вероятен в том случае, если эпидемию придется держать под контролем, периодически обновляя </a:t>
            </a:r>
            <a:r>
              <a:rPr lang="ru-RU" dirty="0" smtClean="0"/>
              <a:t>прививку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78539" y="6397153"/>
            <a:ext cx="6737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POTENTIAL COVID-19 ENDGAME SCENARIOS ERADICATION, ELIMINATION, COHABITATION, OR CONFLAGRATION? </a:t>
            </a:r>
            <a:endParaRPr lang="ru-RU" sz="1100" dirty="0"/>
          </a:p>
          <a:p>
            <a:r>
              <a:rPr lang="en-US" sz="1100" dirty="0" smtClean="0"/>
              <a:t>JAMA </a:t>
            </a:r>
            <a:r>
              <a:rPr lang="en-US" sz="1100" dirty="0"/>
              <a:t>July 27, 2021 Volume 326, Number </a:t>
            </a:r>
            <a:r>
              <a:rPr lang="en-US" sz="1100" dirty="0" smtClean="0"/>
              <a:t>4</a:t>
            </a:r>
            <a:r>
              <a:rPr lang="ru-RU" sz="1100" dirty="0" smtClean="0"/>
              <a:t> </a:t>
            </a:r>
            <a:r>
              <a:rPr lang="en-US" sz="1100" dirty="0" smtClean="0"/>
              <a:t>Published </a:t>
            </a:r>
            <a:r>
              <a:rPr lang="en-US" sz="1100" dirty="0"/>
              <a:t>Online: July 8, </a:t>
            </a:r>
            <a:r>
              <a:rPr lang="en-US" sz="1100" dirty="0" smtClean="0"/>
              <a:t>2021.</a:t>
            </a:r>
            <a:r>
              <a:rPr lang="ru-RU" sz="1100" dirty="0" smtClean="0"/>
              <a:t> </a:t>
            </a:r>
            <a:r>
              <a:rPr lang="en-US" sz="1100" dirty="0" smtClean="0"/>
              <a:t>doi:10.1001/jama.2021.11042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982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Прогноз развития пандемии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rgbClr val="FF0000"/>
                </a:solidFill>
              </a:rPr>
              <a:t>Сценарий № 3</a:t>
            </a:r>
          </a:p>
          <a:p>
            <a:r>
              <a:rPr lang="ru-RU" b="1" dirty="0"/>
              <a:t>жизнь с вирусом</a:t>
            </a:r>
            <a:r>
              <a:rPr lang="ru-RU" dirty="0"/>
              <a:t> (</a:t>
            </a:r>
            <a:r>
              <a:rPr lang="ru-RU" i="1" dirty="0" err="1"/>
              <a:t>cohabitation</a:t>
            </a:r>
            <a:r>
              <a:rPr lang="ru-RU" dirty="0"/>
              <a:t>) </a:t>
            </a:r>
            <a:endParaRPr lang="ru-RU" dirty="0" smtClean="0"/>
          </a:p>
          <a:p>
            <a:pPr algn="just"/>
            <a:r>
              <a:rPr lang="ru-RU" dirty="0" smtClean="0"/>
              <a:t>исходит </a:t>
            </a:r>
            <a:r>
              <a:rPr lang="ru-RU" dirty="0"/>
              <a:t>из того, что разработанные вакцины (а скорее их будущие модификации) будут и дальше защищать лишь от тяжелого течения Covid-19 и летального </a:t>
            </a:r>
            <a:r>
              <a:rPr lang="ru-RU" dirty="0" smtClean="0"/>
              <a:t>исхода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таких условиях там, где вакцинированных много, вирус перестанет представлять смертельную опасность и фактически Covid-19 превратится в сезонную </a:t>
            </a:r>
            <a:r>
              <a:rPr lang="ru-RU" dirty="0" smtClean="0"/>
              <a:t>простуду</a:t>
            </a:r>
            <a:endParaRPr lang="ru-RU" dirty="0"/>
          </a:p>
          <a:p>
            <a:pPr algn="just"/>
            <a:r>
              <a:rPr lang="ru-RU" dirty="0" smtClean="0"/>
              <a:t>иногда </a:t>
            </a:r>
            <a:r>
              <a:rPr lang="ru-RU" dirty="0"/>
              <a:t>заболевать будут и привитые - за счет снижения у них общего иммунитета, естественного падения со временем уровня антител или новых мутаций </a:t>
            </a:r>
            <a:r>
              <a:rPr lang="ru-RU" dirty="0" smtClean="0"/>
              <a:t>вируса</a:t>
            </a:r>
          </a:p>
          <a:p>
            <a:pPr algn="just"/>
            <a:r>
              <a:rPr lang="ru-RU" dirty="0" smtClean="0"/>
              <a:t>однако </a:t>
            </a:r>
            <a:r>
              <a:rPr lang="ru-RU" dirty="0"/>
              <a:t>большая часть населения в любой момент времени будет достаточно защищена, чтобы масштабных вспышек тяжело протекающей болезни можно было </a:t>
            </a:r>
            <a:r>
              <a:rPr lang="ru-RU" dirty="0" smtClean="0"/>
              <a:t>избежать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78539" y="6397153"/>
            <a:ext cx="6737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POTENTIAL COVID-19 ENDGAME SCENARIOS ERADICATION, ELIMINATION, COHABITATION, OR CONFLAGRATION? </a:t>
            </a:r>
            <a:endParaRPr lang="ru-RU" sz="1100" dirty="0"/>
          </a:p>
          <a:p>
            <a:r>
              <a:rPr lang="en-US" sz="1100" dirty="0" smtClean="0"/>
              <a:t>JAMA </a:t>
            </a:r>
            <a:r>
              <a:rPr lang="en-US" sz="1100" dirty="0"/>
              <a:t>July 27, 2021 Volume 326, Number </a:t>
            </a:r>
            <a:r>
              <a:rPr lang="en-US" sz="1100" dirty="0" smtClean="0"/>
              <a:t>4</a:t>
            </a:r>
            <a:r>
              <a:rPr lang="ru-RU" sz="1100" dirty="0" smtClean="0"/>
              <a:t> </a:t>
            </a:r>
            <a:r>
              <a:rPr lang="en-US" sz="1100" dirty="0" smtClean="0"/>
              <a:t>Published </a:t>
            </a:r>
            <a:r>
              <a:rPr lang="en-US" sz="1100" dirty="0"/>
              <a:t>Online: July 8, </a:t>
            </a:r>
            <a:r>
              <a:rPr lang="en-US" sz="1100" dirty="0" smtClean="0"/>
              <a:t>2021.</a:t>
            </a:r>
            <a:r>
              <a:rPr lang="ru-RU" sz="1100" dirty="0" smtClean="0"/>
              <a:t> </a:t>
            </a:r>
            <a:r>
              <a:rPr lang="en-US" sz="1100" dirty="0" smtClean="0"/>
              <a:t>doi:10.1001/jama.2021.11042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706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Прогноз развития пандемии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Сценарий № 4</a:t>
            </a:r>
          </a:p>
          <a:p>
            <a:r>
              <a:rPr lang="ru-RU" sz="2400" b="1" dirty="0"/>
              <a:t>масштабное </a:t>
            </a:r>
            <a:r>
              <a:rPr lang="ru-RU" sz="2400" b="1" dirty="0" smtClean="0"/>
              <a:t>распространение</a:t>
            </a:r>
            <a:r>
              <a:rPr lang="ru-RU" sz="2400" b="1" dirty="0"/>
              <a:t> </a:t>
            </a:r>
            <a:r>
              <a:rPr lang="ru-RU" sz="2400" dirty="0"/>
              <a:t>(</a:t>
            </a:r>
            <a:r>
              <a:rPr lang="ru-RU" sz="2400" i="1" dirty="0" err="1" smtClean="0"/>
              <a:t>conflagration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smtClean="0"/>
              <a:t>этот </a:t>
            </a:r>
            <a:r>
              <a:rPr lang="ru-RU" sz="2400" dirty="0"/>
              <a:t>вариант наиболее вероятен, если значительная часть населения планеты останется </a:t>
            </a:r>
            <a:r>
              <a:rPr lang="ru-RU" sz="2400" dirty="0" err="1" smtClean="0"/>
              <a:t>непривитой</a:t>
            </a:r>
            <a:r>
              <a:rPr lang="ru-RU" sz="2400" dirty="0" smtClean="0"/>
              <a:t>:</a:t>
            </a:r>
          </a:p>
          <a:p>
            <a:pPr lvl="1" algn="just"/>
            <a:r>
              <a:rPr lang="ru-RU" sz="2000" dirty="0" smtClean="0"/>
              <a:t>проблема доступности вакцин </a:t>
            </a:r>
          </a:p>
          <a:p>
            <a:pPr lvl="1" algn="just"/>
            <a:r>
              <a:rPr lang="ru-RU" sz="2000" dirty="0" smtClean="0"/>
              <a:t>наличие медицинских противопоказаний</a:t>
            </a:r>
          </a:p>
          <a:p>
            <a:pPr lvl="1" algn="just"/>
            <a:r>
              <a:rPr lang="ru-RU" sz="2000" dirty="0" smtClean="0"/>
              <a:t>низкий иммунный статус </a:t>
            </a:r>
          </a:p>
          <a:p>
            <a:pPr lvl="1" algn="just"/>
            <a:r>
              <a:rPr lang="ru-RU" sz="2000" dirty="0" smtClean="0"/>
              <a:t>личное нежелание вакцинироваться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таком случае вирус продолжит стремительно распространяться - а следовательно, и </a:t>
            </a:r>
            <a:r>
              <a:rPr lang="ru-RU" sz="2400" dirty="0" smtClean="0"/>
              <a:t>мутировать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78539" y="6397153"/>
            <a:ext cx="6737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POTENTIAL COVID-19 ENDGAME SCENARIOS ERADICATION, ELIMINATION, COHABITATION, OR CONFLAGRATION? </a:t>
            </a:r>
            <a:endParaRPr lang="ru-RU" sz="1100" dirty="0"/>
          </a:p>
          <a:p>
            <a:r>
              <a:rPr lang="en-US" sz="1100" dirty="0" smtClean="0"/>
              <a:t>JAMA </a:t>
            </a:r>
            <a:r>
              <a:rPr lang="en-US" sz="1100" dirty="0"/>
              <a:t>July 27, 2021 Volume 326, Number </a:t>
            </a:r>
            <a:r>
              <a:rPr lang="en-US" sz="1100" dirty="0" smtClean="0"/>
              <a:t>4</a:t>
            </a:r>
            <a:r>
              <a:rPr lang="ru-RU" sz="1100" dirty="0" smtClean="0"/>
              <a:t> </a:t>
            </a:r>
            <a:r>
              <a:rPr lang="en-US" sz="1100" dirty="0" smtClean="0"/>
              <a:t>Published </a:t>
            </a:r>
            <a:r>
              <a:rPr lang="en-US" sz="1100" dirty="0"/>
              <a:t>Online: July 8, </a:t>
            </a:r>
            <a:r>
              <a:rPr lang="en-US" sz="1100" dirty="0" smtClean="0"/>
              <a:t>2021.</a:t>
            </a:r>
            <a:r>
              <a:rPr lang="ru-RU" sz="1100" dirty="0" smtClean="0"/>
              <a:t> </a:t>
            </a:r>
            <a:r>
              <a:rPr lang="en-US" sz="1100" dirty="0" smtClean="0"/>
              <a:t>doi:10.1001/jama.2021.11042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845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2.teletype.in/files/5d/2b/5d2b0155-5f0e-44e6-b1f4-29630f3200d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87896"/>
            <a:ext cx="57032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783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Оценка приверженности вакцинации в разных странах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2376264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Установлена значительно более высокая готовность принять вакцину COVID-19 в странах с низким уровнем дохода (80,3%; 95% ДИ: 74,9-85,6%) 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сравнению с США (64,6%; 95% ДИ: 61,8-67,3%) </a:t>
            </a:r>
            <a:endParaRPr lang="ru-RU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Россией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(30,4%; 95; ДИ: 29,1-31,7%).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65462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https://www.nature.com/articles/s41591-021-01454-y#MOESM1</a:t>
            </a:r>
          </a:p>
        </p:txBody>
      </p:sp>
    </p:spTree>
    <p:extLst>
      <p:ext uri="{BB962C8B-B14F-4D97-AF65-F5344CB8AC3E}">
        <p14:creationId xmlns:p14="http://schemas.microsoft.com/office/powerpoint/2010/main" val="34349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83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Оценка приверженности вакцинации в разных странах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65462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https://www.nature.com/articles/s41591-021-01454-y#MOESM1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Причины принятия вакцин:</a:t>
            </a:r>
          </a:p>
          <a:p>
            <a:pPr marL="0" indent="0">
              <a:buNone/>
            </a:pPr>
            <a:r>
              <a:rPr lang="ru-RU" sz="2400" dirty="0" smtClean="0"/>
              <a:t>1) желание </a:t>
            </a:r>
            <a:r>
              <a:rPr lang="ru-RU" sz="2400" dirty="0"/>
              <a:t>защитить себя от заражения </a:t>
            </a:r>
            <a:r>
              <a:rPr lang="en-US" sz="2400" dirty="0"/>
              <a:t>COVID</a:t>
            </a:r>
            <a:r>
              <a:rPr lang="ru-RU" sz="2400" dirty="0" smtClean="0"/>
              <a:t>-19</a:t>
            </a:r>
          </a:p>
          <a:p>
            <a:pPr marL="0" indent="0">
              <a:buNone/>
            </a:pPr>
            <a:r>
              <a:rPr lang="ru-RU" sz="2400" dirty="0" smtClean="0"/>
              <a:t>2) защита </a:t>
            </a:r>
            <a:r>
              <a:rPr lang="ru-RU" sz="2400" dirty="0"/>
              <a:t>семьи, близких людей. </a:t>
            </a: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200" dirty="0" smtClean="0"/>
              <a:t>При </a:t>
            </a:r>
            <a:r>
              <a:rPr lang="ru-RU" sz="2200" dirty="0"/>
              <a:t>этом, по сравнению со стремлением защитить себя и свою семью, </a:t>
            </a:r>
            <a:r>
              <a:rPr lang="ru-RU" sz="2200" b="1" dirty="0"/>
              <a:t>защита своего общества не занимала значительного места среди указанных причин принятия вакцинации</a:t>
            </a:r>
            <a:r>
              <a:rPr lang="ru-RU" sz="2200" dirty="0"/>
              <a:t>. Соответственно, призывы к альтруистическому поведению или другим </a:t>
            </a:r>
            <a:r>
              <a:rPr lang="ru-RU" sz="2200" dirty="0" err="1"/>
              <a:t>просоциальным</a:t>
            </a:r>
            <a:r>
              <a:rPr lang="ru-RU" sz="2200" dirty="0"/>
              <a:t> мотивам для содействия принятию вакцины населением </a:t>
            </a:r>
            <a:r>
              <a:rPr lang="ru-RU" sz="2200" b="1" dirty="0"/>
              <a:t>будут малоэффективны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7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61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Данные о вакцинации в разных странах,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состоянию на 01.03.2022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4859" y="6530751"/>
            <a:ext cx="2949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https://gogov.ru/articles/covid-v-stats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518686" cy="37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61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Данные о вакцинации в России,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состоянию на 01.03.2022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78 713 867 чел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smtClean="0"/>
              <a:t>(53,9% </a:t>
            </a:r>
            <a:r>
              <a:rPr lang="ru-RU" dirty="0"/>
              <a:t>от населения, </a:t>
            </a:r>
            <a:r>
              <a:rPr lang="ru-RU" dirty="0" smtClean="0"/>
              <a:t>67,9% </a:t>
            </a:r>
            <a:r>
              <a:rPr lang="ru-RU" dirty="0"/>
              <a:t>от </a:t>
            </a:r>
            <a:r>
              <a:rPr lang="ru-RU" dirty="0" smtClean="0"/>
              <a:t>взрослого) </a:t>
            </a:r>
            <a:r>
              <a:rPr lang="ru-RU" dirty="0"/>
              <a:t>- привито хотя бы одним компонентом </a:t>
            </a:r>
            <a:r>
              <a:rPr lang="ru-RU" dirty="0" smtClean="0"/>
              <a:t>вакцины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b="1" dirty="0" smtClean="0"/>
              <a:t>72 058 113 чел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smtClean="0"/>
              <a:t>(49,3% </a:t>
            </a:r>
            <a:r>
              <a:rPr lang="ru-RU" dirty="0"/>
              <a:t>от населения, </a:t>
            </a:r>
            <a:r>
              <a:rPr lang="ru-RU" dirty="0" smtClean="0"/>
              <a:t>62,2% </a:t>
            </a:r>
            <a:r>
              <a:rPr lang="ru-RU" dirty="0"/>
              <a:t>от </a:t>
            </a:r>
            <a:r>
              <a:rPr lang="ru-RU" dirty="0" smtClean="0"/>
              <a:t>взрослого) </a:t>
            </a:r>
            <a:r>
              <a:rPr lang="ru-RU" dirty="0"/>
              <a:t>- полностью </a:t>
            </a:r>
            <a:r>
              <a:rPr lang="ru-RU" dirty="0" smtClean="0"/>
              <a:t>привито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b="1" dirty="0" smtClean="0"/>
              <a:t>55 165 </a:t>
            </a:r>
            <a:r>
              <a:rPr lang="ru-RU" dirty="0" smtClean="0"/>
              <a:t>– привито детей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b="1" dirty="0" smtClean="0"/>
              <a:t>160 992 490 шт</a:t>
            </a:r>
            <a:r>
              <a:rPr lang="ru-RU" b="1" dirty="0"/>
              <a:t>.</a:t>
            </a:r>
            <a:r>
              <a:rPr lang="ru-RU" dirty="0"/>
              <a:t> - всего </a:t>
            </a:r>
            <a:r>
              <a:rPr lang="ru-RU" dirty="0" smtClean="0"/>
              <a:t>сделано прививок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b="1" dirty="0" smtClean="0"/>
              <a:t>12 359 287 чел</a:t>
            </a:r>
            <a:r>
              <a:rPr lang="ru-RU" b="1" dirty="0"/>
              <a:t>.</a:t>
            </a:r>
            <a:r>
              <a:rPr lang="ru-RU" dirty="0"/>
              <a:t> - </a:t>
            </a:r>
            <a:r>
              <a:rPr lang="ru-RU" dirty="0" smtClean="0"/>
              <a:t>ревакцинированы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4859" y="6530751"/>
            <a:ext cx="2949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https://gogov.ru/articles/covid-v-stats</a:t>
            </a:r>
          </a:p>
        </p:txBody>
      </p:sp>
    </p:spTree>
    <p:extLst>
      <p:ext uri="{BB962C8B-B14F-4D97-AF65-F5344CB8AC3E}">
        <p14:creationId xmlns:p14="http://schemas.microsoft.com/office/powerpoint/2010/main" val="2710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715436" cy="6021288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ru-RU" sz="2300" dirty="0" smtClean="0"/>
              <a:t>На протяжении более чем 200-летней истории </a:t>
            </a:r>
            <a:r>
              <a:rPr lang="ru-RU" sz="2300" dirty="0" err="1" smtClean="0"/>
              <a:t>вакцинопрофилактика</a:t>
            </a:r>
            <a:r>
              <a:rPr lang="ru-RU" sz="2300" dirty="0" smtClean="0"/>
              <a:t> доказала свою исключительную эффективность в сохранении жизни и здоровья людей </a:t>
            </a:r>
          </a:p>
          <a:p>
            <a:pPr algn="just">
              <a:spcBef>
                <a:spcPts val="1800"/>
              </a:spcBef>
            </a:pPr>
            <a:r>
              <a:rPr lang="ru-RU" sz="2300" dirty="0" smtClean="0"/>
              <a:t>Благодаря иммунопрофилактике, мировому сообществу удалось ликвидировать натуральную оспу, провозгласить цель элиминации кори и врожденной краснухи, резко снизить заболеваемость и летальность от многих детских инфекций (коклюш, дифтерия, столбняк, вирусный гепатит В и т.д.)</a:t>
            </a:r>
          </a:p>
          <a:p>
            <a:pPr algn="just">
              <a:spcBef>
                <a:spcPts val="1800"/>
              </a:spcBef>
            </a:pPr>
            <a:r>
              <a:rPr lang="ru-RU" sz="2300" dirty="0" smtClean="0"/>
              <a:t>В условиях пандемии </a:t>
            </a:r>
            <a:r>
              <a:rPr lang="en-US" sz="2300" dirty="0" smtClean="0"/>
              <a:t>COVID-19 </a:t>
            </a:r>
            <a:r>
              <a:rPr lang="ru-RU" sz="2300" dirty="0" smtClean="0"/>
              <a:t>вопросы организации вакцинации населения приобретают еще большую актуальность</a:t>
            </a:r>
          </a:p>
          <a:p>
            <a:pPr algn="just">
              <a:spcBef>
                <a:spcPts val="1800"/>
              </a:spcBef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878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949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Различные платформы, используемые для разработки вакцин против SARS-CoV-2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093806"/>
              </p:ext>
            </p:extLst>
          </p:nvPr>
        </p:nvGraphicFramePr>
        <p:xfrm>
          <a:off x="269776" y="980728"/>
          <a:ext cx="8604447" cy="5581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235">
                  <a:extLst>
                    <a:ext uri="{9D8B030D-6E8A-4147-A177-3AD203B41FA5}">
                      <a16:colId xmlns="" xmlns:a16="http://schemas.microsoft.com/office/drawing/2014/main" val="789496192"/>
                    </a:ext>
                  </a:extLst>
                </a:gridCol>
                <a:gridCol w="2521378">
                  <a:extLst>
                    <a:ext uri="{9D8B030D-6E8A-4147-A177-3AD203B41FA5}">
                      <a16:colId xmlns="" xmlns:a16="http://schemas.microsoft.com/office/drawing/2014/main" val="4263322612"/>
                    </a:ext>
                  </a:extLst>
                </a:gridCol>
                <a:gridCol w="2154548">
                  <a:extLst>
                    <a:ext uri="{9D8B030D-6E8A-4147-A177-3AD203B41FA5}">
                      <a16:colId xmlns="" xmlns:a16="http://schemas.microsoft.com/office/drawing/2014/main" val="46171152"/>
                    </a:ext>
                  </a:extLst>
                </a:gridCol>
                <a:gridCol w="2074286">
                  <a:extLst>
                    <a:ext uri="{9D8B030D-6E8A-4147-A177-3AD203B41FA5}">
                      <a16:colId xmlns="" xmlns:a16="http://schemas.microsoft.com/office/drawing/2014/main" val="2935368891"/>
                    </a:ext>
                  </a:extLst>
                </a:gridCol>
              </a:tblGrid>
              <a:tr h="208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Платформа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Преимущества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indent="1397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Ограничения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extLst>
                  <a:ext uri="{0D108BD9-81ED-4DB2-BD59-A6C34878D82A}">
                    <a16:rowId xmlns="" xmlns:a16="http://schemas.microsoft.com/office/drawing/2014/main" val="422167966"/>
                  </a:ext>
                </a:extLst>
              </a:tr>
              <a:tr h="834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Инактивированная вакцина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Химически инактивированный вирус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Стабильный; иммунный ответ, нацеленный на </a:t>
                      </a:r>
                      <a:r>
                        <a:rPr lang="en-US" sz="1400">
                          <a:effectLst/>
                        </a:rPr>
                        <a:t>S</a:t>
                      </a:r>
                      <a:r>
                        <a:rPr lang="ru-RU" sz="1400">
                          <a:effectLst/>
                        </a:rPr>
                        <a:t>-белок и другие компоненты вируса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Необходимо поддерживать целостность иммуногенных частиц.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extLst>
                  <a:ext uri="{0D108BD9-81ED-4DB2-BD59-A6C34878D82A}">
                    <a16:rowId xmlns="" xmlns:a16="http://schemas.microsoft.com/office/drawing/2014/main" val="1847816084"/>
                  </a:ext>
                </a:extLst>
              </a:tr>
              <a:tr h="1252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Живая аттенуированная вакцина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Генетически ослабленные версии вируса дикого типа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Стимулируют гуморальный и клеточный иммунитет к нескольким компонентам целого ослабленного вируса.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Возврат к вирусу дикого типа или рекомбинация с ним (замена нуклеотидов во время репликации вируса)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extLst>
                  <a:ext uri="{0D108BD9-81ED-4DB2-BD59-A6C34878D82A}">
                    <a16:rowId xmlns="" xmlns:a16="http://schemas.microsoft.com/office/drawing/2014/main" val="1737655009"/>
                  </a:ext>
                </a:extLst>
              </a:tr>
              <a:tr h="689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Рекомбинантные белковые вакцины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Состоит из вирусных белков, экспрессированных в одной из различных систем.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Безопасно; нет живых компонентов вируса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Память подлежит проверке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extLst>
                  <a:ext uri="{0D108BD9-81ED-4DB2-BD59-A6C34878D82A}">
                    <a16:rowId xmlns="" xmlns:a16="http://schemas.microsoft.com/office/drawing/2014/main" val="47345503"/>
                  </a:ext>
                </a:extLst>
              </a:tr>
              <a:tr h="1098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Вакцина 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основе 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вирусного вектора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Неспособный к репликации или компетентный к репликации вирусный вектор, </a:t>
                      </a:r>
                      <a:r>
                        <a:rPr lang="ru-RU" sz="1400" dirty="0" err="1">
                          <a:effectLst/>
                        </a:rPr>
                        <a:t>экспрессирующий</a:t>
                      </a:r>
                      <a:r>
                        <a:rPr lang="ru-RU" sz="1400" dirty="0">
                          <a:effectLst/>
                        </a:rPr>
                        <a:t> целевой вирусный белок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Устойчивый иммунный ответ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Подлежит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дальнейшему изучению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extLst>
                  <a:ext uri="{0D108BD9-81ED-4DB2-BD59-A6C34878D82A}">
                    <a16:rowId xmlns="" xmlns:a16="http://schemas.microsoft.com/office/drawing/2014/main" val="1318101799"/>
                  </a:ext>
                </a:extLst>
              </a:tr>
              <a:tr h="834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ДНК-вакцина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Плазмидная ДНК, содержащая промоторы экспрессии млекопитающих и целевой ген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Высокая стабильность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Низкая иммуногенность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extLst>
                  <a:ext uri="{0D108BD9-81ED-4DB2-BD59-A6C34878D82A}">
                    <a16:rowId xmlns="" xmlns:a16="http://schemas.microsoft.com/office/drawing/2014/main" val="2239655447"/>
                  </a:ext>
                </a:extLst>
              </a:tr>
              <a:tr h="6260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РНК-вакцина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мРНК, кодирующая целевые вирусные белки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Никаких взаимодействий с ДНК получателя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Поддерживается при очень низких температурах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751" marR="49751" marT="0" marB="0" anchor="ctr"/>
                </a:tc>
                <a:extLst>
                  <a:ext uri="{0D108BD9-81ED-4DB2-BD59-A6C34878D82A}">
                    <a16:rowId xmlns="" xmlns:a16="http://schemas.microsoft.com/office/drawing/2014/main" val="318355038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6523040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Angeli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 F, </a:t>
            </a:r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Spanevello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 A, </a:t>
            </a:r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Reboldi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 G, </a:t>
            </a:r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Visca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 D, </a:t>
            </a:r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Verdecchia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 P. SARS-CoV-2 vaccines: Lights and shadows. </a:t>
            </a:r>
            <a:endParaRPr lang="ru-RU" sz="800" dirty="0" smtClean="0">
              <a:solidFill>
                <a:srgbClr val="212121"/>
              </a:solidFill>
              <a:latin typeface="BlinkMacSystemFont"/>
            </a:endParaRPr>
          </a:p>
          <a:p>
            <a:pPr algn="r"/>
            <a:r>
              <a:rPr lang="en-US" sz="800" dirty="0" err="1" smtClean="0">
                <a:solidFill>
                  <a:srgbClr val="212121"/>
                </a:solidFill>
                <a:latin typeface="BlinkMacSystemFont"/>
              </a:rPr>
              <a:t>Eur</a:t>
            </a:r>
            <a:r>
              <a:rPr lang="en-US" sz="800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J Intern Med. 2021 Jun;88:1-8</a:t>
            </a:r>
            <a:r>
              <a:rPr lang="en-US" sz="800" dirty="0" smtClean="0">
                <a:solidFill>
                  <a:srgbClr val="212121"/>
                </a:solidFill>
                <a:latin typeface="BlinkMacSystemFont"/>
              </a:rPr>
              <a:t>.</a:t>
            </a:r>
            <a:r>
              <a:rPr lang="ru-RU" sz="800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800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: 10.1016/j.ejim.2021.04.019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824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7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Основные характеристики вакцин против COVID-19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433662"/>
          <a:ext cx="8280921" cy="4875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99">
                  <a:extLst>
                    <a:ext uri="{9D8B030D-6E8A-4147-A177-3AD203B41FA5}">
                      <a16:colId xmlns="" xmlns:a16="http://schemas.microsoft.com/office/drawing/2014/main" val="2793648417"/>
                    </a:ext>
                  </a:extLst>
                </a:gridCol>
                <a:gridCol w="1572198">
                  <a:extLst>
                    <a:ext uri="{9D8B030D-6E8A-4147-A177-3AD203B41FA5}">
                      <a16:colId xmlns="" xmlns:a16="http://schemas.microsoft.com/office/drawing/2014/main" val="4051560733"/>
                    </a:ext>
                  </a:extLst>
                </a:gridCol>
                <a:gridCol w="1526480">
                  <a:extLst>
                    <a:ext uri="{9D8B030D-6E8A-4147-A177-3AD203B41FA5}">
                      <a16:colId xmlns="" xmlns:a16="http://schemas.microsoft.com/office/drawing/2014/main" val="1499120537"/>
                    </a:ext>
                  </a:extLst>
                </a:gridCol>
                <a:gridCol w="1678027">
                  <a:extLst>
                    <a:ext uri="{9D8B030D-6E8A-4147-A177-3AD203B41FA5}">
                      <a16:colId xmlns="" xmlns:a16="http://schemas.microsoft.com/office/drawing/2014/main" val="1826322353"/>
                    </a:ext>
                  </a:extLst>
                </a:gridCol>
                <a:gridCol w="1806715">
                  <a:extLst>
                    <a:ext uri="{9D8B030D-6E8A-4147-A177-3AD203B41FA5}">
                      <a16:colId xmlns="" xmlns:a16="http://schemas.microsoft.com/office/drawing/2014/main" val="974545772"/>
                    </a:ext>
                  </a:extLst>
                </a:gridCol>
                <a:gridCol w="1319902">
                  <a:extLst>
                    <a:ext uri="{9D8B030D-6E8A-4147-A177-3AD203B41FA5}">
                      <a16:colId xmlns="" xmlns:a16="http://schemas.microsoft.com/office/drawing/2014/main" val="1372379391"/>
                    </a:ext>
                  </a:extLst>
                </a:gridCol>
              </a:tblGrid>
              <a:tr h="443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Вакцина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Разработчик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Платформа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Дозы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Эффектив-ность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57487134"/>
                  </a:ext>
                </a:extLst>
              </a:tr>
              <a:tr h="4432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BNT162b2 *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Pfizer / BioNTech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мРНК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(с </a:t>
                      </a:r>
                      <a:r>
                        <a:rPr lang="ru-RU" sz="1400" dirty="0" smtClean="0">
                          <a:effectLst/>
                        </a:rPr>
                        <a:t>интервалом </a:t>
                      </a:r>
                      <a:r>
                        <a:rPr lang="ru-RU" sz="1400" dirty="0">
                          <a:effectLst/>
                        </a:rPr>
                        <a:t>в 3 недели)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0660829"/>
                  </a:ext>
                </a:extLst>
              </a:tr>
              <a:tr h="4432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мРНК-1273 *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Moderna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мРНК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(с </a:t>
                      </a:r>
                      <a:r>
                        <a:rPr lang="ru-RU" sz="1400" dirty="0" smtClean="0">
                          <a:effectLst/>
                        </a:rPr>
                        <a:t>интервалом </a:t>
                      </a:r>
                      <a:r>
                        <a:rPr lang="ru-RU" sz="1400" dirty="0">
                          <a:effectLst/>
                        </a:rPr>
                        <a:t>в 4 недели)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7421489"/>
                  </a:ext>
                </a:extLst>
              </a:tr>
              <a:tr h="66486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Ad26.COV2.S *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Janssen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ru-RU" sz="1400" dirty="0" err="1">
                          <a:effectLst/>
                        </a:rPr>
                        <a:t>Johnson</a:t>
                      </a:r>
                      <a:r>
                        <a:rPr lang="ru-RU" sz="1400" dirty="0">
                          <a:effectLst/>
                        </a:rPr>
                        <a:t> &amp;</a:t>
                      </a:r>
                      <a:r>
                        <a:rPr lang="ru-RU" sz="1400" dirty="0" err="1">
                          <a:effectLst/>
                        </a:rPr>
                        <a:t>Johnson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ДНК аденовирусный вектор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67%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851591"/>
                  </a:ext>
                </a:extLst>
              </a:tr>
              <a:tr h="4432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CVnCoV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CureVAC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мРНК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(с </a:t>
                      </a:r>
                      <a:r>
                        <a:rPr lang="ru-RU" sz="1400" dirty="0" smtClean="0">
                          <a:effectLst/>
                        </a:rPr>
                        <a:t>интервалом </a:t>
                      </a:r>
                      <a:r>
                        <a:rPr lang="ru-RU" sz="1400" dirty="0">
                          <a:effectLst/>
                        </a:rPr>
                        <a:t>в 4 недели)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1965702"/>
                  </a:ext>
                </a:extLst>
              </a:tr>
              <a:tr h="132972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ChAdOx1nCoV-19 *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AstraZeneca / Оксфордский университет / Индийский институт сыворотки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ДНК аденовирусный вектор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(с интервалом от 4/8 до 12 недель)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1306172"/>
                  </a:ext>
                </a:extLst>
              </a:tr>
              <a:tr h="4432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NVX-CoV2373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Novavax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Рекомбинантный белок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(с интервалом в 3 недели)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89%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8956208"/>
                  </a:ext>
                </a:extLst>
              </a:tr>
              <a:tr h="66486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Гам-</a:t>
                      </a:r>
                      <a:r>
                        <a:rPr lang="ru-RU" sz="1400" dirty="0" err="1" smtClean="0">
                          <a:effectLst/>
                        </a:rPr>
                        <a:t>Ковид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r>
                        <a:rPr lang="ru-RU" sz="1400" dirty="0" err="1" smtClean="0">
                          <a:effectLst/>
                        </a:rPr>
                        <a:t>Вак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(Спутник 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Гамалеи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ДНК-аденовирусные векторы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(с </a:t>
                      </a:r>
                      <a:r>
                        <a:rPr lang="ru-RU" sz="1400" dirty="0" smtClean="0">
                          <a:effectLst/>
                        </a:rPr>
                        <a:t>интервалом </a:t>
                      </a:r>
                      <a:r>
                        <a:rPr lang="ru-RU" sz="1400" dirty="0">
                          <a:effectLst/>
                        </a:rPr>
                        <a:t>в 3 недели)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6068495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325345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*-вакцины</a:t>
            </a:r>
            <a:r>
              <a:rPr lang="ru-RU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разрешенные для использования в Европейском Союзе </a:t>
            </a:r>
            <a:endParaRPr lang="ru-RU" sz="1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ea typeface="Times New Roman" panose="02020603050405020304" pitchFamily="18" charset="0"/>
                <a:cs typeface="Times New Roman" panose="02020603050405020304" pitchFamily="18" charset="0"/>
              </a:rPr>
              <a:t>https://www.ema.europa.eu/en/human-regulatory/overview/public-health-threats/coronavirus-disease-covid-19/treatments-vaccines/covid-19-vaccines)</a:t>
            </a:r>
          </a:p>
        </p:txBody>
      </p:sp>
    </p:spTree>
    <p:extLst>
      <p:ext uri="{BB962C8B-B14F-4D97-AF65-F5344CB8AC3E}">
        <p14:creationId xmlns:p14="http://schemas.microsoft.com/office/powerpoint/2010/main" val="23241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Вакцины против 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</a:rPr>
              <a:t>COVID-19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 в России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7336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В Российской </a:t>
            </a:r>
            <a:r>
              <a:rPr lang="ru-RU" sz="2400" dirty="0"/>
              <a:t>Федерации для вакцинации против COVID-19 </a:t>
            </a:r>
            <a:r>
              <a:rPr lang="ru-RU" sz="2400" dirty="0" smtClean="0"/>
              <a:t>зарегистрированы </a:t>
            </a:r>
            <a:r>
              <a:rPr lang="ru-RU" sz="2400" dirty="0"/>
              <a:t>следующие вакцины: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комбинированная </a:t>
            </a:r>
            <a:r>
              <a:rPr lang="ru-RU" sz="2400" dirty="0"/>
              <a:t>векторная вакцина </a:t>
            </a:r>
            <a:r>
              <a:rPr lang="ru-RU" sz="2400" b="1" dirty="0"/>
              <a:t>(«Гам-КОВИД-</a:t>
            </a:r>
            <a:r>
              <a:rPr lang="ru-RU" sz="2400" b="1" dirty="0" err="1"/>
              <a:t>Вак</a:t>
            </a:r>
            <a:r>
              <a:rPr lang="ru-RU" sz="2400" b="1" dirty="0"/>
              <a:t>»)</a:t>
            </a:r>
            <a:r>
              <a:rPr lang="ru-RU" sz="2400" dirty="0"/>
              <a:t>, дата регистрации 11.08.2020;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комбинированная </a:t>
            </a:r>
            <a:r>
              <a:rPr lang="ru-RU" sz="2400" dirty="0"/>
              <a:t>векторная вакцина </a:t>
            </a:r>
            <a:r>
              <a:rPr lang="ru-RU" sz="2400" b="1" dirty="0"/>
              <a:t>(«Гам-КОВИД-</a:t>
            </a:r>
            <a:r>
              <a:rPr lang="ru-RU" sz="2400" b="1" dirty="0" err="1"/>
              <a:t>Вак</a:t>
            </a:r>
            <a:r>
              <a:rPr lang="ru-RU" sz="2400" b="1" dirty="0"/>
              <a:t>-Лио»)</a:t>
            </a:r>
            <a:r>
              <a:rPr lang="ru-RU" sz="2400" dirty="0"/>
              <a:t>, дата регистрации 25.08.2020; 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вакцина </a:t>
            </a:r>
            <a:r>
              <a:rPr lang="ru-RU" sz="2400" dirty="0"/>
              <a:t>на основе пептидных антигенов </a:t>
            </a:r>
            <a:r>
              <a:rPr lang="ru-RU" sz="2400" b="1" dirty="0"/>
              <a:t>(«</a:t>
            </a:r>
            <a:r>
              <a:rPr lang="ru-RU" sz="2400" b="1" dirty="0" err="1"/>
              <a:t>ЭпиВакКорона</a:t>
            </a:r>
            <a:r>
              <a:rPr lang="ru-RU" sz="2400" b="1" dirty="0"/>
              <a:t>»)</a:t>
            </a:r>
            <a:r>
              <a:rPr lang="ru-RU" sz="2400" dirty="0"/>
              <a:t>, дата регистрации 13.10.2020;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вакцина </a:t>
            </a:r>
            <a:r>
              <a:rPr lang="ru-RU" sz="2400" dirty="0"/>
              <a:t>коронавирусная инактивированная </a:t>
            </a:r>
            <a:r>
              <a:rPr lang="ru-RU" sz="2400" dirty="0" err="1"/>
              <a:t>цельновирионная</a:t>
            </a:r>
            <a:r>
              <a:rPr lang="ru-RU" sz="2400" dirty="0"/>
              <a:t> концентрированная очищенная </a:t>
            </a:r>
            <a:r>
              <a:rPr lang="ru-RU" sz="2400" b="1" dirty="0"/>
              <a:t>(«</a:t>
            </a:r>
            <a:r>
              <a:rPr lang="ru-RU" sz="2400" b="1" dirty="0" err="1"/>
              <a:t>КовиВак</a:t>
            </a:r>
            <a:r>
              <a:rPr lang="ru-RU" sz="2400" b="1" dirty="0"/>
              <a:t>»), </a:t>
            </a:r>
            <a:r>
              <a:rPr lang="ru-RU" sz="2400" dirty="0"/>
              <a:t>дата регистрации 19.02.2021;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вакцина </a:t>
            </a:r>
            <a:r>
              <a:rPr lang="ru-RU" sz="2400" dirty="0"/>
              <a:t>для профилактики COVID-19 </a:t>
            </a:r>
            <a:r>
              <a:rPr lang="ru-RU" sz="2400" b="1" dirty="0"/>
              <a:t>(«Спутник </a:t>
            </a:r>
            <a:r>
              <a:rPr lang="ru-RU" sz="2400" b="1" dirty="0" err="1"/>
              <a:t>Лайт</a:t>
            </a:r>
            <a:r>
              <a:rPr lang="ru-RU" sz="2400" b="1" dirty="0"/>
              <a:t>»)</a:t>
            </a:r>
            <a:r>
              <a:rPr lang="ru-RU" sz="2400" dirty="0"/>
              <a:t>, дата регистрации </a:t>
            </a:r>
            <a:r>
              <a:rPr lang="ru-RU" sz="2400" dirty="0" smtClean="0"/>
              <a:t>06.05.2021;</a:t>
            </a:r>
          </a:p>
          <a:p>
            <a:pPr algn="just">
              <a:buFontTx/>
              <a:buChar char="-"/>
            </a:pPr>
            <a:r>
              <a:rPr lang="ru-RU" sz="2400" dirty="0"/>
              <a:t>вакцина на основе пептидных антигенов </a:t>
            </a:r>
            <a:r>
              <a:rPr lang="ru-RU" sz="2400" b="1" dirty="0"/>
              <a:t>(«</a:t>
            </a:r>
            <a:r>
              <a:rPr lang="ru-RU" sz="2400" b="1" dirty="0" err="1" smtClean="0"/>
              <a:t>ЭпиВакКорона</a:t>
            </a:r>
            <a:r>
              <a:rPr lang="ru-RU" sz="2400" b="1" dirty="0" smtClean="0"/>
              <a:t>-Н»)</a:t>
            </a:r>
            <a:r>
              <a:rPr lang="ru-RU" sz="2400" dirty="0" smtClean="0"/>
              <a:t>, </a:t>
            </a:r>
            <a:r>
              <a:rPr lang="ru-RU" sz="2400" dirty="0"/>
              <a:t>дата регистрации </a:t>
            </a:r>
            <a:r>
              <a:rPr lang="ru-RU" sz="2400" dirty="0" smtClean="0"/>
              <a:t>26.08.2021;</a:t>
            </a:r>
          </a:p>
          <a:p>
            <a:pPr algn="just">
              <a:buFontTx/>
              <a:buChar char="-"/>
            </a:pPr>
            <a:r>
              <a:rPr lang="ru-RU" sz="2400" dirty="0"/>
              <a:t>в</a:t>
            </a:r>
            <a:r>
              <a:rPr lang="ru-RU" sz="2400" dirty="0" smtClean="0"/>
              <a:t>акцина для детей </a:t>
            </a:r>
            <a:r>
              <a:rPr lang="ru-RU" sz="2400" b="1" dirty="0" smtClean="0"/>
              <a:t>(«Гам-</a:t>
            </a:r>
            <a:r>
              <a:rPr lang="ru-RU" sz="2400" b="1" dirty="0" err="1" smtClean="0"/>
              <a:t>Ковид</a:t>
            </a:r>
            <a:r>
              <a:rPr lang="ru-RU" sz="2400" b="1" dirty="0" smtClean="0"/>
              <a:t>-</a:t>
            </a:r>
            <a:r>
              <a:rPr lang="ru-RU" sz="2400" b="1" dirty="0" err="1" smtClean="0"/>
              <a:t>Вак</a:t>
            </a:r>
            <a:r>
              <a:rPr lang="ru-RU" sz="2400" b="1" dirty="0" smtClean="0"/>
              <a:t>-М»)</a:t>
            </a:r>
            <a:r>
              <a:rPr lang="ru-RU" sz="2400" dirty="0" smtClean="0"/>
              <a:t>, дата регистрации 24.11.2021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85392" y="6396335"/>
            <a:ext cx="7758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/>
              <a:t>Временные методические рекомендации МЗ РФ </a:t>
            </a:r>
          </a:p>
          <a:p>
            <a:pPr algn="r"/>
            <a:r>
              <a:rPr lang="ru-RU" sz="1100" dirty="0"/>
              <a:t>«Порядок проведения вакцинации взрослого населения против COVID-19»</a:t>
            </a:r>
          </a:p>
        </p:txBody>
      </p:sp>
    </p:spTree>
    <p:extLst>
      <p:ext uri="{BB962C8B-B14F-4D97-AF65-F5344CB8AC3E}">
        <p14:creationId xmlns:p14="http://schemas.microsoft.com/office/powerpoint/2010/main" val="5384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01384" y="129618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</a:rPr>
              <a:t>Гам-</a:t>
            </a:r>
            <a:r>
              <a:rPr lang="ru-RU" sz="4000" b="1" dirty="0" err="1">
                <a:solidFill>
                  <a:srgbClr val="FF0000"/>
                </a:solidFill>
                <a:latin typeface="+mn-lt"/>
              </a:rPr>
              <a:t>Ковид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000" b="1" dirty="0" err="1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или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Спутник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V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39" y="1722348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Производитель: </a:t>
            </a:r>
            <a:r>
              <a:rPr lang="ru-RU" sz="2000" dirty="0"/>
              <a:t>ФГБУ «НИЦЭМ им. Н. Ф. </a:t>
            </a:r>
            <a:r>
              <a:rPr lang="ru-RU" sz="2000" dirty="0" err="1"/>
              <a:t>Гамалеи</a:t>
            </a:r>
            <a:r>
              <a:rPr lang="ru-RU" sz="2000" dirty="0"/>
              <a:t>» Минздрава России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Комбинированная </a:t>
            </a:r>
            <a:r>
              <a:rPr lang="ru-RU" sz="2000" dirty="0">
                <a:solidFill>
                  <a:schemeClr val="tx1"/>
                </a:solidFill>
              </a:rPr>
              <a:t>векторная вакцина "Гам-КОВИД-</a:t>
            </a:r>
            <a:r>
              <a:rPr lang="ru-RU" sz="2000" dirty="0" err="1">
                <a:solidFill>
                  <a:schemeClr val="tx1"/>
                </a:solidFill>
              </a:rPr>
              <a:t>Вак</a:t>
            </a:r>
            <a:r>
              <a:rPr lang="ru-RU" sz="2000" dirty="0">
                <a:solidFill>
                  <a:schemeClr val="tx1"/>
                </a:solidFill>
              </a:rPr>
              <a:t>" получена биотехнологическим путем, при котором вирус SARS-CoV-2 не используется.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Препарат </a:t>
            </a:r>
            <a:r>
              <a:rPr lang="ru-RU" sz="2000" dirty="0">
                <a:solidFill>
                  <a:schemeClr val="tx1"/>
                </a:solidFill>
              </a:rPr>
              <a:t>состоит из двух компонентов: рекомбинантный аденовирусный вектор на основе аденовируса человека 26 серотипа, несущий ген S-белка SARS-CoV-2 (компонент I) и рекомбинантный аденовирусный вектор на основе аденовируса человека 5 серотипа, несущий ген S-белка SARS-CoV-2 (компонент II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Вакцина «Гам-КОВИД-</a:t>
            </a:r>
            <a:r>
              <a:rPr lang="ru-RU" sz="2000" dirty="0" err="1"/>
              <a:t>Вак</a:t>
            </a:r>
            <a:r>
              <a:rPr lang="ru-RU" sz="2000" dirty="0"/>
              <a:t>» в форме замороженного препарата должна храниться в защищенном от света месте, при температуре не выше минус 18 °</a:t>
            </a:r>
            <a:r>
              <a:rPr lang="ru-RU" sz="2000" dirty="0" smtClean="0"/>
              <a:t>C. </a:t>
            </a:r>
            <a:r>
              <a:rPr lang="ru-RU" sz="2000" dirty="0"/>
              <a:t>При проведении вакцинации допускается хранение размороженной </a:t>
            </a:r>
            <a:r>
              <a:rPr lang="ru-RU" sz="2000" dirty="0" err="1"/>
              <a:t>однодозовой</a:t>
            </a:r>
            <a:r>
              <a:rPr lang="ru-RU" sz="2000" dirty="0"/>
              <a:t> ампулы не более 30 минут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Разрешена для вакцинации лиц старше 18 лет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Вводится 2 компонента вакцины с интервалом в 21 день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12" y="95682"/>
            <a:ext cx="2750088" cy="15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833" y="0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</a:rPr>
              <a:t>Гам-</a:t>
            </a:r>
            <a:r>
              <a:rPr lang="ru-RU" sz="4000" b="1" dirty="0" err="1">
                <a:solidFill>
                  <a:srgbClr val="FF0000"/>
                </a:solidFill>
                <a:latin typeface="+mn-lt"/>
              </a:rPr>
              <a:t>Ковид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000" b="1" dirty="0" err="1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 или Спутник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V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b="1" u="sng" dirty="0" smtClean="0">
                <a:solidFill>
                  <a:schemeClr val="tx1"/>
                </a:solidFill>
              </a:rPr>
              <a:t>Противопоказания: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- </a:t>
            </a:r>
            <a:r>
              <a:rPr lang="ru-RU" sz="1900" dirty="0">
                <a:solidFill>
                  <a:schemeClr val="tx1"/>
                </a:solidFill>
              </a:rPr>
              <a:t>гиперчувствительность к какому-либо компоненту вакцины или вакцине, содержащей аналогичные компоненты;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- тяжелые аллергические реакции в анамнезе;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- </a:t>
            </a:r>
            <a:r>
              <a:rPr lang="ru-RU" sz="1900" dirty="0">
                <a:solidFill>
                  <a:schemeClr val="tx1"/>
                </a:solidFill>
              </a:rPr>
              <a:t>острые инфекционные и неинфекционные заболевания, обострение хронических заболеваний - вакцинацию проводят через 2 - 4 недели после выздоровления или ремиссии. При нетяжелых ОРВИ, острых инфекционных заболеваниях ЖКТ - вакцинацию проводят после нормализации температуры;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возраст </a:t>
            </a:r>
            <a:r>
              <a:rPr lang="ru-RU" sz="1900" dirty="0">
                <a:solidFill>
                  <a:schemeClr val="tx1"/>
                </a:solidFill>
              </a:rPr>
              <a:t>до 18 лет (в связи с отсутствием данных об эффективности и безопасности</a:t>
            </a:r>
            <a:r>
              <a:rPr lang="ru-RU" sz="19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buFontTx/>
              <a:buChar char="-"/>
            </a:pPr>
            <a:endParaRPr lang="ru-RU" sz="19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900" b="1" u="sng" dirty="0"/>
              <a:t>Противопоказания для введения компонента </a:t>
            </a:r>
            <a:r>
              <a:rPr lang="ru-RU" sz="1900" b="1" u="sng" dirty="0" smtClean="0"/>
              <a:t>II: </a:t>
            </a:r>
          </a:p>
          <a:p>
            <a:pPr marL="0" indent="0" algn="just">
              <a:buNone/>
            </a:pPr>
            <a:r>
              <a:rPr lang="ru-RU" sz="1900" dirty="0" smtClean="0"/>
              <a:t>- </a:t>
            </a:r>
            <a:r>
              <a:rPr lang="ru-RU" sz="1900" dirty="0"/>
              <a:t>тяжелые поствакцинальные осложнения (анафилактический шок, тяжелые генерализированные аллергические реакции, судорожный синдром, температура выше 40°C и т.п.) на введение компонента I вакцины</a:t>
            </a:r>
            <a:endParaRPr lang="ru-RU" sz="1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0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976664" cy="70913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Гам-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Ковид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-Лио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0462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Производитель: </a:t>
            </a:r>
            <a:r>
              <a:rPr lang="ru-RU" sz="2000" dirty="0"/>
              <a:t>ФГБУ «НИЦЭМ им. Н. Ф. </a:t>
            </a:r>
            <a:r>
              <a:rPr lang="ru-RU" sz="2000" dirty="0" err="1"/>
              <a:t>Гамалеи</a:t>
            </a:r>
            <a:r>
              <a:rPr lang="ru-RU" sz="2000" dirty="0"/>
              <a:t>» Минздрава России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Комбинированная </a:t>
            </a:r>
            <a:r>
              <a:rPr lang="ru-RU" sz="2000" dirty="0">
                <a:solidFill>
                  <a:schemeClr val="tx1"/>
                </a:solidFill>
              </a:rPr>
              <a:t>векторная вакцина "Гам-КОВИД-</a:t>
            </a:r>
            <a:r>
              <a:rPr lang="ru-RU" sz="2000" dirty="0" err="1">
                <a:solidFill>
                  <a:schemeClr val="tx1"/>
                </a:solidFill>
              </a:rPr>
              <a:t>Вак</a:t>
            </a:r>
            <a:r>
              <a:rPr lang="ru-RU" sz="2000" dirty="0">
                <a:solidFill>
                  <a:schemeClr val="tx1"/>
                </a:solidFill>
              </a:rPr>
              <a:t>" получена биотехнологическим путем, при котором вирус SARS-CoV-2 не используется.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Препарат </a:t>
            </a:r>
            <a:r>
              <a:rPr lang="ru-RU" sz="2000" dirty="0">
                <a:solidFill>
                  <a:schemeClr val="tx1"/>
                </a:solidFill>
              </a:rPr>
              <a:t>состоит из двух компонентов: рекомбинантный аденовирусный вектор на основе аденовируса человека 26 серотипа, несущий ген S-белка SARS-CoV-2 (компонент I) и рекомбинантный аденовирусный вектор на основе аденовируса человека 5 серотипа, несущий ген S-белка SARS-CoV-2 (компонент II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Сухая пористая масса в виде таблетки, цельная или раскрошенная, белого цвета</a:t>
            </a:r>
            <a:r>
              <a:rPr lang="ru-RU" sz="2000" dirty="0" smtClean="0"/>
              <a:t>. Восстановленный </a:t>
            </a:r>
            <a:r>
              <a:rPr lang="ru-RU" sz="2000" dirty="0"/>
              <a:t>препарат: однородный бесцветный или с желтоватым оттенком слегка опалесцирующий раствор</a:t>
            </a:r>
            <a:r>
              <a:rPr lang="ru-RU" sz="20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Вакцина </a:t>
            </a:r>
            <a:r>
              <a:rPr lang="ru-RU" sz="2000" dirty="0"/>
              <a:t>«Гам-КОВИД-</a:t>
            </a:r>
            <a:r>
              <a:rPr lang="ru-RU" sz="2000" dirty="0" err="1"/>
              <a:t>Вак</a:t>
            </a:r>
            <a:r>
              <a:rPr lang="ru-RU" sz="2000" dirty="0"/>
              <a:t>-Лио» в форме </a:t>
            </a:r>
            <a:r>
              <a:rPr lang="ru-RU" sz="2000" dirty="0" err="1"/>
              <a:t>лиофилизата</a:t>
            </a:r>
            <a:r>
              <a:rPr lang="ru-RU" sz="2000" dirty="0"/>
              <a:t> для приготовления раствора </a:t>
            </a:r>
            <a:r>
              <a:rPr lang="ru-RU" sz="2000" dirty="0" smtClean="0"/>
              <a:t>должна </a:t>
            </a:r>
            <a:r>
              <a:rPr lang="ru-RU" sz="2000" dirty="0"/>
              <a:t>храниться в защищенном от света месте, при температуре от +2 до +8 °C. Хранение восстановленного препарата не допускается</a:t>
            </a:r>
            <a:r>
              <a:rPr lang="ru-RU" sz="2000" dirty="0" smtClean="0"/>
              <a:t>!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Разрешена для вакцинации лиц 18-60 лет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Вводится 2 компонента вакцины с интервалом в 21 день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Спутник 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Лайт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42147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1800"/>
              </a:spcBef>
            </a:pPr>
            <a:r>
              <a:rPr lang="ru-RU" sz="2800" dirty="0"/>
              <a:t>Производитель: ФГБУ «НИЦЭМ им. Н. Ф. </a:t>
            </a:r>
            <a:r>
              <a:rPr lang="ru-RU" sz="2800" dirty="0" err="1"/>
              <a:t>Гамалеи</a:t>
            </a:r>
            <a:r>
              <a:rPr lang="ru-RU" sz="2800" dirty="0"/>
              <a:t>» Минздрава России </a:t>
            </a:r>
          </a:p>
          <a:p>
            <a:pPr algn="just">
              <a:spcBef>
                <a:spcPts val="180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Вакцина </a:t>
            </a:r>
            <a:r>
              <a:rPr lang="ru-RU" sz="2800" dirty="0">
                <a:solidFill>
                  <a:schemeClr val="tx1"/>
                </a:solidFill>
              </a:rPr>
              <a:t>"Спутник </a:t>
            </a:r>
            <a:r>
              <a:rPr lang="ru-RU" sz="2800" dirty="0" err="1">
                <a:solidFill>
                  <a:schemeClr val="tx1"/>
                </a:solidFill>
              </a:rPr>
              <a:t>Лайт</a:t>
            </a:r>
            <a:r>
              <a:rPr lang="ru-RU" sz="2800" dirty="0">
                <a:solidFill>
                  <a:schemeClr val="tx1"/>
                </a:solidFill>
              </a:rPr>
              <a:t>" представляет собой рекомбинантный аденовирусный вектор на основе аденовируса человека 26 серотипа, несущий ген S-белка SARS-CoV-2. Вакцину вводят однократно в дозе 0,5 мл, в дельтовидную мышцу (верхнюю треть наружной поверхности плеча</a:t>
            </a:r>
            <a:r>
              <a:rPr lang="ru-RU" sz="2800" dirty="0" smtClean="0">
                <a:solidFill>
                  <a:schemeClr val="tx1"/>
                </a:solidFill>
              </a:rPr>
              <a:t>).</a:t>
            </a:r>
          </a:p>
          <a:p>
            <a:pPr algn="just">
              <a:spcBef>
                <a:spcPts val="1800"/>
              </a:spcBef>
            </a:pPr>
            <a:r>
              <a:rPr lang="ru-RU" sz="2800" dirty="0"/>
              <a:t>Вакцина «Гам-КОВИД-</a:t>
            </a:r>
            <a:r>
              <a:rPr lang="ru-RU" sz="2800" dirty="0" err="1"/>
              <a:t>Вак</a:t>
            </a:r>
            <a:r>
              <a:rPr lang="ru-RU" sz="2800" dirty="0"/>
              <a:t>» в форме замороженного препарата должна храниться в защищенном от света месте, при температуре не выше минус 18 °C. При проведении вакцинации допускается хранение размороженной </a:t>
            </a:r>
            <a:r>
              <a:rPr lang="ru-RU" sz="2800" dirty="0" err="1"/>
              <a:t>однодозовой</a:t>
            </a:r>
            <a:r>
              <a:rPr lang="ru-RU" sz="2800" dirty="0"/>
              <a:t> ампулы не более 30 минут</a:t>
            </a:r>
            <a:r>
              <a:rPr lang="ru-RU" sz="2800" dirty="0" smtClean="0"/>
              <a:t>.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ru-RU" sz="2800" dirty="0"/>
              <a:t>Разрешена для вакцинации лиц старше 18 лет</a:t>
            </a:r>
          </a:p>
          <a:p>
            <a:pPr algn="just">
              <a:spcBef>
                <a:spcPts val="180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Вводится 1 доза вакцины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24675"/>
            <a:ext cx="949789" cy="132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833" y="0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Спутник 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Лайт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Противопоказания:</a:t>
            </a:r>
            <a:endParaRPr lang="ru-RU" b="1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- гиперчувствительность к какому-либо компоненту вакцины или вакцине, содержащей аналогичные компоненты;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- тяжелые аллергические реакции в анамнезе;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- острые инфекционные и неинфекционные заболевания, обострение хронических заболеваний - вакцинацию проводят через 2 - 4 недели после выздоровления или ремиссии. При нетяжелых ОРВИ, острых инфекционных заболеваниях ЖКТ - вакцинацию проводят после нормализации температуры;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- беременность и период грудного вскармливания;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- возраст до 18 лет (в связи с отсутствием данных об эффективности и безопасности);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2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311017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ЭпиВакКорона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Производитель: ФБУН ГНЦ ВБ «Вектор» </a:t>
            </a:r>
            <a:r>
              <a:rPr lang="ru-RU" dirty="0" err="1" smtClean="0">
                <a:solidFill>
                  <a:schemeClr val="tx1"/>
                </a:solidFill>
              </a:rPr>
              <a:t>Роспотребнадзора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Вакцина </a:t>
            </a:r>
            <a:r>
              <a:rPr lang="ru-RU" dirty="0">
                <a:solidFill>
                  <a:schemeClr val="tx1"/>
                </a:solidFill>
              </a:rPr>
              <a:t>на основе пептидных антигенов "</a:t>
            </a:r>
            <a:r>
              <a:rPr lang="ru-RU" dirty="0" err="1">
                <a:solidFill>
                  <a:schemeClr val="tx1"/>
                </a:solidFill>
              </a:rPr>
              <a:t>ЭпиВакКорона</a:t>
            </a:r>
            <a:r>
              <a:rPr lang="ru-RU" dirty="0">
                <a:solidFill>
                  <a:schemeClr val="tx1"/>
                </a:solidFill>
              </a:rPr>
              <a:t>" представляет собой химически синтезированные пептидные антигены белка S вируса SARS-CoV-2, конъюгированные с белком-носителем и адсорбированные на </a:t>
            </a:r>
            <a:r>
              <a:rPr lang="ru-RU" dirty="0" err="1">
                <a:solidFill>
                  <a:schemeClr val="tx1"/>
                </a:solidFill>
              </a:rPr>
              <a:t>алюминийсодержащем</a:t>
            </a:r>
            <a:r>
              <a:rPr lang="ru-RU" dirty="0">
                <a:solidFill>
                  <a:schemeClr val="tx1"/>
                </a:solidFill>
              </a:rPr>
              <a:t> адъюванте (алюминия гидроксиде).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/>
              <a:t>Вакцина хранится при температуре от +2 до +8 °C. Вакцину не замораживать</a:t>
            </a:r>
            <a:r>
              <a:rPr lang="ru-RU" dirty="0" smtClean="0"/>
              <a:t>!</a:t>
            </a:r>
          </a:p>
          <a:p>
            <a:pPr algn="just"/>
            <a:r>
              <a:rPr lang="ru-RU" dirty="0"/>
              <a:t>Разрешена для вакцинации лиц старше 18 лет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Вводится </a:t>
            </a:r>
            <a:r>
              <a:rPr lang="ru-RU" dirty="0">
                <a:solidFill>
                  <a:schemeClr val="tx1"/>
                </a:solidFill>
              </a:rPr>
              <a:t>2 </a:t>
            </a:r>
            <a:r>
              <a:rPr lang="ru-RU" dirty="0" smtClean="0">
                <a:solidFill>
                  <a:schemeClr val="tx1"/>
                </a:solidFill>
              </a:rPr>
              <a:t>дозы </a:t>
            </a:r>
            <a:r>
              <a:rPr lang="ru-RU" dirty="0">
                <a:solidFill>
                  <a:schemeClr val="tx1"/>
                </a:solidFill>
              </a:rPr>
              <a:t>вакцины с интервалом в </a:t>
            </a:r>
            <a:r>
              <a:rPr lang="ru-RU" dirty="0" smtClean="0">
                <a:solidFill>
                  <a:schemeClr val="tx1"/>
                </a:solidFill>
              </a:rPr>
              <a:t>14-21 </a:t>
            </a:r>
            <a:r>
              <a:rPr lang="ru-RU" dirty="0">
                <a:solidFill>
                  <a:schemeClr val="tx1"/>
                </a:solidFill>
              </a:rPr>
              <a:t>день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30" y="184530"/>
            <a:ext cx="3088663" cy="15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833" y="0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ЭпиВакКорона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 smtClean="0">
                <a:solidFill>
                  <a:schemeClr val="tx1"/>
                </a:solidFill>
              </a:rPr>
              <a:t>Противопоказания: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гиперчувствительность к компонентам препарата (гидроокиси алюминия и другим);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тяжелые формы аллергических заболеваний;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реакция или поствакцинальное осложнение на предыдущее введение вакцины;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острые инфекционные и неинфекционные заболевания, хронические заболевания в стадии обострения - прививки проводят не ранее чем через месяц после выздоровления или ремиссии. При нетяжелых ОРВИ, острых инфекционных заболеваниях ЖКТ вакцинацию проводят после нормализации температуры;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иммунодефицит (первичный);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злокачественные заболевания крови и новообразования;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беременность и период грудного вскармливания;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 дети до 18 лет (в связи с отсутствием данных об эффективности и безопасности).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0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/>
          <p:cNvSpPr>
            <a:spLocks noChangeArrowheads="1"/>
          </p:cNvSpPr>
          <p:nvPr/>
        </p:nvSpPr>
        <p:spPr bwMode="auto">
          <a:xfrm>
            <a:off x="0" y="1412776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/>
              <a:t>Средняя продолжительность жизни</a:t>
            </a:r>
          </a:p>
          <a:p>
            <a:pPr algn="ctr"/>
            <a:r>
              <a:rPr lang="ru-RU" altLang="ru-RU" sz="2800" dirty="0"/>
              <a:t> 1750 год- 35 лет, </a:t>
            </a:r>
          </a:p>
          <a:p>
            <a:pPr algn="ctr"/>
            <a:r>
              <a:rPr lang="ru-RU" altLang="ru-RU" sz="2800" dirty="0"/>
              <a:t> 1840 – </a:t>
            </a:r>
            <a:r>
              <a:rPr lang="ru-RU" altLang="ru-RU" sz="2800" dirty="0" smtClean="0"/>
              <a:t>45лет</a:t>
            </a:r>
            <a:endParaRPr lang="ru-RU" altLang="ru-RU" sz="2800" dirty="0"/>
          </a:p>
          <a:p>
            <a:pPr algn="ctr"/>
            <a:r>
              <a:rPr lang="ru-RU" altLang="ru-RU" sz="2800" dirty="0"/>
              <a:t>далее увеличивалась примерно на 2,5 года каждые 10 лет, </a:t>
            </a:r>
          </a:p>
          <a:p>
            <a:pPr algn="ctr"/>
            <a:r>
              <a:rPr lang="ru-RU" altLang="ru-RU" sz="2800" dirty="0"/>
              <a:t>1900 – 55 лет, </a:t>
            </a:r>
          </a:p>
          <a:p>
            <a:pPr algn="ctr"/>
            <a:r>
              <a:rPr lang="ru-RU" altLang="ru-RU" sz="2800" dirty="0"/>
              <a:t>1950 -65 лет, </a:t>
            </a:r>
          </a:p>
          <a:p>
            <a:pPr algn="ctr"/>
            <a:r>
              <a:rPr lang="ru-RU" altLang="ru-RU" sz="2800" dirty="0"/>
              <a:t>2014 – </a:t>
            </a:r>
            <a:r>
              <a:rPr lang="ru-RU" altLang="ru-RU" sz="2800" dirty="0" smtClean="0"/>
              <a:t>80 лет</a:t>
            </a:r>
            <a:endParaRPr lang="ru-RU" altLang="ru-RU" sz="2800" dirty="0"/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</a:rPr>
              <a:t>в ближайшее шестидесятилетие должна </a:t>
            </a:r>
            <a:endParaRPr lang="ru-RU" alt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</a:rPr>
              <a:t>достигнуть 100 лет</a:t>
            </a:r>
            <a:r>
              <a:rPr lang="ru-RU" altLang="ru-RU" sz="2800" dirty="0"/>
              <a:t>.</a:t>
            </a:r>
          </a:p>
        </p:txBody>
      </p:sp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1691680" y="332656"/>
            <a:ext cx="60488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</a:rPr>
              <a:t>РОЛЬ ВАКЦИНОПРОФИЛАКТИКИ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11683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20" y="562192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ЭпиВакКорона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Н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Производитель: ФБУН ГНЦ ВБ «Вектор» </a:t>
            </a:r>
            <a:r>
              <a:rPr lang="ru-RU" sz="2400" dirty="0" err="1" smtClean="0">
                <a:solidFill>
                  <a:schemeClr val="tx1"/>
                </a:solidFill>
              </a:rPr>
              <a:t>Роспотребнадзора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/>
              <a:t>Э</a:t>
            </a:r>
            <a:r>
              <a:rPr lang="ru-RU" sz="2400" dirty="0" smtClean="0"/>
              <a:t>то </a:t>
            </a:r>
            <a:r>
              <a:rPr lang="ru-RU" sz="2400" dirty="0"/>
              <a:t>усовершенствованный вариант «классической» «</a:t>
            </a:r>
            <a:r>
              <a:rPr lang="ru-RU" sz="2400" dirty="0" err="1"/>
              <a:t>ЭпиВакКороны</a:t>
            </a:r>
            <a:r>
              <a:rPr lang="ru-RU" sz="2400" dirty="0" smtClean="0"/>
              <a:t>».</a:t>
            </a:r>
          </a:p>
          <a:p>
            <a:pPr algn="just"/>
            <a:r>
              <a:rPr lang="ru-RU" sz="2400" dirty="0" smtClean="0"/>
              <a:t>Отличие – в технологических особенностях производства (два </a:t>
            </a:r>
            <a:r>
              <a:rPr lang="ru-RU" sz="2400" dirty="0"/>
              <a:t>пептида объединены в один для удобства синтеза, простоты </a:t>
            </a:r>
            <a:r>
              <a:rPr lang="ru-RU" sz="2400" dirty="0" smtClean="0"/>
              <a:t>масштабирования)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0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80744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КовиВак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Производитель: </a:t>
            </a:r>
            <a:r>
              <a:rPr lang="ru-RU" sz="2400" dirty="0"/>
              <a:t>ФГБНУ «ФНЦИРИП им. </a:t>
            </a:r>
            <a:r>
              <a:rPr lang="ru-RU" sz="2400" dirty="0" smtClean="0"/>
              <a:t>М.П</a:t>
            </a:r>
            <a:r>
              <a:rPr lang="ru-RU" sz="2400" dirty="0"/>
              <a:t>. Чумакова РАН</a:t>
            </a:r>
            <a:r>
              <a:rPr lang="ru-RU" sz="2400" dirty="0" smtClean="0"/>
              <a:t>»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Инактивированная </a:t>
            </a:r>
            <a:r>
              <a:rPr lang="ru-RU" sz="2400" dirty="0">
                <a:solidFill>
                  <a:schemeClr val="tx1"/>
                </a:solidFill>
              </a:rPr>
              <a:t>вакцина "</a:t>
            </a:r>
            <a:r>
              <a:rPr lang="ru-RU" sz="2400" dirty="0" err="1">
                <a:solidFill>
                  <a:schemeClr val="tx1"/>
                </a:solidFill>
              </a:rPr>
              <a:t>КовиВак</a:t>
            </a:r>
            <a:r>
              <a:rPr lang="ru-RU" sz="2400" dirty="0">
                <a:solidFill>
                  <a:schemeClr val="tx1"/>
                </a:solidFill>
              </a:rPr>
              <a:t>" представляет собой очищенную концентрированную суспензию коронавируса SARS-CoV-2 штамм "AYDAR-1", полученного путем репродукции в перевиваемой культуре клеток </a:t>
            </a:r>
            <a:r>
              <a:rPr lang="ru-RU" sz="2400" dirty="0" err="1">
                <a:solidFill>
                  <a:schemeClr val="tx1"/>
                </a:solidFill>
              </a:rPr>
              <a:t>Vero</a:t>
            </a:r>
            <a:r>
              <a:rPr lang="ru-RU" sz="2400" dirty="0">
                <a:solidFill>
                  <a:schemeClr val="tx1"/>
                </a:solidFill>
              </a:rPr>
              <a:t>, инактивированного бета-</a:t>
            </a:r>
            <a:r>
              <a:rPr lang="ru-RU" sz="2400" dirty="0" err="1">
                <a:solidFill>
                  <a:schemeClr val="tx1"/>
                </a:solidFill>
              </a:rPr>
              <a:t>пропиолактоном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400" dirty="0"/>
              <a:t>Вакцина хранится при температуре от +2 до +8°C. Вакцину не замораживать!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Вводится 2 </a:t>
            </a:r>
            <a:r>
              <a:rPr lang="ru-RU" sz="2400" dirty="0" smtClean="0">
                <a:solidFill>
                  <a:schemeClr val="tx1"/>
                </a:solidFill>
              </a:rPr>
              <a:t>дозы </a:t>
            </a:r>
            <a:r>
              <a:rPr lang="ru-RU" sz="2400" dirty="0">
                <a:solidFill>
                  <a:schemeClr val="tx1"/>
                </a:solidFill>
              </a:rPr>
              <a:t>вакцины с интервалом в </a:t>
            </a:r>
            <a:r>
              <a:rPr lang="ru-RU" sz="2400" dirty="0" smtClean="0">
                <a:solidFill>
                  <a:schemeClr val="tx1"/>
                </a:solidFill>
              </a:rPr>
              <a:t>14 дней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86" y="228600"/>
            <a:ext cx="2426957" cy="14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833" y="0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КовиВак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041445" cy="49548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Противопоказания: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серьезная поствакцинальная реакция (температура выше 40 °C, гиперемия или отек более 8 см в диаметре) или осложнение (коллапс или </a:t>
            </a:r>
            <a:r>
              <a:rPr lang="ru-RU" sz="2000" dirty="0" err="1" smtClean="0">
                <a:solidFill>
                  <a:schemeClr val="tx1"/>
                </a:solidFill>
              </a:rPr>
              <a:t>шокоподобное</a:t>
            </a:r>
            <a:r>
              <a:rPr lang="ru-RU" sz="2000" dirty="0" smtClean="0">
                <a:solidFill>
                  <a:schemeClr val="tx1"/>
                </a:solidFill>
              </a:rPr>
              <a:t> состояние, </a:t>
            </a:r>
            <a:r>
              <a:rPr lang="ru-RU" sz="2000" dirty="0" err="1" smtClean="0">
                <a:solidFill>
                  <a:schemeClr val="tx1"/>
                </a:solidFill>
              </a:rPr>
              <a:t>развившиеся</a:t>
            </a:r>
            <a:r>
              <a:rPr lang="ru-RU" sz="2000" dirty="0" smtClean="0">
                <a:solidFill>
                  <a:schemeClr val="tx1"/>
                </a:solidFill>
              </a:rPr>
              <a:t> в течение 48 ч после вакцинации; судороги, сопровождаемые или не сопровождаемые лихорадочным состоянием) на любую предыдущую вакцинацию в анамнезе;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отягощенный </a:t>
            </a:r>
            <a:r>
              <a:rPr lang="ru-RU" sz="2000" dirty="0" err="1" smtClean="0">
                <a:solidFill>
                  <a:schemeClr val="tx1"/>
                </a:solidFill>
              </a:rPr>
              <a:t>аллергологический</a:t>
            </a:r>
            <a:r>
              <a:rPr lang="ru-RU" sz="2000" dirty="0" smtClean="0">
                <a:solidFill>
                  <a:schemeClr val="tx1"/>
                </a:solidFill>
              </a:rPr>
              <a:t> анамнез (анафилактический шок, отек </a:t>
            </a:r>
            <a:r>
              <a:rPr lang="ru-RU" sz="2000" dirty="0" err="1" smtClean="0">
                <a:solidFill>
                  <a:schemeClr val="tx1"/>
                </a:solidFill>
              </a:rPr>
              <a:t>Квинке</a:t>
            </a:r>
            <a:r>
              <a:rPr lang="ru-RU" sz="2000" dirty="0" smtClean="0">
                <a:solidFill>
                  <a:schemeClr val="tx1"/>
                </a:solidFill>
              </a:rPr>
              <a:t>, полиморфная экссудативная экзема, гиперчувствительность или аллергические реакции на введение каких-либо вакцин в анамнезе, известные аллергические реакции на компоненты вакцины и др.);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беременность и период грудного вскармливания;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возраст до 18 лет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833" y="0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КовиВак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Временные </a:t>
            </a:r>
            <a:r>
              <a:rPr lang="ru-RU" sz="2000" b="1" dirty="0">
                <a:solidFill>
                  <a:schemeClr val="tx1"/>
                </a:solidFill>
              </a:rPr>
              <a:t>противопоказания: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- острые лихорадочные состояния, острые инфекционные и неинфекционные заболевания, включая период реконвалесценции. Вакцинацию проводят через 2 - 4 недели после выздоровления. При ОРВИ легкого течения и острых кишечных инфекциях вакцинацию можно проводить после нормализации температуры и/или исчезновения острых симптомов заболевания;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- хронические инфекционные заболевания в стадии обострения. Вакцинацию проводят в период ремиссии. Возможность вакцинации лиц, страдающих хроническими заболеваниями, определяет лечащий врач, исходя из состояния пациента.</a:t>
            </a:r>
          </a:p>
          <a:p>
            <a:pPr marL="0" indent="0" algn="just">
              <a:buNone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2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01384" y="129618"/>
            <a:ext cx="8451167" cy="145075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Гам-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Ковид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-М или</a:t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Спутник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639" y="1722348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Производитель: </a:t>
            </a:r>
            <a:r>
              <a:rPr lang="ru-RU" sz="2000" dirty="0"/>
              <a:t>ФГБУ «НИЦЭМ им. Н. Ф. </a:t>
            </a:r>
            <a:r>
              <a:rPr lang="ru-RU" sz="2000" dirty="0" err="1"/>
              <a:t>Гамалеи</a:t>
            </a:r>
            <a:r>
              <a:rPr lang="ru-RU" sz="2000" dirty="0"/>
              <a:t>» Минздрава России 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Комбинированная векторная вакцина для профилактики коронавирусной инфекции, вызываемой вирусом SARS-СoV-2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Препарат состоит из двух компонентов: рекомбинантный аденовирусный вектор на основе аденовируса человека 26 серотипа, несущий ген S-белка SARS-CoV-2 (компонент I) и рекомбинантный аденовирусный вектор на основе аденовируса человека 5 серотипа, несущий ген S-белка SARS-CoV-2 (компонент II).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Вакцина «Гам-КОВИД-</a:t>
            </a:r>
            <a:r>
              <a:rPr lang="ru-RU" sz="2000" dirty="0" err="1"/>
              <a:t>Вак</a:t>
            </a:r>
            <a:r>
              <a:rPr lang="ru-RU" sz="2000" dirty="0"/>
              <a:t>» в форме замороженного препарата должна храниться в защищенном от света месте, при температуре не выше минус 18 °C. При проведении вакцинации допускается хранение размороженной </a:t>
            </a:r>
            <a:r>
              <a:rPr lang="ru-RU" sz="2000" dirty="0" err="1"/>
              <a:t>однодозовой</a:t>
            </a:r>
            <a:r>
              <a:rPr lang="ru-RU" sz="2000" dirty="0"/>
              <a:t> ампулы не более 30 минут.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Профилактика COVID-19 у подростков в возрасте от 12 до 17 лет (включительно).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Вводится 2 компонента вакцины с интервалом в 21 день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524" y="277257"/>
            <a:ext cx="1560892" cy="13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969" y="-8792"/>
            <a:ext cx="8423031" cy="145954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Гам-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Ковид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-М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или Спутник 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450757"/>
            <a:ext cx="836327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Противопоказания:</a:t>
            </a:r>
          </a:p>
          <a:p>
            <a:pPr marL="0" indent="0" algn="just">
              <a:buNone/>
            </a:pPr>
            <a:endParaRPr lang="ru-RU" sz="2000" b="1" u="sng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000" dirty="0"/>
              <a:t>- гиперчувствительность к какому-либо компоненту вакцины или вакцине, содержащей аналогичные компоненты;</a:t>
            </a:r>
          </a:p>
          <a:p>
            <a:pPr marL="0" indent="0" algn="just">
              <a:buNone/>
            </a:pPr>
            <a:r>
              <a:rPr lang="ru-RU" sz="2000" dirty="0"/>
              <a:t>- тяжелые аллергические реакции в анамнезе;</a:t>
            </a:r>
          </a:p>
          <a:p>
            <a:pPr marL="0" indent="0" algn="just">
              <a:buNone/>
            </a:pPr>
            <a:r>
              <a:rPr lang="ru-RU" sz="2000" dirty="0"/>
              <a:t>- острые инфекционные и неинфекционные заболевания, обострение хронических заболеваний - вакцинацию проводят через 2-4 недели после выздоровления или наступления ремиссии;</a:t>
            </a:r>
          </a:p>
          <a:p>
            <a:pPr marL="0" indent="0" algn="just">
              <a:buNone/>
            </a:pPr>
            <a:r>
              <a:rPr lang="ru-RU" sz="2000" dirty="0"/>
              <a:t>- при нетяжелых ОРВИ, острых инфекционных заболеваниях ЖКТ прививку проводят после нормализации температуры;</a:t>
            </a:r>
          </a:p>
          <a:p>
            <a:pPr marL="0" indent="0" algn="just">
              <a:buNone/>
            </a:pPr>
            <a:r>
              <a:rPr lang="ru-RU" sz="2000" dirty="0"/>
              <a:t>- возраст до 12 лет (данные по состоянию на декабрь 2021 года, связано с тем что дети до 12 лет в испытаниях не участвовали);</a:t>
            </a:r>
          </a:p>
          <a:p>
            <a:pPr marL="0" indent="0" algn="just">
              <a:buNone/>
            </a:pPr>
            <a:r>
              <a:rPr lang="ru-RU" sz="2000" dirty="0"/>
              <a:t>- если тяжелая аллергическая реакция развивается после введения первого компонента, вторая прививка не делается.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6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969" y="-8792"/>
            <a:ext cx="8423031" cy="145954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Гам-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Ковид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000" b="1" dirty="0" err="1" smtClean="0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-М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или Спутник 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45259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/>
              <a:t>Спутник </a:t>
            </a:r>
            <a:r>
              <a:rPr lang="ru-RU" sz="2000" b="1" dirty="0"/>
              <a:t>М применяется с </a:t>
            </a:r>
            <a:r>
              <a:rPr lang="ru-RU" sz="2000" b="1" dirty="0" smtClean="0"/>
              <a:t>осторожностью при: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- </a:t>
            </a:r>
            <a:r>
              <a:rPr lang="ru-RU" sz="2000" dirty="0"/>
              <a:t>хронических заболеваниях печени и почек,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- выраженных нарушениях функции щитовидной железы и сахарном диабете в стадии декомпенсации,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- тяжелых заболеваниях системы кроветворения,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- эпилепсии и других заболеваниях ЦНС,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- остром коронарном синдроме и остром нарушении мозгового кровообращения,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000" dirty="0" smtClean="0"/>
              <a:t>миокардитах</a:t>
            </a:r>
            <a:r>
              <a:rPr lang="ru-RU" sz="2000" dirty="0"/>
              <a:t>, эндокардитах, перикардитах</a:t>
            </a:r>
            <a:r>
              <a:rPr lang="ru-RU" sz="2000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Из-за недостатка информации вакцинация может представлять риск для детей: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с аутоиммунными заболеваниями (особенно если есть тенденция к развитию тяжелых и </a:t>
            </a:r>
            <a:r>
              <a:rPr lang="ru-RU" sz="2000" dirty="0" err="1"/>
              <a:t>жизнеугрожающих</a:t>
            </a:r>
            <a:r>
              <a:rPr lang="ru-RU" sz="2000" dirty="0"/>
              <a:t> состояний);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с раковыми заболеваниями.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7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243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Интраназальные</a:t>
            </a:r>
            <a:r>
              <a:rPr lang="ru-RU" sz="3600" b="1" dirty="0" smtClean="0">
                <a:solidFill>
                  <a:srgbClr val="FF0000"/>
                </a:solidFill>
              </a:rPr>
              <a:t> вакцины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716016" cy="532859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коло 100 </a:t>
            </a:r>
            <a:r>
              <a:rPr lang="ru-RU" dirty="0"/>
              <a:t>вакцин против SARS-CoV-2, </a:t>
            </a:r>
            <a:r>
              <a:rPr lang="ru-RU" dirty="0" smtClean="0"/>
              <a:t>в </a:t>
            </a:r>
            <a:r>
              <a:rPr lang="ru-RU" dirty="0"/>
              <a:t>настоящее время проходят клинические испытания, </a:t>
            </a:r>
            <a:r>
              <a:rPr lang="ru-RU" dirty="0" smtClean="0"/>
              <a:t>из них 7 – </a:t>
            </a:r>
            <a:r>
              <a:rPr lang="ru-RU" dirty="0" err="1" smtClean="0"/>
              <a:t>интраназальные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реимущества </a:t>
            </a:r>
            <a:r>
              <a:rPr lang="ru-RU" dirty="0"/>
              <a:t>вакцин для </a:t>
            </a:r>
            <a:r>
              <a:rPr lang="ru-RU" dirty="0" err="1"/>
              <a:t>интраназального</a:t>
            </a:r>
            <a:r>
              <a:rPr lang="ru-RU" dirty="0"/>
              <a:t> </a:t>
            </a:r>
            <a:r>
              <a:rPr lang="ru-RU" dirty="0" smtClean="0"/>
              <a:t>введения:</a:t>
            </a:r>
            <a:endParaRPr lang="ru-RU" dirty="0"/>
          </a:p>
          <a:p>
            <a:pPr lvl="1"/>
            <a:r>
              <a:rPr lang="ru-RU" dirty="0"/>
              <a:t>отсутствие необходимости инъекции посредством </a:t>
            </a:r>
            <a:r>
              <a:rPr lang="ru-RU" dirty="0" smtClean="0"/>
              <a:t>иглы</a:t>
            </a:r>
            <a:endParaRPr lang="ru-RU" dirty="0"/>
          </a:p>
          <a:p>
            <a:pPr lvl="1"/>
            <a:r>
              <a:rPr lang="ru-RU" dirty="0"/>
              <a:t>попадание антигена в вакцине к </a:t>
            </a:r>
            <a:r>
              <a:rPr lang="ru-RU" dirty="0" smtClean="0"/>
              <a:t>месту инфицирования</a:t>
            </a:r>
            <a:endParaRPr lang="ru-RU" dirty="0"/>
          </a:p>
          <a:p>
            <a:pPr lvl="1"/>
            <a:r>
              <a:rPr lang="ru-RU" dirty="0"/>
              <a:t>активация иммунитета слизистой оболочки дыхательных </a:t>
            </a:r>
            <a:r>
              <a:rPr lang="ru-RU" dirty="0" smtClean="0"/>
              <a:t>путей</a:t>
            </a:r>
          </a:p>
          <a:p>
            <a:r>
              <a:rPr lang="ru-RU" dirty="0" smtClean="0"/>
              <a:t>Возможный вариант «идеальной» стратегии </a:t>
            </a:r>
            <a:r>
              <a:rPr lang="ru-RU" dirty="0"/>
              <a:t>вакцинации </a:t>
            </a:r>
            <a:r>
              <a:rPr lang="ru-RU" dirty="0" smtClean="0"/>
              <a:t>против </a:t>
            </a:r>
            <a:r>
              <a:rPr lang="en-US" dirty="0" smtClean="0"/>
              <a:t>COVID-19</a:t>
            </a:r>
            <a:r>
              <a:rPr lang="ru-RU" dirty="0" smtClean="0"/>
              <a:t>:</a:t>
            </a:r>
            <a:endParaRPr lang="ru-RU" dirty="0"/>
          </a:p>
          <a:p>
            <a:pPr lvl="1"/>
            <a:r>
              <a:rPr lang="ru-RU" dirty="0"/>
              <a:t>внутримышечное вакцинирование для индукции длительно действующего системного </a:t>
            </a:r>
            <a:r>
              <a:rPr lang="ru-RU" dirty="0" err="1"/>
              <a:t>антительного</a:t>
            </a:r>
            <a:r>
              <a:rPr lang="ru-RU" dirty="0"/>
              <a:t> (</a:t>
            </a:r>
            <a:r>
              <a:rPr lang="ru-RU" dirty="0" err="1"/>
              <a:t>IgG</a:t>
            </a:r>
            <a:r>
              <a:rPr lang="ru-RU" dirty="0"/>
              <a:t>) ответа и стимуляции широкого спектра циркулирующих В- и Т-клеток </a:t>
            </a:r>
            <a:r>
              <a:rPr lang="ru-RU" dirty="0" smtClean="0"/>
              <a:t>памяти</a:t>
            </a:r>
            <a:endParaRPr lang="ru-RU" dirty="0"/>
          </a:p>
          <a:p>
            <a:pPr lvl="1"/>
            <a:r>
              <a:rPr lang="ru-RU" dirty="0" err="1"/>
              <a:t>интраназальная</a:t>
            </a:r>
            <a:r>
              <a:rPr lang="ru-RU" dirty="0"/>
              <a:t> ревакцинация, которая служит для привлечения В- и Т-клеток памяти в носовые ходы и дальнейшей их дифференцировки для защиты слизистой оболочки, в том числе для секреции </a:t>
            </a:r>
            <a:r>
              <a:rPr lang="ru-RU" dirty="0" err="1"/>
              <a:t>IgA</a:t>
            </a:r>
            <a:r>
              <a:rPr lang="ru-RU" dirty="0"/>
              <a:t> и распределения </a:t>
            </a:r>
            <a:r>
              <a:rPr lang="ru-RU" dirty="0" err="1"/>
              <a:t>резидуальных</a:t>
            </a:r>
            <a:r>
              <a:rPr lang="ru-RU" dirty="0"/>
              <a:t> клеток памяти в дыхательных </a:t>
            </a:r>
            <a:r>
              <a:rPr lang="ru-RU" dirty="0" smtClean="0"/>
              <a:t>путях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37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37" y="1268760"/>
            <a:ext cx="434416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12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 же нас тревожит?....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Какая </a:t>
            </a:r>
            <a:r>
              <a:rPr lang="ru-RU" b="1" dirty="0"/>
              <a:t>вакцина против COVID-19 лучше всего подходит для меня</a:t>
            </a:r>
            <a:r>
              <a:rPr lang="ru-RU" b="1" dirty="0" smtClean="0"/>
              <a:t>?</a:t>
            </a:r>
          </a:p>
          <a:p>
            <a:endParaRPr lang="ru-RU" dirty="0"/>
          </a:p>
          <a:p>
            <a:r>
              <a:rPr lang="ru-RU" dirty="0"/>
              <a:t>Все вакцины, зарегистрированные в России, эффективны и </a:t>
            </a:r>
            <a:r>
              <a:rPr lang="ru-RU" dirty="0" smtClean="0"/>
              <a:t>безопасны</a:t>
            </a:r>
          </a:p>
          <a:p>
            <a:endParaRPr lang="ru-RU" dirty="0" smtClean="0"/>
          </a:p>
          <a:p>
            <a:r>
              <a:rPr lang="ru-RU" dirty="0" smtClean="0"/>
              <a:t>Лучше </a:t>
            </a:r>
            <a:r>
              <a:rPr lang="ru-RU" dirty="0"/>
              <a:t>всего привиться тем препаратом, который есть в </a:t>
            </a:r>
            <a:r>
              <a:rPr lang="ru-RU" dirty="0" smtClean="0"/>
              <a:t>доступе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у вас есть хронические заболевания или иные особенности здоровья, проконсультируйтесь с врачом по выбору </a:t>
            </a:r>
            <a:r>
              <a:rPr lang="ru-RU" dirty="0" smtClean="0"/>
              <a:t>вакцины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99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 же нас тревожит?....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96855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Нужно ли мне прививаться, если я уже болел </a:t>
            </a:r>
            <a:r>
              <a:rPr lang="ru-RU" sz="2400" b="1" dirty="0" smtClean="0"/>
              <a:t>коронавирусной инфекцией?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Да, вам следует сделать прививку, даже если у вас ранее был </a:t>
            </a:r>
            <a:r>
              <a:rPr lang="ru-RU" sz="2400" dirty="0" smtClean="0"/>
              <a:t>COVID-19</a:t>
            </a:r>
          </a:p>
          <a:p>
            <a:pPr algn="just"/>
            <a:r>
              <a:rPr lang="ru-RU" sz="2400" dirty="0" smtClean="0"/>
              <a:t>У </a:t>
            </a:r>
            <a:r>
              <a:rPr lang="ru-RU" sz="2400" dirty="0"/>
              <a:t>людей, которые выздоравливают после COVID-19, развивается естественный иммунитет к вирусу, </a:t>
            </a:r>
            <a:r>
              <a:rPr lang="ru-RU" sz="2400" dirty="0" smtClean="0"/>
              <a:t>вопрос его продолжительности изучается</a:t>
            </a:r>
          </a:p>
          <a:p>
            <a:pPr algn="just"/>
            <a:r>
              <a:rPr lang="ru-RU" sz="2400" dirty="0" smtClean="0"/>
              <a:t>Вакцины </a:t>
            </a:r>
            <a:r>
              <a:rPr lang="ru-RU" sz="2400" dirty="0"/>
              <a:t>обеспечивают более надежную </a:t>
            </a:r>
            <a:r>
              <a:rPr lang="ru-RU" sz="2400" dirty="0" smtClean="0"/>
              <a:t>защиту </a:t>
            </a:r>
          </a:p>
          <a:p>
            <a:pPr algn="just"/>
            <a:r>
              <a:rPr lang="ru-RU" sz="2400" dirty="0" smtClean="0"/>
              <a:t>Согласно </a:t>
            </a:r>
            <a:r>
              <a:rPr lang="ru-RU" sz="2400" dirty="0"/>
              <a:t>методическим рекомендациям привиться  необходимо через полгода после перенесенной </a:t>
            </a:r>
            <a:r>
              <a:rPr lang="ru-RU" sz="2400" dirty="0" err="1"/>
              <a:t>коронавирусной</a:t>
            </a:r>
            <a:r>
              <a:rPr lang="ru-RU" sz="2400" dirty="0"/>
              <a:t> </a:t>
            </a:r>
            <a:r>
              <a:rPr lang="ru-RU" sz="2400" dirty="0" smtClean="0"/>
              <a:t>инфекции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8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3960"/>
            <a:ext cx="8280400" cy="2160904"/>
          </a:xfrm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165" y="2420888"/>
            <a:ext cx="8573299" cy="41036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200" dirty="0" smtClean="0"/>
              <a:t>Прошлый век во многих отношениях был веком лечения болезней, что привело к резкому сокращению заболеваемости  и смертности, открытию и применению антибиотиков ….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dirty="0" smtClean="0"/>
              <a:t> Настоящий век обещает стать веком вакцин с возможностью  ликвидации, элиминации  или  борьбы с рядом  серьезных, опасных для жизни  или подрывающих здоровье инфекционных заболеваний.  Иммунизация станет основой всех стратегий профилактики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dirty="0" smtClean="0"/>
              <a:t>За последнее десятилетие стали доступными новые и усовершенствованные вакцины, включая конъюгированную пневмококковую вакцину и вакцины против </a:t>
            </a:r>
            <a:r>
              <a:rPr lang="ru-RU" altLang="ru-RU" sz="2200" dirty="0" err="1" smtClean="0"/>
              <a:t>ротавирусной</a:t>
            </a:r>
            <a:r>
              <a:rPr lang="ru-RU" altLang="ru-RU" sz="2200" dirty="0" smtClean="0"/>
              <a:t> инфекции и вируса папилломы человека, применение которых сейчас активно внедряется во  всех странах мира. </a:t>
            </a:r>
          </a:p>
        </p:txBody>
      </p:sp>
    </p:spTree>
    <p:extLst>
      <p:ext uri="{BB962C8B-B14F-4D97-AF65-F5344CB8AC3E}">
        <p14:creationId xmlns:p14="http://schemas.microsoft.com/office/powerpoint/2010/main" val="1345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>
                <a:solidFill>
                  <a:srgbClr val="FF0000"/>
                </a:solidFill>
              </a:rPr>
              <a:t>COVID-19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что же нас тревожит?....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dirty="0" smtClean="0"/>
              <a:t>Может ли привитой человек заболеть </a:t>
            </a:r>
            <a:r>
              <a:rPr lang="en-US" sz="2800" b="1" dirty="0" smtClean="0"/>
              <a:t>COVID-19</a:t>
            </a:r>
            <a:r>
              <a:rPr lang="ru-RU" sz="2800" b="1" dirty="0" smtClean="0"/>
              <a:t>?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Да, может. Как при вакцинации против других инфекций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Вакцина защищает от заболевания и смерти, но неизвестно в какой степени она предохраняет от заражения и предупреждает передачу вируса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65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>
                <a:solidFill>
                  <a:srgbClr val="FF0000"/>
                </a:solidFill>
              </a:rPr>
              <a:t>COVID-19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что же нас тревожит?....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/>
              <a:t>Как часто нужно вакцинироваться?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dirty="0" smtClean="0"/>
              <a:t>Пока не сформируется коллективный иммунитет прививки необходимо проводить каждые 6 </a:t>
            </a:r>
            <a:r>
              <a:rPr lang="ru-RU" sz="2800" dirty="0" err="1" smtClean="0"/>
              <a:t>мес</a:t>
            </a:r>
            <a:r>
              <a:rPr lang="ru-RU" sz="2800" dirty="0" smtClean="0"/>
              <a:t> (по варианту «экстренной» иммунизации). Тактика иммунизации лиц, переболевших </a:t>
            </a:r>
            <a:r>
              <a:rPr lang="en-US" sz="2800" dirty="0" smtClean="0"/>
              <a:t>COVID-19 – </a:t>
            </a:r>
            <a:r>
              <a:rPr lang="ru-RU" sz="2800" dirty="0" smtClean="0"/>
              <a:t>аналогичная</a:t>
            </a:r>
            <a:endParaRPr lang="ru-RU" sz="1700" dirty="0" smtClean="0"/>
          </a:p>
          <a:p>
            <a:pPr algn="just"/>
            <a:endParaRPr lang="ru-RU" sz="2600" dirty="0" smtClean="0"/>
          </a:p>
          <a:p>
            <a:pPr algn="just"/>
            <a:r>
              <a:rPr lang="ru-RU" sz="2800" dirty="0" smtClean="0"/>
              <a:t>После достижения целевого показателя коллективного иммунитета возможен переход к «рутинной» вакцинации (1 раз в 12 </a:t>
            </a:r>
            <a:r>
              <a:rPr lang="ru-RU" sz="2800" dirty="0" err="1" smtClean="0"/>
              <a:t>мес</a:t>
            </a:r>
            <a:r>
              <a:rPr lang="ru-RU" sz="2800" dirty="0" smtClean="0"/>
              <a:t>)</a:t>
            </a:r>
          </a:p>
          <a:p>
            <a:pPr algn="just"/>
            <a:endParaRPr lang="ru-RU" sz="2800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70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 же нас тревожит?....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651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Нужно ли проверять уровень </a:t>
            </a:r>
            <a:r>
              <a:rPr lang="en-US" sz="2400" b="1" dirty="0" smtClean="0"/>
              <a:t>IgG-</a:t>
            </a:r>
            <a:r>
              <a:rPr lang="ru-RU" sz="2400" b="1" dirty="0" smtClean="0"/>
              <a:t>антител для решения вопроса о прививках?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dirty="0" smtClean="0"/>
              <a:t>Титры антител (гуморальный иммунитет) при решении вопроса о вакцинации значения не имеют, из-за отсутствия утвержденного уровня защитного титра</a:t>
            </a:r>
            <a:endParaRPr lang="en-US" sz="2400" dirty="0" smtClean="0"/>
          </a:p>
          <a:p>
            <a:pPr algn="just"/>
            <a:r>
              <a:rPr lang="ru-RU" sz="2400" dirty="0" smtClean="0"/>
              <a:t>Степень специфичности антител зависит от того, какой антиген применяется в диагностической тест-системе (если </a:t>
            </a:r>
            <a:r>
              <a:rPr lang="en-US" sz="2400" dirty="0" smtClean="0"/>
              <a:t>S-</a:t>
            </a:r>
            <a:r>
              <a:rPr lang="ru-RU" sz="2400" dirty="0" smtClean="0"/>
              <a:t>антиген или</a:t>
            </a:r>
            <a:r>
              <a:rPr lang="en-US" sz="2400" dirty="0" smtClean="0"/>
              <a:t> RBDs</a:t>
            </a:r>
            <a:r>
              <a:rPr lang="ru-RU" sz="2400" dirty="0" smtClean="0"/>
              <a:t>, то это вируснейтрализующие антитела, у антител к </a:t>
            </a:r>
            <a:r>
              <a:rPr lang="en-US" sz="2400" dirty="0" smtClean="0"/>
              <a:t>N-</a:t>
            </a:r>
            <a:r>
              <a:rPr lang="ru-RU" sz="2400" dirty="0" smtClean="0"/>
              <a:t>белку (</a:t>
            </a:r>
            <a:r>
              <a:rPr lang="en-US" sz="2400" dirty="0" err="1" smtClean="0"/>
              <a:t>Nc</a:t>
            </a:r>
            <a:r>
              <a:rPr lang="ru-RU" sz="2400" dirty="0" smtClean="0"/>
              <a:t>) эта активность в 2 раза ниже)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30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 же нас тревожит?....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651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Нужно ли оценивать состояние клеточного иммунитета к </a:t>
            </a:r>
            <a:r>
              <a:rPr lang="en-US" sz="2400" b="1" dirty="0" smtClean="0"/>
              <a:t>SARS-CoV-2</a:t>
            </a:r>
            <a:r>
              <a:rPr lang="ru-RU" sz="2400" b="1" dirty="0" smtClean="0"/>
              <a:t>?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dirty="0"/>
              <a:t>Тест-системы для оценки клеточного иммунитета не </a:t>
            </a:r>
            <a:r>
              <a:rPr lang="ru-RU" sz="2400" dirty="0" smtClean="0"/>
              <a:t>позволяют достоверно интерпретировать результаты длительности защиты, степени ее выраженности и адаптации к мутации вируса</a:t>
            </a:r>
            <a:endParaRPr lang="ru-RU" sz="2400" dirty="0"/>
          </a:p>
          <a:p>
            <a:pPr algn="just"/>
            <a:r>
              <a:rPr lang="ru-RU" sz="2400" dirty="0" smtClean="0"/>
              <a:t>Определение клеточного иммунитета проводится только в течение 30 дней после вакцинации или перенесенной инфекции, т.е. </a:t>
            </a:r>
            <a:r>
              <a:rPr lang="en-US" sz="2400" dirty="0"/>
              <a:t>e</a:t>
            </a:r>
            <a:r>
              <a:rPr lang="en-US" sz="2400" dirty="0" smtClean="0"/>
              <a:t>x </a:t>
            </a:r>
            <a:r>
              <a:rPr lang="en-US" sz="2400" dirty="0" err="1" smtClean="0"/>
              <a:t>tempere</a:t>
            </a:r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09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 же нас тревожит?....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6510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Вакцины от COVID-19 могут встраиваться в ДНК</a:t>
            </a:r>
            <a:r>
              <a:rPr lang="ru-RU" sz="2400" b="1" dirty="0" smtClean="0"/>
              <a:t>?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Нет</a:t>
            </a:r>
            <a:r>
              <a:rPr lang="ru-RU" sz="2400" dirty="0"/>
              <a:t>, ни одна из вакцин против COVID-19 никак не влияет на </a:t>
            </a:r>
            <a:r>
              <a:rPr lang="ru-RU" sz="2400" dirty="0" smtClean="0"/>
              <a:t>ДНК </a:t>
            </a:r>
            <a:r>
              <a:rPr lang="ru-RU" sz="2400" dirty="0"/>
              <a:t>и не взаимодействует с </a:t>
            </a:r>
            <a:r>
              <a:rPr lang="ru-RU" sz="2400" dirty="0" smtClean="0"/>
              <a:t>ней</a:t>
            </a: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Вакцины </a:t>
            </a:r>
            <a:r>
              <a:rPr lang="ru-RU" sz="2400" dirty="0"/>
              <a:t>знакомят иммунные клетки организма с фрагментами генетического материала </a:t>
            </a:r>
            <a:r>
              <a:rPr lang="ru-RU" sz="2400" dirty="0" err="1" smtClean="0"/>
              <a:t>коронавируса</a:t>
            </a: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Иммунные </a:t>
            </a:r>
            <a:r>
              <a:rPr lang="ru-RU" sz="2400" dirty="0"/>
              <a:t>клетки</a:t>
            </a:r>
            <a:r>
              <a:rPr lang="ru-RU" sz="2400" dirty="0" smtClean="0"/>
              <a:t> </a:t>
            </a:r>
            <a:r>
              <a:rPr lang="ru-RU" sz="2400" dirty="0"/>
              <a:t>их запоминают и начинают вырабатывать антитела, направленные на защиту от </a:t>
            </a:r>
            <a:r>
              <a:rPr lang="ru-RU" sz="2400" dirty="0" smtClean="0"/>
              <a:t>вируса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810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 же нас тревожит?....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Могут </a:t>
            </a:r>
            <a:r>
              <a:rPr lang="ru-RU" b="1" dirty="0"/>
              <a:t>ли вакцины против COVID-19 негативно повлиять на способность иметь детей</a:t>
            </a:r>
            <a:r>
              <a:rPr lang="ru-RU" b="1" dirty="0" smtClean="0"/>
              <a:t>?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Нет никаких доказательств того, что какая-либо вакцина, включая вакцину против </a:t>
            </a:r>
            <a:r>
              <a:rPr lang="ru-RU" dirty="0" err="1"/>
              <a:t>коронавируса</a:t>
            </a:r>
            <a:r>
              <a:rPr lang="ru-RU" dirty="0"/>
              <a:t> может повлиять на фертильность у женщин или </a:t>
            </a:r>
            <a:r>
              <a:rPr lang="ru-RU" dirty="0" smtClean="0"/>
              <a:t>мужчин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Российские вакцины от </a:t>
            </a:r>
            <a:r>
              <a:rPr lang="ru-RU" dirty="0" err="1"/>
              <a:t>коронавируса</a:t>
            </a:r>
            <a:r>
              <a:rPr lang="ru-RU" dirty="0"/>
              <a:t> прошли необходимые испытания по оценке влияния на потомство, прежде всего на лабораторных животных. Негативных последствий не </a:t>
            </a:r>
            <a:r>
              <a:rPr lang="ru-RU" dirty="0" smtClean="0"/>
              <a:t>выявлено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Если </a:t>
            </a:r>
            <a:r>
              <a:rPr lang="ru-RU" dirty="0" smtClean="0"/>
              <a:t>в </a:t>
            </a:r>
            <a:r>
              <a:rPr lang="ru-RU" dirty="0"/>
              <a:t>настоящее время </a:t>
            </a:r>
            <a:r>
              <a:rPr lang="ru-RU" dirty="0" smtClean="0"/>
              <a:t>женщина пытается </a:t>
            </a:r>
            <a:r>
              <a:rPr lang="ru-RU" dirty="0"/>
              <a:t>забеременеть, </a:t>
            </a:r>
            <a:r>
              <a:rPr lang="ru-RU" dirty="0" smtClean="0"/>
              <a:t>то </a:t>
            </a:r>
            <a:r>
              <a:rPr lang="ru-RU" dirty="0"/>
              <a:t>не нужно избегать беременности после вакцинации от </a:t>
            </a:r>
            <a:r>
              <a:rPr lang="ru-RU" dirty="0" smtClean="0"/>
              <a:t>COVID-19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96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 же нас тревожит?....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Вирус мутирует. Будут ли вакцины работать против новых вариантов?</a:t>
            </a:r>
            <a:endParaRPr lang="ru-RU" dirty="0"/>
          </a:p>
          <a:p>
            <a:pPr algn="just"/>
            <a:r>
              <a:rPr lang="ru-RU" dirty="0"/>
              <a:t>Эксперты по всему миру постоянно изучают, как новые варианты влияют на поведение вируса, включая любое потенциальное влияние на эффективность вакцин от COVID-19. Пока значимых изменений патогенов, способных влиять на течение болезни или эпидемический процесс не </a:t>
            </a:r>
            <a:r>
              <a:rPr lang="ru-RU" dirty="0" smtClean="0"/>
              <a:t>выявлено</a:t>
            </a:r>
            <a:endParaRPr lang="ru-RU" dirty="0"/>
          </a:p>
          <a:p>
            <a:pPr algn="just"/>
            <a:r>
              <a:rPr lang="ru-RU" dirty="0"/>
              <a:t>Если будет доказано, что какая-либо из вакцин менее эффективна против одного или нескольких из этих вариантов, можно будет изменить состав вакцин для защиты от </a:t>
            </a:r>
            <a:r>
              <a:rPr lang="ru-RU" dirty="0" smtClean="0"/>
              <a:t>них</a:t>
            </a:r>
            <a:endParaRPr lang="ru-RU" dirty="0"/>
          </a:p>
          <a:p>
            <a:pPr algn="just"/>
            <a:r>
              <a:rPr lang="ru-RU" dirty="0"/>
              <a:t>Но в то же время важно сделать прививку и продолжить меры по сокращению распространения </a:t>
            </a:r>
            <a:r>
              <a:rPr lang="ru-RU" dirty="0" smtClean="0"/>
              <a:t>вируса</a:t>
            </a:r>
          </a:p>
          <a:p>
            <a:pPr algn="just"/>
            <a:r>
              <a:rPr lang="ru-RU" dirty="0" smtClean="0"/>
              <a:t>Важно </a:t>
            </a:r>
            <a:r>
              <a:rPr lang="ru-RU" dirty="0"/>
              <a:t>соблюдать социальную дистанцию, носить маски, мыть руки и своевременно обращаться за медицинской </a:t>
            </a:r>
            <a:r>
              <a:rPr lang="ru-RU" dirty="0" smtClean="0"/>
              <a:t>помощью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06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E83100-C0CF-4BF2-AD88-811ACA9CB6B2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Расположение на филогенетическом древе последовательностей для категорий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выявляемость </a:t>
            </a:r>
            <a:r>
              <a:rPr lang="ru-RU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геновариантов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территории РФ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0CD0C0-5224-48EA-B614-188A3E3B3C3F}"/>
              </a:ext>
            </a:extLst>
          </p:cNvPr>
          <p:cNvSpPr txBox="1"/>
          <p:nvPr/>
        </p:nvSpPr>
        <p:spPr>
          <a:xfrm>
            <a:off x="4745319" y="1293336"/>
            <a:ext cx="410244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002060"/>
                </a:solidFill>
              </a:rPr>
              <a:t>Геновариант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Alpha</a:t>
            </a:r>
            <a:r>
              <a:rPr lang="ru-RU" sz="1600" dirty="0">
                <a:solidFill>
                  <a:srgbClr val="002060"/>
                </a:solidFill>
              </a:rPr>
              <a:t> был распространен на территории страны зимой 2021 года.</a:t>
            </a:r>
          </a:p>
          <a:p>
            <a:pPr marL="0" lvl="0" indent="0" algn="l" rtl="0"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002060"/>
                </a:solidFill>
              </a:rPr>
              <a:t>Геновариант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Delta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распространился на территории страны во второй половине апреля 2021 года. Этот </a:t>
            </a:r>
            <a:r>
              <a:rPr lang="ru-RU" sz="1600" dirty="0" err="1">
                <a:solidFill>
                  <a:srgbClr val="002060"/>
                </a:solidFill>
              </a:rPr>
              <a:t>геновариант</a:t>
            </a:r>
            <a:r>
              <a:rPr lang="ru-RU" sz="1600" dirty="0">
                <a:solidFill>
                  <a:srgbClr val="002060"/>
                </a:solidFill>
              </a:rPr>
              <a:t> является доминирующим и в настоящее время</a:t>
            </a:r>
          </a:p>
          <a:p>
            <a:pPr marL="0" lvl="0" indent="0" algn="l" rtl="0"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002060"/>
                </a:solidFill>
              </a:rPr>
              <a:t>Геновариант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Beta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встречался зимой 2021 года, в то же время, что и Альфа. Распространения не получил</a:t>
            </a:r>
          </a:p>
          <a:p>
            <a:pPr marL="0" lvl="0" indent="0" algn="l" rtl="0"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002060"/>
                </a:solidFill>
              </a:rPr>
              <a:t>Геновариант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Gamma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встречался в начале 2021 года, не получил заметного распространения</a:t>
            </a:r>
            <a:endParaRPr lang="en-US" sz="16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err="1">
                <a:solidFill>
                  <a:srgbClr val="002060"/>
                </a:solidFill>
                <a:sym typeface="Calibri"/>
              </a:rPr>
              <a:t>Геновариант</a:t>
            </a:r>
            <a:r>
              <a:rPr lang="ru-RU" b="1" dirty="0">
                <a:solidFill>
                  <a:srgbClr val="002060"/>
                </a:solidFill>
                <a:sym typeface="Calibri"/>
              </a:rPr>
              <a:t> </a:t>
            </a:r>
            <a:r>
              <a:rPr lang="ru-RU" b="1" dirty="0" err="1">
                <a:solidFill>
                  <a:srgbClr val="002060"/>
                </a:solidFill>
                <a:sym typeface="Calibri"/>
              </a:rPr>
              <a:t>Lambda</a:t>
            </a:r>
            <a:r>
              <a:rPr lang="ru-RU" b="1" dirty="0">
                <a:solidFill>
                  <a:srgbClr val="002060"/>
                </a:solidFill>
                <a:sym typeface="Calibri"/>
              </a:rPr>
              <a:t> не обнаружен</a:t>
            </a:r>
            <a:r>
              <a:rPr lang="ru-RU" sz="1600" dirty="0">
                <a:solidFill>
                  <a:srgbClr val="002060"/>
                </a:solidFill>
                <a:sym typeface="Calibri"/>
              </a:rPr>
              <a:t> на территории Российской Федерации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err="1">
                <a:solidFill>
                  <a:srgbClr val="002060"/>
                </a:solidFill>
                <a:sym typeface="Calibri"/>
              </a:rPr>
              <a:t>Геновариант</a:t>
            </a:r>
            <a:r>
              <a:rPr lang="ru-RU" b="1" dirty="0">
                <a:solidFill>
                  <a:srgbClr val="002060"/>
                </a:solidFill>
                <a:sym typeface="Calibri"/>
              </a:rPr>
              <a:t> </a:t>
            </a:r>
            <a:r>
              <a:rPr lang="ru-RU" b="1" dirty="0" err="1">
                <a:solidFill>
                  <a:srgbClr val="002060"/>
                </a:solidFill>
                <a:sym typeface="Calibri"/>
              </a:rPr>
              <a:t>Mu</a:t>
            </a:r>
            <a:r>
              <a:rPr lang="ru-RU" b="1" dirty="0">
                <a:solidFill>
                  <a:srgbClr val="002060"/>
                </a:solidFill>
                <a:sym typeface="Calibri"/>
              </a:rPr>
              <a:t> не обнаружен</a:t>
            </a:r>
            <a:r>
              <a:rPr lang="ru-RU" dirty="0">
                <a:solidFill>
                  <a:srgbClr val="002060"/>
                </a:solidFill>
                <a:sym typeface="Calibri"/>
              </a:rPr>
              <a:t> </a:t>
            </a:r>
            <a:r>
              <a:rPr lang="ru-RU" sz="1600" dirty="0">
                <a:solidFill>
                  <a:srgbClr val="002060"/>
                </a:solidFill>
                <a:sym typeface="Calibri"/>
              </a:rPr>
              <a:t>на территории Российской Федерации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73EEEF-2FB5-4348-977A-07A4F4FCB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7" y="1458093"/>
            <a:ext cx="4351463" cy="423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11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768C2F-3A07-4E6D-9F0F-8DA714942F64}"/>
              </a:ext>
            </a:extLst>
          </p:cNvPr>
          <p:cNvSpPr txBox="1"/>
          <p:nvPr/>
        </p:nvSpPr>
        <p:spPr>
          <a:xfrm>
            <a:off x="179512" y="332656"/>
            <a:ext cx="877741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lvl="0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активная эволюция возбудителя новой коронавирусной инфекции</a:t>
            </a:r>
            <a:endParaRPr lang="en-US" sz="20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Генетическая линия SARS-CoV-2 Delta (B.1.617.2) </a:t>
            </a: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2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доминирующей на территории Российской </a:t>
            </a: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третьей-четвертой «волны» пандемии</a:t>
            </a:r>
          </a:p>
          <a:p>
            <a:pPr marL="534988" lvl="0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Пятая «волна» пандемии ассоциирована с новым генетическим вариантом вируса </a:t>
            </a:r>
            <a:r>
              <a:rPr lang="en-US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Omicron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(В.1.1.529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4988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Выраженные процессы диссоциации доминирующего </a:t>
            </a:r>
            <a:r>
              <a:rPr lang="ru-R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геноварианта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Omicron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(В.1.1.529)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не исключают впоследствии возможности формирования нового в эволюционном отношении </a:t>
            </a:r>
            <a:r>
              <a:rPr lang="ru-R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геноварианта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настоящее время на территории Российской Федерации </a:t>
            </a:r>
            <a:r>
              <a:rPr lang="ru-RU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геноварианты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Beta 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(B1.351)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Gamma (P.2)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и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Lambda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(С.37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),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требующие особого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внимания, практически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отсутствуют и не образуют эпидемических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очагов.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Однако, целесообразно продолжать мониторинг </a:t>
            </a:r>
            <a:r>
              <a:rPr lang="ru-R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выявляемости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данных </a:t>
            </a:r>
            <a:r>
              <a:rPr lang="ru-R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геновариантов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среди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въезжающих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на территорию Российской Федерации из </a:t>
            </a:r>
            <a:r>
              <a:rPr lang="ru-RU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эпидемически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неблагополучных стран</a:t>
            </a:r>
          </a:p>
          <a:p>
            <a:pPr marL="534988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Мониторинг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за эволюцией 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SARS-CoV-2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 – основа создания новых вакцин для профилактики </a:t>
            </a:r>
            <a:r>
              <a:rPr lang="en-US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COVID-19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34988" indent="-534988" algn="just">
              <a:lnSpc>
                <a:spcPct val="9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AutoNum type="arabicPeriod"/>
            </a:pPr>
            <a:endParaRPr lang="ru-RU" sz="20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95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>
                <a:solidFill>
                  <a:srgbClr val="FF0000"/>
                </a:solidFill>
              </a:rPr>
              <a:t>COVID-19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что же нас тревожит?....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Может ли вакцина против COVID-19 вызвать положительный результат теста на заболевание, например, ПЦР-теста или антигенного теста</a:t>
            </a:r>
            <a:r>
              <a:rPr lang="ru-RU" b="1" dirty="0" smtClean="0"/>
              <a:t>?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Нет, вакцина против COVID-19 не может дать положительный результат ПЦР-теста или лабораторного теста на </a:t>
            </a:r>
            <a:r>
              <a:rPr lang="ru-RU" dirty="0" smtClean="0"/>
              <a:t>антиген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тестировании проверяется наличие активного заболевания, а не иммунитет </a:t>
            </a:r>
            <a:r>
              <a:rPr lang="ru-RU" dirty="0" smtClean="0"/>
              <a:t>человек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3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IV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век иммунопрофилактики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до 2020-2030 гг.</a:t>
            </a:r>
            <a:endParaRPr lang="ru-RU" sz="32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spcBef>
                <a:spcPts val="1200"/>
              </a:spcBef>
              <a:buNone/>
            </a:pPr>
            <a:r>
              <a:rPr lang="ru-RU" sz="2000" b="1" dirty="0" smtClean="0">
                <a:cs typeface="Arial" pitchFamily="34" charset="0"/>
              </a:rPr>
              <a:t>     В мае 2012г. на Ассамблее ВОЗ принят </a:t>
            </a:r>
            <a:r>
              <a:rPr lang="ru-RU" sz="2000" b="1" dirty="0" smtClean="0">
                <a:solidFill>
                  <a:srgbClr val="660033"/>
                </a:solidFill>
                <a:cs typeface="Arial" pitchFamily="34" charset="0"/>
              </a:rPr>
              <a:t>Глобальный план вакцинопрофилактики</a:t>
            </a:r>
            <a:r>
              <a:rPr lang="ru-RU" sz="2000" b="1" dirty="0" smtClean="0">
                <a:cs typeface="Arial" pitchFamily="34" charset="0"/>
              </a:rPr>
              <a:t> и определены её стратегические цели: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cs typeface="Arial" pitchFamily="34" charset="0"/>
              </a:rPr>
              <a:t>приверженность всех вакцинопрофилактике как приоритетной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cs typeface="Arial" pitchFamily="34" charset="0"/>
              </a:rPr>
              <a:t>понимание всеми её значимости 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cs typeface="Arial" pitchFamily="34" charset="0"/>
              </a:rPr>
              <a:t>каждый член общества должен понимать ценность прививок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cs typeface="Arial" pitchFamily="34" charset="0"/>
              </a:rPr>
              <a:t>доступность прививок и доведение до каждого индивидуума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cs typeface="Arial" pitchFamily="34" charset="0"/>
              </a:rPr>
              <a:t>интеграция программы иммунизации в систему здравоохранения и бесперебойное финансирование</a:t>
            </a:r>
          </a:p>
          <a:p>
            <a:pPr algn="just">
              <a:spcBef>
                <a:spcPts val="1200"/>
              </a:spcBef>
            </a:pPr>
            <a:r>
              <a:rPr lang="ru-RU" sz="2000" b="1" dirty="0" smtClean="0">
                <a:cs typeface="Arial" pitchFamily="34" charset="0"/>
              </a:rPr>
              <a:t>научное сопровождение на разных уровнях (глобальном, национальном, региональном)</a:t>
            </a:r>
          </a:p>
          <a:p>
            <a:pPr>
              <a:spcBef>
                <a:spcPts val="1200"/>
              </a:spcBef>
            </a:pPr>
            <a:endParaRPr lang="ru-RU" sz="2000" b="1" dirty="0" smtClean="0"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ru-RU" sz="3600" dirty="0" smtClean="0"/>
          </a:p>
          <a:p>
            <a:pPr>
              <a:spcBef>
                <a:spcPts val="1200"/>
              </a:spcBef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239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Вакцинация против </a:t>
            </a:r>
            <a:r>
              <a:rPr lang="en-US" sz="3600" b="1" dirty="0">
                <a:solidFill>
                  <a:srgbClr val="FF0000"/>
                </a:solidFill>
              </a:rPr>
              <a:t>COVID-19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что же нас тревожит?....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/>
              <a:t>Что делать, если после прививки возникает гриппоподобный синдром, повышается температура, болит голова и др.? 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2400" dirty="0" smtClean="0"/>
              <a:t>Такая реакция развивается не </a:t>
            </a:r>
            <a:r>
              <a:rPr lang="ru-RU" sz="2400" dirty="0"/>
              <a:t>у </a:t>
            </a:r>
            <a:r>
              <a:rPr lang="ru-RU" sz="2400" dirty="0" smtClean="0"/>
              <a:t>всех, </a:t>
            </a:r>
            <a:r>
              <a:rPr lang="ru-RU" sz="2400" dirty="0"/>
              <a:t>но, если она есть — это </a:t>
            </a:r>
            <a:r>
              <a:rPr lang="ru-RU" sz="2400" dirty="0" smtClean="0"/>
              <a:t>нормально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2400" dirty="0" smtClean="0"/>
              <a:t>Допускается </a:t>
            </a:r>
            <a:r>
              <a:rPr lang="ru-RU" sz="2400" dirty="0"/>
              <a:t>симптоматическая терапия – можно принять жаропонижающие и противовоспалительные </a:t>
            </a:r>
            <a:r>
              <a:rPr lang="ru-RU" sz="2400" dirty="0" smtClean="0"/>
              <a:t>средства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201-3670-4BCD-80E0-45814A8AB20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52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>
                <a:solidFill>
                  <a:srgbClr val="FF0000"/>
                </a:solidFill>
              </a:rPr>
              <a:t>Организация прививок против </a:t>
            </a:r>
            <a:r>
              <a:rPr lang="en-US" sz="3600" b="1" dirty="0">
                <a:solidFill>
                  <a:srgbClr val="FF0000"/>
                </a:solidFill>
              </a:rPr>
              <a:t>COVID-19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500" dirty="0" smtClean="0"/>
              <a:t>Прививки проводить в специализированном прививочном кабинете</a:t>
            </a:r>
          </a:p>
          <a:p>
            <a:pPr marL="457200" indent="-457200" algn="just">
              <a:buAutoNum type="arabicPeriod"/>
            </a:pPr>
            <a:r>
              <a:rPr lang="ru-RU" sz="2500" dirty="0" smtClean="0"/>
              <a:t>Вскрытую ампулу не хранить</a:t>
            </a:r>
          </a:p>
          <a:p>
            <a:pPr marL="457200" indent="-457200" algn="just">
              <a:buAutoNum type="arabicPeriod"/>
            </a:pPr>
            <a:r>
              <a:rPr lang="ru-RU" sz="2500" dirty="0" smtClean="0"/>
              <a:t>Не смешивать вакцину из разных флаконов</a:t>
            </a:r>
          </a:p>
          <a:p>
            <a:pPr marL="457200" indent="-457200" algn="just">
              <a:buAutoNum type="arabicPeriod"/>
            </a:pPr>
            <a:r>
              <a:rPr lang="ru-RU" sz="2500" dirty="0" smtClean="0"/>
              <a:t>Не оставлять иглу в крышке флакона для взятия следующей дозы</a:t>
            </a:r>
          </a:p>
          <a:p>
            <a:pPr marL="457200" indent="-457200" algn="just">
              <a:buAutoNum type="arabicPeriod"/>
            </a:pPr>
            <a:r>
              <a:rPr lang="ru-RU" sz="2500" dirty="0" smtClean="0"/>
              <a:t>Вакцину вводить только внутримышечно</a:t>
            </a:r>
          </a:p>
          <a:p>
            <a:pPr marL="457200" indent="-457200" algn="just">
              <a:buAutoNum type="arabicPeriod"/>
            </a:pPr>
            <a:r>
              <a:rPr lang="ru-RU" sz="2500" dirty="0" smtClean="0"/>
              <a:t>Флаконы с вакциной не встряхивать, кроме «Гам-</a:t>
            </a:r>
            <a:r>
              <a:rPr lang="ru-RU" sz="2500" dirty="0" err="1" smtClean="0"/>
              <a:t>Ковид</a:t>
            </a:r>
            <a:r>
              <a:rPr lang="ru-RU" sz="2500" dirty="0" smtClean="0"/>
              <a:t>-Лио»</a:t>
            </a:r>
          </a:p>
          <a:p>
            <a:pPr marL="457200" indent="-457200" algn="just">
              <a:buAutoNum type="arabicPeriod"/>
            </a:pPr>
            <a:r>
              <a:rPr lang="ru-RU" sz="2500" dirty="0" smtClean="0"/>
              <a:t>Неиспользованную дозу вакцины повторно не замораживать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176996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Побочные проявления после иммунизации (ПППИ)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400" dirty="0" smtClean="0"/>
              <a:t>Обусловленные действием вакцины (свойства вакцины и индивидуальная реакция организма)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Качества иммунобиологического препарата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Ошибки </a:t>
            </a:r>
            <a:r>
              <a:rPr lang="ru-RU" sz="2400" dirty="0" err="1" smtClean="0"/>
              <a:t>вакцинолога</a:t>
            </a:r>
            <a:r>
              <a:rPr lang="ru-RU" sz="2400" dirty="0" smtClean="0"/>
              <a:t>, нарушения при транспортировке, хранении и разведении вакцины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Психологический настрой на прививку</a:t>
            </a:r>
          </a:p>
          <a:p>
            <a:pPr marL="514350" indent="-514350" algn="just">
              <a:buAutoNum type="arabicPeriod"/>
            </a:pPr>
            <a:r>
              <a:rPr lang="ru-RU" sz="2400" dirty="0" smtClean="0"/>
              <a:t>Совпадение с острым заболеванием или обострением фоновой патологии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1889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Побочные проявления после иммунизации (ПППИ)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«Несерьезные» </a:t>
            </a:r>
          </a:p>
          <a:p>
            <a:pPr marL="0" indent="0">
              <a:buNone/>
            </a:pPr>
            <a:r>
              <a:rPr lang="ru-RU" sz="2600" dirty="0"/>
              <a:t>Развиваются в течение 48 час. после прививки и продолжается до 3-х дней: общие, местные, токсические, аллергические</a:t>
            </a:r>
          </a:p>
          <a:p>
            <a:pPr marL="0" indent="0">
              <a:buNone/>
            </a:pPr>
            <a:endParaRPr lang="ru-RU" sz="2300" dirty="0" smtClean="0"/>
          </a:p>
          <a:p>
            <a:pPr marL="0" indent="0">
              <a:buNone/>
            </a:pPr>
            <a:r>
              <a:rPr lang="ru-RU" b="1" dirty="0" smtClean="0"/>
              <a:t>2. «Серьезные»</a:t>
            </a:r>
          </a:p>
          <a:p>
            <a:pPr marL="0" indent="0">
              <a:buNone/>
            </a:pPr>
            <a:r>
              <a:rPr lang="ru-RU" sz="2600" dirty="0" smtClean="0"/>
              <a:t>Реакции гиперчувствительности немедленного типа, острый коронарный синдром, нарушение сердечного ритма, нарушение мозгового кровообращения, нарушение свертываемости крови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3100" b="1" dirty="0" smtClean="0"/>
              <a:t>3. Экстраординарные</a:t>
            </a:r>
          </a:p>
          <a:p>
            <a:pPr marL="0" indent="0">
              <a:buNone/>
            </a:pPr>
            <a:r>
              <a:rPr lang="ru-RU" sz="2600" dirty="0" smtClean="0"/>
              <a:t>Энцефалопатия, синдром </a:t>
            </a:r>
            <a:r>
              <a:rPr lang="ru-RU" sz="2600" dirty="0" err="1" smtClean="0"/>
              <a:t>Гийена-Барре</a:t>
            </a:r>
            <a:r>
              <a:rPr lang="ru-RU" sz="2600" dirty="0" smtClean="0"/>
              <a:t>, судорожный синдром, острый миокардит, острый нефрит, обострение (дебют) системного заболевания соединительной ткани, нарушение свертывающей системы крови (тромбоз, тромбоэмболия, ДВС-синдром)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23589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Все ПППИ фиксируются в:</a:t>
            </a:r>
          </a:p>
          <a:p>
            <a:pPr>
              <a:buFontTx/>
              <a:buChar char="-"/>
            </a:pPr>
            <a:r>
              <a:rPr lang="ru-RU" dirty="0" smtClean="0"/>
              <a:t>ф.025-87 «Карта амбулаторного больного»</a:t>
            </a:r>
          </a:p>
          <a:p>
            <a:pPr>
              <a:buFontTx/>
              <a:buChar char="-"/>
            </a:pPr>
            <a:r>
              <a:rPr lang="ru-RU" dirty="0" smtClean="0"/>
              <a:t>Ф.064у «Журнал учета профилактических прививок»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 справке (сертификате) о вакцинации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Все «серьезные» ПППИ дополнительно заносят в:</a:t>
            </a:r>
          </a:p>
          <a:p>
            <a:pPr>
              <a:buFontTx/>
              <a:buChar char="-"/>
            </a:pPr>
            <a:r>
              <a:rPr lang="ru-RU" dirty="0" smtClean="0"/>
              <a:t>ф.060у «Журнал учета инфекционных заболеваний»</a:t>
            </a:r>
          </a:p>
          <a:p>
            <a:pPr>
              <a:buFontTx/>
              <a:buChar char="-"/>
            </a:pPr>
            <a:r>
              <a:rPr lang="ru-RU" dirty="0"/>
              <a:t>ф</a:t>
            </a:r>
            <a:r>
              <a:rPr lang="ru-RU" dirty="0" smtClean="0"/>
              <a:t>.110у «Карта вызова скорой»</a:t>
            </a:r>
          </a:p>
          <a:p>
            <a:pPr>
              <a:buFontTx/>
              <a:buChar char="-"/>
            </a:pPr>
            <a:r>
              <a:rPr lang="ru-RU" dirty="0" smtClean="0"/>
              <a:t>ф.003-1у «Медицинская карта стационарного больного»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О «серьезных» ПППИ:</a:t>
            </a:r>
          </a:p>
          <a:p>
            <a:pPr>
              <a:buFontTx/>
              <a:buChar char="-"/>
            </a:pPr>
            <a:r>
              <a:rPr lang="ru-RU" dirty="0" smtClean="0"/>
              <a:t>Информируют руководителя МО</a:t>
            </a:r>
          </a:p>
          <a:p>
            <a:pPr>
              <a:buFontTx/>
              <a:buChar char="-"/>
            </a:pPr>
            <a:r>
              <a:rPr lang="ru-RU" dirty="0" err="1" smtClean="0"/>
              <a:t>Фармаконадзор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Подают извещение о нежелательной реакции на лекарственное средство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249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052736"/>
            <a:ext cx="7704856" cy="47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33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63137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cs typeface="Arial" pitchFamily="34" charset="0"/>
              </a:rPr>
              <a:t>Голубкова</a:t>
            </a:r>
            <a:r>
              <a:rPr lang="ru-RU" sz="2000" b="1" dirty="0" smtClean="0">
                <a:cs typeface="Arial" pitchFamily="34" charset="0"/>
              </a:rPr>
              <a:t> Алла Александровна</a:t>
            </a:r>
          </a:p>
          <a:p>
            <a:pPr algn="ctr"/>
            <a:r>
              <a:rPr lang="ru-RU" sz="2000" b="1" dirty="0">
                <a:cs typeface="Arial" pitchFamily="34" charset="0"/>
              </a:rPr>
              <a:t>д</a:t>
            </a:r>
            <a:r>
              <a:rPr lang="ru-RU" sz="2000" b="1" dirty="0" smtClean="0">
                <a:cs typeface="Arial" pitchFamily="34" charset="0"/>
              </a:rPr>
              <a:t>.м.н., профессор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29386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Москва, 2022</a:t>
            </a:r>
            <a:endParaRPr lang="ru-RU" sz="2000" i="1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60" y="2276872"/>
            <a:ext cx="87484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 smtClean="0">
                <a:solidFill>
                  <a:srgbClr val="FF0000"/>
                </a:solidFill>
              </a:rPr>
              <a:t>Приверженность прививкам. Коммуникативные риски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32656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ФГБОУ ДПО РМАНПО Минздрава </a:t>
            </a:r>
            <a:r>
              <a:rPr lang="ru-RU" sz="2000" b="1" dirty="0" smtClean="0"/>
              <a:t>России</a:t>
            </a:r>
          </a:p>
          <a:p>
            <a:pPr algn="ctr"/>
            <a:r>
              <a:rPr lang="ru-RU" sz="2000" b="1" dirty="0" smtClean="0"/>
              <a:t>Кафедра эпидемиологии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101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408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I</a:t>
            </a:r>
            <a:r>
              <a:rPr lang="en-US" sz="3200" b="1" u="sng" dirty="0" smtClean="0">
                <a:solidFill>
                  <a:srgbClr val="FF0000"/>
                </a:solidFill>
              </a:rPr>
              <a:t>Q</a:t>
            </a:r>
            <a:r>
              <a:rPr lang="ru-RU" sz="3200" b="1" u="sng" dirty="0" err="1" smtClean="0">
                <a:solidFill>
                  <a:srgbClr val="FF0000"/>
                </a:solidFill>
              </a:rPr>
              <a:t>buzz</a:t>
            </a:r>
            <a:r>
              <a:rPr lang="ru-RU" sz="3200" b="1" dirty="0" smtClean="0">
                <a:solidFill>
                  <a:srgbClr val="FF0000"/>
                </a:solidFill>
              </a:rPr>
              <a:t> - сервис для мониторинга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социальных медиа</a:t>
            </a:r>
            <a:endParaRPr lang="ru-RU" sz="3200" b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" y="1178606"/>
            <a:ext cx="6564189" cy="369055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06465"/>
            <a:ext cx="6159264" cy="3462895"/>
          </a:xfrm>
        </p:spPr>
      </p:pic>
    </p:spTree>
    <p:extLst>
      <p:ext uri="{BB962C8B-B14F-4D97-AF65-F5344CB8AC3E}">
        <p14:creationId xmlns:p14="http://schemas.microsoft.com/office/powerpoint/2010/main" val="3851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Данные мониторинга сообщений в социальных медиа по теме "Вакцинация" за </a:t>
            </a:r>
            <a:r>
              <a:rPr lang="ru-RU" sz="2800" b="1" dirty="0" smtClean="0">
                <a:solidFill>
                  <a:srgbClr val="FF0000"/>
                </a:solidFill>
              </a:rPr>
              <a:t>2007-2020 </a:t>
            </a:r>
            <a:r>
              <a:rPr lang="ru-RU" sz="2800" b="1" dirty="0">
                <a:solidFill>
                  <a:srgbClr val="FF0000"/>
                </a:solidFill>
              </a:rPr>
              <a:t>гг.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82009" y="1340769"/>
          <a:ext cx="8782478" cy="5204211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547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5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1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0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2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95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2440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6115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5645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483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1362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Годы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Количество сообщений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положительных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негативых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смешанных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нейтральных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всего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2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абс.ч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абс.ч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абс.ч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абс.ч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абс.ч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2007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24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3,7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618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94,8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652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2008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29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1,7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0,1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923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95,2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969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2009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3,9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1,9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0,1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1808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94,2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1920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3,4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1,5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3185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94,3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3379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363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142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6092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92,2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6605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100,0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615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295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11804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92,6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12747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100,0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1562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739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59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28273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92,3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30632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100,0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6351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3130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734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58955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85,2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69170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100,0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24635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11585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435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511208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93,3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547862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100,0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118134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6,5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26346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1,4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2342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1680228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92,0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1827051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100,0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2017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64869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4,8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27746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2,1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1846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0,1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1258524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93,0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1352985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100,0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1589915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1702090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976523833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1699997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1812769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185187168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1265470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1766087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660525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11255698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14947780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40380070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5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Итого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1641215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1896643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18107228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22316611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7308304" y="2132856"/>
            <a:ext cx="648072" cy="27890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40697" y="4653136"/>
            <a:ext cx="864096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87824" y="4725144"/>
            <a:ext cx="1080120" cy="10801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72472" y="5877272"/>
            <a:ext cx="996108" cy="4404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2670"/>
            <a:ext cx="8686800" cy="113813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Источники получения информации о прививках, к которым наиболее часто обращались родители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45" y="1844824"/>
            <a:ext cx="8854355" cy="42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Вакцинозависимость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» современного  общества</a:t>
            </a:r>
            <a:endParaRPr lang="ru-RU" sz="32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076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cs typeface="Arial" pitchFamily="34" charset="0"/>
              </a:rPr>
              <a:t>    Возникновение </a:t>
            </a:r>
            <a:r>
              <a:rPr lang="ru-RU" sz="2400" b="1" dirty="0" smtClean="0">
                <a:solidFill>
                  <a:srgbClr val="660033"/>
                </a:solidFill>
                <a:cs typeface="Arial" pitchFamily="34" charset="0"/>
              </a:rPr>
              <a:t>локальных вспышек и эпидемий </a:t>
            </a:r>
            <a:r>
              <a:rPr lang="ru-RU" sz="2400" b="1" dirty="0" smtClean="0">
                <a:cs typeface="Arial" pitchFamily="34" charset="0"/>
              </a:rPr>
              <a:t>возможно в результате:</a:t>
            </a:r>
          </a:p>
          <a:p>
            <a:pPr>
              <a:buFontTx/>
              <a:buChar char="-"/>
            </a:pPr>
            <a:r>
              <a:rPr lang="ru-RU" sz="2400" b="1" dirty="0" smtClean="0">
                <a:cs typeface="Arial" pitchFamily="34" charset="0"/>
              </a:rPr>
              <a:t>снижения охвата прививками</a:t>
            </a:r>
          </a:p>
          <a:p>
            <a:pPr>
              <a:buFontTx/>
              <a:buChar char="-"/>
            </a:pPr>
            <a:r>
              <a:rPr lang="ru-RU" sz="2400" b="1" dirty="0" smtClean="0">
                <a:cs typeface="Arial" pitchFamily="34" charset="0"/>
              </a:rPr>
              <a:t>применения неадекватных </a:t>
            </a:r>
            <a:r>
              <a:rPr lang="ru-RU" sz="2400" b="1" dirty="0" err="1" smtClean="0">
                <a:cs typeface="Arial" pitchFamily="34" charset="0"/>
              </a:rPr>
              <a:t>эпидситуации</a:t>
            </a:r>
            <a:r>
              <a:rPr lang="ru-RU" sz="2400" b="1" dirty="0" smtClean="0">
                <a:cs typeface="Arial" pitchFamily="34" charset="0"/>
              </a:rPr>
              <a:t> схем иммунизации</a:t>
            </a:r>
          </a:p>
          <a:p>
            <a:pPr>
              <a:buFontTx/>
              <a:buChar char="-"/>
            </a:pPr>
            <a:r>
              <a:rPr lang="ru-RU" sz="2400" b="1" dirty="0" smtClean="0">
                <a:cs typeface="Arial" pitchFamily="34" charset="0"/>
              </a:rPr>
              <a:t>дефектов в организации прививочного дела</a:t>
            </a:r>
          </a:p>
          <a:p>
            <a:pPr>
              <a:buFontTx/>
              <a:buChar char="-"/>
            </a:pPr>
            <a:r>
              <a:rPr lang="ru-RU" sz="2400" b="1" dirty="0" smtClean="0">
                <a:cs typeface="Arial" pitchFamily="34" charset="0"/>
              </a:rPr>
              <a:t>характеристики ИБП (корь, коклюш)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Наиболее авторитетные источники получения информации о прививках </a:t>
            </a:r>
            <a:r>
              <a:rPr lang="ru-RU" sz="3200" b="1" dirty="0" smtClean="0">
                <a:solidFill>
                  <a:srgbClr val="FF0000"/>
                </a:solidFill>
              </a:rPr>
              <a:t>вакцинации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04476"/>
            <a:ext cx="8964488" cy="43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Распределение сотрудников МО по их отношению к вакцинации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34088"/>
              </p:ext>
            </p:extLst>
          </p:nvPr>
        </p:nvGraphicFramePr>
        <p:xfrm>
          <a:off x="734888" y="2708920"/>
          <a:ext cx="691276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 descr="https://3.bp.blogspot.com/-asfGB3nU_Ak/WS-Lj9nhxcI/AAAAAAAAELA/WuRPp90YKcs2NDPsMFk9ZAFrjFLGqE9IQCEw/s1600/happy-face-thumbs-down-clip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4149080"/>
            <a:ext cx="1591694" cy="11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d3.mycdn.me/image?id=866137209328&amp;t=20&amp;plc=WEB&amp;tkn=*ZRigeB73FISg2XUoxZZRtM871m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256" y="1542163"/>
            <a:ext cx="1512168" cy="13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2gg9evh47fn9z.cloudfront.net/800px_COLOURBOX205198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/>
          <a:stretch/>
        </p:blipFill>
        <p:spPr bwMode="auto">
          <a:xfrm>
            <a:off x="6639544" y="5157193"/>
            <a:ext cx="1642363" cy="14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Сотрудник МО, негативно настроенный к вакцинации: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кто это?</a:t>
            </a:r>
            <a:endParaRPr lang="ru-RU" sz="3600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187 сотрудников</a:t>
            </a:r>
          </a:p>
          <a:p>
            <a:r>
              <a:rPr lang="ru-RU" dirty="0" smtClean="0"/>
              <a:t>41 врач (8,2% от всех врачей)</a:t>
            </a:r>
          </a:p>
          <a:p>
            <a:r>
              <a:rPr lang="ru-RU" dirty="0" smtClean="0"/>
              <a:t>79 средних </a:t>
            </a:r>
            <a:r>
              <a:rPr lang="ru-RU" dirty="0" err="1" smtClean="0"/>
              <a:t>мед.работников</a:t>
            </a:r>
            <a:r>
              <a:rPr lang="ru-RU" dirty="0" smtClean="0"/>
              <a:t> (14,0%)</a:t>
            </a:r>
          </a:p>
          <a:p>
            <a:r>
              <a:rPr lang="ru-RU" dirty="0" smtClean="0"/>
              <a:t>14 младших </a:t>
            </a:r>
            <a:r>
              <a:rPr lang="ru-RU" dirty="0" err="1"/>
              <a:t>мед.работников</a:t>
            </a:r>
            <a:r>
              <a:rPr lang="ru-RU" dirty="0"/>
              <a:t> </a:t>
            </a:r>
            <a:r>
              <a:rPr lang="ru-RU" dirty="0" smtClean="0"/>
              <a:t>(21,2%)</a:t>
            </a:r>
          </a:p>
          <a:p>
            <a:r>
              <a:rPr lang="ru-RU" dirty="0" smtClean="0"/>
              <a:t>53 </a:t>
            </a:r>
            <a:r>
              <a:rPr lang="ru-RU" smtClean="0"/>
              <a:t>немедицинских сотрудника </a:t>
            </a:r>
            <a:r>
              <a:rPr lang="ru-RU" dirty="0" smtClean="0"/>
              <a:t>(26,2%)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Врачи, негативно относящиеся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 прививкам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295888"/>
              </p:ext>
            </p:extLst>
          </p:nvPr>
        </p:nvGraphicFramePr>
        <p:xfrm>
          <a:off x="489489" y="1915706"/>
          <a:ext cx="8123410" cy="448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2" descr="https://banner2.kisspng.com/20180404/buw/kisspng-medicine-physician-stethoscope-clip-art-the-doctor-5ac55ad7537278.54077180152288328734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77" y="220409"/>
            <a:ext cx="1361503" cy="15524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1597654"/>
            <a:ext cx="646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Абс.ч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811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98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Распределение сотрудников по стажу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AutoShape 2" descr="https://banner2.kisspng.com/20180404/buw/kisspng-medicine-physician-stethoscope-clip-art-the-doctor-5ac55ad7537278.54077180152288328734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17311461"/>
              </p:ext>
            </p:extLst>
          </p:nvPr>
        </p:nvGraphicFramePr>
        <p:xfrm>
          <a:off x="1619672" y="1916832"/>
          <a:ext cx="63367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3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Причины негативного </a:t>
            </a:r>
            <a:r>
              <a:rPr lang="ru-RU" sz="3600" b="1" dirty="0" smtClean="0">
                <a:solidFill>
                  <a:srgbClr val="FF0000"/>
                </a:solidFill>
              </a:rPr>
              <a:t>отношения к вакцинации медицинских работников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85536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26693"/>
              </p:ext>
            </p:extLst>
          </p:nvPr>
        </p:nvGraphicFramePr>
        <p:xfrm>
          <a:off x="294033" y="1691778"/>
          <a:ext cx="8568952" cy="46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5124324"/>
            <a:ext cx="1320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боязнь 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осложнений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124324"/>
            <a:ext cx="128112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личный 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неудачный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опыт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вакцинации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115613"/>
            <a:ext cx="1364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недостаток 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информации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157423"/>
            <a:ext cx="1248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прочтение 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с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пец.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литературы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5157423"/>
            <a:ext cx="1709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мнение людей 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из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медицинской 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научной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среды</a:t>
            </a:r>
            <a:r>
              <a:rPr lang="ru-RU" sz="1600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5124323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информация </a:t>
            </a: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из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СМИ</a:t>
            </a:r>
            <a:r>
              <a:rPr lang="ru-RU" sz="1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704" y="173994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Отношение медицинских работников к вакцинации против </a:t>
            </a:r>
            <a:r>
              <a:rPr lang="en-US" sz="4800" b="1" dirty="0" smtClean="0">
                <a:solidFill>
                  <a:srgbClr val="FF0000"/>
                </a:solidFill>
              </a:rPr>
              <a:t>COVID-19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0583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Опрос №1 («первая волна» пандемии) </a:t>
            </a:r>
            <a:r>
              <a:rPr lang="ru-RU" sz="3200" b="1" dirty="0" smtClean="0">
                <a:solidFill>
                  <a:srgbClr val="FF0000"/>
                </a:solidFill>
              </a:rPr>
              <a:t>Распределение сотрудников МО по их отношению к вакцинации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53583"/>
              </p:ext>
            </p:extLst>
          </p:nvPr>
        </p:nvGraphicFramePr>
        <p:xfrm>
          <a:off x="1320351" y="2924944"/>
          <a:ext cx="5927234" cy="28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 descr="https://3.bp.blogspot.com/-asfGB3nU_Ak/WS-Lj9nhxcI/AAAAAAAAELA/WuRPp90YKcs2NDPsMFk9ZAFrjFLGqE9IQCEw/s1600/happy-face-thumbs-down-clip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89240"/>
            <a:ext cx="1591694" cy="11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d3.mycdn.me/image?id=866137209328&amp;t=20&amp;plc=WEB&amp;tkn=*ZRigeB73FISg2XUoxZZRtM871m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83" y="1996370"/>
            <a:ext cx="1512168" cy="13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2gg9evh47fn9z.cloudfront.net/800px_COLOURBOX205198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/>
          <a:stretch/>
        </p:blipFill>
        <p:spPr bwMode="auto">
          <a:xfrm>
            <a:off x="6084168" y="1996370"/>
            <a:ext cx="1642363" cy="14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0583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Опрос </a:t>
            </a:r>
            <a:r>
              <a:rPr lang="ru-RU" sz="3200" b="1" u="sng" dirty="0" smtClean="0">
                <a:solidFill>
                  <a:srgbClr val="FF0000"/>
                </a:solidFill>
              </a:rPr>
              <a:t>№2 («вторая </a:t>
            </a:r>
            <a:r>
              <a:rPr lang="ru-RU" sz="3200" b="1" u="sng" dirty="0">
                <a:solidFill>
                  <a:srgbClr val="FF0000"/>
                </a:solidFill>
              </a:rPr>
              <a:t>волна» пандемии) </a:t>
            </a:r>
            <a:r>
              <a:rPr lang="ru-RU" sz="3200" b="1" dirty="0" smtClean="0">
                <a:solidFill>
                  <a:srgbClr val="FF0000"/>
                </a:solidFill>
              </a:rPr>
              <a:t>Распределение сотрудников МО по их отношению к вакцинации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618782"/>
              </p:ext>
            </p:extLst>
          </p:nvPr>
        </p:nvGraphicFramePr>
        <p:xfrm>
          <a:off x="1320351" y="2924944"/>
          <a:ext cx="5927234" cy="28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 descr="https://3.bp.blogspot.com/-asfGB3nU_Ak/WS-Lj9nhxcI/AAAAAAAAELA/WuRPp90YKcs2NDPsMFk9ZAFrjFLGqE9IQCEw/s1600/happy-face-thumbs-down-clip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38" y="4869160"/>
            <a:ext cx="1591694" cy="11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d3.mycdn.me/image?id=866137209328&amp;t=20&amp;plc=WEB&amp;tkn=*ZRigeB73FISg2XUoxZZRtM871m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51" y="2269557"/>
            <a:ext cx="1512168" cy="13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2gg9evh47fn9z.cloudfront.net/800px_COLOURBOX205198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7" b="6968"/>
          <a:stretch/>
        </p:blipFill>
        <p:spPr bwMode="auto">
          <a:xfrm>
            <a:off x="5054480" y="1556792"/>
            <a:ext cx="164236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0583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Опрос </a:t>
            </a:r>
            <a:r>
              <a:rPr lang="ru-RU" sz="3200" b="1" u="sng" dirty="0" smtClean="0">
                <a:solidFill>
                  <a:srgbClr val="FF0000"/>
                </a:solidFill>
              </a:rPr>
              <a:t>№3 («третья </a:t>
            </a:r>
            <a:r>
              <a:rPr lang="ru-RU" sz="3200" b="1" u="sng" dirty="0">
                <a:solidFill>
                  <a:srgbClr val="FF0000"/>
                </a:solidFill>
              </a:rPr>
              <a:t>волна» пандемии) </a:t>
            </a:r>
            <a:r>
              <a:rPr lang="ru-RU" sz="3200" b="1" dirty="0" smtClean="0">
                <a:solidFill>
                  <a:srgbClr val="FF0000"/>
                </a:solidFill>
              </a:rPr>
              <a:t>Распределение сотрудников МО по их отношению к вакцинации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91552"/>
              </p:ext>
            </p:extLst>
          </p:nvPr>
        </p:nvGraphicFramePr>
        <p:xfrm>
          <a:off x="1320351" y="2924944"/>
          <a:ext cx="5927234" cy="28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30" name="Picture 6" descr="https://3.bp.blogspot.com/-asfGB3nU_Ak/WS-Lj9nhxcI/AAAAAAAAELA/WuRPp90YKcs2NDPsMFk9ZAFrjFLGqE9IQCEw/s1600/happy-face-thumbs-down-clipart-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0942"/>
            <a:ext cx="1591694" cy="11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td3.mycdn.me/image?id=866137209328&amp;t=20&amp;plc=WEB&amp;tkn=*ZRigeB73FISg2XUoxZZRtM871m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58" y="1926517"/>
            <a:ext cx="1512168" cy="13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2gg9evh47fn9z.cloudfront.net/800px_COLOURBOX205198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/>
          <a:stretch/>
        </p:blipFill>
        <p:spPr bwMode="auto">
          <a:xfrm>
            <a:off x="6084168" y="1872702"/>
            <a:ext cx="1642363" cy="14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848600" cy="1000125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 smtClean="0">
                <a:solidFill>
                  <a:srgbClr val="FF0000"/>
                </a:solidFill>
              </a:rPr>
              <a:t>Система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вакцинопрофилактики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en-GB" sz="3200" b="1" dirty="0" smtClean="0">
                <a:solidFill>
                  <a:srgbClr val="FF0000"/>
                </a:solidFill>
              </a:rPr>
              <a:t>в </a:t>
            </a:r>
            <a:r>
              <a:rPr lang="en-GB" sz="3200" b="1" dirty="0" err="1" smtClean="0">
                <a:solidFill>
                  <a:srgbClr val="FF0000"/>
                </a:solidFill>
              </a:rPr>
              <a:t>Российской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Федерации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556792"/>
            <a:ext cx="8839200" cy="5635625"/>
          </a:xfrm>
        </p:spPr>
        <p:txBody>
          <a:bodyPr/>
          <a:lstStyle/>
          <a:p>
            <a:pPr marL="608013" indent="-608013" algn="ctr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b="1" dirty="0" err="1" smtClean="0"/>
              <a:t>Признана</a:t>
            </a:r>
            <a:r>
              <a:rPr lang="en-GB" altLang="ru-RU" sz="2000" b="1" dirty="0" smtClean="0"/>
              <a:t> ВОЗ </a:t>
            </a:r>
            <a:r>
              <a:rPr lang="en-GB" altLang="ru-RU" sz="2000" b="1" dirty="0" err="1" smtClean="0"/>
              <a:t>одной</a:t>
            </a:r>
            <a:r>
              <a:rPr lang="en-GB" altLang="ru-RU" sz="2000" b="1" dirty="0" smtClean="0"/>
              <a:t> </a:t>
            </a:r>
            <a:r>
              <a:rPr lang="en-GB" altLang="ru-RU" sz="2000" b="1" dirty="0" err="1" smtClean="0"/>
              <a:t>из</a:t>
            </a:r>
            <a:r>
              <a:rPr lang="en-GB" altLang="ru-RU" sz="2000" b="1" dirty="0" smtClean="0"/>
              <a:t> </a:t>
            </a:r>
            <a:r>
              <a:rPr lang="en-GB" altLang="ru-RU" sz="2000" b="1" dirty="0" err="1" smtClean="0"/>
              <a:t>самых</a:t>
            </a:r>
            <a:r>
              <a:rPr lang="en-GB" altLang="ru-RU" sz="2000" b="1" dirty="0" smtClean="0"/>
              <a:t> </a:t>
            </a:r>
            <a:r>
              <a:rPr lang="en-GB" altLang="ru-RU" sz="2000" b="1" dirty="0" err="1" smtClean="0"/>
              <a:t>эффективных</a:t>
            </a:r>
            <a:endParaRPr lang="ru-RU" altLang="ru-RU" sz="2000" b="1" dirty="0" smtClean="0"/>
          </a:p>
          <a:p>
            <a:pPr marL="608013" indent="-608013" algn="ctr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GB" altLang="ru-RU" sz="2000" b="1" dirty="0" smtClean="0"/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Она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предусматривает</a:t>
            </a:r>
            <a:r>
              <a:rPr lang="en-GB" altLang="ru-RU" sz="2000" dirty="0" smtClean="0"/>
              <a:t>: </a:t>
            </a:r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Государственный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учет</a:t>
            </a:r>
            <a:r>
              <a:rPr lang="en-GB" altLang="ru-RU" sz="2000" dirty="0" smtClean="0"/>
              <a:t> и </a:t>
            </a:r>
            <a:r>
              <a:rPr lang="en-GB" altLang="ru-RU" sz="2000" dirty="0" err="1" smtClean="0"/>
              <a:t>отчетность</a:t>
            </a:r>
            <a:r>
              <a:rPr lang="en-GB" altLang="ru-RU" sz="2000" dirty="0" smtClean="0"/>
              <a:t> о </a:t>
            </a:r>
            <a:r>
              <a:rPr lang="en-GB" altLang="ru-RU" sz="2000" dirty="0" err="1" smtClean="0"/>
              <a:t>проводимых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прививках</a:t>
            </a:r>
            <a:r>
              <a:rPr lang="en-GB" altLang="ru-RU" sz="2000" dirty="0" smtClean="0"/>
              <a:t> и </a:t>
            </a:r>
            <a:r>
              <a:rPr lang="en-GB" altLang="ru-RU" sz="2000" dirty="0" err="1" smtClean="0"/>
              <a:t>случаях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вакцинальных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осложнений</a:t>
            </a:r>
            <a:r>
              <a:rPr lang="en-GB" altLang="ru-RU" sz="2000" dirty="0" smtClean="0"/>
              <a:t>;</a:t>
            </a:r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Функционирование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специализированных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прививочных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кабинетов</a:t>
            </a:r>
            <a:r>
              <a:rPr lang="en-GB" altLang="ru-RU" sz="2000" dirty="0" smtClean="0"/>
              <a:t>;</a:t>
            </a:r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Специальную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подготовку</a:t>
            </a:r>
            <a:r>
              <a:rPr lang="en-GB" altLang="ru-RU" sz="2000" dirty="0" smtClean="0"/>
              <a:t> к </a:t>
            </a:r>
            <a:r>
              <a:rPr lang="en-GB" altLang="ru-RU" sz="2000" dirty="0" err="1" smtClean="0"/>
              <a:t>вакцинации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детей</a:t>
            </a:r>
            <a:r>
              <a:rPr lang="en-GB" altLang="ru-RU" sz="2000" dirty="0" smtClean="0"/>
              <a:t> с </a:t>
            </a:r>
            <a:r>
              <a:rPr lang="en-GB" altLang="ru-RU" sz="2000" dirty="0" err="1" smtClean="0"/>
              <a:t>хронической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патологией</a:t>
            </a:r>
            <a:r>
              <a:rPr lang="en-GB" altLang="ru-RU" sz="2000" dirty="0" smtClean="0"/>
              <a:t>;</a:t>
            </a:r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Контроль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за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состоянием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коллективного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иммунитета</a:t>
            </a:r>
            <a:r>
              <a:rPr lang="en-GB" altLang="ru-RU" sz="2000" dirty="0" smtClean="0"/>
              <a:t>;</a:t>
            </a:r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Нормативно-правовую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базу</a:t>
            </a:r>
            <a:r>
              <a:rPr lang="en-GB" altLang="ru-RU" sz="2000" dirty="0" smtClean="0"/>
              <a:t> по </a:t>
            </a:r>
            <a:r>
              <a:rPr lang="en-GB" altLang="ru-RU" sz="2000" dirty="0" err="1" smtClean="0"/>
              <a:t>вакцинопрофилактике</a:t>
            </a:r>
            <a:r>
              <a:rPr lang="en-GB" altLang="ru-RU" sz="2000" dirty="0" smtClean="0"/>
              <a:t>: </a:t>
            </a:r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Char char="-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Закон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об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иммунопрофилактике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инфекционных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заболеваний</a:t>
            </a:r>
            <a:endParaRPr lang="en-GB" altLang="ru-RU" sz="2000" dirty="0" smtClean="0"/>
          </a:p>
          <a:p>
            <a:pPr marL="608013" indent="-608013" eaLnBrk="1" hangingPunct="1">
              <a:spcBef>
                <a:spcPts val="500"/>
              </a:spcBef>
              <a:buFont typeface="Times New Roman" panose="02020603050405020304" pitchFamily="18" charset="0"/>
              <a:buChar char="-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2000" dirty="0" err="1" smtClean="0"/>
              <a:t>Национальный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календарь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профилактических</a:t>
            </a:r>
            <a:r>
              <a:rPr lang="en-GB" altLang="ru-RU" sz="2000" dirty="0" smtClean="0"/>
              <a:t> </a:t>
            </a:r>
            <a:r>
              <a:rPr lang="en-GB" altLang="ru-RU" sz="2000" dirty="0" err="1" smtClean="0"/>
              <a:t>прививок</a:t>
            </a:r>
            <a:r>
              <a:rPr lang="en-GB" altLang="ru-RU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270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Динамика отношения сотрудников МО к вакцинации против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34494"/>
              </p:ext>
            </p:extLst>
          </p:nvPr>
        </p:nvGraphicFramePr>
        <p:xfrm>
          <a:off x="891362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2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72816"/>
            <a:ext cx="6120789" cy="1008112"/>
          </a:xfrm>
          <a:solidFill>
            <a:srgbClr val="E5FFF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Более позитивное отношение </a:t>
            </a:r>
            <a:r>
              <a:rPr lang="ru-RU" sz="2400" dirty="0" smtClean="0"/>
              <a:t>у врачей и сотрудников администрации, мужского пола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30878"/>
            <a:ext cx="87341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</a:rPr>
              <a:t>Отношение различных категорий сотрудников МО к вакцинации против </a:t>
            </a:r>
            <a:r>
              <a:rPr lang="en-US" sz="3200" b="1" dirty="0" smtClean="0">
                <a:solidFill>
                  <a:srgbClr val="FF0000"/>
                </a:solidFill>
              </a:rPr>
              <a:t>COVID-19</a:t>
            </a: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38091" y="2985820"/>
            <a:ext cx="6120680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Более негативное отношение </a:t>
            </a:r>
            <a:r>
              <a:rPr lang="ru-RU" sz="2400" dirty="0" smtClean="0"/>
              <a:t>у среднего медицинского персонала и сотрудников немедицинских специальностей, женского пола, со стажем работы до 5 лет</a:t>
            </a:r>
            <a:endParaRPr lang="ru-RU" sz="2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59015" y="4721804"/>
            <a:ext cx="6120680" cy="15155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Причины негативного отношения:</a:t>
            </a:r>
          </a:p>
          <a:p>
            <a:pPr marL="0" indent="0" algn="ctr">
              <a:buNone/>
            </a:pPr>
            <a:r>
              <a:rPr lang="ru-RU" sz="2400" dirty="0" smtClean="0"/>
              <a:t>- недоверие к используемым вакцинам</a:t>
            </a:r>
          </a:p>
          <a:p>
            <a:pPr marL="0" indent="0" algn="ctr">
              <a:buNone/>
            </a:pPr>
            <a:r>
              <a:rPr lang="ru-RU" sz="2400" dirty="0" smtClean="0"/>
              <a:t>- страх поствакцинальных осложнений, особенно в отдаленной перспективе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17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115" y="332656"/>
            <a:ext cx="921702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Заболеваемость</a:t>
            </a:r>
            <a:r>
              <a:rPr lang="ru-RU" sz="2800" b="1" dirty="0">
                <a:solidFill>
                  <a:srgbClr val="FF0000"/>
                </a:solidFill>
              </a:rPr>
              <a:t>, частота осложнений и </a:t>
            </a:r>
            <a:r>
              <a:rPr lang="ru-RU" sz="2800" b="1" dirty="0" smtClean="0">
                <a:solidFill>
                  <a:srgbClr val="FF0000"/>
                </a:solidFill>
              </a:rPr>
              <a:t>госпитализаций у медицинских работников с различным прививочным и инфекционным анамнезом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624602"/>
              </p:ext>
            </p:extLst>
          </p:nvPr>
        </p:nvGraphicFramePr>
        <p:xfrm>
          <a:off x="251520" y="1988840"/>
          <a:ext cx="8229602" cy="377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393"/>
                <a:gridCol w="2329720"/>
                <a:gridCol w="924038"/>
                <a:gridCol w="994732"/>
                <a:gridCol w="994732"/>
                <a:gridCol w="849834"/>
                <a:gridCol w="849834"/>
                <a:gridCol w="844319"/>
              </a:tblGrid>
              <a:tr h="38626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Прививочный и инфекционный анамнез </a:t>
                      </a:r>
                      <a:r>
                        <a:rPr lang="en-US" sz="1600" dirty="0">
                          <a:effectLst/>
                        </a:rPr>
                        <a:t>COVID</a:t>
                      </a:r>
                      <a:r>
                        <a:rPr lang="ru-RU" sz="1600" dirty="0" smtClean="0">
                          <a:effectLst/>
                        </a:rPr>
                        <a:t>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Факт заболевания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(U07.1, U07.2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Осложнения </a:t>
                      </a:r>
                      <a:r>
                        <a:rPr lang="ru-RU" sz="1600" dirty="0">
                          <a:effectLst/>
                        </a:rPr>
                        <a:t>заболевания (J12-J18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Стационарное лечение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7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Абс./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Абс./</a:t>
                      </a:r>
                      <a:r>
                        <a:rPr lang="en-US" sz="1600">
                          <a:effectLst/>
                        </a:rPr>
                        <a:t>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Абс</a:t>
                      </a:r>
                      <a:r>
                        <a:rPr lang="ru-RU" sz="1600" dirty="0">
                          <a:effectLst/>
                        </a:rPr>
                        <a:t>./</a:t>
                      </a:r>
                      <a:r>
                        <a:rPr lang="en-US" sz="1600" dirty="0">
                          <a:effectLst/>
                        </a:rPr>
                        <a:t>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515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привитые против </a:t>
                      </a:r>
                      <a:r>
                        <a:rPr lang="en-US" sz="1600" dirty="0">
                          <a:effectLst/>
                        </a:rPr>
                        <a:t>COVID</a:t>
                      </a:r>
                      <a:r>
                        <a:rPr lang="ru-RU" sz="1600" dirty="0">
                          <a:effectLst/>
                        </a:rPr>
                        <a:t>-19 и не болевшие </a:t>
                      </a:r>
                      <a:r>
                        <a:rPr lang="ru-RU" sz="1600" dirty="0" smtClean="0">
                          <a:effectLst/>
                        </a:rPr>
                        <a:t>ранее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23/157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8/157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4/157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2,55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257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Привитые двукратно от </a:t>
                      </a:r>
                      <a:r>
                        <a:rPr lang="en-US" sz="1600" dirty="0" smtClean="0">
                          <a:effectLst/>
                        </a:rPr>
                        <a:t>COVID-19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27/821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3,29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9/821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1/821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515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Привитые двукратно и имеющие ревакцинацию против </a:t>
                      </a:r>
                      <a:r>
                        <a:rPr lang="en-US" sz="1600" dirty="0">
                          <a:effectLst/>
                        </a:rPr>
                        <a:t>COVID</a:t>
                      </a:r>
                      <a:r>
                        <a:rPr lang="ru-RU" sz="1600" dirty="0" smtClean="0">
                          <a:effectLst/>
                        </a:rPr>
                        <a:t>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6/238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2,52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1/238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1/238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  <a:tr h="3862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Переболевшие </a:t>
                      </a:r>
                      <a:r>
                        <a:rPr lang="en-US" sz="1600" dirty="0" smtClean="0">
                          <a:effectLst/>
                        </a:rPr>
                        <a:t>COVID</a:t>
                      </a:r>
                      <a:r>
                        <a:rPr lang="ru-RU" sz="1600" dirty="0" smtClean="0">
                          <a:effectLst/>
                        </a:rPr>
                        <a:t>-19</a:t>
                      </a:r>
                      <a:endParaRPr lang="ru-RU" sz="1800" dirty="0">
                        <a:effectLst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11/673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1,04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2/673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2/673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49" marR="541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3478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"/>
            <a:ext cx="9144000" cy="68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6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4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риски здоровью медицинских работников в условиях пандемии </a:t>
            </a:r>
            <a:r>
              <a:rPr lang="en-US" sz="3200" b="1" dirty="0" smtClean="0">
                <a:solidFill>
                  <a:srgbClr val="FF0000"/>
                </a:solidFill>
              </a:rPr>
              <a:t>COVID-19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75" y="1628800"/>
            <a:ext cx="8435280" cy="5409728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/>
              <a:t>Высокая вероятность инфицирования на рабочем месте, особенно при проведении манипуляций, связанных с образованием аэрозоля (25%) и заборе биоматериала для проведения ПЦР (до 70%)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Несоответствие барьерных средств защиты органов дыхания степени опасности здоровью (полная комплектация СИЗ не более 80%, в АПУ и неинфекционных стационарах - 60%)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Несвоевременная замена СИЗ (25%) и их повторное использование (5%)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Избыточная физическая нагрузка. Нарушение режима труда и отдыха. Отсутствие психологической помощи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Работа в условиях, не предназначенных для оказания помощи инфекционным больным</a:t>
            </a:r>
          </a:p>
          <a:p>
            <a:pPr algn="just">
              <a:spcBef>
                <a:spcPts val="1200"/>
              </a:spcBef>
            </a:pPr>
            <a:r>
              <a:rPr lang="ru-RU" dirty="0" smtClean="0"/>
              <a:t>Отсутствие опыта работы с инфекционными больными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0734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06083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</a:pPr>
            <a:r>
              <a:rPr lang="ru-RU" sz="2300" b="1" dirty="0"/>
              <a:t>Профессиональная защита МР – это многоуровневая система</a:t>
            </a:r>
            <a:r>
              <a:rPr lang="ru-RU" sz="2300" dirty="0"/>
              <a:t>, которая включает как коллективные мероприятия (организационные, административные и инженерные), так и меры индивидуальной защиты каждого из участников лечебно-диагностического процесса. </a:t>
            </a:r>
            <a:endParaRPr lang="ru-RU" sz="2300" dirty="0" smtClean="0"/>
          </a:p>
          <a:p>
            <a:pPr algn="just">
              <a:spcBef>
                <a:spcPts val="1800"/>
              </a:spcBef>
            </a:pPr>
            <a:r>
              <a:rPr lang="ru-RU" sz="2300" dirty="0" smtClean="0"/>
              <a:t>Однако </a:t>
            </a:r>
            <a:r>
              <a:rPr lang="ru-RU" sz="2300" dirty="0"/>
              <a:t>основным стабилизирующим фактором, способным повлиять на распространение инфекции и минимизировать риски </a:t>
            </a:r>
            <a:r>
              <a:rPr lang="ru-RU" sz="2300" dirty="0" smtClean="0"/>
              <a:t>заболевания </a:t>
            </a:r>
            <a:r>
              <a:rPr lang="ru-RU" sz="2300" b="1" dirty="0" smtClean="0"/>
              <a:t>должна </a:t>
            </a:r>
            <a:r>
              <a:rPr lang="ru-RU" sz="2300" b="1" dirty="0"/>
              <a:t>стать вакцинопрофилактика</a:t>
            </a:r>
            <a:r>
              <a:rPr lang="ru-RU" sz="2300" dirty="0"/>
              <a:t>. </a:t>
            </a:r>
            <a:endParaRPr lang="ru-RU" sz="2300" dirty="0" smtClean="0"/>
          </a:p>
          <a:p>
            <a:pPr algn="just">
              <a:spcBef>
                <a:spcPts val="1800"/>
              </a:spcBef>
            </a:pPr>
            <a:r>
              <a:rPr lang="ru-RU" sz="2300" dirty="0" smtClean="0"/>
              <a:t>Данное </a:t>
            </a:r>
            <a:r>
              <a:rPr lang="ru-RU" sz="2300" dirty="0"/>
              <a:t>профилактическое мероприятие исторически зарекомендовало себя, как наиболее эффективное и </a:t>
            </a:r>
            <a:r>
              <a:rPr lang="ru-RU" sz="2300" dirty="0" smtClean="0"/>
              <a:t>рентабельное</a:t>
            </a:r>
          </a:p>
          <a:p>
            <a:pPr algn="just">
              <a:spcBef>
                <a:spcPts val="1800"/>
              </a:spcBef>
            </a:pPr>
            <a:r>
              <a:rPr lang="ru-RU" sz="2300" b="1" dirty="0" smtClean="0"/>
              <a:t>Вакцинация – безальтернативное профилактическое мероприятие при инфекциях с аэрозольным механизмом передачи!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1389327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16" y="1663040"/>
            <a:ext cx="8644568" cy="3566160"/>
          </a:xfrm>
        </p:spPr>
        <p:txBody>
          <a:bodyPr>
            <a:normAutofit/>
          </a:bodyPr>
          <a:lstStyle/>
          <a:p>
            <a:pPr algn="ctr"/>
            <a:r>
              <a:rPr lang="ru-RU" sz="4200" b="1" cap="none" dirty="0" smtClean="0">
                <a:solidFill>
                  <a:srgbClr val="FF0000"/>
                </a:solidFill>
                <a:latin typeface="+mn-lt"/>
              </a:rPr>
              <a:t>Исследование по оценке эффективности вакцинации против </a:t>
            </a:r>
            <a:r>
              <a:rPr lang="en-US" sz="4200" b="1" cap="none" dirty="0" smtClean="0">
                <a:solidFill>
                  <a:srgbClr val="FF0000"/>
                </a:solidFill>
                <a:latin typeface="+mn-lt"/>
              </a:rPr>
              <a:t>COVID-19 </a:t>
            </a:r>
            <a:r>
              <a:rPr lang="ru-RU" sz="4200" b="1" cap="none" dirty="0" smtClean="0">
                <a:solidFill>
                  <a:srgbClr val="FF0000"/>
                </a:solidFill>
                <a:latin typeface="+mn-lt"/>
              </a:rPr>
              <a:t>медицинских работников</a:t>
            </a:r>
            <a:br>
              <a:rPr lang="ru-RU" sz="4200" b="1" cap="none" dirty="0" smtClean="0">
                <a:solidFill>
                  <a:srgbClr val="FF0000"/>
                </a:solidFill>
                <a:latin typeface="+mn-lt"/>
              </a:rPr>
            </a:br>
            <a:r>
              <a:rPr lang="en-US" sz="4200" b="1" cap="none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4200" b="1" cap="none" dirty="0" smtClean="0">
                <a:solidFill>
                  <a:srgbClr val="FF0000"/>
                </a:solidFill>
                <a:latin typeface="+mn-lt"/>
              </a:rPr>
              <a:t>«Гам-</a:t>
            </a:r>
            <a:r>
              <a:rPr lang="ru-RU" sz="4200" cap="none" dirty="0" err="1" smtClean="0">
                <a:solidFill>
                  <a:srgbClr val="FF0000"/>
                </a:solidFill>
                <a:latin typeface="+mn-lt"/>
              </a:rPr>
              <a:t>К</a:t>
            </a:r>
            <a:r>
              <a:rPr lang="ru-RU" sz="4200" b="1" cap="none" dirty="0" err="1" smtClean="0">
                <a:solidFill>
                  <a:srgbClr val="FF0000"/>
                </a:solidFill>
                <a:latin typeface="+mn-lt"/>
              </a:rPr>
              <a:t>овид</a:t>
            </a:r>
            <a:r>
              <a:rPr lang="ru-RU" sz="4200" cap="none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ru-RU" sz="4200" cap="none" dirty="0" err="1" smtClean="0">
                <a:solidFill>
                  <a:srgbClr val="FF0000"/>
                </a:solidFill>
                <a:latin typeface="+mn-lt"/>
              </a:rPr>
              <a:t>Вак</a:t>
            </a:r>
            <a:r>
              <a:rPr lang="ru-RU" sz="4200" cap="none" dirty="0" smtClean="0">
                <a:solidFill>
                  <a:srgbClr val="FF0000"/>
                </a:solidFill>
                <a:latin typeface="+mn-lt"/>
              </a:rPr>
              <a:t>»</a:t>
            </a:r>
            <a:r>
              <a:rPr lang="en-US" sz="4200" b="1" cap="none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4200" b="1" cap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8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394" y="1885137"/>
            <a:ext cx="8229600" cy="316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Распределение по должности </a:t>
            </a:r>
            <a:r>
              <a:rPr lang="ru-RU" sz="1800" b="1" dirty="0"/>
              <a:t>(%)</a:t>
            </a:r>
          </a:p>
          <a:p>
            <a:pPr marL="0" indent="0">
              <a:buNone/>
            </a:pPr>
            <a:endParaRPr lang="ru-RU" sz="18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8742" y="164831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Характеристика сотрудников МО,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принимавших участие в исследовании, </a:t>
            </a:r>
            <a:r>
              <a:rPr lang="en-US" sz="3200" b="1" dirty="0" smtClean="0">
                <a:solidFill>
                  <a:srgbClr val="FF0000"/>
                </a:solidFill>
              </a:rPr>
              <a:t>n=</a:t>
            </a:r>
            <a:r>
              <a:rPr lang="ru-RU" sz="3200" b="1" dirty="0" smtClean="0">
                <a:solidFill>
                  <a:srgbClr val="FF0000"/>
                </a:solidFill>
              </a:rPr>
              <a:t>593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17646" y="2078112"/>
          <a:ext cx="4464496" cy="408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4572000" y="1738535"/>
          <a:ext cx="4464496" cy="272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32040" y="1495997"/>
            <a:ext cx="292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Распределение </a:t>
            </a:r>
            <a:r>
              <a:rPr lang="ru-RU" b="1" dirty="0" smtClean="0"/>
              <a:t>по полу (%)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4716016" y="3861048"/>
          <a:ext cx="4248472" cy="343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60032" y="4144219"/>
            <a:ext cx="374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Распределение </a:t>
            </a:r>
            <a:r>
              <a:rPr lang="ru-RU" b="1" dirty="0" smtClean="0"/>
              <a:t>по возрасту, лет (%)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87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2132856"/>
            <a:ext cx="8321040" cy="3566160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solidFill>
                  <a:srgbClr val="FF0000"/>
                </a:solidFill>
                <a:latin typeface="+mn-lt"/>
              </a:rPr>
              <a:t>Гуморальный иммунный ответ</a:t>
            </a:r>
            <a:br>
              <a:rPr lang="ru-RU" sz="6000" b="1" cap="none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b="1" cap="none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45" y="184482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 недели после введения первого компонента вакцины 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327 или 55,1% 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выявлены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антитела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КП - от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1,1 до 22,3 (медиана – 10,1). </a:t>
            </a:r>
            <a:endParaRPr lang="ru-RU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3-4 недели после введения второго компонента вакцины 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590 или 99,5% 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обнаружены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антитела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КП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- от 2,2 до 36,9 (медиана – 18,5).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8385" y="260648"/>
            <a:ext cx="8795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Результаты оценки гуморального иммунитета к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 после вакцинации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78984" y="404664"/>
            <a:ext cx="7815263" cy="893763"/>
          </a:xfrm>
        </p:spPr>
        <p:txBody>
          <a:bodyPr>
            <a:normAutofit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Успех вакцинации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251947" y="1556792"/>
            <a:ext cx="8242300" cy="4665663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r>
              <a:rPr lang="ru-RU" altLang="ru-RU" sz="2800" dirty="0" smtClean="0"/>
              <a:t>Наличие эффективных препаратов</a:t>
            </a:r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r>
              <a:rPr lang="ru-RU" altLang="ru-RU" sz="2800" dirty="0" smtClean="0"/>
              <a:t>Охват 95%</a:t>
            </a:r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r>
              <a:rPr lang="ru-RU" altLang="ru-RU" sz="2800" dirty="0" smtClean="0"/>
              <a:t>Удобство календаря</a:t>
            </a:r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r>
              <a:rPr lang="ru-RU" altLang="ru-RU" sz="2800" dirty="0" smtClean="0"/>
              <a:t>Надзор за вакцинопрофилактикой</a:t>
            </a:r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r>
              <a:rPr lang="ru-RU" altLang="ru-RU" sz="2800" dirty="0" smtClean="0"/>
              <a:t>Знание механизма формирования иммунитета</a:t>
            </a:r>
          </a:p>
          <a:p>
            <a:pPr marL="514350" indent="-514350" eaLnBrk="1" hangingPunct="1">
              <a:buFont typeface="Times New Roman" panose="02020603050405020304" pitchFamily="18" charset="0"/>
              <a:buAutoNum type="arabicPeriod"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5257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348" y="232581"/>
            <a:ext cx="87953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Результаты о</a:t>
            </a:r>
            <a:r>
              <a:rPr lang="ru-RU" sz="3600" b="1" dirty="0">
                <a:solidFill>
                  <a:srgbClr val="FF0000"/>
                </a:solidFill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</a:rPr>
              <a:t>енки гуморального иммунитета к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 после вакцинации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/>
          </p:nvPr>
        </p:nvGraphicFramePr>
        <p:xfrm>
          <a:off x="755576" y="1631308"/>
          <a:ext cx="7776864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3" imgW="5950212" imgH="3487214" progId="Excel.Chart.8">
                  <p:embed/>
                </p:oleObj>
              </mc:Choice>
              <mc:Fallback>
                <p:oleObj name="Диаграмма" r:id="rId3" imgW="5950212" imgH="34872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31308"/>
                        <a:ext cx="7776864" cy="439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165304"/>
            <a:ext cx="7344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*У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12 сотрудников из группы наблюдения была зарегистрирована элиминация антител </a:t>
            </a:r>
            <a:endParaRPr lang="ru-RU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КП менее 1,1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сроке 4-6 мес. после завершения курса вакцинации.</a:t>
            </a:r>
            <a:endParaRPr lang="ru-RU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2132856"/>
            <a:ext cx="8321040" cy="3566160"/>
          </a:xfrm>
        </p:spPr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solidFill>
                  <a:srgbClr val="FF0000"/>
                </a:solidFill>
                <a:latin typeface="+mn-lt"/>
              </a:rPr>
              <a:t>Клеточный</a:t>
            </a:r>
            <a:br>
              <a:rPr lang="ru-RU" sz="6000" b="1" cap="none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b="1" cap="none" dirty="0" smtClean="0">
                <a:solidFill>
                  <a:srgbClr val="FF0000"/>
                </a:solidFill>
                <a:latin typeface="+mn-lt"/>
              </a:rPr>
              <a:t>иммунный ответ</a:t>
            </a:r>
            <a:br>
              <a:rPr lang="ru-RU" sz="6000" b="1" cap="none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b="1" cap="none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4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376" y="237392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Результаты оценки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Т-клеточного иммунитета до вакцинации,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n=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69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/>
          </p:nvPr>
        </p:nvGraphicFramePr>
        <p:xfrm>
          <a:off x="2051720" y="1529882"/>
          <a:ext cx="4833199" cy="420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4788" y="573325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ea typeface="Times New Roman" panose="02020603050405020304" pitchFamily="18" charset="0"/>
              </a:rPr>
              <a:t>*У </a:t>
            </a:r>
            <a:r>
              <a:rPr lang="ru-RU" sz="1400" dirty="0">
                <a:ea typeface="Times New Roman" panose="02020603050405020304" pitchFamily="18" charset="0"/>
              </a:rPr>
              <a:t>67 из 69 </a:t>
            </a:r>
            <a:r>
              <a:rPr lang="ru-RU" sz="1400" dirty="0" err="1">
                <a:ea typeface="Times New Roman" panose="02020603050405020304" pitchFamily="18" charset="0"/>
              </a:rPr>
              <a:t>интактных</a:t>
            </a:r>
            <a:r>
              <a:rPr lang="ru-RU" sz="1400" dirty="0">
                <a:ea typeface="Times New Roman" panose="02020603050405020304" pitchFamily="18" charset="0"/>
              </a:rPr>
              <a:t> по </a:t>
            </a:r>
            <a:r>
              <a:rPr lang="en-US" sz="1400" dirty="0">
                <a:ea typeface="Times New Roman" panose="02020603050405020304" pitchFamily="18" charset="0"/>
              </a:rPr>
              <a:t>COVID</a:t>
            </a:r>
            <a:r>
              <a:rPr lang="ru-RU" sz="1400" dirty="0">
                <a:ea typeface="Times New Roman" panose="02020603050405020304" pitchFamily="18" charset="0"/>
              </a:rPr>
              <a:t>-19 лиц Т-клеточного иммунитета к коронавирусной инфекции не </a:t>
            </a:r>
            <a:r>
              <a:rPr lang="ru-RU" sz="1400" dirty="0" smtClean="0">
                <a:ea typeface="Times New Roman" panose="02020603050405020304" pitchFamily="18" charset="0"/>
              </a:rPr>
              <a:t>было. Однако </a:t>
            </a:r>
            <a:r>
              <a:rPr lang="ru-RU" sz="1400" dirty="0">
                <a:ea typeface="Times New Roman" panose="02020603050405020304" pitchFamily="18" charset="0"/>
              </a:rPr>
              <a:t>у двух сотрудников выявлен иммунный ответ: у одного из них – только на М-белок (9 спотов), у другого - на 3 белка (М-18, </a:t>
            </a:r>
            <a:r>
              <a:rPr lang="en-US" sz="1400" dirty="0">
                <a:ea typeface="Times New Roman" panose="02020603050405020304" pitchFamily="18" charset="0"/>
              </a:rPr>
              <a:t>N</a:t>
            </a:r>
            <a:r>
              <a:rPr lang="ru-RU" sz="1400" dirty="0">
                <a:ea typeface="Times New Roman" panose="02020603050405020304" pitchFamily="18" charset="0"/>
              </a:rPr>
              <a:t>-11, </a:t>
            </a:r>
            <a:r>
              <a:rPr lang="en-US" sz="1400" dirty="0">
                <a:ea typeface="Times New Roman" panose="02020603050405020304" pitchFamily="18" charset="0"/>
              </a:rPr>
              <a:t>S</a:t>
            </a:r>
            <a:r>
              <a:rPr lang="ru-RU" sz="1400" dirty="0">
                <a:ea typeface="Times New Roman" panose="02020603050405020304" pitchFamily="18" charset="0"/>
              </a:rPr>
              <a:t>-22 спота), что свидетельствует о том, что ранее они уже встречались с вирусом </a:t>
            </a:r>
            <a:r>
              <a:rPr lang="en-US" sz="1400" dirty="0">
                <a:ea typeface="Times New Roman" panose="02020603050405020304" pitchFamily="18" charset="0"/>
              </a:rPr>
              <a:t>SARS</a:t>
            </a:r>
            <a:r>
              <a:rPr lang="ru-RU" sz="1400" dirty="0">
                <a:ea typeface="Times New Roman" panose="02020603050405020304" pitchFamily="18" charset="0"/>
              </a:rPr>
              <a:t>-</a:t>
            </a:r>
            <a:r>
              <a:rPr lang="en-US" sz="1400" dirty="0" err="1">
                <a:ea typeface="Times New Roman" panose="02020603050405020304" pitchFamily="18" charset="0"/>
              </a:rPr>
              <a:t>CoV</a:t>
            </a:r>
            <a:r>
              <a:rPr lang="ru-RU" sz="1400" dirty="0">
                <a:ea typeface="Times New Roman" panose="02020603050405020304" pitchFamily="18" charset="0"/>
              </a:rPr>
              <a:t>-2 или, возможно, другими </a:t>
            </a:r>
            <a:r>
              <a:rPr lang="ru-RU" sz="1400" dirty="0" err="1">
                <a:ea typeface="Times New Roman" panose="02020603050405020304" pitchFamily="18" charset="0"/>
              </a:rPr>
              <a:t>коронавирусами</a:t>
            </a:r>
            <a:r>
              <a:rPr lang="ru-RU" sz="1400" dirty="0">
                <a:ea typeface="Times New Roman" panose="02020603050405020304" pitchFamily="18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53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9358" y="0"/>
            <a:ext cx="9361040" cy="14507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Результаты оценки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Т-клеточного иммунитета через 2-4 мес. после вакцинации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, n=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69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/>
          </p:nvPr>
        </p:nvGraphicFramePr>
        <p:xfrm>
          <a:off x="2195736" y="1025826"/>
          <a:ext cx="4690852" cy="420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666" y="4941168"/>
            <a:ext cx="892899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После вакцинации Т-клеточный иммунитет не был выявлен у одного человека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(КП </a:t>
            </a:r>
            <a:r>
              <a:rPr lang="en-US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- 0,623, т.е. отрицательный результат), у 68 - констатировано его наличие. Медиана Т-клеток в ответ на стимуляцию М-пептидом составила 0 (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0-15,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3: 0-1),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-пептидом – 0 (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0-10,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3: 0-0),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-пептидом – 27 (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: 0-172,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3: 12-38). </a:t>
            </a:r>
            <a:endParaRPr lang="ru-RU" sz="1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1400" dirty="0"/>
              <a:t>У 66 участников исследования выявлен Т-клеточный ответ на стимуляцию только </a:t>
            </a:r>
            <a:r>
              <a:rPr lang="en-US" sz="1400" dirty="0"/>
              <a:t>S</a:t>
            </a:r>
            <a:r>
              <a:rPr lang="ru-RU" sz="1400" dirty="0" smtClean="0"/>
              <a:t>-белком. У </a:t>
            </a:r>
            <a:r>
              <a:rPr lang="ru-RU" sz="1400" dirty="0"/>
              <a:t>двух сотрудников с ранее выявленным Т-клеточным иммунным ответом после прививки сохранился ответ на </a:t>
            </a:r>
            <a:r>
              <a:rPr lang="en-US" sz="1400" dirty="0"/>
              <a:t>M</a:t>
            </a:r>
            <a:r>
              <a:rPr lang="ru-RU" sz="1400" dirty="0"/>
              <a:t>-, </a:t>
            </a:r>
            <a:r>
              <a:rPr lang="en-US" sz="1400" dirty="0"/>
              <a:t>N</a:t>
            </a:r>
            <a:r>
              <a:rPr lang="ru-RU" sz="1400" dirty="0"/>
              <a:t>-белки практически на том же уровне, что и до вакцинации, а клеточный ответ на </a:t>
            </a:r>
            <a:r>
              <a:rPr lang="en-US" sz="1400" dirty="0"/>
              <a:t>S</a:t>
            </a:r>
            <a:r>
              <a:rPr lang="ru-RU" sz="1400" dirty="0"/>
              <a:t>-пептид увеличился вдвое (с 22 до 46 спотов). </a:t>
            </a:r>
          </a:p>
          <a:p>
            <a:pPr indent="450215" algn="just">
              <a:spcAft>
                <a:spcPts val="0"/>
              </a:spcAft>
            </a:pPr>
            <a:endParaRPr lang="ru-RU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07" y="40466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zh-CN" sz="31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Т-клеточный </a:t>
            </a:r>
            <a:r>
              <a:rPr lang="ru-RU" altLang="zh-CN" sz="31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иммунный ответ у переболевших и вакцинированных против COVID-19 сотрудников </a:t>
            </a:r>
            <a:r>
              <a:rPr lang="ru-RU" altLang="zh-CN" sz="31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altLang="zh-CN" sz="3100" b="1" dirty="0">
                <a:solidFill>
                  <a:srgbClr val="FF0000"/>
                </a:solidFill>
                <a:latin typeface="+mn-lt"/>
              </a:rPr>
            </a:br>
            <a:endParaRPr lang="ru-RU" sz="2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92322"/>
              </p:ext>
            </p:extLst>
          </p:nvPr>
        </p:nvGraphicFramePr>
        <p:xfrm>
          <a:off x="439607" y="1988840"/>
          <a:ext cx="8308857" cy="2591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178">
                  <a:extLst>
                    <a:ext uri="{9D8B030D-6E8A-4147-A177-3AD203B41FA5}">
                      <a16:colId xmlns="" xmlns:a16="http://schemas.microsoft.com/office/drawing/2014/main" val="3622686254"/>
                    </a:ext>
                  </a:extLst>
                </a:gridCol>
                <a:gridCol w="1170935">
                  <a:extLst>
                    <a:ext uri="{9D8B030D-6E8A-4147-A177-3AD203B41FA5}">
                      <a16:colId xmlns="" xmlns:a16="http://schemas.microsoft.com/office/drawing/2014/main" val="681251925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33266872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67930433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56509286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80047827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324788147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89029007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428364816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965144861"/>
                    </a:ext>
                  </a:extLst>
                </a:gridCol>
              </a:tblGrid>
              <a:tr h="2416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Пептиды </a:t>
                      </a:r>
                      <a:r>
                        <a:rPr lang="en-US" sz="1800" dirty="0">
                          <a:effectLst/>
                        </a:rPr>
                        <a:t>SARS</a:t>
                      </a:r>
                      <a:r>
                        <a:rPr lang="ru-RU" sz="1800" dirty="0">
                          <a:effectLst/>
                        </a:rPr>
                        <a:t>-</a:t>
                      </a:r>
                      <a:r>
                        <a:rPr lang="en-US" sz="1800" dirty="0" err="1">
                          <a:effectLst/>
                        </a:rPr>
                        <a:t>CoV</a:t>
                      </a:r>
                      <a:r>
                        <a:rPr lang="ru-RU" sz="1800" dirty="0">
                          <a:effectLst/>
                        </a:rPr>
                        <a:t>-2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спотов у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 </a:t>
                      </a:r>
                      <a:r>
                        <a:rPr lang="ru-RU" sz="1800">
                          <a:effectLst/>
                        </a:rPr>
                        <a:t>Манна-Уитни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955497"/>
                  </a:ext>
                </a:extLst>
              </a:tr>
              <a:tr h="241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переболевших, n=89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вакцинированных, n=69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321592"/>
                  </a:ext>
                </a:extLst>
              </a:tr>
              <a:tr h="474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Q1-Q3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Min-Max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Q1-Q3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Min-Max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9591923"/>
                  </a:ext>
                </a:extLst>
              </a:tr>
              <a:tr h="4728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090"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10-30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7-75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0-15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118,0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&lt;0,001*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="" xmlns:a16="http://schemas.microsoft.com/office/drawing/2014/main" val="3093701656"/>
                  </a:ext>
                </a:extLst>
              </a:tr>
              <a:tr h="4728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090"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7-40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0-233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0-0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0-10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329,0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&lt;0,001*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052831873"/>
                  </a:ext>
                </a:extLst>
              </a:tr>
              <a:tr h="47284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5090"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8-18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1-35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12-38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0-172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1342,5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&lt;0,001*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" marR="8255" marT="8255" marB="0"/>
                </a:tc>
                <a:extLst>
                  <a:ext uri="{0D108BD9-81ED-4DB2-BD59-A6C34878D82A}">
                    <a16:rowId xmlns="" xmlns:a16="http://schemas.microsoft.com/office/drawing/2014/main" val="143048794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9607" y="4744625"/>
            <a:ext cx="39712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 - различия показателей статистически значимы (p&lt;0,05)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95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31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Случаи заражения </a:t>
            </a:r>
            <a:r>
              <a:rPr lang="en-US" sz="3200" b="1" dirty="0" smtClean="0">
                <a:solidFill>
                  <a:srgbClr val="FF0000"/>
                </a:solidFill>
              </a:rPr>
              <a:t>COVID-19</a:t>
            </a:r>
            <a:r>
              <a:rPr lang="ru-RU" sz="3200" b="1" dirty="0" smtClean="0">
                <a:solidFill>
                  <a:srgbClr val="FF0000"/>
                </a:solidFill>
              </a:rPr>
              <a:t> у ранее привитых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67 случаев (11,3%):</a:t>
            </a:r>
          </a:p>
          <a:p>
            <a:pPr marL="0" indent="0">
              <a:buNone/>
            </a:pPr>
            <a:endParaRPr lang="ru-RU" sz="2800" b="1" dirty="0" smtClean="0"/>
          </a:p>
          <a:p>
            <a:r>
              <a:rPr lang="ru-RU" sz="2800" b="1" dirty="0" smtClean="0"/>
              <a:t>1 – во «вторую волну»</a:t>
            </a:r>
            <a:r>
              <a:rPr lang="ru-RU" sz="2800" dirty="0" smtClean="0"/>
              <a:t> (мужчина 44 лет, 1 мес. после введения 2-го компонента, КП </a:t>
            </a:r>
            <a:r>
              <a:rPr lang="en-US" sz="2800" dirty="0" smtClean="0"/>
              <a:t>IgG</a:t>
            </a:r>
            <a:r>
              <a:rPr lang="ru-RU" sz="2800" dirty="0" smtClean="0"/>
              <a:t>=17,4, ОРВИ легкой степени)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b="1" dirty="0" smtClean="0"/>
              <a:t>66 – в «третью волну» </a:t>
            </a:r>
            <a:r>
              <a:rPr lang="ru-RU" sz="2800" dirty="0" smtClean="0"/>
              <a:t>(бессимптомная форма – 12 или 17,9%, ОРИ – 49 или 73,1%, пневмония – 6 или 9,0%)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86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61" y="6385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Случаи заражения </a:t>
            </a:r>
            <a:r>
              <a:rPr lang="en-US" sz="3600" b="1" dirty="0" smtClean="0">
                <a:solidFill>
                  <a:srgbClr val="FF0000"/>
                </a:solidFill>
              </a:rPr>
              <a:t>COVID-19</a:t>
            </a:r>
            <a:r>
              <a:rPr lang="ru-RU" sz="3600" b="1" dirty="0" smtClean="0">
                <a:solidFill>
                  <a:srgbClr val="FF0000"/>
                </a:solidFill>
              </a:rPr>
              <a:t> у ранее привитых медицинских работников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613165" y="1771375"/>
          <a:ext cx="8064896" cy="2303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3853210139"/>
                    </a:ext>
                  </a:extLst>
                </a:gridCol>
                <a:gridCol w="1363507">
                  <a:extLst>
                    <a:ext uri="{9D8B030D-6E8A-4147-A177-3AD203B41FA5}">
                      <a16:colId xmlns="" xmlns:a16="http://schemas.microsoft.com/office/drawing/2014/main" val="1207181837"/>
                    </a:ext>
                  </a:extLst>
                </a:gridCol>
                <a:gridCol w="794333">
                  <a:extLst>
                    <a:ext uri="{9D8B030D-6E8A-4147-A177-3AD203B41FA5}">
                      <a16:colId xmlns="" xmlns:a16="http://schemas.microsoft.com/office/drawing/2014/main" val="3843420973"/>
                    </a:ext>
                  </a:extLst>
                </a:gridCol>
                <a:gridCol w="840392">
                  <a:extLst>
                    <a:ext uri="{9D8B030D-6E8A-4147-A177-3AD203B41FA5}">
                      <a16:colId xmlns="" xmlns:a16="http://schemas.microsoft.com/office/drawing/2014/main" val="657230591"/>
                    </a:ext>
                  </a:extLst>
                </a:gridCol>
                <a:gridCol w="840392">
                  <a:extLst>
                    <a:ext uri="{9D8B030D-6E8A-4147-A177-3AD203B41FA5}">
                      <a16:colId xmlns="" xmlns:a16="http://schemas.microsoft.com/office/drawing/2014/main" val="3801145655"/>
                    </a:ext>
                  </a:extLst>
                </a:gridCol>
                <a:gridCol w="686358">
                  <a:extLst>
                    <a:ext uri="{9D8B030D-6E8A-4147-A177-3AD203B41FA5}">
                      <a16:colId xmlns="" xmlns:a16="http://schemas.microsoft.com/office/drawing/2014/main" val="2729818659"/>
                    </a:ext>
                  </a:extLst>
                </a:gridCol>
                <a:gridCol w="686358">
                  <a:extLst>
                    <a:ext uri="{9D8B030D-6E8A-4147-A177-3AD203B41FA5}">
                      <a16:colId xmlns="" xmlns:a16="http://schemas.microsoft.com/office/drawing/2014/main" val="1980292167"/>
                    </a:ext>
                  </a:extLst>
                </a:gridCol>
                <a:gridCol w="835862">
                  <a:extLst>
                    <a:ext uri="{9D8B030D-6E8A-4147-A177-3AD203B41FA5}">
                      <a16:colId xmlns="" xmlns:a16="http://schemas.microsoft.com/office/drawing/2014/main" val="1298135460"/>
                    </a:ext>
                  </a:extLst>
                </a:gridCol>
                <a:gridCol w="835862">
                  <a:extLst>
                    <a:ext uri="{9D8B030D-6E8A-4147-A177-3AD203B41FA5}">
                      <a16:colId xmlns="" xmlns:a16="http://schemas.microsoft.com/office/drawing/2014/main" val="4044318651"/>
                    </a:ext>
                  </a:extLst>
                </a:gridCol>
                <a:gridCol w="749784">
                  <a:extLst>
                    <a:ext uri="{9D8B030D-6E8A-4147-A177-3AD203B41FA5}">
                      <a16:colId xmlns="" xmlns:a16="http://schemas.microsoft.com/office/drawing/2014/main" val="1926976603"/>
                    </a:ext>
                  </a:extLst>
                </a:gridCol>
              </a:tblGrid>
              <a:tr h="23762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после второй прививки, мес.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Клиническая форма </a:t>
                      </a:r>
                      <a:r>
                        <a:rPr lang="en-US" sz="1600">
                          <a:effectLst/>
                        </a:rPr>
                        <a:t>COVID-19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9135126"/>
                  </a:ext>
                </a:extLst>
              </a:tr>
              <a:tr h="475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Бессимптомная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Пневмония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8614952"/>
                  </a:ext>
                </a:extLst>
              </a:tr>
              <a:tr h="365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96741727"/>
                  </a:ext>
                </a:extLst>
              </a:tr>
              <a:tr h="237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20381489"/>
                  </a:ext>
                </a:extLst>
              </a:tr>
              <a:tr h="237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1-2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78,6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44977269"/>
                  </a:ext>
                </a:extLst>
              </a:tr>
              <a:tr h="237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3-4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72,7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51817360"/>
                  </a:ext>
                </a:extLst>
              </a:tr>
              <a:tr h="237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5-6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77,3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3176102"/>
                  </a:ext>
                </a:extLst>
              </a:tr>
              <a:tr h="23762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более 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3414799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95690" y="4712450"/>
          <a:ext cx="8082371" cy="1943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80">
                  <a:extLst>
                    <a:ext uri="{9D8B030D-6E8A-4147-A177-3AD203B41FA5}">
                      <a16:colId xmlns="" xmlns:a16="http://schemas.microsoft.com/office/drawing/2014/main" val="2364143742"/>
                    </a:ext>
                  </a:extLst>
                </a:gridCol>
                <a:gridCol w="1360266">
                  <a:extLst>
                    <a:ext uri="{9D8B030D-6E8A-4147-A177-3AD203B41FA5}">
                      <a16:colId xmlns="" xmlns:a16="http://schemas.microsoft.com/office/drawing/2014/main" val="1460024823"/>
                    </a:ext>
                  </a:extLst>
                </a:gridCol>
                <a:gridCol w="796054">
                  <a:extLst>
                    <a:ext uri="{9D8B030D-6E8A-4147-A177-3AD203B41FA5}">
                      <a16:colId xmlns="" xmlns:a16="http://schemas.microsoft.com/office/drawing/2014/main" val="4079052959"/>
                    </a:ext>
                  </a:extLst>
                </a:gridCol>
                <a:gridCol w="842213">
                  <a:extLst>
                    <a:ext uri="{9D8B030D-6E8A-4147-A177-3AD203B41FA5}">
                      <a16:colId xmlns="" xmlns:a16="http://schemas.microsoft.com/office/drawing/2014/main" val="1058976209"/>
                    </a:ext>
                  </a:extLst>
                </a:gridCol>
                <a:gridCol w="842213">
                  <a:extLst>
                    <a:ext uri="{9D8B030D-6E8A-4147-A177-3AD203B41FA5}">
                      <a16:colId xmlns="" xmlns:a16="http://schemas.microsoft.com/office/drawing/2014/main" val="2813115879"/>
                    </a:ext>
                  </a:extLst>
                </a:gridCol>
                <a:gridCol w="687845">
                  <a:extLst>
                    <a:ext uri="{9D8B030D-6E8A-4147-A177-3AD203B41FA5}">
                      <a16:colId xmlns="" xmlns:a16="http://schemas.microsoft.com/office/drawing/2014/main" val="828830960"/>
                    </a:ext>
                  </a:extLst>
                </a:gridCol>
                <a:gridCol w="687845">
                  <a:extLst>
                    <a:ext uri="{9D8B030D-6E8A-4147-A177-3AD203B41FA5}">
                      <a16:colId xmlns="" xmlns:a16="http://schemas.microsoft.com/office/drawing/2014/main" val="796247489"/>
                    </a:ext>
                  </a:extLst>
                </a:gridCol>
                <a:gridCol w="837673">
                  <a:extLst>
                    <a:ext uri="{9D8B030D-6E8A-4147-A177-3AD203B41FA5}">
                      <a16:colId xmlns="" xmlns:a16="http://schemas.microsoft.com/office/drawing/2014/main" val="234806421"/>
                    </a:ext>
                  </a:extLst>
                </a:gridCol>
                <a:gridCol w="837673">
                  <a:extLst>
                    <a:ext uri="{9D8B030D-6E8A-4147-A177-3AD203B41FA5}">
                      <a16:colId xmlns="" xmlns:a16="http://schemas.microsoft.com/office/drawing/2014/main" val="904048055"/>
                    </a:ext>
                  </a:extLst>
                </a:gridCol>
                <a:gridCol w="751409">
                  <a:extLst>
                    <a:ext uri="{9D8B030D-6E8A-4147-A177-3AD203B41FA5}">
                      <a16:colId xmlns="" xmlns:a16="http://schemas.microsoft.com/office/drawing/2014/main" val="2287070400"/>
                    </a:ext>
                  </a:extLst>
                </a:gridCol>
              </a:tblGrid>
              <a:tr h="9982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КП </a:t>
                      </a:r>
                      <a:r>
                        <a:rPr lang="en-US" sz="1600" dirty="0">
                          <a:effectLst/>
                        </a:rPr>
                        <a:t>IgG </a:t>
                      </a:r>
                      <a:r>
                        <a:rPr lang="ru-RU" sz="1600" dirty="0">
                          <a:effectLst/>
                        </a:rPr>
                        <a:t>к</a:t>
                      </a:r>
                      <a:r>
                        <a:rPr lang="en-US" sz="1600" dirty="0">
                          <a:effectLst/>
                        </a:rPr>
                        <a:t> SARS-CoV-2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Клиническая форма </a:t>
                      </a:r>
                      <a:r>
                        <a:rPr lang="en-US" sz="1600">
                          <a:effectLst/>
                        </a:rPr>
                        <a:t>COVID-19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6391589"/>
                  </a:ext>
                </a:extLst>
              </a:tr>
              <a:tr h="448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Бессимптомная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Пневмония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678119"/>
                  </a:ext>
                </a:extLst>
              </a:tr>
              <a:tr h="316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Абс.ч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12830940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75,5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74,2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3262245"/>
                  </a:ext>
                </a:extLst>
              </a:tr>
              <a:tr h="2240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11-20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63,6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93396640"/>
                  </a:ext>
                </a:extLst>
              </a:tr>
              <a:tr h="44805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более 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9196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904" y="1277062"/>
            <a:ext cx="43243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Срок после введения второго компонента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0840" y="4215192"/>
            <a:ext cx="38999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КП </a:t>
            </a:r>
            <a:r>
              <a:rPr lang="en-US" dirty="0" smtClean="0"/>
              <a:t>IgG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en-US" dirty="0" smtClean="0"/>
              <a:t>SARS-CoV-2</a:t>
            </a:r>
            <a:r>
              <a:rPr lang="ru-RU" sz="1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перед заражением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3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Характеристика клинических форм </a:t>
            </a:r>
            <a:r>
              <a:rPr lang="en-US" sz="2800" b="1" dirty="0">
                <a:solidFill>
                  <a:srgbClr val="FF0000"/>
                </a:solidFill>
              </a:rPr>
              <a:t>COVID</a:t>
            </a:r>
            <a:r>
              <a:rPr lang="ru-RU" sz="2800" b="1" dirty="0">
                <a:solidFill>
                  <a:srgbClr val="FF0000"/>
                </a:solidFill>
              </a:rPr>
              <a:t>-19 у сотрудников, привитых и не привитых до заболевания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7148"/>
              </p:ext>
            </p:extLst>
          </p:nvPr>
        </p:nvGraphicFramePr>
        <p:xfrm>
          <a:off x="611560" y="2132856"/>
          <a:ext cx="7704857" cy="144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="" xmlns:a16="http://schemas.microsoft.com/office/drawing/2014/main" val="883446820"/>
                    </a:ext>
                  </a:extLst>
                </a:gridCol>
                <a:gridCol w="1637225">
                  <a:extLst>
                    <a:ext uri="{9D8B030D-6E8A-4147-A177-3AD203B41FA5}">
                      <a16:colId xmlns="" xmlns:a16="http://schemas.microsoft.com/office/drawing/2014/main" val="550455797"/>
                    </a:ext>
                  </a:extLst>
                </a:gridCol>
                <a:gridCol w="952207">
                  <a:extLst>
                    <a:ext uri="{9D8B030D-6E8A-4147-A177-3AD203B41FA5}">
                      <a16:colId xmlns="" xmlns:a16="http://schemas.microsoft.com/office/drawing/2014/main" val="2880489961"/>
                    </a:ext>
                  </a:extLst>
                </a:gridCol>
                <a:gridCol w="1007317">
                  <a:extLst>
                    <a:ext uri="{9D8B030D-6E8A-4147-A177-3AD203B41FA5}">
                      <a16:colId xmlns="" xmlns:a16="http://schemas.microsoft.com/office/drawing/2014/main" val="2675253520"/>
                    </a:ext>
                  </a:extLst>
                </a:gridCol>
                <a:gridCol w="1007317">
                  <a:extLst>
                    <a:ext uri="{9D8B030D-6E8A-4147-A177-3AD203B41FA5}">
                      <a16:colId xmlns="" xmlns:a16="http://schemas.microsoft.com/office/drawing/2014/main" val="1694027736"/>
                    </a:ext>
                  </a:extLst>
                </a:gridCol>
                <a:gridCol w="822456">
                  <a:extLst>
                    <a:ext uri="{9D8B030D-6E8A-4147-A177-3AD203B41FA5}">
                      <a16:colId xmlns="" xmlns:a16="http://schemas.microsoft.com/office/drawing/2014/main" val="2142465025"/>
                    </a:ext>
                  </a:extLst>
                </a:gridCol>
                <a:gridCol w="822456">
                  <a:extLst>
                    <a:ext uri="{9D8B030D-6E8A-4147-A177-3AD203B41FA5}">
                      <a16:colId xmlns="" xmlns:a16="http://schemas.microsoft.com/office/drawing/2014/main" val="1935578860"/>
                    </a:ext>
                  </a:extLst>
                </a:gridCol>
                <a:gridCol w="807807">
                  <a:extLst>
                    <a:ext uri="{9D8B030D-6E8A-4147-A177-3AD203B41FA5}">
                      <a16:colId xmlns="" xmlns:a16="http://schemas.microsoft.com/office/drawing/2014/main" val="662596515"/>
                    </a:ext>
                  </a:extLst>
                </a:gridCol>
              </a:tblGrid>
              <a:tr h="28803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заболевания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Клиническая форма </a:t>
                      </a:r>
                      <a:r>
                        <a:rPr lang="en-US" sz="1600">
                          <a:effectLst/>
                        </a:rPr>
                        <a:t>COVID</a:t>
                      </a:r>
                      <a:r>
                        <a:rPr lang="ru-RU" sz="1600">
                          <a:effectLst/>
                        </a:rPr>
                        <a:t>-19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964734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Бессимптомная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ОРИ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Пневмония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79318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Абс.ч.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999139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 1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Привиты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0106282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привиты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4273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15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Оценка гуморального иммунитета к аденовирусной инфекции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15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32 сотрудника, 92 образца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Точки контроля: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до вакцинации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через 3 недели после введения 1-го компонента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через 3-4 недели после введения 2-го компонента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smtClean="0"/>
              <a:t>через 2-3 мес. </a:t>
            </a:r>
            <a:r>
              <a:rPr lang="ru-RU" sz="2400" dirty="0"/>
              <a:t>после введения 2-го компонента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4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15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Оценка гуморального иммунитета к аденовирусной инфекции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412776"/>
            <a:ext cx="4896543" cy="5328592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ровень </a:t>
            </a:r>
            <a:r>
              <a:rPr lang="en-US" sz="2000" dirty="0"/>
              <a:t>IgG</a:t>
            </a:r>
            <a:r>
              <a:rPr lang="ru-RU" sz="2000" dirty="0"/>
              <a:t> к аденовирусной инфекции до и после вакцинации существенно не менялся (р&gt;0,05). </a:t>
            </a:r>
            <a:endParaRPr lang="ru-RU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Медианное </a:t>
            </a:r>
            <a:r>
              <a:rPr lang="ru-RU" sz="2000" dirty="0"/>
              <a:t>значение КП </a:t>
            </a:r>
            <a:r>
              <a:rPr lang="en-US" sz="2000" dirty="0"/>
              <a:t>IgG</a:t>
            </a:r>
            <a:r>
              <a:rPr lang="ru-RU" sz="2000" dirty="0"/>
              <a:t>-антител к </a:t>
            </a:r>
            <a:r>
              <a:rPr lang="ru-RU" sz="2000" dirty="0" smtClean="0"/>
              <a:t>аденовирусу: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до </a:t>
            </a:r>
            <a:r>
              <a:rPr lang="ru-RU" sz="2000" dirty="0"/>
              <a:t>вакцинации соответствовало 36,1 (от 29,1 до 49,6),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через </a:t>
            </a:r>
            <a:r>
              <a:rPr lang="ru-RU" sz="2000" dirty="0"/>
              <a:t>3 недели после первого введения вакцины – 35,9 (от 20,8 до 52,2),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через </a:t>
            </a:r>
            <a:r>
              <a:rPr lang="ru-RU" sz="2000" dirty="0"/>
              <a:t>3-4 недели после второго введения – 34,8 (от 28,8 до 47,7), </a:t>
            </a:r>
            <a:endParaRPr lang="ru-RU" sz="2000" dirty="0" smtClean="0"/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через </a:t>
            </a:r>
            <a:r>
              <a:rPr lang="ru-RU" sz="2000" dirty="0"/>
              <a:t>2-3 месяца после вакцинации – 35,2 (31,2 до </a:t>
            </a:r>
            <a:r>
              <a:rPr lang="ru-RU" sz="2000" dirty="0" smtClean="0"/>
              <a:t>51,4)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Подтверждено </a:t>
            </a:r>
            <a:r>
              <a:rPr lang="ru-RU" sz="2000" dirty="0"/>
              <a:t>отсутствие влияния иммунитета к аденовирусной инфекции на возможность формирования иммунного ответа к новой коронавирусной инфекции.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/>
          </p:nvPr>
        </p:nvGraphicFramePr>
        <p:xfrm>
          <a:off x="5220072" y="2564904"/>
          <a:ext cx="4044906" cy="358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8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82395"/>
            <a:ext cx="7605712" cy="9207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Календарь прививок определяется: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28934" y="1379848"/>
            <a:ext cx="7891463" cy="5426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000" b="1" dirty="0" smtClean="0"/>
              <a:t>Общими рекомендациями ВОЗ, региональных комитетов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b="1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000" b="1" dirty="0" smtClean="0"/>
              <a:t>Эпидемической ситуацией в стране/ регионе, возрастным распределением и тяжестью инфекционных заболеваний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6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000" b="1" dirty="0" smtClean="0"/>
              <a:t>Наличием безопасных вакцинных препаратов, их эффективностью (продолжительность поствакцинального иммунитета и необходимость ревакцинаций), экономической целесообразностью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6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000" b="1" dirty="0" smtClean="0"/>
              <a:t>Возрастной иммунологической характеристикой, т. е. способности детей/ взрослых определенного возраста к активной выработке антител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16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altLang="ru-RU" sz="2000" b="1" dirty="0" smtClean="0"/>
              <a:t>Уровнем  организации здравоохранения</a:t>
            </a:r>
            <a:r>
              <a:rPr lang="ru-RU" altLang="ru-RU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372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2132856"/>
            <a:ext cx="8321040" cy="3566160"/>
          </a:xfrm>
        </p:spPr>
        <p:txBody>
          <a:bodyPr>
            <a:normAutofit/>
          </a:bodyPr>
          <a:lstStyle/>
          <a:p>
            <a:pPr algn="ctr"/>
            <a:r>
              <a:rPr lang="ru-RU" sz="6000" cap="none" dirty="0" smtClean="0">
                <a:solidFill>
                  <a:srgbClr val="FF0000"/>
                </a:solidFill>
                <a:latin typeface="+mn-lt"/>
              </a:rPr>
              <a:t>Ревакцинация против</a:t>
            </a:r>
            <a:r>
              <a:rPr lang="ru-RU" sz="6000" b="1" cap="non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6000" b="1" cap="none" dirty="0" smtClean="0">
                <a:solidFill>
                  <a:srgbClr val="FF0000"/>
                </a:solidFill>
                <a:latin typeface="+mn-lt"/>
              </a:rPr>
              <a:t>COVID-19</a:t>
            </a:r>
            <a:endParaRPr lang="ru-RU" sz="6000" b="1" cap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8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Ревакцинация медицинских работников через 5-6 мес. после первичной вакцинации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n=87</a:t>
            </a:r>
            <a:endParaRPr lang="ru-RU" sz="2800" dirty="0" smtClean="0"/>
          </a:p>
          <a:p>
            <a:r>
              <a:rPr lang="ru-RU" sz="2800" dirty="0" smtClean="0"/>
              <a:t>РВ препаратом «Гам-</a:t>
            </a:r>
            <a:r>
              <a:rPr lang="ru-RU" sz="2800" dirty="0" err="1" smtClean="0"/>
              <a:t>Ковид</a:t>
            </a:r>
            <a:r>
              <a:rPr lang="ru-RU" sz="2800" dirty="0" smtClean="0"/>
              <a:t>-</a:t>
            </a:r>
            <a:r>
              <a:rPr lang="ru-RU" sz="2800" dirty="0" err="1" smtClean="0"/>
              <a:t>Вак</a:t>
            </a:r>
            <a:r>
              <a:rPr lang="ru-RU" sz="2800" dirty="0" smtClean="0"/>
              <a:t>» (введение двух компонентов вакцины)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/>
              <a:t>Гуморальный иммунный ответ</a:t>
            </a:r>
          </a:p>
          <a:p>
            <a:r>
              <a:rPr lang="ru-RU" sz="2800" dirty="0" smtClean="0"/>
              <a:t>Медиана КП </a:t>
            </a:r>
            <a:r>
              <a:rPr lang="en-US" sz="2800" dirty="0" smtClean="0"/>
              <a:t>IgG</a:t>
            </a:r>
            <a:r>
              <a:rPr lang="ru-RU" sz="2800" dirty="0" smtClean="0"/>
              <a:t> к </a:t>
            </a:r>
            <a:r>
              <a:rPr lang="en-US" sz="2800" dirty="0" smtClean="0"/>
              <a:t>SARS-CoV-2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до РВ – 7,5 (от 1,2 до 17,2)</a:t>
            </a:r>
          </a:p>
          <a:p>
            <a:r>
              <a:rPr lang="ru-RU" sz="2800" dirty="0"/>
              <a:t>Медиана КП </a:t>
            </a:r>
            <a:r>
              <a:rPr lang="en-US" sz="2800" dirty="0"/>
              <a:t>IgG</a:t>
            </a:r>
            <a:r>
              <a:rPr lang="ru-RU" sz="2800" dirty="0"/>
              <a:t> к </a:t>
            </a:r>
            <a:r>
              <a:rPr lang="en-US" sz="2800" dirty="0"/>
              <a:t>SARS-CoV-2</a:t>
            </a:r>
            <a:r>
              <a:rPr lang="ru-RU" sz="2800" dirty="0"/>
              <a:t>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после РВ – 20,0 (от 9,9 до 37,4)</a:t>
            </a:r>
            <a:endParaRPr lang="ru-RU" sz="2800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/>
          </p:nvPr>
        </p:nvGraphicFramePr>
        <p:xfrm>
          <a:off x="5940152" y="3429000"/>
          <a:ext cx="3079313" cy="245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Ревакцинация через 5-6 мес. после первичной вакцинации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Клеточный иммунный ответ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7200" y="2276872"/>
          <a:ext cx="8075239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261">
                  <a:extLst>
                    <a:ext uri="{9D8B030D-6E8A-4147-A177-3AD203B41FA5}">
                      <a16:colId xmlns="" xmlns:a16="http://schemas.microsoft.com/office/drawing/2014/main" val="1001095228"/>
                    </a:ext>
                  </a:extLst>
                </a:gridCol>
                <a:gridCol w="1126740">
                  <a:extLst>
                    <a:ext uri="{9D8B030D-6E8A-4147-A177-3AD203B41FA5}">
                      <a16:colId xmlns="" xmlns:a16="http://schemas.microsoft.com/office/drawing/2014/main" val="2945398128"/>
                    </a:ext>
                  </a:extLst>
                </a:gridCol>
                <a:gridCol w="1127557">
                  <a:extLst>
                    <a:ext uri="{9D8B030D-6E8A-4147-A177-3AD203B41FA5}">
                      <a16:colId xmlns="" xmlns:a16="http://schemas.microsoft.com/office/drawing/2014/main" val="3335142521"/>
                    </a:ext>
                  </a:extLst>
                </a:gridCol>
                <a:gridCol w="1127557">
                  <a:extLst>
                    <a:ext uri="{9D8B030D-6E8A-4147-A177-3AD203B41FA5}">
                      <a16:colId xmlns="" xmlns:a16="http://schemas.microsoft.com/office/drawing/2014/main" val="1590992974"/>
                    </a:ext>
                  </a:extLst>
                </a:gridCol>
                <a:gridCol w="1126740">
                  <a:extLst>
                    <a:ext uri="{9D8B030D-6E8A-4147-A177-3AD203B41FA5}">
                      <a16:colId xmlns="" xmlns:a16="http://schemas.microsoft.com/office/drawing/2014/main" val="3662129717"/>
                    </a:ext>
                  </a:extLst>
                </a:gridCol>
                <a:gridCol w="1129192">
                  <a:extLst>
                    <a:ext uri="{9D8B030D-6E8A-4147-A177-3AD203B41FA5}">
                      <a16:colId xmlns="" xmlns:a16="http://schemas.microsoft.com/office/drawing/2014/main" val="3800454256"/>
                    </a:ext>
                  </a:extLst>
                </a:gridCol>
                <a:gridCol w="1129192">
                  <a:extLst>
                    <a:ext uri="{9D8B030D-6E8A-4147-A177-3AD203B41FA5}">
                      <a16:colId xmlns="" xmlns:a16="http://schemas.microsoft.com/office/drawing/2014/main" val="1144318269"/>
                    </a:ext>
                  </a:extLst>
                </a:gridCol>
              </a:tblGrid>
              <a:tr h="32403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Условный номер сотрудника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спотов в ответ на стимуляцию пептидами </a:t>
                      </a:r>
                      <a:r>
                        <a:rPr lang="en-US" sz="1600">
                          <a:effectLst/>
                        </a:rPr>
                        <a:t>SARS</a:t>
                      </a:r>
                      <a:r>
                        <a:rPr lang="ru-RU" sz="1600">
                          <a:effectLst/>
                        </a:rPr>
                        <a:t>-</a:t>
                      </a:r>
                      <a:r>
                        <a:rPr lang="en-US" sz="1600">
                          <a:effectLst/>
                        </a:rPr>
                        <a:t>CoV</a:t>
                      </a:r>
                      <a:r>
                        <a:rPr lang="ru-RU" sz="1600">
                          <a:effectLst/>
                        </a:rPr>
                        <a:t>-2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6111735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 ревакцинации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через 3-4 нед. после ревакцинации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886705"/>
                  </a:ext>
                </a:extLst>
              </a:tr>
              <a:tr h="3960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410036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630248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17542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4113732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8976446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1286985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95268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9653387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8316416" y="3356992"/>
            <a:ext cx="0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316416" y="3717032"/>
            <a:ext cx="0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8316416" y="4365104"/>
            <a:ext cx="0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327032" y="4653136"/>
            <a:ext cx="0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8327032" y="4941168"/>
            <a:ext cx="0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4525963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sz="2000" dirty="0" smtClean="0"/>
              <a:t>В </a:t>
            </a:r>
            <a:r>
              <a:rPr lang="ru-RU" sz="2000" dirty="0"/>
              <a:t>современных условиях происходит снижение приверженности прививкам населения и, что наиболее тревожно, позитивного отношения к прививкам медицинских работников. Основной причиной этих тенденций является дефицит информации о прививках. Возникающие коммуникативные риски могут быть преодолены только при изменении системы подготовки специалистов в медицинских учебных заведениях за счет выделения дополнительного образовательного компонента на </a:t>
            </a:r>
            <a:r>
              <a:rPr lang="ru-RU" sz="2000" dirty="0" err="1"/>
              <a:t>додипломном</a:t>
            </a:r>
            <a:r>
              <a:rPr lang="ru-RU" sz="2000" dirty="0"/>
              <a:t> (</a:t>
            </a:r>
            <a:r>
              <a:rPr lang="ru-RU" sz="2000" dirty="0" err="1"/>
              <a:t>специалитет</a:t>
            </a:r>
            <a:r>
              <a:rPr lang="ru-RU" sz="2000" dirty="0"/>
              <a:t>) и последипломном (НМО) уровне и привлечения современных технических средств и цифровых технологий для предоставления объективной информации о прививках населению.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sz="2000" dirty="0" smtClean="0"/>
              <a:t>Необходимо создание единой </a:t>
            </a:r>
            <a:r>
              <a:rPr lang="ru-RU" sz="2000" dirty="0"/>
              <a:t>электронной базы данных о </a:t>
            </a:r>
            <a:r>
              <a:rPr lang="ru-RU" sz="2000" dirty="0" smtClean="0"/>
              <a:t>прививках, которая позволит </a:t>
            </a:r>
            <a:r>
              <a:rPr lang="ru-RU" sz="2000" dirty="0"/>
              <a:t>контролировать реальный охват населения прививками, причины медицинских отводов, их обоснованность и фактическую частоту возникновения поствакцинальных реакций и осложнений.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ru-RU" sz="2000" dirty="0" smtClean="0"/>
              <a:t>Еще </a:t>
            </a:r>
            <a:r>
              <a:rPr lang="ru-RU" sz="2000" dirty="0"/>
              <a:t>одним направлением оптимизации организационно-методических основ вакцинопрофилактики должны стать изменения в законодательстве в части повышения ответственности юридических и физических лиц за отказ от прививок, что является одной из основ государственной политики, направленной на </a:t>
            </a:r>
            <a:r>
              <a:rPr lang="ru-RU" sz="2000" dirty="0" err="1"/>
              <a:t>народосбережение</a:t>
            </a:r>
            <a:r>
              <a:rPr lang="ru-RU" sz="2000" dirty="0"/>
              <a:t> и поддержание биобезопасности страны, что требует взаимодействия с органами законодательной власти.</a:t>
            </a:r>
          </a:p>
        </p:txBody>
      </p:sp>
    </p:spTree>
    <p:extLst>
      <p:ext uri="{BB962C8B-B14F-4D97-AF65-F5344CB8AC3E}">
        <p14:creationId xmlns:p14="http://schemas.microsoft.com/office/powerpoint/2010/main" val="1495648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5399</Words>
  <Application>Microsoft Office PowerPoint</Application>
  <PresentationFormat>Экран (4:3)</PresentationFormat>
  <Paragraphs>1143</Paragraphs>
  <Slides>93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5" baseType="lpstr">
      <vt:lpstr>Тема Office</vt:lpstr>
      <vt:lpstr>Диаграмма</vt:lpstr>
      <vt:lpstr>Презентация PowerPoint</vt:lpstr>
      <vt:lpstr>Актуальность</vt:lpstr>
      <vt:lpstr>Презентация PowerPoint</vt:lpstr>
      <vt:lpstr>Презентация PowerPoint</vt:lpstr>
      <vt:lpstr>IV век иммунопрофилактики  до 2020-2030 гг.</vt:lpstr>
      <vt:lpstr>«Вакцинозависимость» современного  общества</vt:lpstr>
      <vt:lpstr>Система вакцинопрофилактики  в Российской Федерации</vt:lpstr>
      <vt:lpstr>Успех вакцинации</vt:lpstr>
      <vt:lpstr>Календарь прививок определяется:</vt:lpstr>
      <vt:lpstr>Презентация PowerPoint</vt:lpstr>
      <vt:lpstr>Ведущее мероприятие в борьбе с пандемией COVID-19 -вакцинопрофилактика</vt:lpstr>
      <vt:lpstr>Прогноз развития пандемии COVID-19</vt:lpstr>
      <vt:lpstr>Прогноз развития пандемии COVID-19</vt:lpstr>
      <vt:lpstr>Прогноз развития пандемии COVID-19</vt:lpstr>
      <vt:lpstr>Прогноз развития пандемии COVID-19</vt:lpstr>
      <vt:lpstr>Презентация PowerPoint</vt:lpstr>
      <vt:lpstr>Оценка приверженности вакцинации в разных странах </vt:lpstr>
      <vt:lpstr>Данные о вакцинации в разных странах,  по состоянию на 01.03.2022</vt:lpstr>
      <vt:lpstr>Данные о вакцинации в России,  по состоянию на 01.03.2022</vt:lpstr>
      <vt:lpstr>Различные платформы, используемые для разработки вакцин против SARS-CoV-2</vt:lpstr>
      <vt:lpstr>Основные характеристики вакцин против COVID-19</vt:lpstr>
      <vt:lpstr>Вакцины против COVID-19 в России</vt:lpstr>
      <vt:lpstr>Гам-Ковид-Вак или Спутник V</vt:lpstr>
      <vt:lpstr>Гам-Ковид-Вак или Спутник V</vt:lpstr>
      <vt:lpstr>Гам-Ковид-Вак-Лио</vt:lpstr>
      <vt:lpstr>Спутник Лайт</vt:lpstr>
      <vt:lpstr>Спутник Лайт</vt:lpstr>
      <vt:lpstr>ЭпиВакКорона</vt:lpstr>
      <vt:lpstr>ЭпиВакКорона</vt:lpstr>
      <vt:lpstr>ЭпиВакКорона-Н</vt:lpstr>
      <vt:lpstr>КовиВак</vt:lpstr>
      <vt:lpstr>КовиВак</vt:lpstr>
      <vt:lpstr>КовиВак</vt:lpstr>
      <vt:lpstr>Гам-Ковид-Вак-М или Спутник М</vt:lpstr>
      <vt:lpstr>Гам-Ковид-Вак-М или Спутник М</vt:lpstr>
      <vt:lpstr>Гам-Ковид-Вак-М или Спутник М</vt:lpstr>
      <vt:lpstr>Интраназальные вакцины против COVID-19</vt:lpstr>
      <vt:lpstr>Вакцинация против COVID-19:  что же нас тревожит?....</vt:lpstr>
      <vt:lpstr>Вакцинация против COVID-19:  что же нас тревожит?....</vt:lpstr>
      <vt:lpstr>Вакцинация против COVID-19:  что же нас тревожит?....</vt:lpstr>
      <vt:lpstr>Вакцинация против COVID-19:  что же нас тревожит?....</vt:lpstr>
      <vt:lpstr>Вакцинация против COVID-19:  что же нас тревожит?....</vt:lpstr>
      <vt:lpstr>Вакцинация против COVID-19:  что же нас тревожит?....</vt:lpstr>
      <vt:lpstr>Вакцинация против COVID-19:  что же нас тревожит?....</vt:lpstr>
      <vt:lpstr>Вакцинация против COVID-19:  что же нас тревожит?....</vt:lpstr>
      <vt:lpstr>Вакцинация против COVID-19:  что же нас тревожит?....</vt:lpstr>
      <vt:lpstr>Презентация PowerPoint</vt:lpstr>
      <vt:lpstr>Презентация PowerPoint</vt:lpstr>
      <vt:lpstr>Вакцинация против COVID-19:  что же нас тревожит?....</vt:lpstr>
      <vt:lpstr>Вакцинация против COVID-19:  что же нас тревожит?....</vt:lpstr>
      <vt:lpstr>Организация прививок против COVID-19</vt:lpstr>
      <vt:lpstr>Побочные проявления после иммунизации (ПППИ)</vt:lpstr>
      <vt:lpstr>Побочные проявления после иммунизации (ПППИ)</vt:lpstr>
      <vt:lpstr>Презентация PowerPoint</vt:lpstr>
      <vt:lpstr>Презентация PowerPoint</vt:lpstr>
      <vt:lpstr>Презентация PowerPoint</vt:lpstr>
      <vt:lpstr>IQbuzz - сервис для мониторинга  социальных медиа</vt:lpstr>
      <vt:lpstr>Данные мониторинга сообщений в социальных медиа по теме "Вакцинация" за 2007-2020 гг. </vt:lpstr>
      <vt:lpstr>Источники получения информации о прививках, к которым наиболее часто обращались родители </vt:lpstr>
      <vt:lpstr>Наиболее авторитетные источники получения информации о прививках вакцинации</vt:lpstr>
      <vt:lpstr>Распределение сотрудников МО по их отношению к вакцинации</vt:lpstr>
      <vt:lpstr>Сотрудник МО, негативно настроенный к вакцинации: кто это?</vt:lpstr>
      <vt:lpstr>Врачи, негативно относящиеся к прививкам</vt:lpstr>
      <vt:lpstr>Распределение сотрудников по стажу работы</vt:lpstr>
      <vt:lpstr>Причины негативного отношения к вакцинации медицинских работников</vt:lpstr>
      <vt:lpstr>Отношение медицинских работников к вакцинации против COVID-19</vt:lpstr>
      <vt:lpstr>Опрос №1 («первая волна» пандемии) Распределение сотрудников МО по их отношению к вакцинации</vt:lpstr>
      <vt:lpstr>Опрос №2 («вторая волна» пандемии) Распределение сотрудников МО по их отношению к вакцинации</vt:lpstr>
      <vt:lpstr>Опрос №3 («третья волна» пандемии) Распределение сотрудников МО по их отношению к вакцинации</vt:lpstr>
      <vt:lpstr>Динамика отношения сотрудников МО к вакцинации против COVID-19</vt:lpstr>
      <vt:lpstr>Презентация PowerPoint</vt:lpstr>
      <vt:lpstr>Заболеваемость, частота осложнений и госпитализаций у медицинских работников с различным прививочным и инфекционным анамнезом</vt:lpstr>
      <vt:lpstr>Презентация PowerPoint</vt:lpstr>
      <vt:lpstr>Основные риски здоровью медицинских работников в условиях пандемии COVID-19</vt:lpstr>
      <vt:lpstr>Презентация PowerPoint</vt:lpstr>
      <vt:lpstr>Исследование по оценке эффективности вакцинации против COVID-19 медицинских работников («Гам-Ковид-Вак»)</vt:lpstr>
      <vt:lpstr>Характеристика сотрудников МО,  принимавших участие в исследовании, n=593</vt:lpstr>
      <vt:lpstr>Гуморальный иммунный ответ  </vt:lpstr>
      <vt:lpstr>Презентация PowerPoint</vt:lpstr>
      <vt:lpstr>Результаты оценки гуморального иммунитета к COVID-19 после вакцинации</vt:lpstr>
      <vt:lpstr>Клеточный иммунный ответ  </vt:lpstr>
      <vt:lpstr>Результаты оценки Т-клеточного иммунитета до вакцинации, n=69</vt:lpstr>
      <vt:lpstr>Результаты оценки Т-клеточного иммунитета через 2-4 мес. после вакцинации, n=69</vt:lpstr>
      <vt:lpstr>Т-клеточный иммунный ответ у переболевших и вакцинированных против COVID-19 сотрудников  </vt:lpstr>
      <vt:lpstr>Случаи заражения COVID-19 у ранее привитых</vt:lpstr>
      <vt:lpstr>Случаи заражения COVID-19 у ранее привитых медицинских работников</vt:lpstr>
      <vt:lpstr>Характеристика клинических форм COVID-19 у сотрудников, привитых и не привитых до заболевания </vt:lpstr>
      <vt:lpstr>Оценка гуморального иммунитета к аденовирусной инфекции</vt:lpstr>
      <vt:lpstr>Оценка гуморального иммунитета к аденовирусной инфекции</vt:lpstr>
      <vt:lpstr>Ревакцинация против COVID-19</vt:lpstr>
      <vt:lpstr>Ревакцинация медицинских работников через 5-6 мес. после первичной вакцинации</vt:lpstr>
      <vt:lpstr>Ревакцинация через 5-6 мес. после первичной вакцинации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2022-03-16T08:22:44Z</dcterms:created>
  <dcterms:modified xsi:type="dcterms:W3CDTF">2022-03-17T07:32:25Z</dcterms:modified>
</cp:coreProperties>
</file>