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22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57" r:id="rId2"/>
    <p:sldId id="258" r:id="rId3"/>
    <p:sldId id="259" r:id="rId4"/>
    <p:sldId id="262" r:id="rId5"/>
    <p:sldId id="261" r:id="rId6"/>
    <p:sldId id="269" r:id="rId7"/>
    <p:sldId id="322" r:id="rId8"/>
    <p:sldId id="260" r:id="rId9"/>
    <p:sldId id="265" r:id="rId10"/>
    <p:sldId id="268" r:id="rId11"/>
    <p:sldId id="266" r:id="rId12"/>
    <p:sldId id="267" r:id="rId13"/>
    <p:sldId id="263" r:id="rId14"/>
    <p:sldId id="264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23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5" r:id="rId61"/>
    <p:sldId id="317" r:id="rId62"/>
    <p:sldId id="318" r:id="rId63"/>
    <p:sldId id="319" r:id="rId64"/>
    <p:sldId id="314" r:id="rId65"/>
    <p:sldId id="316" r:id="rId6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06" autoAdjust="0"/>
    <p:restoredTop sz="94660"/>
  </p:normalViewPr>
  <p:slideViewPr>
    <p:cSldViewPr>
      <p:cViewPr varScale="1">
        <p:scale>
          <a:sx n="107" d="100"/>
          <a:sy n="107" d="100"/>
        </p:scale>
        <p:origin x="-211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A3C-4958-BFB8-5E8481A09675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A3C-4958-BFB8-5E8481A09675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A3C-4958-BFB8-5E8481A09675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A3C-4958-BFB8-5E8481A09675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A3C-4958-BFB8-5E8481A09675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A3C-4958-BFB8-5E8481A09675}"/>
              </c:ext>
            </c:extLst>
          </c:dPt>
          <c:dPt>
            <c:idx val="6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A3C-4958-BFB8-5E8481A09675}"/>
              </c:ext>
            </c:extLst>
          </c:dPt>
          <c:dLbls>
            <c:dLbl>
              <c:idx val="0"/>
              <c:layout>
                <c:manualLayout>
                  <c:x val="6.172839506172851E-2"/>
                  <c:y val="6.172925230529940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A3C-4958-BFB8-5E8481A0967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4691358024691388E-2"/>
                  <c:y val="-1.6166998365033721E-1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A3C-4958-BFB8-5E8481A09675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0185185185185182E-2"/>
                  <c:y val="1.763692923008554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A3C-4958-BFB8-5E8481A09675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1574074074074074"/>
                  <c:y val="9.700311076547051E-2"/>
                </c:manualLayout>
              </c:layout>
              <c:tx>
                <c:rich>
                  <a:bodyPr/>
                  <a:lstStyle/>
                  <a:p>
                    <a:fld id="{F39681BA-4B8C-43A2-9AAF-C42612D5DC91}" type="CATEGORYNAME">
                      <a:rPr lang="ru-RU" baseline="0">
                        <a:solidFill>
                          <a:schemeClr val="tx1"/>
                        </a:solidFill>
                      </a:rPr>
                      <a:pPr/>
                      <a:t>[ИМЯ КАТЕГОРИИ]</a:t>
                    </a:fld>
                    <a:r>
                      <a:rPr lang="ru-RU" baseline="0" dirty="0">
                        <a:solidFill>
                          <a:schemeClr val="tx1"/>
                        </a:solidFill>
                      </a:rPr>
                      <a:t>
</a:t>
                    </a:r>
                    <a:fld id="{97242397-5A66-4C0C-9E1E-C97378A36235}" type="PERCENTAGE">
                      <a:rPr lang="ru-RU" baseline="0">
                        <a:solidFill>
                          <a:schemeClr val="tx1"/>
                        </a:solidFill>
                      </a:rPr>
                      <a:pPr/>
                      <a:t>[ПРОЦЕНТ]</a:t>
                    </a:fld>
                    <a:endParaRPr lang="ru-RU" baseline="0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AA3C-4958-BFB8-5E8481A09675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0.16512345679012347"/>
                  <c:y val="3.7478474613931785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B280619-F554-4E35-8586-DF528E7576D9}" type="CATEGORYNAME">
                      <a:rPr lang="ru-RU" b="1" baseline="0">
                        <a:solidFill>
                          <a:schemeClr val="tx1"/>
                        </a:solidFill>
                      </a:rPr>
                      <a:pPr>
                        <a:defRPr sz="1197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ru-RU" b="1" baseline="0" dirty="0">
                        <a:solidFill>
                          <a:schemeClr val="tx1"/>
                        </a:solidFill>
                      </a:rPr>
                      <a:t>
</a:t>
                    </a:r>
                    <a:fld id="{3A810460-9041-4DDE-B627-C73F12AA9855}" type="PERCENTAGE">
                      <a:rPr lang="ru-RU" b="1" baseline="0">
                        <a:solidFill>
                          <a:schemeClr val="tx1"/>
                        </a:solidFill>
                      </a:rPr>
                      <a:pPr>
                        <a:defRPr sz="1197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[ПРОЦЕНТ]</a:t>
                    </a:fld>
                    <a:endParaRPr lang="ru-RU" b="1" baseline="0" dirty="0">
                      <a:solidFill>
                        <a:schemeClr val="tx1"/>
                      </a:solidFill>
                    </a:endParaRPr>
                  </a:p>
                </c:rich>
              </c:tx>
              <c:numFmt formatCode="0.0%" sourceLinked="0"/>
              <c:spPr>
                <a:solidFill>
                  <a:srgbClr val="FF3300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AA3C-4958-BFB8-5E8481A09675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0.25308641975308654"/>
                  <c:y val="1.984154538384623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AA3C-4958-BFB8-5E8481A09675}"/>
                </c:ex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solidFill>
                <a:srgbClr val="CF6DA4">
                  <a:lumMod val="20000"/>
                  <a:lumOff val="80000"/>
                </a:srgbClr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Лист1!$A$2:$A$8</c:f>
              <c:strCache>
                <c:ptCount val="7"/>
                <c:pt idx="0">
                  <c:v>Рабочий</c:v>
                </c:pt>
                <c:pt idx="1">
                  <c:v>Служащий</c:v>
                </c:pt>
                <c:pt idx="2">
                  <c:v>Пенсионер</c:v>
                </c:pt>
                <c:pt idx="3">
                  <c:v>Другое</c:v>
                </c:pt>
                <c:pt idx="4">
                  <c:v>Учащийся</c:v>
                </c:pt>
                <c:pt idx="5">
                  <c:v>Работники мед.организации</c:v>
                </c:pt>
                <c:pt idx="6">
                  <c:v>Представители силовых структур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27.786850823573328</c:v>
                </c:pt>
                <c:pt idx="1">
                  <c:v>19.757982984150686</c:v>
                </c:pt>
                <c:pt idx="2">
                  <c:v>18.168385360770223</c:v>
                </c:pt>
                <c:pt idx="3">
                  <c:v>16.834647628824289</c:v>
                </c:pt>
                <c:pt idx="4">
                  <c:v>9.7747810803664468</c:v>
                </c:pt>
                <c:pt idx="5">
                  <c:v>7.1049725475557217</c:v>
                </c:pt>
                <c:pt idx="6">
                  <c:v>0.57237957475930501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AA3C-4958-BFB8-5E8481A096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725536992840605E-2"/>
          <c:y val="6.8965517241379323E-2"/>
          <c:w val="0.91646778042959431"/>
          <c:h val="0.8689655172413813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rgbClr val="FF6600"/>
            </a:solidFill>
            <a:ln w="14750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9955583714939438E-3"/>
                  <c:y val="-1.923897443853994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9502">
                <a:noFill/>
              </a:ln>
            </c:spPr>
            <c:txPr>
              <a:bodyPr/>
              <a:lstStyle/>
              <a:p>
                <a:pPr>
                  <a:defRPr sz="930" b="1" i="0" u="none" strike="noStrike" baseline="0">
                    <a:solidFill>
                      <a:srgbClr val="0000FF"/>
                    </a:solidFill>
                    <a:latin typeface="Tahoma"/>
                    <a:ea typeface="Tahoma"/>
                    <a:cs typeface="Tahom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Sheet1!$B$1:$I$1</c:f>
              <c:numCache>
                <c:formatCode>General</c:formatCode>
                <c:ptCount val="8"/>
              </c:numCache>
            </c:numRef>
          </c:cat>
          <c:val>
            <c:numRef>
              <c:f>Sheet1!$B$2:$I$2</c:f>
              <c:numCache>
                <c:formatCode>General</c:formatCode>
                <c:ptCount val="8"/>
                <c:pt idx="0">
                  <c:v>79.349999999999994</c:v>
                </c:pt>
                <c:pt idx="1">
                  <c:v>75</c:v>
                </c:pt>
                <c:pt idx="2">
                  <c:v>54.3</c:v>
                </c:pt>
                <c:pt idx="3">
                  <c:v>70.599999999999994</c:v>
                </c:pt>
                <c:pt idx="4">
                  <c:v>71.7</c:v>
                </c:pt>
                <c:pt idx="5">
                  <c:v>30.4</c:v>
                </c:pt>
                <c:pt idx="6">
                  <c:v>61.9</c:v>
                </c:pt>
                <c:pt idx="7">
                  <c:v>59.7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Запад</c:v>
                </c:pt>
              </c:strCache>
            </c:strRef>
          </c:tx>
          <c:spPr>
            <a:solidFill>
              <a:srgbClr val="FF00FF"/>
            </a:solidFill>
            <a:ln w="14750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7"/>
              <c:layout>
                <c:manualLayout>
                  <c:x val="7.8485734224708649E-3"/>
                  <c:y val="0.1001210193553391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9502">
                <a:noFill/>
              </a:ln>
            </c:spPr>
            <c:txPr>
              <a:bodyPr/>
              <a:lstStyle/>
              <a:p>
                <a:pPr>
                  <a:defRPr sz="930" b="1" i="0" u="none" strike="noStrike" baseline="0">
                    <a:solidFill>
                      <a:srgbClr val="000080"/>
                    </a:solidFill>
                    <a:latin typeface="Tahoma"/>
                    <a:ea typeface="Tahoma"/>
                    <a:cs typeface="Tahom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Sheet1!$B$1:$I$1</c:f>
              <c:numCache>
                <c:formatCode>General</c:formatCode>
                <c:ptCount val="8"/>
              </c:numCache>
            </c:numRef>
          </c:cat>
          <c:val>
            <c:numRef>
              <c:f>Sheet1!$B$3:$I$3</c:f>
              <c:numCache>
                <c:formatCode>General</c:formatCode>
                <c:ptCount val="8"/>
                <c:pt idx="0">
                  <c:v>-20.650000000000013</c:v>
                </c:pt>
                <c:pt idx="1">
                  <c:v>-25</c:v>
                </c:pt>
                <c:pt idx="2">
                  <c:v>-45.6</c:v>
                </c:pt>
                <c:pt idx="3">
                  <c:v>-29.3</c:v>
                </c:pt>
                <c:pt idx="4">
                  <c:v>-28.2</c:v>
                </c:pt>
                <c:pt idx="5">
                  <c:v>-69.5</c:v>
                </c:pt>
                <c:pt idx="6">
                  <c:v>-38</c:v>
                </c:pt>
                <c:pt idx="7">
                  <c:v>-40.200000000000003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0345856"/>
        <c:axId val="70347392"/>
      </c:barChart>
      <c:catAx>
        <c:axId val="70345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68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29" b="1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70347392"/>
        <c:crosses val="autoZero"/>
        <c:auto val="1"/>
        <c:lblAlgn val="ctr"/>
        <c:lblOffset val="1000"/>
        <c:tickLblSkip val="1"/>
        <c:tickMarkSkip val="1"/>
        <c:noMultiLvlLbl val="0"/>
      </c:catAx>
      <c:valAx>
        <c:axId val="70347392"/>
        <c:scaling>
          <c:orientation val="minMax"/>
          <c:max val="1"/>
          <c:min val="-0.5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1475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29" b="1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70345856"/>
        <c:crosses val="autoZero"/>
        <c:crossBetween val="between"/>
      </c:valAx>
      <c:spPr>
        <a:noFill/>
        <a:ln w="2539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23" b="1" i="0" u="none" strike="noStrike" baseline="0">
          <a:solidFill>
            <a:schemeClr val="tx1"/>
          </a:solidFill>
          <a:latin typeface="Tahoma"/>
          <a:ea typeface="Tahoma"/>
          <a:cs typeface="Tahoma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490578413446305E-2"/>
          <c:y val="5.4609374479651224E-2"/>
          <c:w val="0.94028213752175682"/>
          <c:h val="0.88076921817773979"/>
        </c:manualLayout>
      </c:layout>
      <c:areaChart>
        <c:grouping val="standard"/>
        <c:varyColors val="0"/>
        <c:ser>
          <c:idx val="0"/>
          <c:order val="0"/>
          <c:tx>
            <c:strRef>
              <c:f>расчеты!$A$2</c:f>
              <c:strCache>
                <c:ptCount val="1"/>
                <c:pt idx="0">
                  <c:v>Количество заболевших коронавирусной инфекцией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расчеты!$B$1:$T$1</c:f>
              <c:strCache>
                <c:ptCount val="19"/>
                <c:pt idx="0">
                  <c:v>20.04-26.04</c:v>
                </c:pt>
                <c:pt idx="1">
                  <c:v>27.04-03.05</c:v>
                </c:pt>
                <c:pt idx="2">
                  <c:v>04.05-10.05</c:v>
                </c:pt>
                <c:pt idx="3">
                  <c:v>11.05-17.05</c:v>
                </c:pt>
                <c:pt idx="4">
                  <c:v>18.05-24.05</c:v>
                </c:pt>
                <c:pt idx="5">
                  <c:v>25.05-31.05</c:v>
                </c:pt>
                <c:pt idx="6">
                  <c:v>01.06-07.06</c:v>
                </c:pt>
                <c:pt idx="7">
                  <c:v>08.06-14.06</c:v>
                </c:pt>
                <c:pt idx="8">
                  <c:v>15.06-21.06</c:v>
                </c:pt>
                <c:pt idx="9">
                  <c:v>22.06-28.06</c:v>
                </c:pt>
                <c:pt idx="10">
                  <c:v>29.06-05.07</c:v>
                </c:pt>
                <c:pt idx="11">
                  <c:v>06.07-12.07</c:v>
                </c:pt>
                <c:pt idx="12">
                  <c:v>13.07-19.07</c:v>
                </c:pt>
                <c:pt idx="13">
                  <c:v>20.07-26.07</c:v>
                </c:pt>
                <c:pt idx="14">
                  <c:v>27.07-02.08</c:v>
                </c:pt>
                <c:pt idx="15">
                  <c:v>03.08-09.08</c:v>
                </c:pt>
                <c:pt idx="16">
                  <c:v>10.08-16.08</c:v>
                </c:pt>
                <c:pt idx="17">
                  <c:v>17.08-23.08</c:v>
                </c:pt>
                <c:pt idx="18">
                  <c:v>24.08-30.08</c:v>
                </c:pt>
              </c:strCache>
            </c:strRef>
          </c:cat>
          <c:val>
            <c:numRef>
              <c:f>расчеты!$B$2:$T$2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95D-4F22-877F-D1ABA74C7787}"/>
            </c:ext>
          </c:extLst>
        </c:ser>
        <c:ser>
          <c:idx val="1"/>
          <c:order val="1"/>
          <c:tx>
            <c:strRef>
              <c:f>расчеты!$A$3</c:f>
              <c:strCache>
                <c:ptCount val="1"/>
                <c:pt idx="0">
                  <c:v>Количество заболевших внебольничной пневмонией коронавирусной этиологии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расчеты!$B$1:$T$1</c:f>
              <c:strCache>
                <c:ptCount val="19"/>
                <c:pt idx="0">
                  <c:v>20.04-26.04</c:v>
                </c:pt>
                <c:pt idx="1">
                  <c:v>27.04-03.05</c:v>
                </c:pt>
                <c:pt idx="2">
                  <c:v>04.05-10.05</c:v>
                </c:pt>
                <c:pt idx="3">
                  <c:v>11.05-17.05</c:v>
                </c:pt>
                <c:pt idx="4">
                  <c:v>18.05-24.05</c:v>
                </c:pt>
                <c:pt idx="5">
                  <c:v>25.05-31.05</c:v>
                </c:pt>
                <c:pt idx="6">
                  <c:v>01.06-07.06</c:v>
                </c:pt>
                <c:pt idx="7">
                  <c:v>08.06-14.06</c:v>
                </c:pt>
                <c:pt idx="8">
                  <c:v>15.06-21.06</c:v>
                </c:pt>
                <c:pt idx="9">
                  <c:v>22.06-28.06</c:v>
                </c:pt>
                <c:pt idx="10">
                  <c:v>29.06-05.07</c:v>
                </c:pt>
                <c:pt idx="11">
                  <c:v>06.07-12.07</c:v>
                </c:pt>
                <c:pt idx="12">
                  <c:v>13.07-19.07</c:v>
                </c:pt>
                <c:pt idx="13">
                  <c:v>20.07-26.07</c:v>
                </c:pt>
                <c:pt idx="14">
                  <c:v>27.07-02.08</c:v>
                </c:pt>
                <c:pt idx="15">
                  <c:v>03.08-09.08</c:v>
                </c:pt>
                <c:pt idx="16">
                  <c:v>10.08-16.08</c:v>
                </c:pt>
                <c:pt idx="17">
                  <c:v>17.08-23.08</c:v>
                </c:pt>
                <c:pt idx="18">
                  <c:v>24.08-30.08</c:v>
                </c:pt>
              </c:strCache>
            </c:strRef>
          </c:cat>
          <c:val>
            <c:numRef>
              <c:f>расчеты!$B$3:$T$3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95D-4F22-877F-D1ABA74C7787}"/>
            </c:ext>
          </c:extLst>
        </c:ser>
        <c:ser>
          <c:idx val="2"/>
          <c:order val="2"/>
          <c:tx>
            <c:strRef>
              <c:f>расчеты!$A$4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расчеты!$B$1:$T$1</c:f>
              <c:strCache>
                <c:ptCount val="19"/>
                <c:pt idx="0">
                  <c:v>20.04-26.04</c:v>
                </c:pt>
                <c:pt idx="1">
                  <c:v>27.04-03.05</c:v>
                </c:pt>
                <c:pt idx="2">
                  <c:v>04.05-10.05</c:v>
                </c:pt>
                <c:pt idx="3">
                  <c:v>11.05-17.05</c:v>
                </c:pt>
                <c:pt idx="4">
                  <c:v>18.05-24.05</c:v>
                </c:pt>
                <c:pt idx="5">
                  <c:v>25.05-31.05</c:v>
                </c:pt>
                <c:pt idx="6">
                  <c:v>01.06-07.06</c:v>
                </c:pt>
                <c:pt idx="7">
                  <c:v>08.06-14.06</c:v>
                </c:pt>
                <c:pt idx="8">
                  <c:v>15.06-21.06</c:v>
                </c:pt>
                <c:pt idx="9">
                  <c:v>22.06-28.06</c:v>
                </c:pt>
                <c:pt idx="10">
                  <c:v>29.06-05.07</c:v>
                </c:pt>
                <c:pt idx="11">
                  <c:v>06.07-12.07</c:v>
                </c:pt>
                <c:pt idx="12">
                  <c:v>13.07-19.07</c:v>
                </c:pt>
                <c:pt idx="13">
                  <c:v>20.07-26.07</c:v>
                </c:pt>
                <c:pt idx="14">
                  <c:v>27.07-02.08</c:v>
                </c:pt>
                <c:pt idx="15">
                  <c:v>03.08-09.08</c:v>
                </c:pt>
                <c:pt idx="16">
                  <c:v>10.08-16.08</c:v>
                </c:pt>
                <c:pt idx="17">
                  <c:v>17.08-23.08</c:v>
                </c:pt>
                <c:pt idx="18">
                  <c:v>24.08-30.08</c:v>
                </c:pt>
              </c:strCache>
            </c:strRef>
          </c:cat>
          <c:val>
            <c:numRef>
              <c:f>расчеты!$B$4:$T$4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95D-4F22-877F-D1ABA74C7787}"/>
            </c:ext>
          </c:extLst>
        </c:ser>
        <c:ser>
          <c:idx val="3"/>
          <c:order val="3"/>
          <c:tx>
            <c:strRef>
              <c:f>расчеты!$A$5</c:f>
              <c:strCache>
                <c:ptCount val="1"/>
                <c:pt idx="0">
                  <c:v>% мр от всех коронавирусных инфекций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расчеты!$B$1:$T$1</c:f>
              <c:strCache>
                <c:ptCount val="19"/>
                <c:pt idx="0">
                  <c:v>20.04-26.04</c:v>
                </c:pt>
                <c:pt idx="1">
                  <c:v>27.04-03.05</c:v>
                </c:pt>
                <c:pt idx="2">
                  <c:v>04.05-10.05</c:v>
                </c:pt>
                <c:pt idx="3">
                  <c:v>11.05-17.05</c:v>
                </c:pt>
                <c:pt idx="4">
                  <c:v>18.05-24.05</c:v>
                </c:pt>
                <c:pt idx="5">
                  <c:v>25.05-31.05</c:v>
                </c:pt>
                <c:pt idx="6">
                  <c:v>01.06-07.06</c:v>
                </c:pt>
                <c:pt idx="7">
                  <c:v>08.06-14.06</c:v>
                </c:pt>
                <c:pt idx="8">
                  <c:v>15.06-21.06</c:v>
                </c:pt>
                <c:pt idx="9">
                  <c:v>22.06-28.06</c:v>
                </c:pt>
                <c:pt idx="10">
                  <c:v>29.06-05.07</c:v>
                </c:pt>
                <c:pt idx="11">
                  <c:v>06.07-12.07</c:v>
                </c:pt>
                <c:pt idx="12">
                  <c:v>13.07-19.07</c:v>
                </c:pt>
                <c:pt idx="13">
                  <c:v>20.07-26.07</c:v>
                </c:pt>
                <c:pt idx="14">
                  <c:v>27.07-02.08</c:v>
                </c:pt>
                <c:pt idx="15">
                  <c:v>03.08-09.08</c:v>
                </c:pt>
                <c:pt idx="16">
                  <c:v>10.08-16.08</c:v>
                </c:pt>
                <c:pt idx="17">
                  <c:v>17.08-23.08</c:v>
                </c:pt>
                <c:pt idx="18">
                  <c:v>24.08-30.08</c:v>
                </c:pt>
              </c:strCache>
            </c:strRef>
          </c:cat>
          <c:val>
            <c:numRef>
              <c:f>расчеты!$B$5:$T$5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95D-4F22-877F-D1ABA74C7787}"/>
            </c:ext>
          </c:extLst>
        </c:ser>
        <c:ser>
          <c:idx val="4"/>
          <c:order val="4"/>
          <c:tx>
            <c:strRef>
              <c:f>расчеты!$A$6</c:f>
              <c:strCache>
                <c:ptCount val="1"/>
                <c:pt idx="0">
                  <c:v>Заболеваемость населения внебольничной пневмонией коронавирусной этиологии (на 1000)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strRef>
              <c:f>расчеты!$B$1:$T$1</c:f>
              <c:strCache>
                <c:ptCount val="19"/>
                <c:pt idx="0">
                  <c:v>20.04-26.04</c:v>
                </c:pt>
                <c:pt idx="1">
                  <c:v>27.04-03.05</c:v>
                </c:pt>
                <c:pt idx="2">
                  <c:v>04.05-10.05</c:v>
                </c:pt>
                <c:pt idx="3">
                  <c:v>11.05-17.05</c:v>
                </c:pt>
                <c:pt idx="4">
                  <c:v>18.05-24.05</c:v>
                </c:pt>
                <c:pt idx="5">
                  <c:v>25.05-31.05</c:v>
                </c:pt>
                <c:pt idx="6">
                  <c:v>01.06-07.06</c:v>
                </c:pt>
                <c:pt idx="7">
                  <c:v>08.06-14.06</c:v>
                </c:pt>
                <c:pt idx="8">
                  <c:v>15.06-21.06</c:v>
                </c:pt>
                <c:pt idx="9">
                  <c:v>22.06-28.06</c:v>
                </c:pt>
                <c:pt idx="10">
                  <c:v>29.06-05.07</c:v>
                </c:pt>
                <c:pt idx="11">
                  <c:v>06.07-12.07</c:v>
                </c:pt>
                <c:pt idx="12">
                  <c:v>13.07-19.07</c:v>
                </c:pt>
                <c:pt idx="13">
                  <c:v>20.07-26.07</c:v>
                </c:pt>
                <c:pt idx="14">
                  <c:v>27.07-02.08</c:v>
                </c:pt>
                <c:pt idx="15">
                  <c:v>03.08-09.08</c:v>
                </c:pt>
                <c:pt idx="16">
                  <c:v>10.08-16.08</c:v>
                </c:pt>
                <c:pt idx="17">
                  <c:v>17.08-23.08</c:v>
                </c:pt>
                <c:pt idx="18">
                  <c:v>24.08-30.08</c:v>
                </c:pt>
              </c:strCache>
            </c:strRef>
          </c:cat>
          <c:val>
            <c:numRef>
              <c:f>расчеты!$B$6:$T$6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95D-4F22-877F-D1ABA74C7787}"/>
            </c:ext>
          </c:extLst>
        </c:ser>
        <c:ser>
          <c:idx val="5"/>
          <c:order val="5"/>
          <c:tx>
            <c:strRef>
              <c:f>расчеты!$A$7</c:f>
              <c:strCache>
                <c:ptCount val="1"/>
                <c:pt idx="0">
                  <c:v>Количество заболевших коронавирусной инфекцией работников медицинских организаций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strRef>
              <c:f>расчеты!$B$1:$T$1</c:f>
              <c:strCache>
                <c:ptCount val="19"/>
                <c:pt idx="0">
                  <c:v>20.04-26.04</c:v>
                </c:pt>
                <c:pt idx="1">
                  <c:v>27.04-03.05</c:v>
                </c:pt>
                <c:pt idx="2">
                  <c:v>04.05-10.05</c:v>
                </c:pt>
                <c:pt idx="3">
                  <c:v>11.05-17.05</c:v>
                </c:pt>
                <c:pt idx="4">
                  <c:v>18.05-24.05</c:v>
                </c:pt>
                <c:pt idx="5">
                  <c:v>25.05-31.05</c:v>
                </c:pt>
                <c:pt idx="6">
                  <c:v>01.06-07.06</c:v>
                </c:pt>
                <c:pt idx="7">
                  <c:v>08.06-14.06</c:v>
                </c:pt>
                <c:pt idx="8">
                  <c:v>15.06-21.06</c:v>
                </c:pt>
                <c:pt idx="9">
                  <c:v>22.06-28.06</c:v>
                </c:pt>
                <c:pt idx="10">
                  <c:v>29.06-05.07</c:v>
                </c:pt>
                <c:pt idx="11">
                  <c:v>06.07-12.07</c:v>
                </c:pt>
                <c:pt idx="12">
                  <c:v>13.07-19.07</c:v>
                </c:pt>
                <c:pt idx="13">
                  <c:v>20.07-26.07</c:v>
                </c:pt>
                <c:pt idx="14">
                  <c:v>27.07-02.08</c:v>
                </c:pt>
                <c:pt idx="15">
                  <c:v>03.08-09.08</c:v>
                </c:pt>
                <c:pt idx="16">
                  <c:v>10.08-16.08</c:v>
                </c:pt>
                <c:pt idx="17">
                  <c:v>17.08-23.08</c:v>
                </c:pt>
                <c:pt idx="18">
                  <c:v>24.08-30.08</c:v>
                </c:pt>
              </c:strCache>
            </c:strRef>
          </c:cat>
          <c:val>
            <c:numRef>
              <c:f>расчеты!$B$7:$T$7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95D-4F22-877F-D1ABA74C7787}"/>
            </c:ext>
          </c:extLst>
        </c:ser>
        <c:ser>
          <c:idx val="6"/>
          <c:order val="6"/>
          <c:tx>
            <c:strRef>
              <c:f>расчеты!$A$8</c:f>
              <c:strCache>
                <c:ptCount val="1"/>
                <c:pt idx="0">
                  <c:v>Количество работников медицинских организаций, заболевших внебольничной пневмонией коронавирусной этиологии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cat>
            <c:strRef>
              <c:f>расчеты!$B$1:$T$1</c:f>
              <c:strCache>
                <c:ptCount val="19"/>
                <c:pt idx="0">
                  <c:v>20.04-26.04</c:v>
                </c:pt>
                <c:pt idx="1">
                  <c:v>27.04-03.05</c:v>
                </c:pt>
                <c:pt idx="2">
                  <c:v>04.05-10.05</c:v>
                </c:pt>
                <c:pt idx="3">
                  <c:v>11.05-17.05</c:v>
                </c:pt>
                <c:pt idx="4">
                  <c:v>18.05-24.05</c:v>
                </c:pt>
                <c:pt idx="5">
                  <c:v>25.05-31.05</c:v>
                </c:pt>
                <c:pt idx="6">
                  <c:v>01.06-07.06</c:v>
                </c:pt>
                <c:pt idx="7">
                  <c:v>08.06-14.06</c:v>
                </c:pt>
                <c:pt idx="8">
                  <c:v>15.06-21.06</c:v>
                </c:pt>
                <c:pt idx="9">
                  <c:v>22.06-28.06</c:v>
                </c:pt>
                <c:pt idx="10">
                  <c:v>29.06-05.07</c:v>
                </c:pt>
                <c:pt idx="11">
                  <c:v>06.07-12.07</c:v>
                </c:pt>
                <c:pt idx="12">
                  <c:v>13.07-19.07</c:v>
                </c:pt>
                <c:pt idx="13">
                  <c:v>20.07-26.07</c:v>
                </c:pt>
                <c:pt idx="14">
                  <c:v>27.07-02.08</c:v>
                </c:pt>
                <c:pt idx="15">
                  <c:v>03.08-09.08</c:v>
                </c:pt>
                <c:pt idx="16">
                  <c:v>10.08-16.08</c:v>
                </c:pt>
                <c:pt idx="17">
                  <c:v>17.08-23.08</c:v>
                </c:pt>
                <c:pt idx="18">
                  <c:v>24.08-30.08</c:v>
                </c:pt>
              </c:strCache>
            </c:strRef>
          </c:cat>
          <c:val>
            <c:numRef>
              <c:f>расчеты!$B$8:$T$8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95D-4F22-877F-D1ABA74C7787}"/>
            </c:ext>
          </c:extLst>
        </c:ser>
        <c:ser>
          <c:idx val="7"/>
          <c:order val="7"/>
          <c:tx>
            <c:strRef>
              <c:f>расчеты!$A$9</c:f>
              <c:strCache>
                <c:ptCount val="1"/>
                <c:pt idx="0">
                  <c:v>% ВП от общего количества коронавирусной инфекции у МР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cat>
            <c:strRef>
              <c:f>расчеты!$B$1:$T$1</c:f>
              <c:strCache>
                <c:ptCount val="19"/>
                <c:pt idx="0">
                  <c:v>20.04-26.04</c:v>
                </c:pt>
                <c:pt idx="1">
                  <c:v>27.04-03.05</c:v>
                </c:pt>
                <c:pt idx="2">
                  <c:v>04.05-10.05</c:v>
                </c:pt>
                <c:pt idx="3">
                  <c:v>11.05-17.05</c:v>
                </c:pt>
                <c:pt idx="4">
                  <c:v>18.05-24.05</c:v>
                </c:pt>
                <c:pt idx="5">
                  <c:v>25.05-31.05</c:v>
                </c:pt>
                <c:pt idx="6">
                  <c:v>01.06-07.06</c:v>
                </c:pt>
                <c:pt idx="7">
                  <c:v>08.06-14.06</c:v>
                </c:pt>
                <c:pt idx="8">
                  <c:v>15.06-21.06</c:v>
                </c:pt>
                <c:pt idx="9">
                  <c:v>22.06-28.06</c:v>
                </c:pt>
                <c:pt idx="10">
                  <c:v>29.06-05.07</c:v>
                </c:pt>
                <c:pt idx="11">
                  <c:v>06.07-12.07</c:v>
                </c:pt>
                <c:pt idx="12">
                  <c:v>13.07-19.07</c:v>
                </c:pt>
                <c:pt idx="13">
                  <c:v>20.07-26.07</c:v>
                </c:pt>
                <c:pt idx="14">
                  <c:v>27.07-02.08</c:v>
                </c:pt>
                <c:pt idx="15">
                  <c:v>03.08-09.08</c:v>
                </c:pt>
                <c:pt idx="16">
                  <c:v>10.08-16.08</c:v>
                </c:pt>
                <c:pt idx="17">
                  <c:v>17.08-23.08</c:v>
                </c:pt>
                <c:pt idx="18">
                  <c:v>24.08-30.08</c:v>
                </c:pt>
              </c:strCache>
            </c:strRef>
          </c:cat>
          <c:val>
            <c:numRef>
              <c:f>расчеты!$B$9:$T$9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95D-4F22-877F-D1ABA74C7787}"/>
            </c:ext>
          </c:extLst>
        </c:ser>
        <c:ser>
          <c:idx val="8"/>
          <c:order val="8"/>
          <c:tx>
            <c:strRef>
              <c:f>расчеты!$A$10</c:f>
              <c:strCache>
                <c:ptCount val="1"/>
                <c:pt idx="0">
                  <c:v>Заболеваемость работников медицинских организаций внебольничной пневмонией коронавирусной этиологии (на 1000)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cat>
            <c:strRef>
              <c:f>расчеты!$B$1:$T$1</c:f>
              <c:strCache>
                <c:ptCount val="19"/>
                <c:pt idx="0">
                  <c:v>20.04-26.04</c:v>
                </c:pt>
                <c:pt idx="1">
                  <c:v>27.04-03.05</c:v>
                </c:pt>
                <c:pt idx="2">
                  <c:v>04.05-10.05</c:v>
                </c:pt>
                <c:pt idx="3">
                  <c:v>11.05-17.05</c:v>
                </c:pt>
                <c:pt idx="4">
                  <c:v>18.05-24.05</c:v>
                </c:pt>
                <c:pt idx="5">
                  <c:v>25.05-31.05</c:v>
                </c:pt>
                <c:pt idx="6">
                  <c:v>01.06-07.06</c:v>
                </c:pt>
                <c:pt idx="7">
                  <c:v>08.06-14.06</c:v>
                </c:pt>
                <c:pt idx="8">
                  <c:v>15.06-21.06</c:v>
                </c:pt>
                <c:pt idx="9">
                  <c:v>22.06-28.06</c:v>
                </c:pt>
                <c:pt idx="10">
                  <c:v>29.06-05.07</c:v>
                </c:pt>
                <c:pt idx="11">
                  <c:v>06.07-12.07</c:v>
                </c:pt>
                <c:pt idx="12">
                  <c:v>13.07-19.07</c:v>
                </c:pt>
                <c:pt idx="13">
                  <c:v>20.07-26.07</c:v>
                </c:pt>
                <c:pt idx="14">
                  <c:v>27.07-02.08</c:v>
                </c:pt>
                <c:pt idx="15">
                  <c:v>03.08-09.08</c:v>
                </c:pt>
                <c:pt idx="16">
                  <c:v>10.08-16.08</c:v>
                </c:pt>
                <c:pt idx="17">
                  <c:v>17.08-23.08</c:v>
                </c:pt>
                <c:pt idx="18">
                  <c:v>24.08-30.08</c:v>
                </c:pt>
              </c:strCache>
            </c:strRef>
          </c:cat>
          <c:val>
            <c:numRef>
              <c:f>расчеты!$B$10:$T$10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95D-4F22-877F-D1ABA74C7787}"/>
            </c:ext>
          </c:extLst>
        </c:ser>
        <c:ser>
          <c:idx val="9"/>
          <c:order val="9"/>
          <c:tx>
            <c:strRef>
              <c:f>расчеты!$A$11</c:f>
              <c:strCache>
                <c:ptCount val="1"/>
                <c:pt idx="0">
                  <c:v>Заболеваемость населения коронавирусной инфекцией на 100 тыс.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cat>
            <c:strRef>
              <c:f>расчеты!$B$1:$T$1</c:f>
              <c:strCache>
                <c:ptCount val="19"/>
                <c:pt idx="0">
                  <c:v>20.04-26.04</c:v>
                </c:pt>
                <c:pt idx="1">
                  <c:v>27.04-03.05</c:v>
                </c:pt>
                <c:pt idx="2">
                  <c:v>04.05-10.05</c:v>
                </c:pt>
                <c:pt idx="3">
                  <c:v>11.05-17.05</c:v>
                </c:pt>
                <c:pt idx="4">
                  <c:v>18.05-24.05</c:v>
                </c:pt>
                <c:pt idx="5">
                  <c:v>25.05-31.05</c:v>
                </c:pt>
                <c:pt idx="6">
                  <c:v>01.06-07.06</c:v>
                </c:pt>
                <c:pt idx="7">
                  <c:v>08.06-14.06</c:v>
                </c:pt>
                <c:pt idx="8">
                  <c:v>15.06-21.06</c:v>
                </c:pt>
                <c:pt idx="9">
                  <c:v>22.06-28.06</c:v>
                </c:pt>
                <c:pt idx="10">
                  <c:v>29.06-05.07</c:v>
                </c:pt>
                <c:pt idx="11">
                  <c:v>06.07-12.07</c:v>
                </c:pt>
                <c:pt idx="12">
                  <c:v>13.07-19.07</c:v>
                </c:pt>
                <c:pt idx="13">
                  <c:v>20.07-26.07</c:v>
                </c:pt>
                <c:pt idx="14">
                  <c:v>27.07-02.08</c:v>
                </c:pt>
                <c:pt idx="15">
                  <c:v>03.08-09.08</c:v>
                </c:pt>
                <c:pt idx="16">
                  <c:v>10.08-16.08</c:v>
                </c:pt>
                <c:pt idx="17">
                  <c:v>17.08-23.08</c:v>
                </c:pt>
                <c:pt idx="18">
                  <c:v>24.08-30.08</c:v>
                </c:pt>
              </c:strCache>
            </c:strRef>
          </c:cat>
          <c:val>
            <c:numRef>
              <c:f>расчеты!$B$11:$T$11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295D-4F22-877F-D1ABA74C7787}"/>
            </c:ext>
          </c:extLst>
        </c:ser>
        <c:ser>
          <c:idx val="12"/>
          <c:order val="10"/>
          <c:tx>
            <c:strRef>
              <c:f>расчеты!$A$14</c:f>
              <c:strCache>
                <c:ptCount val="1"/>
                <c:pt idx="0">
                  <c:v>Количество лиц взрослого возраста заболевших внебольничной пневмонией коронавирусной этиологии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cat>
            <c:strRef>
              <c:f>расчеты!$B$1:$T$1</c:f>
              <c:strCache>
                <c:ptCount val="19"/>
                <c:pt idx="0">
                  <c:v>20.04-26.04</c:v>
                </c:pt>
                <c:pt idx="1">
                  <c:v>27.04-03.05</c:v>
                </c:pt>
                <c:pt idx="2">
                  <c:v>04.05-10.05</c:v>
                </c:pt>
                <c:pt idx="3">
                  <c:v>11.05-17.05</c:v>
                </c:pt>
                <c:pt idx="4">
                  <c:v>18.05-24.05</c:v>
                </c:pt>
                <c:pt idx="5">
                  <c:v>25.05-31.05</c:v>
                </c:pt>
                <c:pt idx="6">
                  <c:v>01.06-07.06</c:v>
                </c:pt>
                <c:pt idx="7">
                  <c:v>08.06-14.06</c:v>
                </c:pt>
                <c:pt idx="8">
                  <c:v>15.06-21.06</c:v>
                </c:pt>
                <c:pt idx="9">
                  <c:v>22.06-28.06</c:v>
                </c:pt>
                <c:pt idx="10">
                  <c:v>29.06-05.07</c:v>
                </c:pt>
                <c:pt idx="11">
                  <c:v>06.07-12.07</c:v>
                </c:pt>
                <c:pt idx="12">
                  <c:v>13.07-19.07</c:v>
                </c:pt>
                <c:pt idx="13">
                  <c:v>20.07-26.07</c:v>
                </c:pt>
                <c:pt idx="14">
                  <c:v>27.07-02.08</c:v>
                </c:pt>
                <c:pt idx="15">
                  <c:v>03.08-09.08</c:v>
                </c:pt>
                <c:pt idx="16">
                  <c:v>10.08-16.08</c:v>
                </c:pt>
                <c:pt idx="17">
                  <c:v>17.08-23.08</c:v>
                </c:pt>
                <c:pt idx="18">
                  <c:v>24.08-30.08</c:v>
                </c:pt>
              </c:strCache>
            </c:strRef>
          </c:cat>
          <c:val>
            <c:numRef>
              <c:f>расчеты!$B$14:$T$14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295D-4F22-877F-D1ABA74C7787}"/>
            </c:ext>
          </c:extLst>
        </c:ser>
        <c:ser>
          <c:idx val="13"/>
          <c:order val="11"/>
          <c:tx>
            <c:strRef>
              <c:f>расчеты!$A$15</c:f>
              <c:strCache>
                <c:ptCount val="1"/>
                <c:pt idx="0">
                  <c:v>% ВП от общего количества коронавирусной инфекции у взрослых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cat>
            <c:strRef>
              <c:f>расчеты!$B$1:$T$1</c:f>
              <c:strCache>
                <c:ptCount val="19"/>
                <c:pt idx="0">
                  <c:v>20.04-26.04</c:v>
                </c:pt>
                <c:pt idx="1">
                  <c:v>27.04-03.05</c:v>
                </c:pt>
                <c:pt idx="2">
                  <c:v>04.05-10.05</c:v>
                </c:pt>
                <c:pt idx="3">
                  <c:v>11.05-17.05</c:v>
                </c:pt>
                <c:pt idx="4">
                  <c:v>18.05-24.05</c:v>
                </c:pt>
                <c:pt idx="5">
                  <c:v>25.05-31.05</c:v>
                </c:pt>
                <c:pt idx="6">
                  <c:v>01.06-07.06</c:v>
                </c:pt>
                <c:pt idx="7">
                  <c:v>08.06-14.06</c:v>
                </c:pt>
                <c:pt idx="8">
                  <c:v>15.06-21.06</c:v>
                </c:pt>
                <c:pt idx="9">
                  <c:v>22.06-28.06</c:v>
                </c:pt>
                <c:pt idx="10">
                  <c:v>29.06-05.07</c:v>
                </c:pt>
                <c:pt idx="11">
                  <c:v>06.07-12.07</c:v>
                </c:pt>
                <c:pt idx="12">
                  <c:v>13.07-19.07</c:v>
                </c:pt>
                <c:pt idx="13">
                  <c:v>20.07-26.07</c:v>
                </c:pt>
                <c:pt idx="14">
                  <c:v>27.07-02.08</c:v>
                </c:pt>
                <c:pt idx="15">
                  <c:v>03.08-09.08</c:v>
                </c:pt>
                <c:pt idx="16">
                  <c:v>10.08-16.08</c:v>
                </c:pt>
                <c:pt idx="17">
                  <c:v>17.08-23.08</c:v>
                </c:pt>
                <c:pt idx="18">
                  <c:v>24.08-30.08</c:v>
                </c:pt>
              </c:strCache>
            </c:strRef>
          </c:cat>
          <c:val>
            <c:numRef>
              <c:f>расчеты!$B$15:$T$15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295D-4F22-877F-D1ABA74C7787}"/>
            </c:ext>
          </c:extLst>
        </c:ser>
        <c:ser>
          <c:idx val="14"/>
          <c:order val="12"/>
          <c:tx>
            <c:strRef>
              <c:f>расчеты!$A$16</c:f>
              <c:strCache>
                <c:ptCount val="1"/>
                <c:pt idx="0">
                  <c:v>Заболеваемость взрослого населения внебольничной пневмонией коронавирусной этиологии (на 1000)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cat>
            <c:strRef>
              <c:f>расчеты!$B$1:$T$1</c:f>
              <c:strCache>
                <c:ptCount val="19"/>
                <c:pt idx="0">
                  <c:v>20.04-26.04</c:v>
                </c:pt>
                <c:pt idx="1">
                  <c:v>27.04-03.05</c:v>
                </c:pt>
                <c:pt idx="2">
                  <c:v>04.05-10.05</c:v>
                </c:pt>
                <c:pt idx="3">
                  <c:v>11.05-17.05</c:v>
                </c:pt>
                <c:pt idx="4">
                  <c:v>18.05-24.05</c:v>
                </c:pt>
                <c:pt idx="5">
                  <c:v>25.05-31.05</c:v>
                </c:pt>
                <c:pt idx="6">
                  <c:v>01.06-07.06</c:v>
                </c:pt>
                <c:pt idx="7">
                  <c:v>08.06-14.06</c:v>
                </c:pt>
                <c:pt idx="8">
                  <c:v>15.06-21.06</c:v>
                </c:pt>
                <c:pt idx="9">
                  <c:v>22.06-28.06</c:v>
                </c:pt>
                <c:pt idx="10">
                  <c:v>29.06-05.07</c:v>
                </c:pt>
                <c:pt idx="11">
                  <c:v>06.07-12.07</c:v>
                </c:pt>
                <c:pt idx="12">
                  <c:v>13.07-19.07</c:v>
                </c:pt>
                <c:pt idx="13">
                  <c:v>20.07-26.07</c:v>
                </c:pt>
                <c:pt idx="14">
                  <c:v>27.07-02.08</c:v>
                </c:pt>
                <c:pt idx="15">
                  <c:v>03.08-09.08</c:v>
                </c:pt>
                <c:pt idx="16">
                  <c:v>10.08-16.08</c:v>
                </c:pt>
                <c:pt idx="17">
                  <c:v>17.08-23.08</c:v>
                </c:pt>
                <c:pt idx="18">
                  <c:v>24.08-30.08</c:v>
                </c:pt>
              </c:strCache>
            </c:strRef>
          </c:cat>
          <c:val>
            <c:numRef>
              <c:f>расчеты!$B$16:$T$16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295D-4F22-877F-D1ABA74C7787}"/>
            </c:ext>
          </c:extLst>
        </c:ser>
        <c:ser>
          <c:idx val="16"/>
          <c:order val="13"/>
          <c:tx>
            <c:strRef>
              <c:f>расчеты!$A$18</c:f>
              <c:strCache>
                <c:ptCount val="1"/>
                <c:pt idx="0">
                  <c:v>Заболеваемость коронавирусной инфекцией работников медицинских организаций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cat>
            <c:strRef>
              <c:f>расчеты!$B$1:$T$1</c:f>
              <c:strCache>
                <c:ptCount val="19"/>
                <c:pt idx="0">
                  <c:v>20.04-26.04</c:v>
                </c:pt>
                <c:pt idx="1">
                  <c:v>27.04-03.05</c:v>
                </c:pt>
                <c:pt idx="2">
                  <c:v>04.05-10.05</c:v>
                </c:pt>
                <c:pt idx="3">
                  <c:v>11.05-17.05</c:v>
                </c:pt>
                <c:pt idx="4">
                  <c:v>18.05-24.05</c:v>
                </c:pt>
                <c:pt idx="5">
                  <c:v>25.05-31.05</c:v>
                </c:pt>
                <c:pt idx="6">
                  <c:v>01.06-07.06</c:v>
                </c:pt>
                <c:pt idx="7">
                  <c:v>08.06-14.06</c:v>
                </c:pt>
                <c:pt idx="8">
                  <c:v>15.06-21.06</c:v>
                </c:pt>
                <c:pt idx="9">
                  <c:v>22.06-28.06</c:v>
                </c:pt>
                <c:pt idx="10">
                  <c:v>29.06-05.07</c:v>
                </c:pt>
                <c:pt idx="11">
                  <c:v>06.07-12.07</c:v>
                </c:pt>
                <c:pt idx="12">
                  <c:v>13.07-19.07</c:v>
                </c:pt>
                <c:pt idx="13">
                  <c:v>20.07-26.07</c:v>
                </c:pt>
                <c:pt idx="14">
                  <c:v>27.07-02.08</c:v>
                </c:pt>
                <c:pt idx="15">
                  <c:v>03.08-09.08</c:v>
                </c:pt>
                <c:pt idx="16">
                  <c:v>10.08-16.08</c:v>
                </c:pt>
                <c:pt idx="17">
                  <c:v>17.08-23.08</c:v>
                </c:pt>
                <c:pt idx="18">
                  <c:v>24.08-30.08</c:v>
                </c:pt>
              </c:strCache>
            </c:strRef>
          </c:cat>
          <c:val>
            <c:numRef>
              <c:f>расчеты!$B$18:$T$18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295D-4F22-877F-D1ABA74C7787}"/>
            </c:ext>
          </c:extLst>
        </c:ser>
        <c:ser>
          <c:idx val="17"/>
          <c:order val="14"/>
          <c:tx>
            <c:strRef>
              <c:f>расчеты!$A$19</c:f>
              <c:strCache>
                <c:ptCount val="1"/>
                <c:pt idx="0">
                  <c:v>Работники медицинских организаций на 1000/Employees of medical organizations</c:v>
                </c:pt>
              </c:strCache>
            </c:strRef>
          </c:tx>
          <c:spPr>
            <a:pattFill prst="narHorz">
              <a:fgClr>
                <a:schemeClr val="bg2">
                  <a:lumMod val="7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dLbls>
            <c:dLbl>
              <c:idx val="1"/>
              <c:layout>
                <c:manualLayout>
                  <c:x val="-7.2852634536981712E-3"/>
                  <c:y val="-5.88537478150249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295D-4F22-877F-D1ABA74C7787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915829106362765E-2"/>
                  <c:y val="-9.904655120089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295D-4F22-877F-D1ABA74C7787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8213158634245762E-3"/>
                  <c:y val="-0.229673162204975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295D-4F22-877F-D1ABA74C7787}"/>
                </c:ext>
                <c:ext xmlns:c15="http://schemas.microsoft.com/office/drawing/2012/chart" uri="{CE6537A1-D6FC-4f65-9D91-7224C49458BB}"/>
              </c:extLst>
            </c:dLbl>
            <c:numFmt formatCode="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расчеты!$B$1:$T$1</c:f>
              <c:strCache>
                <c:ptCount val="19"/>
                <c:pt idx="0">
                  <c:v>20.04-26.04</c:v>
                </c:pt>
                <c:pt idx="1">
                  <c:v>27.04-03.05</c:v>
                </c:pt>
                <c:pt idx="2">
                  <c:v>04.05-10.05</c:v>
                </c:pt>
                <c:pt idx="3">
                  <c:v>11.05-17.05</c:v>
                </c:pt>
                <c:pt idx="4">
                  <c:v>18.05-24.05</c:v>
                </c:pt>
                <c:pt idx="5">
                  <c:v>25.05-31.05</c:v>
                </c:pt>
                <c:pt idx="6">
                  <c:v>01.06-07.06</c:v>
                </c:pt>
                <c:pt idx="7">
                  <c:v>08.06-14.06</c:v>
                </c:pt>
                <c:pt idx="8">
                  <c:v>15.06-21.06</c:v>
                </c:pt>
                <c:pt idx="9">
                  <c:v>22.06-28.06</c:v>
                </c:pt>
                <c:pt idx="10">
                  <c:v>29.06-05.07</c:v>
                </c:pt>
                <c:pt idx="11">
                  <c:v>06.07-12.07</c:v>
                </c:pt>
                <c:pt idx="12">
                  <c:v>13.07-19.07</c:v>
                </c:pt>
                <c:pt idx="13">
                  <c:v>20.07-26.07</c:v>
                </c:pt>
                <c:pt idx="14">
                  <c:v>27.07-02.08</c:v>
                </c:pt>
                <c:pt idx="15">
                  <c:v>03.08-09.08</c:v>
                </c:pt>
                <c:pt idx="16">
                  <c:v>10.08-16.08</c:v>
                </c:pt>
                <c:pt idx="17">
                  <c:v>17.08-23.08</c:v>
                </c:pt>
                <c:pt idx="18">
                  <c:v>24.08-30.08</c:v>
                </c:pt>
              </c:strCache>
            </c:strRef>
          </c:cat>
          <c:val>
            <c:numRef>
              <c:f>расчеты!$B$19:$T$19</c:f>
              <c:numCache>
                <c:formatCode>0.00</c:formatCode>
                <c:ptCount val="19"/>
                <c:pt idx="0">
                  <c:v>0.22247840948162531</c:v>
                </c:pt>
                <c:pt idx="1">
                  <c:v>0.18202778957587526</c:v>
                </c:pt>
                <c:pt idx="2">
                  <c:v>0.68766053839775099</c:v>
                </c:pt>
                <c:pt idx="3">
                  <c:v>1.2741945270311268</c:v>
                </c:pt>
                <c:pt idx="4">
                  <c:v>2.7708674635438788</c:v>
                </c:pt>
                <c:pt idx="5">
                  <c:v>1.537123556418502</c:v>
                </c:pt>
                <c:pt idx="6">
                  <c:v>2.3461359545335032</c:v>
                </c:pt>
                <c:pt idx="7">
                  <c:v>2.6697409137795036</c:v>
                </c:pt>
                <c:pt idx="8">
                  <c:v>3.3574014521772546</c:v>
                </c:pt>
                <c:pt idx="9">
                  <c:v>3.5192039318002548</c:v>
                </c:pt>
                <c:pt idx="10">
                  <c:v>3.4180773820358796</c:v>
                </c:pt>
                <c:pt idx="11">
                  <c:v>4.5102441194911318</c:v>
                </c:pt>
                <c:pt idx="12">
                  <c:v>3.1146977327427541</c:v>
                </c:pt>
                <c:pt idx="13">
                  <c:v>3.1146977327427541</c:v>
                </c:pt>
                <c:pt idx="14">
                  <c:v>1.8607285156645026</c:v>
                </c:pt>
                <c:pt idx="15">
                  <c:v>2.0832069251461278</c:v>
                </c:pt>
                <c:pt idx="16">
                  <c:v>1.375321076795502</c:v>
                </c:pt>
                <c:pt idx="17">
                  <c:v>1.2135185971725015</c:v>
                </c:pt>
                <c:pt idx="18">
                  <c:v>0.84946301802075119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295D-4F22-877F-D1ABA74C7787}"/>
            </c:ext>
          </c:extLst>
        </c:ser>
        <c:ser>
          <c:idx val="19"/>
          <c:order val="15"/>
          <c:tx>
            <c:strRef>
              <c:f>расчеты!$A$21</c:f>
              <c:strCache>
                <c:ptCount val="1"/>
                <c:pt idx="0">
                  <c:v>Смертность общего населения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cat>
            <c:strRef>
              <c:f>расчеты!$B$1:$T$1</c:f>
              <c:strCache>
                <c:ptCount val="19"/>
                <c:pt idx="0">
                  <c:v>20.04-26.04</c:v>
                </c:pt>
                <c:pt idx="1">
                  <c:v>27.04-03.05</c:v>
                </c:pt>
                <c:pt idx="2">
                  <c:v>04.05-10.05</c:v>
                </c:pt>
                <c:pt idx="3">
                  <c:v>11.05-17.05</c:v>
                </c:pt>
                <c:pt idx="4">
                  <c:v>18.05-24.05</c:v>
                </c:pt>
                <c:pt idx="5">
                  <c:v>25.05-31.05</c:v>
                </c:pt>
                <c:pt idx="6">
                  <c:v>01.06-07.06</c:v>
                </c:pt>
                <c:pt idx="7">
                  <c:v>08.06-14.06</c:v>
                </c:pt>
                <c:pt idx="8">
                  <c:v>15.06-21.06</c:v>
                </c:pt>
                <c:pt idx="9">
                  <c:v>22.06-28.06</c:v>
                </c:pt>
                <c:pt idx="10">
                  <c:v>29.06-05.07</c:v>
                </c:pt>
                <c:pt idx="11">
                  <c:v>06.07-12.07</c:v>
                </c:pt>
                <c:pt idx="12">
                  <c:v>13.07-19.07</c:v>
                </c:pt>
                <c:pt idx="13">
                  <c:v>20.07-26.07</c:v>
                </c:pt>
                <c:pt idx="14">
                  <c:v>27.07-02.08</c:v>
                </c:pt>
                <c:pt idx="15">
                  <c:v>03.08-09.08</c:v>
                </c:pt>
                <c:pt idx="16">
                  <c:v>10.08-16.08</c:v>
                </c:pt>
                <c:pt idx="17">
                  <c:v>17.08-23.08</c:v>
                </c:pt>
                <c:pt idx="18">
                  <c:v>24.08-30.08</c:v>
                </c:pt>
              </c:strCache>
            </c:strRef>
          </c:cat>
          <c:val>
            <c:numRef>
              <c:f>расчеты!$B$21:$T$21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295D-4F22-877F-D1ABA74C7787}"/>
            </c:ext>
          </c:extLst>
        </c:ser>
        <c:ser>
          <c:idx val="20"/>
          <c:order val="16"/>
          <c:tx>
            <c:strRef>
              <c:f>расчеты!$A$22</c:f>
              <c:strCache>
                <c:ptCount val="1"/>
                <c:pt idx="0">
                  <c:v>Количество умерших от коронавирусной инфекции взрослого населения</c:v>
                </c:pt>
              </c:strCache>
            </c:strRef>
          </c:tx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</c:spPr>
          <c:cat>
            <c:strRef>
              <c:f>расчеты!$B$1:$T$1</c:f>
              <c:strCache>
                <c:ptCount val="19"/>
                <c:pt idx="0">
                  <c:v>20.04-26.04</c:v>
                </c:pt>
                <c:pt idx="1">
                  <c:v>27.04-03.05</c:v>
                </c:pt>
                <c:pt idx="2">
                  <c:v>04.05-10.05</c:v>
                </c:pt>
                <c:pt idx="3">
                  <c:v>11.05-17.05</c:v>
                </c:pt>
                <c:pt idx="4">
                  <c:v>18.05-24.05</c:v>
                </c:pt>
                <c:pt idx="5">
                  <c:v>25.05-31.05</c:v>
                </c:pt>
                <c:pt idx="6">
                  <c:v>01.06-07.06</c:v>
                </c:pt>
                <c:pt idx="7">
                  <c:v>08.06-14.06</c:v>
                </c:pt>
                <c:pt idx="8">
                  <c:v>15.06-21.06</c:v>
                </c:pt>
                <c:pt idx="9">
                  <c:v>22.06-28.06</c:v>
                </c:pt>
                <c:pt idx="10">
                  <c:v>29.06-05.07</c:v>
                </c:pt>
                <c:pt idx="11">
                  <c:v>06.07-12.07</c:v>
                </c:pt>
                <c:pt idx="12">
                  <c:v>13.07-19.07</c:v>
                </c:pt>
                <c:pt idx="13">
                  <c:v>20.07-26.07</c:v>
                </c:pt>
                <c:pt idx="14">
                  <c:v>27.07-02.08</c:v>
                </c:pt>
                <c:pt idx="15">
                  <c:v>03.08-09.08</c:v>
                </c:pt>
                <c:pt idx="16">
                  <c:v>10.08-16.08</c:v>
                </c:pt>
                <c:pt idx="17">
                  <c:v>17.08-23.08</c:v>
                </c:pt>
                <c:pt idx="18">
                  <c:v>24.08-30.08</c:v>
                </c:pt>
              </c:strCache>
            </c:strRef>
          </c:cat>
          <c:val>
            <c:numRef>
              <c:f>расчеты!$B$22:$T$22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295D-4F22-877F-D1ABA74C7787}"/>
            </c:ext>
          </c:extLst>
        </c:ser>
        <c:ser>
          <c:idx val="21"/>
          <c:order val="17"/>
          <c:tx>
            <c:strRef>
              <c:f>расчеты!$A$23</c:f>
              <c:strCache>
                <c:ptCount val="1"/>
                <c:pt idx="0">
                  <c:v>Количество пострадавших во вспышках</c:v>
                </c:pt>
              </c:strCache>
            </c:strRef>
          </c:tx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</c:spPr>
          <c:cat>
            <c:strRef>
              <c:f>расчеты!$B$1:$T$1</c:f>
              <c:strCache>
                <c:ptCount val="19"/>
                <c:pt idx="0">
                  <c:v>20.04-26.04</c:v>
                </c:pt>
                <c:pt idx="1">
                  <c:v>27.04-03.05</c:v>
                </c:pt>
                <c:pt idx="2">
                  <c:v>04.05-10.05</c:v>
                </c:pt>
                <c:pt idx="3">
                  <c:v>11.05-17.05</c:v>
                </c:pt>
                <c:pt idx="4">
                  <c:v>18.05-24.05</c:v>
                </c:pt>
                <c:pt idx="5">
                  <c:v>25.05-31.05</c:v>
                </c:pt>
                <c:pt idx="6">
                  <c:v>01.06-07.06</c:v>
                </c:pt>
                <c:pt idx="7">
                  <c:v>08.06-14.06</c:v>
                </c:pt>
                <c:pt idx="8">
                  <c:v>15.06-21.06</c:v>
                </c:pt>
                <c:pt idx="9">
                  <c:v>22.06-28.06</c:v>
                </c:pt>
                <c:pt idx="10">
                  <c:v>29.06-05.07</c:v>
                </c:pt>
                <c:pt idx="11">
                  <c:v>06.07-12.07</c:v>
                </c:pt>
                <c:pt idx="12">
                  <c:v>13.07-19.07</c:v>
                </c:pt>
                <c:pt idx="13">
                  <c:v>20.07-26.07</c:v>
                </c:pt>
                <c:pt idx="14">
                  <c:v>27.07-02.08</c:v>
                </c:pt>
                <c:pt idx="15">
                  <c:v>03.08-09.08</c:v>
                </c:pt>
                <c:pt idx="16">
                  <c:v>10.08-16.08</c:v>
                </c:pt>
                <c:pt idx="17">
                  <c:v>17.08-23.08</c:v>
                </c:pt>
                <c:pt idx="18">
                  <c:v>24.08-30.08</c:v>
                </c:pt>
              </c:strCache>
            </c:strRef>
          </c:cat>
          <c:val>
            <c:numRef>
              <c:f>расчеты!$B$23:$T$23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295D-4F22-877F-D1ABA74C7787}"/>
            </c:ext>
          </c:extLst>
        </c:ser>
        <c:ser>
          <c:idx val="27"/>
          <c:order val="18"/>
          <c:tx>
            <c:strRef>
              <c:f>расчеты!$A$29</c:f>
              <c:strCache>
                <c:ptCount val="1"/>
                <c:pt idx="0">
                  <c:v>Пострадавшие во вспышках медицинские работники на 1000/Health workers affected by outbreaks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dLbls>
            <c:dLbl>
              <c:idx val="0"/>
              <c:layout>
                <c:manualLayout>
                  <c:x val="-3.6426317268490899E-3"/>
                  <c:y val="-5.741829055124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295D-4F22-877F-D1ABA74C778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2766448292806784E-2"/>
                  <c:y val="-0.103352922992238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295D-4F22-877F-D1ABA74C778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расчеты!$B$1:$T$1</c:f>
              <c:strCache>
                <c:ptCount val="19"/>
                <c:pt idx="0">
                  <c:v>20.04-26.04</c:v>
                </c:pt>
                <c:pt idx="1">
                  <c:v>27.04-03.05</c:v>
                </c:pt>
                <c:pt idx="2">
                  <c:v>04.05-10.05</c:v>
                </c:pt>
                <c:pt idx="3">
                  <c:v>11.05-17.05</c:v>
                </c:pt>
                <c:pt idx="4">
                  <c:v>18.05-24.05</c:v>
                </c:pt>
                <c:pt idx="5">
                  <c:v>25.05-31.05</c:v>
                </c:pt>
                <c:pt idx="6">
                  <c:v>01.06-07.06</c:v>
                </c:pt>
                <c:pt idx="7">
                  <c:v>08.06-14.06</c:v>
                </c:pt>
                <c:pt idx="8">
                  <c:v>15.06-21.06</c:v>
                </c:pt>
                <c:pt idx="9">
                  <c:v>22.06-28.06</c:v>
                </c:pt>
                <c:pt idx="10">
                  <c:v>29.06-05.07</c:v>
                </c:pt>
                <c:pt idx="11">
                  <c:v>06.07-12.07</c:v>
                </c:pt>
                <c:pt idx="12">
                  <c:v>13.07-19.07</c:v>
                </c:pt>
                <c:pt idx="13">
                  <c:v>20.07-26.07</c:v>
                </c:pt>
                <c:pt idx="14">
                  <c:v>27.07-02.08</c:v>
                </c:pt>
                <c:pt idx="15">
                  <c:v>03.08-09.08</c:v>
                </c:pt>
                <c:pt idx="16">
                  <c:v>10.08-16.08</c:v>
                </c:pt>
                <c:pt idx="17">
                  <c:v>17.08-23.08</c:v>
                </c:pt>
                <c:pt idx="18">
                  <c:v>24.08-30.08</c:v>
                </c:pt>
              </c:strCache>
            </c:strRef>
          </c:cat>
          <c:val>
            <c:numRef>
              <c:f>расчеты!$B$29:$T$29</c:f>
              <c:numCache>
                <c:formatCode>0.00</c:formatCode>
                <c:ptCount val="19"/>
                <c:pt idx="0">
                  <c:v>0.14157716967012518</c:v>
                </c:pt>
                <c:pt idx="1">
                  <c:v>0.16180247962300023</c:v>
                </c:pt>
                <c:pt idx="2">
                  <c:v>0.5865339886333758</c:v>
                </c:pt>
                <c:pt idx="3">
                  <c:v>1.2539692170782519</c:v>
                </c:pt>
                <c:pt idx="4">
                  <c:v>0.86968832797362616</c:v>
                </c:pt>
                <c:pt idx="5">
                  <c:v>1.1932932872196265</c:v>
                </c:pt>
                <c:pt idx="6">
                  <c:v>1.2539692170782519</c:v>
                </c:pt>
                <c:pt idx="7">
                  <c:v>1.0517161175495013</c:v>
                </c:pt>
                <c:pt idx="8">
                  <c:v>0.97081487773800135</c:v>
                </c:pt>
                <c:pt idx="9">
                  <c:v>1.3550957668426269</c:v>
                </c:pt>
                <c:pt idx="10">
                  <c:v>1.0921667374552515</c:v>
                </c:pt>
                <c:pt idx="11">
                  <c:v>0.48540743886900067</c:v>
                </c:pt>
                <c:pt idx="12">
                  <c:v>0.60675929858625077</c:v>
                </c:pt>
                <c:pt idx="13">
                  <c:v>0.5056327488218757</c:v>
                </c:pt>
                <c:pt idx="14">
                  <c:v>0.20225309952875029</c:v>
                </c:pt>
                <c:pt idx="15">
                  <c:v>0.16180247962300023</c:v>
                </c:pt>
                <c:pt idx="16">
                  <c:v>0.24270371943450034</c:v>
                </c:pt>
                <c:pt idx="17">
                  <c:v>0.24270371943450034</c:v>
                </c:pt>
                <c:pt idx="18">
                  <c:v>0.14157716967012518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295D-4F22-877F-D1ABA74C77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101888"/>
        <c:axId val="120132352"/>
      </c:areaChart>
      <c:catAx>
        <c:axId val="120101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0132352"/>
        <c:crosses val="autoZero"/>
        <c:auto val="1"/>
        <c:lblAlgn val="ctr"/>
        <c:lblOffset val="100"/>
        <c:noMultiLvlLbl val="0"/>
      </c:catAx>
      <c:valAx>
        <c:axId val="120132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010188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050" b="1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802222678493922E-2"/>
          <c:y val="9.449252635904884E-2"/>
          <c:w val="0.92022858716607003"/>
          <c:h val="0.891381394657423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8E1-40D3-8E8C-C796E770DDB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8E1-40D3-8E8C-C796E770DDB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830-4AD7-AF0D-CE18AAB0049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830-4AD7-AF0D-CE18AAB0049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C830-4AD7-AF0D-CE18AAB00498}"/>
              </c:ext>
            </c:extLst>
          </c:dPt>
          <c:dLbls>
            <c:dLbl>
              <c:idx val="0"/>
              <c:layout>
                <c:manualLayout>
                  <c:x val="6.8285440709527578E-2"/>
                  <c:y val="-5.2630091306715449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Специализированные
12,3%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8E1-40D3-8E8C-C796E770DDB8}"/>
                </c:ext>
                <c:ext xmlns:c15="http://schemas.microsoft.com/office/drawing/2012/chart" uri="{CE6537A1-D6FC-4f65-9D91-7224C49458BB}">
                  <c15:layout>
                    <c:manualLayout>
                      <c:w val="0.28285329407843574"/>
                      <c:h val="0.1976157955774440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4429298317656919"/>
                  <c:y val="-1.3054174847893224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8E1-40D3-8E8C-C796E770DDB8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9077972817835051E-2"/>
                  <c:y val="3.7785819011877456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830-4AD7-AF0D-CE18AAB00498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0864626152649732E-2"/>
                  <c:y val="0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830-4AD7-AF0D-CE18AAB00498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0727438591749164"/>
                  <c:y val="-6.5063721684974429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830-4AD7-AF0D-CE18AAB00498}"/>
                </c:ex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Специализированные</c:v>
                </c:pt>
                <c:pt idx="1">
                  <c:v>Многопрофильные</c:v>
                </c:pt>
                <c:pt idx="2">
                  <c:v>Амбулаторно-поликлинические</c:v>
                </c:pt>
                <c:pt idx="3">
                  <c:v>Скорая медицинская помощь</c:v>
                </c:pt>
                <c:pt idx="4">
                  <c:v>Прочие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12.3</c:v>
                </c:pt>
                <c:pt idx="1">
                  <c:v>70.2</c:v>
                </c:pt>
                <c:pt idx="2">
                  <c:v>10.5</c:v>
                </c:pt>
                <c:pt idx="3">
                  <c:v>1.8</c:v>
                </c:pt>
                <c:pt idx="4">
                  <c:v>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D8E1-40D3-8E8C-C796E770DDB8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02222678493922E-2"/>
          <c:y val="9.449252635904884E-2"/>
          <c:w val="0.92022858716607003"/>
          <c:h val="0.8913813946574238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8E1-40D3-8E8C-C796E770DDB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8E1-40D3-8E8C-C796E770DDB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830-4AD7-AF0D-CE18AAB0049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830-4AD7-AF0D-CE18AAB0049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C830-4AD7-AF0D-CE18AAB0049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A4C0-471F-BE17-57CA3B6AD55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4C0-471F-BE17-57CA3B6AD55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4C0-471F-BE17-57CA3B6AD556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4C0-471F-BE17-57CA3B6AD556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4C0-471F-BE17-57CA3B6AD556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4C0-471F-BE17-57CA3B6AD556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4C0-471F-BE17-57CA3B6AD556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A4C0-471F-BE17-57CA3B6AD556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A4C0-471F-BE17-57CA3B6AD556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4C0-471F-BE17-57CA3B6AD556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A4C0-471F-BE17-57CA3B6AD556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4C0-471F-BE17-57CA3B6AD556}"/>
              </c:ext>
            </c:extLst>
          </c:dPt>
          <c:dLbls>
            <c:dLbl>
              <c:idx val="0"/>
              <c:layout>
                <c:manualLayout>
                  <c:x val="0.15334667675813798"/>
                  <c:y val="0.3049855463948578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8E1-40D3-8E8C-C796E770DDB8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9366181535384953E-2"/>
                  <c:y val="-0.1241534053247402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8E1-40D3-8E8C-C796E770DDB8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060609006406695"/>
                  <c:y val="-3.2387844867323635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830-4AD7-AF0D-CE18AAB00498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4986140759492333"/>
                  <c:y val="0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830-4AD7-AF0D-CE18AAB00498}"/>
                </c:ext>
                <c:ext xmlns:c15="http://schemas.microsoft.com/office/drawing/2012/chart" uri="{CE6537A1-D6FC-4f65-9D91-7224C49458BB}">
                  <c15:layout>
                    <c:manualLayout>
                      <c:w val="0.21500512839843192"/>
                      <c:h val="9.9030369575039717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6.9235445400246537E-2"/>
                  <c:y val="-2.968885779504667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830-4AD7-AF0D-CE18AAB00498}"/>
                </c:ext>
                <c:ext xmlns:c15="http://schemas.microsoft.com/office/drawing/2012/chart" uri="{CE6537A1-D6FC-4f65-9D91-7224C49458BB}">
                  <c15:layout>
                    <c:manualLayout>
                      <c:w val="0.21360374640912916"/>
                      <c:h val="9.9030369575039717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6.4668740510313669E-2"/>
                  <c:y val="1.0795948289107746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4C0-471F-BE17-57CA3B6AD556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9.1124134355442005E-2"/>
                  <c:y val="3.7785819011877456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4C0-471F-BE17-57CA3B6AD556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6452918921707114E-2"/>
                  <c:y val="4.0484863796026838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4C0-471F-BE17-57CA3B6AD556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4.1152834870199606E-2"/>
                  <c:y val="4.3183793156431276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4C0-471F-BE17-57CA3B6AD556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0.21311289486353369"/>
                  <c:y val="4.588278022870834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4C0-471F-BE17-57CA3B6AD556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0.23956828870866201"/>
                  <c:y val="5.9377715590093118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4C0-471F-BE17-57CA3B6AD556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0.21164315076102655"/>
                  <c:y val="2.9688857795046559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A4C0-471F-BE17-57CA3B6AD556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6.3198996407806546E-2"/>
                  <c:y val="-4.8581767300985297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A4C0-471F-BE17-57CA3B6AD556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0.16023046050438841"/>
                  <c:y val="2.2212397549445904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4C0-471F-BE17-57CA3B6AD556}"/>
                </c:ext>
                <c:ext xmlns:c15="http://schemas.microsoft.com/office/drawing/2012/chart" uri="{CE6537A1-D6FC-4f65-9D91-7224C49458BB}">
                  <c15:layout>
                    <c:manualLayout>
                      <c:w val="0.21399730387099847"/>
                      <c:h val="0.12957231903843444"/>
                    </c:manualLayout>
                  </c15:layout>
                </c:ext>
              </c:extLst>
            </c:dLbl>
            <c:dLbl>
              <c:idx val="14"/>
              <c:layout>
                <c:manualLayout>
                  <c:x val="6.6138484612820791E-2"/>
                  <c:y val="-1.0795948289107847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A4C0-471F-BE17-57CA3B6AD556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0.19253647742843399"/>
                  <c:y val="0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A4C0-471F-BE17-57CA3B6AD556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0.35861756101173942"/>
                  <c:y val="0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4C0-471F-BE17-57CA3B6AD556}"/>
                </c:ex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Лист1!$A$2:$A$18</c:f>
              <c:strCache>
                <c:ptCount val="17"/>
                <c:pt idx="0">
                  <c:v>Амбулаторно-поликлинические</c:v>
                </c:pt>
                <c:pt idx="1">
                  <c:v>Несколько подразделений</c:v>
                </c:pt>
                <c:pt idx="2">
                  <c:v>Хирургический стац-р</c:v>
                </c:pt>
                <c:pt idx="3">
                  <c:v>Терапевтический стац-р</c:v>
                </c:pt>
                <c:pt idx="4">
                  <c:v>Психиатрический стац-р</c:v>
                </c:pt>
                <c:pt idx="5">
                  <c:v>Паллиативный стац-р</c:v>
                </c:pt>
                <c:pt idx="6">
                  <c:v>Инфекционные</c:v>
                </c:pt>
                <c:pt idx="7">
                  <c:v>Провизорные</c:v>
                </c:pt>
                <c:pt idx="8">
                  <c:v>Онкологического профиля</c:v>
                </c:pt>
                <c:pt idx="9">
                  <c:v>ОРИТ</c:v>
                </c:pt>
                <c:pt idx="10">
                  <c:v>Прочие</c:v>
                </c:pt>
                <c:pt idx="11">
                  <c:v>Скорая помощь</c:v>
                </c:pt>
                <c:pt idx="12">
                  <c:v>Лаборатории</c:v>
                </c:pt>
                <c:pt idx="13">
                  <c:v>Акушерско-гинекологический стац-р</c:v>
                </c:pt>
                <c:pt idx="14">
                  <c:v>Приемные отделения</c:v>
                </c:pt>
                <c:pt idx="15">
                  <c:v>Педиатрический стац-р</c:v>
                </c:pt>
                <c:pt idx="16">
                  <c:v>Рентгенологические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12</c:v>
                </c:pt>
                <c:pt idx="1">
                  <c:v>11</c:v>
                </c:pt>
                <c:pt idx="2">
                  <c:v>6</c:v>
                </c:pt>
                <c:pt idx="3">
                  <c:v>5</c:v>
                </c:pt>
                <c:pt idx="4">
                  <c:v>5</c:v>
                </c:pt>
                <c:pt idx="5">
                  <c:v>3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D8E1-40D3-8E8C-C796E770DDB8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8918713636470621E-3"/>
          <c:y val="0.10861848683479614"/>
          <c:w val="0.92022858716607003"/>
          <c:h val="0.891381394657423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8E1-40D3-8E8C-C796E770DDB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8E1-40D3-8E8C-C796E770DDB8}"/>
              </c:ext>
            </c:extLst>
          </c:dPt>
          <c:dLbls>
            <c:dLbl>
              <c:idx val="0"/>
              <c:layout>
                <c:manualLayout>
                  <c:x val="-2.1555589053984161E-3"/>
                  <c:y val="0.5719116728237009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8E1-40D3-8E8C-C796E770DDB8}"/>
                </c:ext>
                <c:ext xmlns:c15="http://schemas.microsoft.com/office/drawing/2012/chart" uri="{CE6537A1-D6FC-4f65-9D91-7224C49458BB}">
                  <c15:layout>
                    <c:manualLayout>
                      <c:w val="0.26709558594770832"/>
                      <c:h val="0.3028762710471814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3.5520057422455857E-3"/>
                  <c:y val="-0.5581860348850127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8E1-40D3-8E8C-C796E770DDB8}"/>
                </c:ext>
                <c:ext xmlns:c15="http://schemas.microsoft.com/office/drawing/2012/chart" uri="{CE6537A1-D6FC-4f65-9D91-7224C49458BB}">
                  <c15:layout>
                    <c:manualLayout>
                      <c:w val="0.20887028998446397"/>
                      <c:h val="0.23965059437840239"/>
                    </c:manualLayout>
                  </c15:layout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Пациенты</c:v>
                </c:pt>
                <c:pt idx="1">
                  <c:v>Работники медицинских организаций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37.4</c:v>
                </c:pt>
                <c:pt idx="1">
                  <c:v>62.6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D8E1-40D3-8E8C-C796E770DDB8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301936502418658E-2"/>
          <c:y val="2.7814853609546549E-2"/>
          <c:w val="0.94298307055202313"/>
          <c:h val="0.727938288096270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Несвоевременная изоляция больного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54.4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351-4258-8658-BE423496D49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Некачественное проведение дезмероприятий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19.3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351-4258-8658-BE423496D49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Нарушения масочного режима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12.3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351-4258-8658-BE423496D49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Недостаток СИЗ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351-4258-8658-BE423496D49D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Неиспользование СИЗ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351-4258-8658-BE423496D49D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Несоблюдение запрета на проведение массовых мероприятий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351-4258-8658-BE423496D49D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Недостаточное количество и недоступность антисептиков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351-4258-8658-BE423496D4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2441728"/>
        <c:axId val="122443264"/>
      </c:barChart>
      <c:catAx>
        <c:axId val="1224417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2443264"/>
        <c:crosses val="autoZero"/>
        <c:auto val="1"/>
        <c:lblAlgn val="ctr"/>
        <c:lblOffset val="100"/>
        <c:noMultiLvlLbl val="0"/>
      </c:catAx>
      <c:valAx>
        <c:axId val="122443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2441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8870703487580462"/>
          <c:w val="0.98894915913288628"/>
          <c:h val="0.211292948594084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2"/>
    </a:solidFill>
    <a:ln>
      <a:solidFill>
        <a:schemeClr val="tx1"/>
      </a:solidFill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слабость</c:v>
                </c:pt>
                <c:pt idx="1">
                  <c:v>повышение t</c:v>
                </c:pt>
                <c:pt idx="2">
                  <c:v>аносмия</c:v>
                </c:pt>
                <c:pt idx="3">
                  <c:v>насморк</c:v>
                </c:pt>
                <c:pt idx="4">
                  <c:v>головная боль</c:v>
                </c:pt>
                <c:pt idx="5">
                  <c:v>боли в мышцах, суставах</c:v>
                </c:pt>
                <c:pt idx="6">
                  <c:v>кашель</c:v>
                </c:pt>
                <c:pt idx="7">
                  <c:v>дисгевзия</c:v>
                </c:pt>
                <c:pt idx="8">
                  <c:v>боль в горле</c:v>
                </c:pt>
                <c:pt idx="9">
                  <c:v>боль в глазах</c:v>
                </c:pt>
                <c:pt idx="10">
                  <c:v>сдавленнось в грудной клетке</c:v>
                </c:pt>
                <c:pt idx="11">
                  <c:v>головокружение</c:v>
                </c:pt>
                <c:pt idx="12">
                  <c:v>одышка</c:v>
                </c:pt>
                <c:pt idx="13">
                  <c:v>диарея</c:v>
                </c:pt>
                <c:pt idx="14">
                  <c:v>тошнота,рвота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 formatCode="0.0">
                  <c:v>79</c:v>
                </c:pt>
                <c:pt idx="1">
                  <c:v>76.2</c:v>
                </c:pt>
                <c:pt idx="2">
                  <c:v>72.400000000000006</c:v>
                </c:pt>
                <c:pt idx="3">
                  <c:v>57.7</c:v>
                </c:pt>
                <c:pt idx="4">
                  <c:v>57.4</c:v>
                </c:pt>
                <c:pt idx="5">
                  <c:v>51.3</c:v>
                </c:pt>
                <c:pt idx="6">
                  <c:v>50.3</c:v>
                </c:pt>
                <c:pt idx="7" formatCode="0.0">
                  <c:v>48</c:v>
                </c:pt>
                <c:pt idx="8">
                  <c:v>36.299999999999997</c:v>
                </c:pt>
                <c:pt idx="9">
                  <c:v>27.6</c:v>
                </c:pt>
                <c:pt idx="10">
                  <c:v>26.5</c:v>
                </c:pt>
                <c:pt idx="11">
                  <c:v>22.7</c:v>
                </c:pt>
                <c:pt idx="12">
                  <c:v>21.9</c:v>
                </c:pt>
                <c:pt idx="13">
                  <c:v>18.100000000000001</c:v>
                </c:pt>
                <c:pt idx="14">
                  <c:v>10.1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F0A-4E0B-996B-47B8F24972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2510336"/>
        <c:axId val="122532608"/>
      </c:barChart>
      <c:catAx>
        <c:axId val="12251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2532608"/>
        <c:crosses val="autoZero"/>
        <c:auto val="1"/>
        <c:lblAlgn val="ctr"/>
        <c:lblOffset val="100"/>
        <c:noMultiLvlLbl val="0"/>
      </c:catAx>
      <c:valAx>
        <c:axId val="122532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2510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слабость</c:v>
                </c:pt>
                <c:pt idx="1">
                  <c:v>повышенная утомляемость</c:v>
                </c:pt>
                <c:pt idx="2">
                  <c:v>аносмия</c:v>
                </c:pt>
                <c:pt idx="3">
                  <c:v>кашель</c:v>
                </c:pt>
                <c:pt idx="4">
                  <c:v>дисгевзия</c:v>
                </c:pt>
                <c:pt idx="5">
                  <c:v>одышка</c:v>
                </c:pt>
                <c:pt idx="6">
                  <c:v>нарушение концентрации внимания</c:v>
                </c:pt>
                <c:pt idx="7">
                  <c:v>потливость</c:v>
                </c:pt>
                <c:pt idx="8">
                  <c:v>нарушение памяти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 formatCode="0.0">
                  <c:v>70.8</c:v>
                </c:pt>
                <c:pt idx="1">
                  <c:v>63.4</c:v>
                </c:pt>
                <c:pt idx="2">
                  <c:v>56.7</c:v>
                </c:pt>
                <c:pt idx="3">
                  <c:v>44.5</c:v>
                </c:pt>
                <c:pt idx="4">
                  <c:v>41.2</c:v>
                </c:pt>
                <c:pt idx="5">
                  <c:v>39.1</c:v>
                </c:pt>
                <c:pt idx="6">
                  <c:v>38.700000000000003</c:v>
                </c:pt>
                <c:pt idx="7" formatCode="0.0">
                  <c:v>33.200000000000003</c:v>
                </c:pt>
                <c:pt idx="8">
                  <c:v>30.7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F0A-4E0B-996B-47B8F24972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6185472"/>
        <c:axId val="126187008"/>
      </c:barChart>
      <c:catAx>
        <c:axId val="126185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6187008"/>
        <c:crosses val="autoZero"/>
        <c:auto val="1"/>
        <c:lblAlgn val="ctr"/>
        <c:lblOffset val="100"/>
        <c:noMultiLvlLbl val="0"/>
      </c:catAx>
      <c:valAx>
        <c:axId val="126187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6185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слабость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до 1 мес.</c:v>
                </c:pt>
                <c:pt idx="1">
                  <c:v>до 2 мес.</c:v>
                </c:pt>
                <c:pt idx="2">
                  <c:v>до 3 мес.</c:v>
                </c:pt>
                <c:pt idx="3">
                  <c:v>более 3 мес.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80.400000000000006</c:v>
                </c:pt>
                <c:pt idx="1">
                  <c:v>16.7</c:v>
                </c:pt>
                <c:pt idx="2">
                  <c:v>0.6</c:v>
                </c:pt>
                <c:pt idx="3">
                  <c:v>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FA9-4B6C-B4F6-E0CC12B47F1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повышенная утомляемость</c:v>
                </c:pt>
              </c:strCache>
            </c:strRef>
          </c:tx>
          <c:spPr>
            <a:solidFill>
              <a:srgbClr val="66CCFF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до 1 мес.</c:v>
                </c:pt>
                <c:pt idx="1">
                  <c:v>до 2 мес.</c:v>
                </c:pt>
                <c:pt idx="2">
                  <c:v>до 3 мес.</c:v>
                </c:pt>
                <c:pt idx="3">
                  <c:v>более 3 мес.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80.099999999999994</c:v>
                </c:pt>
                <c:pt idx="1">
                  <c:v>14.6</c:v>
                </c:pt>
                <c:pt idx="2">
                  <c:v>2.2999999999999998</c:v>
                </c:pt>
                <c:pt idx="3">
                  <c:v>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FA9-4B6C-B4F6-E0CC12B47F1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аносмия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до 1 мес.</c:v>
                </c:pt>
                <c:pt idx="1">
                  <c:v>до 2 мес.</c:v>
                </c:pt>
                <c:pt idx="2">
                  <c:v>до 3 мес.</c:v>
                </c:pt>
                <c:pt idx="3">
                  <c:v>более 3 мес.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80</c:v>
                </c:pt>
                <c:pt idx="1">
                  <c:v>11.1</c:v>
                </c:pt>
                <c:pt idx="2">
                  <c:v>3.7</c:v>
                </c:pt>
                <c:pt idx="3">
                  <c:v>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FA9-4B6C-B4F6-E0CC12B47F1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кашель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до 1 мес.</c:v>
                </c:pt>
                <c:pt idx="1">
                  <c:v>до 2 мес.</c:v>
                </c:pt>
                <c:pt idx="2">
                  <c:v>до 3 мес.</c:v>
                </c:pt>
                <c:pt idx="3">
                  <c:v>более 3 мес.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86.8</c:v>
                </c:pt>
                <c:pt idx="1">
                  <c:v>11.3</c:v>
                </c:pt>
                <c:pt idx="2">
                  <c:v>0.9</c:v>
                </c:pt>
                <c:pt idx="3">
                  <c:v>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FA9-4B6C-B4F6-E0CC12B47F1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дисгевзия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до 1 мес.</c:v>
                </c:pt>
                <c:pt idx="1">
                  <c:v>до 2 мес.</c:v>
                </c:pt>
                <c:pt idx="2">
                  <c:v>до 3 мес.</c:v>
                </c:pt>
                <c:pt idx="3">
                  <c:v>более 3 мес.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93.9</c:v>
                </c:pt>
                <c:pt idx="1">
                  <c:v>4.0999999999999996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FA9-4B6C-B4F6-E0CC12B47F11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нарушение концентрации внимания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до 1 мес.</c:v>
                </c:pt>
                <c:pt idx="1">
                  <c:v>до 2 мес.</c:v>
                </c:pt>
                <c:pt idx="2">
                  <c:v>до 3 мес.</c:v>
                </c:pt>
                <c:pt idx="3">
                  <c:v>более 3 мес.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76.099999999999994</c:v>
                </c:pt>
                <c:pt idx="1">
                  <c:v>14.1</c:v>
                </c:pt>
                <c:pt idx="2">
                  <c:v>6.5</c:v>
                </c:pt>
                <c:pt idx="3">
                  <c:v>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FA9-4B6C-B4F6-E0CC12B47F11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потливость</c:v>
                </c:pt>
              </c:strCache>
            </c:strRef>
          </c:tx>
          <c:spPr>
            <a:solidFill>
              <a:srgbClr val="0066FF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до 1 мес.</c:v>
                </c:pt>
                <c:pt idx="1">
                  <c:v>до 2 мес.</c:v>
                </c:pt>
                <c:pt idx="2">
                  <c:v>до 3 мес.</c:v>
                </c:pt>
                <c:pt idx="3">
                  <c:v>более 3 мес.</c:v>
                </c:pt>
              </c:strCache>
            </c:strRef>
          </c:cat>
          <c:val>
            <c:numRef>
              <c:f>Лист1!$H$2:$H$5</c:f>
              <c:numCache>
                <c:formatCode>General</c:formatCode>
                <c:ptCount val="4"/>
                <c:pt idx="0">
                  <c:v>89.9</c:v>
                </c:pt>
                <c:pt idx="1">
                  <c:v>10.1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FA9-4B6C-B4F6-E0CC12B47F11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нарушение памяти</c:v>
                </c:pt>
              </c:strCache>
            </c:strRef>
          </c:tx>
          <c:spPr>
            <a:solidFill>
              <a:srgbClr val="FFCCFF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до 1 мес.</c:v>
                </c:pt>
                <c:pt idx="1">
                  <c:v>до 2 мес.</c:v>
                </c:pt>
                <c:pt idx="2">
                  <c:v>до 3 мес.</c:v>
                </c:pt>
                <c:pt idx="3">
                  <c:v>более 3 мес.</c:v>
                </c:pt>
              </c:strCache>
            </c:strRef>
          </c:cat>
          <c:val>
            <c:numRef>
              <c:f>Лист1!$I$2:$I$5</c:f>
              <c:numCache>
                <c:formatCode>General</c:formatCode>
                <c:ptCount val="4"/>
                <c:pt idx="0">
                  <c:v>78.099999999999994</c:v>
                </c:pt>
                <c:pt idx="1">
                  <c:v>12.3</c:v>
                </c:pt>
                <c:pt idx="2">
                  <c:v>6.8</c:v>
                </c:pt>
                <c:pt idx="3">
                  <c:v>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AFA9-4B6C-B4F6-E0CC12B47F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6533632"/>
        <c:axId val="126535552"/>
      </c:barChart>
      <c:catAx>
        <c:axId val="1265336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 smtClean="0"/>
                  <a:t>срок </a:t>
                </a:r>
                <a:r>
                  <a:rPr lang="ru-RU" dirty="0"/>
                  <a:t>от начала заболевания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6535552"/>
        <c:crosses val="autoZero"/>
        <c:auto val="1"/>
        <c:lblAlgn val="ctr"/>
        <c:lblOffset val="100"/>
        <c:noMultiLvlLbl val="0"/>
      </c:catAx>
      <c:valAx>
        <c:axId val="126535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6533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0695140380179762E-2"/>
          <c:y val="0.77518075433940925"/>
          <c:w val="0.94910283941779994"/>
          <c:h val="0.20587686207732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5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%</a:t>
            </a:r>
          </a:p>
        </c:rich>
      </c:tx>
      <c:layout>
        <c:manualLayout>
          <c:xMode val="edge"/>
          <c:yMode val="edge"/>
          <c:x val="1.0681751902224368E-2"/>
          <c:y val="1.578531965272296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0.3314917127071823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CA30-47EB-AFF9-1BFF4321D5E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1727681978278747E-17"/>
                  <c:y val="-0.2178374112075769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A30-47EB-AFF9-1BFF4321D5E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2345536395655749E-16"/>
                  <c:y val="-6.629834254143646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A30-47EB-AFF9-1BFF4321D5E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4.419889502762430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A30-47EB-AFF9-1BFF4321D5E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без изменений</c:v>
                </c:pt>
                <c:pt idx="1">
                  <c:v>нагрузки даются немного тяжелее</c:v>
                </c:pt>
                <c:pt idx="2">
                  <c:v>нагрузки даются значительно тяжелее</c:v>
                </c:pt>
                <c:pt idx="3">
                  <c:v>страх перед любыми физ.нагрузками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57.1</c:v>
                </c:pt>
                <c:pt idx="1">
                  <c:v>34.5</c:v>
                </c:pt>
                <c:pt idx="2">
                  <c:v>6.7</c:v>
                </c:pt>
                <c:pt idx="3">
                  <c:v>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A30-47EB-AFF9-1BFF4321D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6592896"/>
        <c:axId val="126594432"/>
      </c:barChart>
      <c:catAx>
        <c:axId val="126592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6594432"/>
        <c:crosses val="autoZero"/>
        <c:auto val="1"/>
        <c:lblAlgn val="ctr"/>
        <c:lblOffset val="100"/>
        <c:noMultiLvlLbl val="0"/>
      </c:catAx>
      <c:valAx>
        <c:axId val="126594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6592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ИСМП общ</c:v>
                </c:pt>
                <c:pt idx="1">
                  <c:v>ИСМП у медперсонала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130803</c:v>
                </c:pt>
                <c:pt idx="1">
                  <c:v>81118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7A2-45C0-9441-4CA72DDF22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338432"/>
        <c:axId val="136382720"/>
      </c:barChart>
      <c:catAx>
        <c:axId val="136338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6382720"/>
        <c:crosses val="autoZero"/>
        <c:auto val="1"/>
        <c:lblAlgn val="ctr"/>
        <c:lblOffset val="100"/>
        <c:noMultiLvlLbl val="0"/>
      </c:catAx>
      <c:valAx>
        <c:axId val="136382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63384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%</a:t>
            </a:r>
          </a:p>
        </c:rich>
      </c:tx>
      <c:layout>
        <c:manualLayout>
          <c:xMode val="edge"/>
          <c:yMode val="edge"/>
          <c:x val="1.0681751902224368E-2"/>
          <c:y val="1.578531965272296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66CCF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66CCFF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CA30-47EB-AFF9-1BFF4321D5EA}"/>
              </c:ext>
            </c:extLst>
          </c:dPt>
          <c:dLbls>
            <c:dLbl>
              <c:idx val="0"/>
              <c:layout>
                <c:manualLayout>
                  <c:x val="0"/>
                  <c:y val="-0.3630623520126282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CA30-47EB-AFF9-1BFF4321D5E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0505050505050509E-3"/>
                  <c:y val="-0.1199684293606945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A30-47EB-AFF9-1BFF4321D5E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2345536395655749E-16"/>
                  <c:y val="-6.6298342541436461E-2"/>
                </c:manualLayout>
              </c:layout>
              <c:tx>
                <c:rich>
                  <a:bodyPr/>
                  <a:lstStyle/>
                  <a:p>
                    <a:fld id="{4CBD5DAE-84F2-4E24-AC08-602E54D130B5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,0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A30-47EB-AFF9-1BFF4321D5EA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"/>
                  <c:y val="-4.419889502762430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A30-47EB-AFF9-1BFF4321D5E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без изменений</c:v>
                </c:pt>
                <c:pt idx="1">
                  <c:v>нагрузки даются немного тяжелее</c:v>
                </c:pt>
                <c:pt idx="2">
                  <c:v>нагрузки даются значительно тяжелее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75.599999999999994</c:v>
                </c:pt>
                <c:pt idx="1">
                  <c:v>19.3</c:v>
                </c:pt>
                <c:pt idx="2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A30-47EB-AFF9-1BFF4321D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6722048"/>
        <c:axId val="126723584"/>
      </c:barChart>
      <c:catAx>
        <c:axId val="126722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6723584"/>
        <c:crosses val="autoZero"/>
        <c:auto val="1"/>
        <c:lblAlgn val="ctr"/>
        <c:lblOffset val="100"/>
        <c:noMultiLvlLbl val="0"/>
      </c:catAx>
      <c:valAx>
        <c:axId val="126723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6722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%</a:t>
            </a:r>
          </a:p>
        </c:rich>
      </c:tx>
      <c:layout>
        <c:manualLayout>
          <c:xMode val="edge"/>
          <c:yMode val="edge"/>
          <c:x val="1.0681751902224368E-2"/>
          <c:y val="1.578531965272296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66FF99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0.2620363062352012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CA30-47EB-AFF9-1BFF4321D5E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1217729900759575E-3"/>
                  <c:y val="-5.6827150749802796E-2"/>
                </c:manualLayout>
              </c:layout>
              <c:tx>
                <c:rich>
                  <a:bodyPr/>
                  <a:lstStyle/>
                  <a:p>
                    <a:fld id="{D1105CB4-4523-4461-B689-A3B33101AA54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,0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A30-47EB-AFF9-1BFF4321D5EA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1.5608864950380932E-3"/>
                  <c:y val="-9.471191791633785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A30-47EB-AFF9-1BFF4321D5E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5608864950379788E-3"/>
                  <c:y val="-4.104183109707971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A30-47EB-AFF9-1BFF4321D5E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стабильное состояние без изменений</c:v>
                </c:pt>
                <c:pt idx="1">
                  <c:v>стали проще относиться к проблемам</c:v>
                </c:pt>
                <c:pt idx="2">
                  <c:v>стали более тревожными, раздражительными</c:v>
                </c:pt>
                <c:pt idx="3">
                  <c:v>частые перепады настроения, наружение сна, более негативное отношение к людам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72.3</c:v>
                </c:pt>
                <c:pt idx="1">
                  <c:v>8</c:v>
                </c:pt>
                <c:pt idx="2">
                  <c:v>16.399999999999999</c:v>
                </c:pt>
                <c:pt idx="3">
                  <c:v>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A30-47EB-AFF9-1BFF4321D5E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6853120"/>
        <c:axId val="126855808"/>
      </c:barChart>
      <c:catAx>
        <c:axId val="12685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6855808"/>
        <c:crosses val="autoZero"/>
        <c:auto val="1"/>
        <c:lblAlgn val="ctr"/>
        <c:lblOffset val="100"/>
        <c:noMultiLvlLbl val="0"/>
      </c:catAx>
      <c:valAx>
        <c:axId val="126855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6853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Вакцинация!$AL$13</c:f>
              <c:strCache>
                <c:ptCount val="1"/>
                <c:pt idx="0">
                  <c:v>Охват вакцинацией,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Вакцинация!$AM$12:$BT$12</c:f>
              <c:strCache>
                <c:ptCount val="34"/>
                <c:pt idx="0">
                  <c:v>2 нед.</c:v>
                </c:pt>
                <c:pt idx="1">
                  <c:v>3 нед.</c:v>
                </c:pt>
                <c:pt idx="2">
                  <c:v>4 нед.</c:v>
                </c:pt>
                <c:pt idx="3">
                  <c:v>5 нед.</c:v>
                </c:pt>
                <c:pt idx="4">
                  <c:v>6 нед.</c:v>
                </c:pt>
                <c:pt idx="5">
                  <c:v>7 нед.</c:v>
                </c:pt>
                <c:pt idx="6">
                  <c:v>8 нед.</c:v>
                </c:pt>
                <c:pt idx="7">
                  <c:v>9 нед.</c:v>
                </c:pt>
                <c:pt idx="8">
                  <c:v>10 нед.</c:v>
                </c:pt>
                <c:pt idx="9">
                  <c:v>11 нед.</c:v>
                </c:pt>
                <c:pt idx="10">
                  <c:v>12 нед.</c:v>
                </c:pt>
                <c:pt idx="11">
                  <c:v>13 нед.</c:v>
                </c:pt>
                <c:pt idx="12">
                  <c:v>14 нед.</c:v>
                </c:pt>
                <c:pt idx="13">
                  <c:v>15 нед.</c:v>
                </c:pt>
                <c:pt idx="14">
                  <c:v>16 нед.</c:v>
                </c:pt>
                <c:pt idx="15">
                  <c:v>17 нед.</c:v>
                </c:pt>
                <c:pt idx="16">
                  <c:v>18 нед.</c:v>
                </c:pt>
                <c:pt idx="17">
                  <c:v>19 нед.</c:v>
                </c:pt>
                <c:pt idx="18">
                  <c:v>20 нед.</c:v>
                </c:pt>
                <c:pt idx="19">
                  <c:v>21 нед.</c:v>
                </c:pt>
                <c:pt idx="20">
                  <c:v>22 нед.</c:v>
                </c:pt>
                <c:pt idx="21">
                  <c:v>23 нед.</c:v>
                </c:pt>
                <c:pt idx="22">
                  <c:v>24 нед.</c:v>
                </c:pt>
                <c:pt idx="23">
                  <c:v>25 нед.</c:v>
                </c:pt>
                <c:pt idx="24">
                  <c:v>26 нед.</c:v>
                </c:pt>
                <c:pt idx="25">
                  <c:v>27 нед.</c:v>
                </c:pt>
                <c:pt idx="26">
                  <c:v>28 нед.</c:v>
                </c:pt>
                <c:pt idx="27">
                  <c:v>29 нед.</c:v>
                </c:pt>
                <c:pt idx="28">
                  <c:v>30 нед.</c:v>
                </c:pt>
                <c:pt idx="29">
                  <c:v>31 нед.</c:v>
                </c:pt>
                <c:pt idx="30">
                  <c:v>32 нед.</c:v>
                </c:pt>
                <c:pt idx="31">
                  <c:v>33 нед.</c:v>
                </c:pt>
                <c:pt idx="32">
                  <c:v>34 нед.</c:v>
                </c:pt>
                <c:pt idx="33">
                  <c:v>35 нед.</c:v>
                </c:pt>
              </c:strCache>
            </c:strRef>
          </c:cat>
          <c:val>
            <c:numRef>
              <c:f>Вакцинация!$AM$13:$BT$13</c:f>
              <c:numCache>
                <c:formatCode>0.0</c:formatCode>
                <c:ptCount val="34"/>
                <c:pt idx="0">
                  <c:v>0.23233437375325622</c:v>
                </c:pt>
                <c:pt idx="1">
                  <c:v>1.5277745183168665</c:v>
                </c:pt>
                <c:pt idx="2">
                  <c:v>2.00652413695994</c:v>
                </c:pt>
                <c:pt idx="3">
                  <c:v>3.5413390908450868</c:v>
                </c:pt>
                <c:pt idx="4">
                  <c:v>4.3533359930534372</c:v>
                </c:pt>
                <c:pt idx="5">
                  <c:v>6.1416066273966816</c:v>
                </c:pt>
                <c:pt idx="6">
                  <c:v>8.3663842669733182</c:v>
                </c:pt>
                <c:pt idx="7">
                  <c:v>7.713970570979324</c:v>
                </c:pt>
                <c:pt idx="8">
                  <c:v>11.677735795921242</c:v>
                </c:pt>
                <c:pt idx="9">
                  <c:v>12.740841566731595</c:v>
                </c:pt>
                <c:pt idx="10">
                  <c:v>14.38126305414095</c:v>
                </c:pt>
                <c:pt idx="11">
                  <c:v>14.867053108352305</c:v>
                </c:pt>
                <c:pt idx="12">
                  <c:v>14.921029781042453</c:v>
                </c:pt>
                <c:pt idx="13">
                  <c:v>16.094435709089204</c:v>
                </c:pt>
                <c:pt idx="14">
                  <c:v>16.533289526178685</c:v>
                </c:pt>
                <c:pt idx="15">
                  <c:v>17.415690784069842</c:v>
                </c:pt>
                <c:pt idx="16">
                  <c:v>19.096008073032785</c:v>
                </c:pt>
                <c:pt idx="17">
                  <c:v>21.804228954964682</c:v>
                </c:pt>
                <c:pt idx="18">
                  <c:v>24.27307502757504</c:v>
                </c:pt>
                <c:pt idx="19">
                  <c:v>27.239445213677222</c:v>
                </c:pt>
                <c:pt idx="20">
                  <c:v>30.877003590622138</c:v>
                </c:pt>
                <c:pt idx="21">
                  <c:v>32.653540165684916</c:v>
                </c:pt>
                <c:pt idx="22">
                  <c:v>39.384196568961066</c:v>
                </c:pt>
                <c:pt idx="23">
                  <c:v>46.049142240266598</c:v>
                </c:pt>
                <c:pt idx="24">
                  <c:v>51.378751965454924</c:v>
                </c:pt>
                <c:pt idx="25">
                  <c:v>53.556593367909699</c:v>
                </c:pt>
                <c:pt idx="26">
                  <c:v>57.060383469057285</c:v>
                </c:pt>
                <c:pt idx="27">
                  <c:v>59.346178216892355</c:v>
                </c:pt>
                <c:pt idx="28">
                  <c:v>61.204853206918401</c:v>
                </c:pt>
                <c:pt idx="29">
                  <c:v>65.297693083945461</c:v>
                </c:pt>
                <c:pt idx="30">
                  <c:v>67.726643355002224</c:v>
                </c:pt>
                <c:pt idx="31">
                  <c:v>70.533430334890056</c:v>
                </c:pt>
                <c:pt idx="32">
                  <c:v>72.539954471849981</c:v>
                </c:pt>
                <c:pt idx="33">
                  <c:v>73.809579685996567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9A-49DA-9006-AC5441C51A2F}"/>
            </c:ext>
          </c:extLst>
        </c:ser>
        <c:ser>
          <c:idx val="1"/>
          <c:order val="1"/>
          <c:tx>
            <c:strRef>
              <c:f>Вакцинация!$AL$14</c:f>
              <c:strCache>
                <c:ptCount val="1"/>
                <c:pt idx="0">
                  <c:v>Доля переболевших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Вакцинация!$AM$12:$BT$12</c:f>
              <c:strCache>
                <c:ptCount val="34"/>
                <c:pt idx="0">
                  <c:v>2 нед.</c:v>
                </c:pt>
                <c:pt idx="1">
                  <c:v>3 нед.</c:v>
                </c:pt>
                <c:pt idx="2">
                  <c:v>4 нед.</c:v>
                </c:pt>
                <c:pt idx="3">
                  <c:v>5 нед.</c:v>
                </c:pt>
                <c:pt idx="4">
                  <c:v>6 нед.</c:v>
                </c:pt>
                <c:pt idx="5">
                  <c:v>7 нед.</c:v>
                </c:pt>
                <c:pt idx="6">
                  <c:v>8 нед.</c:v>
                </c:pt>
                <c:pt idx="7">
                  <c:v>9 нед.</c:v>
                </c:pt>
                <c:pt idx="8">
                  <c:v>10 нед.</c:v>
                </c:pt>
                <c:pt idx="9">
                  <c:v>11 нед.</c:v>
                </c:pt>
                <c:pt idx="10">
                  <c:v>12 нед.</c:v>
                </c:pt>
                <c:pt idx="11">
                  <c:v>13 нед.</c:v>
                </c:pt>
                <c:pt idx="12">
                  <c:v>14 нед.</c:v>
                </c:pt>
                <c:pt idx="13">
                  <c:v>15 нед.</c:v>
                </c:pt>
                <c:pt idx="14">
                  <c:v>16 нед.</c:v>
                </c:pt>
                <c:pt idx="15">
                  <c:v>17 нед.</c:v>
                </c:pt>
                <c:pt idx="16">
                  <c:v>18 нед.</c:v>
                </c:pt>
                <c:pt idx="17">
                  <c:v>19 нед.</c:v>
                </c:pt>
                <c:pt idx="18">
                  <c:v>20 нед.</c:v>
                </c:pt>
                <c:pt idx="19">
                  <c:v>21 нед.</c:v>
                </c:pt>
                <c:pt idx="20">
                  <c:v>22 нед.</c:v>
                </c:pt>
                <c:pt idx="21">
                  <c:v>23 нед.</c:v>
                </c:pt>
                <c:pt idx="22">
                  <c:v>24 нед.</c:v>
                </c:pt>
                <c:pt idx="23">
                  <c:v>25 нед.</c:v>
                </c:pt>
                <c:pt idx="24">
                  <c:v>26 нед.</c:v>
                </c:pt>
                <c:pt idx="25">
                  <c:v>27 нед.</c:v>
                </c:pt>
                <c:pt idx="26">
                  <c:v>28 нед.</c:v>
                </c:pt>
                <c:pt idx="27">
                  <c:v>29 нед.</c:v>
                </c:pt>
                <c:pt idx="28">
                  <c:v>30 нед.</c:v>
                </c:pt>
                <c:pt idx="29">
                  <c:v>31 нед.</c:v>
                </c:pt>
                <c:pt idx="30">
                  <c:v>32 нед.</c:v>
                </c:pt>
                <c:pt idx="31">
                  <c:v>33 нед.</c:v>
                </c:pt>
                <c:pt idx="32">
                  <c:v>34 нед.</c:v>
                </c:pt>
                <c:pt idx="33">
                  <c:v>35 нед.</c:v>
                </c:pt>
              </c:strCache>
            </c:strRef>
          </c:cat>
          <c:val>
            <c:numRef>
              <c:f>Вакцинация!$AM$14:$BT$14</c:f>
              <c:numCache>
                <c:formatCode>0.0</c:formatCode>
                <c:ptCount val="34"/>
                <c:pt idx="0">
                  <c:v>12.717836877284384</c:v>
                </c:pt>
                <c:pt idx="1">
                  <c:v>13.040932129803517</c:v>
                </c:pt>
                <c:pt idx="2">
                  <c:v>13.32364047575776</c:v>
                </c:pt>
                <c:pt idx="3">
                  <c:v>13.515478281940997</c:v>
                </c:pt>
                <c:pt idx="4">
                  <c:v>13.717412814765453</c:v>
                </c:pt>
                <c:pt idx="5">
                  <c:v>13.864825023727306</c:v>
                </c:pt>
                <c:pt idx="6">
                  <c:v>14.004159851376183</c:v>
                </c:pt>
                <c:pt idx="7">
                  <c:v>14.086953009834211</c:v>
                </c:pt>
                <c:pt idx="8">
                  <c:v>14.175804204276973</c:v>
                </c:pt>
                <c:pt idx="9">
                  <c:v>14.256578017406756</c:v>
                </c:pt>
                <c:pt idx="10">
                  <c:v>14.408028917025101</c:v>
                </c:pt>
                <c:pt idx="11">
                  <c:v>14.500918802124351</c:v>
                </c:pt>
                <c:pt idx="12">
                  <c:v>14.5756345792694</c:v>
                </c:pt>
                <c:pt idx="13">
                  <c:v>14.640253629773229</c:v>
                </c:pt>
                <c:pt idx="14">
                  <c:v>14.741220896185455</c:v>
                </c:pt>
                <c:pt idx="15">
                  <c:v>14.801801256032796</c:v>
                </c:pt>
                <c:pt idx="16">
                  <c:v>14.856323579895397</c:v>
                </c:pt>
                <c:pt idx="17">
                  <c:v>14.896710486460291</c:v>
                </c:pt>
                <c:pt idx="18">
                  <c:v>14.918923285070981</c:v>
                </c:pt>
                <c:pt idx="19">
                  <c:v>14.957290846307627</c:v>
                </c:pt>
                <c:pt idx="20">
                  <c:v>14.99363906221603</c:v>
                </c:pt>
                <c:pt idx="21">
                  <c:v>15.03402596878092</c:v>
                </c:pt>
                <c:pt idx="22">
                  <c:v>15.102683709941237</c:v>
                </c:pt>
                <c:pt idx="23">
                  <c:v>15.244037882918358</c:v>
                </c:pt>
                <c:pt idx="24">
                  <c:v>15.476262595666485</c:v>
                </c:pt>
                <c:pt idx="25">
                  <c:v>15.744835524323014</c:v>
                </c:pt>
                <c:pt idx="26">
                  <c:v>15.977060237071141</c:v>
                </c:pt>
                <c:pt idx="27">
                  <c:v>16.223420367116979</c:v>
                </c:pt>
                <c:pt idx="28">
                  <c:v>16.558631691605584</c:v>
                </c:pt>
                <c:pt idx="29">
                  <c:v>16.875668908139982</c:v>
                </c:pt>
                <c:pt idx="30">
                  <c:v>17.186648088689648</c:v>
                </c:pt>
                <c:pt idx="31">
                  <c:v>17.388582621514107</c:v>
                </c:pt>
                <c:pt idx="32">
                  <c:v>17.63696209688819</c:v>
                </c:pt>
                <c:pt idx="33">
                  <c:v>17.792451687163023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19A-49DA-9006-AC5441C51A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9996672"/>
        <c:axId val="129998208"/>
      </c:barChart>
      <c:catAx>
        <c:axId val="129996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9998208"/>
        <c:crosses val="autoZero"/>
        <c:auto val="1"/>
        <c:lblAlgn val="ctr"/>
        <c:lblOffset val="100"/>
        <c:noMultiLvlLbl val="0"/>
      </c:catAx>
      <c:valAx>
        <c:axId val="129998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9996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Частота COVID-19, осложненного пневмонией в III волну</c:v>
                </c:pt>
                <c:pt idx="1">
                  <c:v>Частота COVID-19, осложненного пневмонией в II волну</c:v>
                </c:pt>
                <c:pt idx="2">
                  <c:v>Частота COVID-19, осложненного пневмонией в I волну</c:v>
                </c:pt>
                <c:pt idx="3">
                  <c:v>Заболеваемость COVID-19 в III  волну</c:v>
                </c:pt>
                <c:pt idx="4">
                  <c:v>Заболеваемость COVID-19 во II волну</c:v>
                </c:pt>
                <c:pt idx="5">
                  <c:v>Заболеваемость COVID-19 в I волну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1.75</c:v>
                </c:pt>
                <c:pt idx="1">
                  <c:v>1.7</c:v>
                </c:pt>
                <c:pt idx="2">
                  <c:v>0.95</c:v>
                </c:pt>
                <c:pt idx="3">
                  <c:v>9.07</c:v>
                </c:pt>
                <c:pt idx="4">
                  <c:v>8.4499999999999993</c:v>
                </c:pt>
                <c:pt idx="5">
                  <c:v>3.81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C02-4E9E-AB52-7006A1EAB3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1064448"/>
        <c:axId val="31065984"/>
      </c:barChart>
      <c:catAx>
        <c:axId val="31064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065984"/>
        <c:crosses val="autoZero"/>
        <c:auto val="1"/>
        <c:lblAlgn val="ctr"/>
        <c:lblOffset val="100"/>
        <c:noMultiLvlLbl val="0"/>
      </c:catAx>
      <c:valAx>
        <c:axId val="31065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064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18134196196202E-2"/>
          <c:y val="3.1062647155677671E-2"/>
          <c:w val="0.9419772073577799"/>
          <c:h val="0.8878729602213564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Частота COVID-19, осложненного пневмонией в III волну</c:v>
                </c:pt>
                <c:pt idx="1">
                  <c:v>Частота COVID-19, осложненного пневмонией в II волну</c:v>
                </c:pt>
                <c:pt idx="2">
                  <c:v>Частота COVID-19, осложненного пневмонией в I волну</c:v>
                </c:pt>
                <c:pt idx="3">
                  <c:v>Заболеваемость COVID-19 в III  волну</c:v>
                </c:pt>
                <c:pt idx="4">
                  <c:v>Заболеваемость COVID-19 во II волну</c:v>
                </c:pt>
                <c:pt idx="5">
                  <c:v>Заболеваемость COVID-19 в I волну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1.05</c:v>
                </c:pt>
                <c:pt idx="1">
                  <c:v>2.81</c:v>
                </c:pt>
                <c:pt idx="2">
                  <c:v>2.06</c:v>
                </c:pt>
                <c:pt idx="3">
                  <c:v>9.57</c:v>
                </c:pt>
                <c:pt idx="4">
                  <c:v>20.75</c:v>
                </c:pt>
                <c:pt idx="5">
                  <c:v>10.88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C02-4E9E-AB52-7006A1EAB3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1197056"/>
        <c:axId val="31198592"/>
      </c:barChart>
      <c:catAx>
        <c:axId val="31197056"/>
        <c:scaling>
          <c:orientation val="minMax"/>
        </c:scaling>
        <c:delete val="1"/>
        <c:axPos val="r"/>
        <c:numFmt formatCode="General" sourceLinked="1"/>
        <c:majorTickMark val="none"/>
        <c:minorTickMark val="none"/>
        <c:tickLblPos val="nextTo"/>
        <c:crossAx val="31198592"/>
        <c:crosses val="autoZero"/>
        <c:auto val="1"/>
        <c:lblAlgn val="ctr"/>
        <c:lblOffset val="100"/>
        <c:noMultiLvlLbl val="0"/>
      </c:catAx>
      <c:valAx>
        <c:axId val="31198592"/>
        <c:scaling>
          <c:orientation val="maxMin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197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838725017616823"/>
          <c:y val="0.23749645925456669"/>
          <c:w val="0.6238144851348606"/>
          <c:h val="0.611397781644496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A6F-445D-8FDF-DB3A6FD9B7F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A6F-445D-8FDF-DB3A6FD9B7F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A6F-445D-8FDF-DB3A6FD9B7F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A6F-445D-8FDF-DB3A6FD9B7F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A6F-445D-8FDF-DB3A6FD9B7F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A6F-445D-8FDF-DB3A6FD9B7F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3A6F-445D-8FDF-DB3A6FD9B7F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3A6F-445D-8FDF-DB3A6FD9B7F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3A6F-445D-8FDF-DB3A6FD9B7F5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3A6F-445D-8FDF-DB3A6FD9B7F5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3A6F-445D-8FDF-DB3A6FD9B7F5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3A6F-445D-8FDF-DB3A6FD9B7F5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3A6F-445D-8FDF-DB3A6FD9B7F5}"/>
              </c:ext>
            </c:extLst>
          </c:dPt>
          <c:dLbls>
            <c:dLbl>
              <c:idx val="0"/>
              <c:layout>
                <c:manualLayout>
                  <c:x val="-0.27040200939852066"/>
                  <c:y val="-0.1533783132198723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A6F-445D-8FDF-DB3A6FD9B7F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A6F-445D-8FDF-DB3A6FD9B7F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5510369067021745"/>
                  <c:y val="-0.1518322490036047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A6F-445D-8FDF-DB3A6FD9B7F5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8040966136793102E-2"/>
                  <c:y val="-0.1067663517616176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3A6F-445D-8FDF-DB3A6FD9B7F5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5492946786389001E-2"/>
                  <c:y val="-0.1767421710749607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3A6F-445D-8FDF-DB3A6FD9B7F5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4903961299192006E-2"/>
                  <c:y val="-6.69457430186842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3A6F-445D-8FDF-DB3A6FD9B7F5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5.2280297691872049E-2"/>
                  <c:y val="-1.28832681403858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3A6F-445D-8FDF-DB3A6FD9B7F5}"/>
                </c:ext>
                <c:ext xmlns:c15="http://schemas.microsoft.com/office/drawing/2012/chart" uri="{CE6537A1-D6FC-4f65-9D91-7224C49458BB}">
                  <c15:layout>
                    <c:manualLayout>
                      <c:w val="0.21512744636055905"/>
                      <c:h val="0.11453421929877192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4.0491671458154001E-2"/>
                  <c:y val="1.85731544769143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3A6F-445D-8FDF-DB3A6FD9B7F5}"/>
                </c:ext>
                <c:ext xmlns:c15="http://schemas.microsoft.com/office/drawing/2012/chart" uri="{CE6537A1-D6FC-4f65-9D91-7224C49458BB}">
                  <c15:layout>
                    <c:manualLayout>
                      <c:w val="0.15692924738341554"/>
                      <c:h val="0.16798201372121757"/>
                    </c:manualLayout>
                  </c15:layout>
                </c:ext>
              </c:extLst>
            </c:dLbl>
            <c:dLbl>
              <c:idx val="8"/>
              <c:layout>
                <c:manualLayout>
                  <c:x val="2.7451980649595902E-2"/>
                  <c:y val="1.3510502283403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3A6F-445D-8FDF-DB3A6FD9B7F5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4.2550570006873803E-2"/>
                  <c:y val="8.492841983002953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3A6F-445D-8FDF-DB3A6FD9B7F5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0.20039945874205084"/>
                  <c:y val="-7.590024308392903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3A6F-445D-8FDF-DB3A6FD9B7F5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0.1839282703522932"/>
                  <c:y val="-0.1513510584146382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3A6F-445D-8FDF-DB3A6FD9B7F5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8.3042295504359889E-2"/>
                  <c:y val="-5.89520687347765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3A6F-445D-8FDF-DB3A6FD9B7F5}"/>
                </c:ext>
                <c:ext xmlns:c15="http://schemas.microsoft.com/office/drawing/2012/chart" uri="{CE6537A1-D6FC-4f65-9D91-7224C49458BB}">
                  <c15:layout>
                    <c:manualLayout>
                      <c:w val="0.2140979970861992"/>
                      <c:h val="0.1075113048680475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Стоматологические</c:v>
                </c:pt>
                <c:pt idx="1">
                  <c:v>Патологоанатомические и БСМЭ</c:v>
                </c:pt>
                <c:pt idx="2">
                  <c:v>Отделения/кабинеты лучевой диагностики</c:v>
                </c:pt>
                <c:pt idx="3">
                  <c:v>Приемное отделение</c:v>
                </c:pt>
                <c:pt idx="4">
                  <c:v>Лаборатория</c:v>
                </c:pt>
                <c:pt idx="5">
                  <c:v>Отделение анестезиологии и реанимации</c:v>
                </c:pt>
                <c:pt idx="6">
                  <c:v>Скорая медицинская помощь</c:v>
                </c:pt>
                <c:pt idx="7">
                  <c:v>Прочие</c:v>
                </c:pt>
                <c:pt idx="8">
                  <c:v>Инфекционные подразделения</c:v>
                </c:pt>
                <c:pt idx="9">
                  <c:v>Административно-хозяйственные</c:v>
                </c:pt>
                <c:pt idx="10">
                  <c:v>Стационар для неинфекционных больных</c:v>
                </c:pt>
                <c:pt idx="11">
                  <c:v>Поликлиника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55</c:v>
                </c:pt>
                <c:pt idx="1">
                  <c:v>98</c:v>
                </c:pt>
                <c:pt idx="2">
                  <c:v>121</c:v>
                </c:pt>
                <c:pt idx="3">
                  <c:v>188</c:v>
                </c:pt>
                <c:pt idx="4">
                  <c:v>259</c:v>
                </c:pt>
                <c:pt idx="5">
                  <c:v>379</c:v>
                </c:pt>
                <c:pt idx="6">
                  <c:v>501</c:v>
                </c:pt>
                <c:pt idx="7">
                  <c:v>549</c:v>
                </c:pt>
                <c:pt idx="8">
                  <c:v>722</c:v>
                </c:pt>
                <c:pt idx="9">
                  <c:v>975</c:v>
                </c:pt>
                <c:pt idx="10">
                  <c:v>2606</c:v>
                </c:pt>
                <c:pt idx="11">
                  <c:v>2671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3A6F-445D-8FDF-DB3A6FD9B7F5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2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Лист2!$A$1:$A$12</c:f>
              <c:strCache>
                <c:ptCount val="12"/>
                <c:pt idx="0">
                  <c:v>Стоматологические</c:v>
                </c:pt>
                <c:pt idx="1">
                  <c:v>Патологоанатомические и БСМЭ</c:v>
                </c:pt>
                <c:pt idx="2">
                  <c:v>Административно-хозяйственные</c:v>
                </c:pt>
                <c:pt idx="3">
                  <c:v>Лаборатория</c:v>
                </c:pt>
                <c:pt idx="4">
                  <c:v>Прочие</c:v>
                </c:pt>
                <c:pt idx="5">
                  <c:v>Поликлиника</c:v>
                </c:pt>
                <c:pt idx="6">
                  <c:v>Скорая медицинская помощь</c:v>
                </c:pt>
                <c:pt idx="7">
                  <c:v>Стационар для неинфекционных больных</c:v>
                </c:pt>
                <c:pt idx="8">
                  <c:v>Отделения/кабинеты лучевой диагностики</c:v>
                </c:pt>
                <c:pt idx="9">
                  <c:v>Отделение анестезиологии и реанимации</c:v>
                </c:pt>
                <c:pt idx="10">
                  <c:v>Приемное отделение</c:v>
                </c:pt>
                <c:pt idx="11">
                  <c:v>Инфекционные подразделения</c:v>
                </c:pt>
              </c:strCache>
            </c:strRef>
          </c:cat>
          <c:val>
            <c:numRef>
              <c:f>Лист2!$D$1:$D$12</c:f>
              <c:numCache>
                <c:formatCode>0.0</c:formatCode>
                <c:ptCount val="12"/>
                <c:pt idx="0">
                  <c:v>9.0909090909090917</c:v>
                </c:pt>
                <c:pt idx="1">
                  <c:v>11.224489795918368</c:v>
                </c:pt>
                <c:pt idx="2">
                  <c:v>14.974358974358976</c:v>
                </c:pt>
                <c:pt idx="3">
                  <c:v>34.749034749034749</c:v>
                </c:pt>
                <c:pt idx="4">
                  <c:v>38.069216757741344</c:v>
                </c:pt>
                <c:pt idx="5">
                  <c:v>41.557469112691876</c:v>
                </c:pt>
                <c:pt idx="6">
                  <c:v>42.914171656686626</c:v>
                </c:pt>
                <c:pt idx="7">
                  <c:v>45.126630851880279</c:v>
                </c:pt>
                <c:pt idx="8">
                  <c:v>47.933884297520663</c:v>
                </c:pt>
                <c:pt idx="9">
                  <c:v>49.868073878627968</c:v>
                </c:pt>
                <c:pt idx="10">
                  <c:v>50</c:v>
                </c:pt>
                <c:pt idx="11">
                  <c:v>84.903047091412745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934-4F8A-BE4D-32F9D8CA07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axId val="31258880"/>
        <c:axId val="37339136"/>
      </c:barChart>
      <c:catAx>
        <c:axId val="31258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37339136"/>
        <c:crosses val="autoZero"/>
        <c:auto val="1"/>
        <c:lblAlgn val="ctr"/>
        <c:lblOffset val="100"/>
        <c:noMultiLvlLbl val="0"/>
      </c:catAx>
      <c:valAx>
        <c:axId val="37339136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312588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877905694880961"/>
          <c:y val="0.17303754383557854"/>
          <c:w val="0.6238144851348606"/>
          <c:h val="0.611397781644496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A6F-445D-8FDF-DB3A6FD9B7F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A6F-445D-8FDF-DB3A6FD9B7F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A6F-445D-8FDF-DB3A6FD9B7F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A6F-445D-8FDF-DB3A6FD9B7F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A6F-445D-8FDF-DB3A6FD9B7F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A6F-445D-8FDF-DB3A6FD9B7F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3A6F-445D-8FDF-DB3A6FD9B7F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3A6F-445D-8FDF-DB3A6FD9B7F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3A6F-445D-8FDF-DB3A6FD9B7F5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3A6F-445D-8FDF-DB3A6FD9B7F5}"/>
              </c:ext>
            </c:extLst>
          </c:dPt>
          <c:dLbls>
            <c:dLbl>
              <c:idx val="0"/>
              <c:layout>
                <c:manualLayout>
                  <c:x val="-3.1569777747035399E-2"/>
                  <c:y val="-8.6840084109298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A6F-445D-8FDF-DB3A6FD9B7F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2353391292318201E-2"/>
                  <c:y val="5.849404536879026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A6F-445D-8FDF-DB3A6FD9B7F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6081932273585999E-3"/>
                  <c:y val="-0.1060872164900855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A6F-445D-8FDF-DB3A6FD9B7F5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3139555494070798E-2"/>
                  <c:y val="-4.02281226510441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3A6F-445D-8FDF-DB3A6FD9B7F5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1569777747035399E-2"/>
                  <c:y val="-2.07931965970542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3A6F-445D-8FDF-DB3A6FD9B7F5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3.1569777747035302E-2"/>
                  <c:y val="0.1014791494174548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3A6F-445D-8FDF-DB3A6FD9B7F5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5.4039331987393706E-8"/>
                  <c:y val="-6.645351262877418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3A6F-445D-8FDF-DB3A6FD9B7F5}"/>
                </c:ext>
                <c:ext xmlns:c15="http://schemas.microsoft.com/office/drawing/2012/chart" uri="{CE6537A1-D6FC-4f65-9D91-7224C49458BB}">
                  <c15:layout>
                    <c:manualLayout>
                      <c:w val="0.21512744636055905"/>
                      <c:h val="0.11453421929877192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-5.0099864685512724E-2"/>
                  <c:y val="-8.45803082408556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3A6F-445D-8FDF-DB3A6FD9B7F5}"/>
                </c:ext>
                <c:ext xmlns:c15="http://schemas.microsoft.com/office/drawing/2012/chart" uri="{CE6537A1-D6FC-4f65-9D91-7224C49458BB}">
                  <c15:layout>
                    <c:manualLayout>
                      <c:w val="0.15692924738341554"/>
                      <c:h val="0.16798201372121757"/>
                    </c:manualLayout>
                  </c15:layout>
                </c:ext>
              </c:extLst>
            </c:dLbl>
            <c:dLbl>
              <c:idx val="8"/>
              <c:layout>
                <c:manualLayout>
                  <c:x val="-2.7451980649596013E-2"/>
                  <c:y val="-5.094836162906383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3A6F-445D-8FDF-DB3A6FD9B7F5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0.1015723284035052"/>
                  <c:y val="-7.309982320691767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3A6F-445D-8FDF-DB3A6FD9B7F5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5.032804979700009E-17"/>
                  <c:y val="-5.09483616290638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3A6F-445D-8FDF-DB3A6FD9B7F5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4.529576807183338E-2"/>
                  <c:y val="-0.1284784771515522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3A6F-445D-8FDF-DB3A6FD9B7F5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9.3336734208626412E-2"/>
                  <c:y val="-7.97452616802738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3A6F-445D-8FDF-DB3A6FD9B7F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Врачи</c:v>
                </c:pt>
                <c:pt idx="1">
                  <c:v>Средние медицинские работники</c:v>
                </c:pt>
                <c:pt idx="2">
                  <c:v>Младшие медицинские работники</c:v>
                </c:pt>
                <c:pt idx="3">
                  <c:v>Прочие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2037</c:v>
                </c:pt>
                <c:pt idx="1">
                  <c:v>4340</c:v>
                </c:pt>
                <c:pt idx="2">
                  <c:v>618</c:v>
                </c:pt>
                <c:pt idx="3">
                  <c:v>2150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3A6F-445D-8FDF-DB3A6FD9B7F5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3472311432669372E-2"/>
          <c:y val="3.0968790385497252E-2"/>
          <c:w val="0.93807582014064361"/>
          <c:h val="0.9002353525337526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'скорая помощь'!$A$1:$D$1</c:f>
              <c:strCache>
                <c:ptCount val="4"/>
                <c:pt idx="0">
                  <c:v>Врачи</c:v>
                </c:pt>
                <c:pt idx="1">
                  <c:v>Средние медицинские работники</c:v>
                </c:pt>
                <c:pt idx="2">
                  <c:v>Младшие медицинские работники</c:v>
                </c:pt>
                <c:pt idx="3">
                  <c:v>Прочие работники медицинских организаций</c:v>
                </c:pt>
              </c:strCache>
            </c:strRef>
          </c:cat>
          <c:val>
            <c:numRef>
              <c:f>'скорая помощь'!$A$2:$D$2</c:f>
              <c:numCache>
                <c:formatCode>General</c:formatCode>
                <c:ptCount val="4"/>
                <c:pt idx="0">
                  <c:v>23.5</c:v>
                </c:pt>
                <c:pt idx="1">
                  <c:v>20.3</c:v>
                </c:pt>
                <c:pt idx="2">
                  <c:v>23.2</c:v>
                </c:pt>
                <c:pt idx="3">
                  <c:v>13.6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41C-4846-A930-630DA2DDD1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508224"/>
        <c:axId val="37509760"/>
      </c:barChart>
      <c:catAx>
        <c:axId val="37508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aseline="0"/>
            </a:pPr>
            <a:endParaRPr lang="ru-RU"/>
          </a:p>
        </c:txPr>
        <c:crossAx val="37509760"/>
        <c:crosses val="autoZero"/>
        <c:auto val="1"/>
        <c:lblAlgn val="ctr"/>
        <c:lblOffset val="100"/>
        <c:noMultiLvlLbl val="0"/>
      </c:catAx>
      <c:valAx>
        <c:axId val="375097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7508224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357256828633457"/>
          <c:y val="1.6204209628362277E-3"/>
          <c:w val="0.78856958310828495"/>
          <c:h val="0.6060287498391339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FFFF6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762-4165-8D3F-8326A320828C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762-4165-8D3F-8326A320828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доступно</c:v>
                </c:pt>
                <c:pt idx="1">
                  <c:v>не доступно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77.400000000000006</c:v>
                </c:pt>
                <c:pt idx="1">
                  <c:v>22.6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762-4165-8D3F-8326A32082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214874662736753"/>
          <c:y val="0.64461976271696675"/>
          <c:w val="0.52284666578812733"/>
          <c:h val="0.339791267699384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AD4DD-176C-41D0-B96C-8E6CAFD15F3C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CBB09A-2BE2-4493-84E1-83C9BE5EA3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195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0BEB0-E5CF-4EC0-9F3E-2A99CD5380D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719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A2F18-C6AC-4272-A618-7874ECCA635E}" type="slidenum">
              <a:rPr lang="ru-RU" smtClean="0"/>
              <a:pPr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154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919CE-E904-4BA3-B218-67EB1F282B56}" type="slidenum">
              <a:rPr lang="ru-RU" altLang="ru-RU" smtClean="0"/>
              <a:pPr/>
              <a:t>53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71958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919CE-E904-4BA3-B218-67EB1F282B56}" type="slidenum">
              <a:rPr lang="ru-RU" altLang="ru-RU" smtClean="0"/>
              <a:pPr/>
              <a:t>54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05094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919CE-E904-4BA3-B218-67EB1F282B56}" type="slidenum">
              <a:rPr lang="ru-RU" altLang="ru-RU" smtClean="0"/>
              <a:pPr/>
              <a:t>55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00249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A2F18-C6AC-4272-A618-7874ECCA635E}" type="slidenum">
              <a:rPr lang="ru-RU" smtClean="0"/>
              <a:pPr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1096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760C5-AD8F-4E6C-9F08-58CD96B4CF2E}" type="slidenum">
              <a:rPr lang="ru-RU" smtClean="0"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104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A2F18-C6AC-4272-A618-7874ECCA635E}" type="slidenum">
              <a:rPr lang="ru-RU" smtClean="0"/>
              <a:pPr/>
              <a:t>61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0307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A2F18-C6AC-4272-A618-7874ECCA635E}" type="slidenum">
              <a:rPr lang="ru-RU" smtClean="0"/>
              <a:pPr/>
              <a:t>62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0245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A2F18-C6AC-4272-A618-7874ECCA635E}" type="slidenum">
              <a:rPr lang="ru-RU" smtClean="0"/>
              <a:pPr/>
              <a:t>63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3036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A2F18-C6AC-4272-A618-7874ECCA635E}" type="slidenum">
              <a:rPr lang="ru-RU" smtClean="0"/>
              <a:pPr/>
              <a:t>64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540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 результатам исследования доля медицинских работников, составила 7,1 % в общей структуре заболевших COVID-19.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A2F18-C6AC-4272-A618-7874ECCA635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020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4B8A5-33B6-4224-841B-E2D3EC4EDBF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748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A2F18-C6AC-4272-A618-7874ECCA635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240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A2F18-C6AC-4272-A618-7874ECCA635E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961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A2F18-C6AC-4272-A618-7874ECCA635E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027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A2F18-C6AC-4272-A618-7874ECCA635E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486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A2F18-C6AC-4272-A618-7874ECCA635E}" type="slidenum">
              <a:rPr lang="ru-RU" smtClean="0"/>
              <a:pPr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202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A2F18-C6AC-4272-A618-7874ECCA635E}" type="slidenum">
              <a:rPr lang="ru-RU" smtClean="0"/>
              <a:pPr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147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9D2A-F29F-48E7-8A24-2F0051F985AF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B35C-D60B-4CA5-8BD2-25501FD29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807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9D2A-F29F-48E7-8A24-2F0051F985AF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B35C-D60B-4CA5-8BD2-25501FD29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948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9D2A-F29F-48E7-8A24-2F0051F985AF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B35C-D60B-4CA5-8BD2-25501FD29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595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9D2A-F29F-48E7-8A24-2F0051F985AF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B35C-D60B-4CA5-8BD2-25501FD29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529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9D2A-F29F-48E7-8A24-2F0051F985AF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B35C-D60B-4CA5-8BD2-25501FD29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028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9D2A-F29F-48E7-8A24-2F0051F985AF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B35C-D60B-4CA5-8BD2-25501FD29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505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9D2A-F29F-48E7-8A24-2F0051F985AF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B35C-D60B-4CA5-8BD2-25501FD29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818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9D2A-F29F-48E7-8A24-2F0051F985AF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B35C-D60B-4CA5-8BD2-25501FD29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308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9D2A-F29F-48E7-8A24-2F0051F985AF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B35C-D60B-4CA5-8BD2-25501FD29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406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9D2A-F29F-48E7-8A24-2F0051F985AF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B35C-D60B-4CA5-8BD2-25501FD29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087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9D2A-F29F-48E7-8A24-2F0051F985AF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B35C-D60B-4CA5-8BD2-25501FD29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371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19D2A-F29F-48E7-8A24-2F0051F985AF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DB35C-D60B-4CA5-8BD2-25501FD29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85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sciencedirect.com/science/article/pii/S0048969721012584?via%3Dihub#bb0165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3548" y="5265457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cs typeface="Arial" pitchFamily="34" charset="0"/>
              </a:rPr>
              <a:t>Голубкова</a:t>
            </a:r>
            <a:r>
              <a:rPr lang="ru-RU" sz="2000" b="1" dirty="0" smtClean="0">
                <a:cs typeface="Arial" pitchFamily="34" charset="0"/>
              </a:rPr>
              <a:t> Алла Александровна</a:t>
            </a:r>
          </a:p>
          <a:p>
            <a:pPr algn="ctr"/>
            <a:r>
              <a:rPr lang="ru-RU" sz="2000" b="1" dirty="0">
                <a:cs typeface="Arial" pitchFamily="34" charset="0"/>
              </a:rPr>
              <a:t>д</a:t>
            </a:r>
            <a:r>
              <a:rPr lang="ru-RU" sz="2000" b="1" dirty="0" smtClean="0">
                <a:cs typeface="Arial" pitchFamily="34" charset="0"/>
              </a:rPr>
              <a:t>.м.н., профессор</a:t>
            </a:r>
            <a:endParaRPr lang="ru-RU" sz="2000" b="1" dirty="0"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3768" y="6293868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cs typeface="Arial" pitchFamily="34" charset="0"/>
              </a:rPr>
              <a:t>Москва, 2022</a:t>
            </a:r>
            <a:endParaRPr lang="ru-RU" sz="2000" i="1" dirty="0"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760" y="1916832"/>
            <a:ext cx="8748464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500" b="1" dirty="0" smtClean="0">
                <a:solidFill>
                  <a:srgbClr val="FF0000"/>
                </a:solidFill>
              </a:rPr>
              <a:t>Заболеваемость медицинских работников в условиях пандемии новой </a:t>
            </a:r>
          </a:p>
          <a:p>
            <a:pPr algn="ctr">
              <a:lnSpc>
                <a:spcPct val="90000"/>
              </a:lnSpc>
            </a:pPr>
            <a:r>
              <a:rPr lang="ru-RU" sz="3500" b="1" dirty="0" smtClean="0">
                <a:solidFill>
                  <a:srgbClr val="FF0000"/>
                </a:solidFill>
              </a:rPr>
              <a:t>коронавирусной инфекции.</a:t>
            </a:r>
          </a:p>
          <a:p>
            <a:pPr algn="ctr">
              <a:lnSpc>
                <a:spcPct val="90000"/>
              </a:lnSpc>
            </a:pPr>
            <a:r>
              <a:rPr lang="ru-RU" sz="3500" b="1" dirty="0" smtClean="0">
                <a:solidFill>
                  <a:srgbClr val="FF0000"/>
                </a:solidFill>
              </a:rPr>
              <a:t>Обеспечение эпидемиологической безопасности медицинской деятельности </a:t>
            </a:r>
            <a:endParaRPr lang="en-US" sz="3500" b="1" dirty="0" smtClean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47664" y="332656"/>
            <a:ext cx="5904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ФГБОУ ДПО РМАНПО Минздрава </a:t>
            </a:r>
            <a:r>
              <a:rPr lang="ru-RU" sz="2000" b="1" dirty="0" smtClean="0"/>
              <a:t>России</a:t>
            </a:r>
          </a:p>
          <a:p>
            <a:pPr algn="ctr"/>
            <a:r>
              <a:rPr lang="ru-RU" sz="2000" b="1" dirty="0" smtClean="0"/>
              <a:t>Кафедра эпидемиологии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918447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4F261-D931-423D-BBCE-10B226616C9D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20479" y="1196752"/>
            <a:ext cx="8579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</a:t>
            </a:r>
            <a:r>
              <a:rPr lang="ru-RU" sz="2400" dirty="0" smtClean="0"/>
              <a:t>      </a:t>
            </a:r>
            <a:endParaRPr lang="ru-RU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/>
          </p:nvPr>
        </p:nvGraphicFramePr>
        <p:xfrm>
          <a:off x="498376" y="1201150"/>
          <a:ext cx="814724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23528" y="132146"/>
            <a:ext cx="87062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Доля заразившихся </a:t>
            </a:r>
            <a:r>
              <a:rPr lang="en-US" sz="2400" b="1" dirty="0" smtClean="0">
                <a:solidFill>
                  <a:srgbClr val="FF0000"/>
                </a:solidFill>
              </a:rPr>
              <a:t>SARS-CoV-2 </a:t>
            </a:r>
            <a:r>
              <a:rPr lang="ru-RU" sz="2400" b="1" dirty="0">
                <a:solidFill>
                  <a:srgbClr val="FF0000"/>
                </a:solidFill>
              </a:rPr>
              <a:t>сотрудников медицинских организаций по отдельным </a:t>
            </a:r>
            <a:r>
              <a:rPr lang="ru-RU" sz="2400" b="1" dirty="0" smtClean="0">
                <a:solidFill>
                  <a:srgbClr val="FF0000"/>
                </a:solidFill>
              </a:rPr>
              <a:t>структурным подразделениям </a:t>
            </a:r>
            <a:r>
              <a:rPr lang="ru-RU" sz="2400" b="1" dirty="0">
                <a:solidFill>
                  <a:srgbClr val="FF0000"/>
                </a:solidFill>
              </a:rPr>
              <a:t>(%)</a:t>
            </a:r>
            <a:br>
              <a:rPr lang="ru-RU" sz="2400" b="1" dirty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62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332656"/>
            <a:ext cx="8229600" cy="85010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Структура 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>заболевших 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COVID-19 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сотрудников 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>медицинских организаций 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(%)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4F261-D931-423D-BBCE-10B226616C9D}" type="slidenum">
              <a:rPr lang="ru-RU" smtClean="0"/>
              <a:pPr/>
              <a:t>11</a:t>
            </a:fld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0" y="1268760"/>
          <a:ext cx="9252520" cy="6107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2686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2" name="AutoShape 6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4" name="AutoShape 8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7287" y="7937"/>
            <a:ext cx="8524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Заболеваемость </a:t>
            </a:r>
            <a:r>
              <a:rPr lang="en-US" sz="2400" b="1" dirty="0">
                <a:solidFill>
                  <a:srgbClr val="FF0000"/>
                </a:solidFill>
              </a:rPr>
              <a:t>COVID</a:t>
            </a:r>
            <a:r>
              <a:rPr lang="ru-RU" sz="2400" b="1" dirty="0">
                <a:solidFill>
                  <a:srgbClr val="FF0000"/>
                </a:solidFill>
              </a:rPr>
              <a:t>-19 </a:t>
            </a:r>
            <a:r>
              <a:rPr lang="ru-RU" sz="2400" b="1" dirty="0" smtClean="0">
                <a:solidFill>
                  <a:srgbClr val="FF0000"/>
                </a:solidFill>
              </a:rPr>
              <a:t>различных групп работников медицинских организаций (на 1000 работающих) </a:t>
            </a: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/>
          </p:nvPr>
        </p:nvGraphicFramePr>
        <p:xfrm>
          <a:off x="683568" y="950203"/>
          <a:ext cx="7571049" cy="4711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4F261-D931-423D-BBCE-10B226616C9D}" type="slidenum">
              <a:rPr lang="ru-RU" smtClean="0"/>
              <a:pPr/>
              <a:t>12</a:t>
            </a:fld>
            <a:endParaRPr lang="ru-RU"/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/>
          </p:nvPr>
        </p:nvGraphicFramePr>
        <p:xfrm>
          <a:off x="1570711" y="5701410"/>
          <a:ext cx="5796762" cy="11334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564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798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</a:rPr>
                        <a:t>Группы сравнения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P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798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</a:rPr>
                        <a:t>Врачи-средние медработники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&lt;0,01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798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</a:rPr>
                        <a:t>Врачи-младший персонал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0,75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798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</a:rPr>
                        <a:t>Врачи-прочие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&lt;0,01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798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</a:rPr>
                        <a:t>Средние медработники-младший персонал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&lt;0,01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798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</a:rPr>
                        <a:t>Средние медработники- прочие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&lt;0,01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0798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</a:rPr>
                        <a:t>Младший персонал-прочие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&lt;0,01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963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2" name="AutoShape 6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4" name="AutoShape 8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8300" y="1340768"/>
            <a:ext cx="8524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 rot="21420000">
            <a:off x="8199512" y="5390679"/>
            <a:ext cx="680390" cy="498470"/>
          </a:xfrm>
        </p:spPr>
        <p:txBody>
          <a:bodyPr/>
          <a:lstStyle/>
          <a:p>
            <a:fld id="{0944F261-D931-423D-BBCE-10B226616C9D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-8473" y="260648"/>
            <a:ext cx="917072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FF0000"/>
                </a:solidFill>
              </a:rPr>
              <a:t>Заболеваемость новой </a:t>
            </a:r>
            <a:r>
              <a:rPr lang="ru-RU" sz="2600" b="1" dirty="0" err="1" smtClean="0">
                <a:solidFill>
                  <a:srgbClr val="FF0000"/>
                </a:solidFill>
              </a:rPr>
              <a:t>коронавирусной</a:t>
            </a:r>
            <a:r>
              <a:rPr lang="ru-RU" sz="2600" b="1" dirty="0" smtClean="0">
                <a:solidFill>
                  <a:srgbClr val="FF0000"/>
                </a:solidFill>
              </a:rPr>
              <a:t> инфекцией работников медицинских организаций в течение трех эпидемических периодов пандемии </a:t>
            </a:r>
          </a:p>
          <a:p>
            <a:pPr algn="ctr"/>
            <a:r>
              <a:rPr lang="ru-RU" sz="2600" b="1" dirty="0" smtClean="0">
                <a:solidFill>
                  <a:srgbClr val="FF0000"/>
                </a:solidFill>
              </a:rPr>
              <a:t>с 19 недели 2020 г. по 36 неделю 2021 г. (Р ‰)</a:t>
            </a:r>
            <a:endParaRPr lang="ru-RU" sz="26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253" y="2204864"/>
            <a:ext cx="9219509" cy="417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7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2" name="AutoShape 6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4" name="AutoShape 8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8300" y="1340768"/>
            <a:ext cx="8524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24296" y="6216987"/>
            <a:ext cx="680390" cy="498470"/>
          </a:xfrm>
        </p:spPr>
        <p:txBody>
          <a:bodyPr/>
          <a:lstStyle/>
          <a:p>
            <a:fld id="{0944F261-D931-423D-BBCE-10B226616C9D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45991" y="411932"/>
            <a:ext cx="83185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Частота клинических форм </a:t>
            </a:r>
            <a:r>
              <a:rPr lang="en-US" sz="2800" b="1" dirty="0" smtClean="0">
                <a:solidFill>
                  <a:srgbClr val="FF0000"/>
                </a:solidFill>
              </a:rPr>
              <a:t>COVID-19</a:t>
            </a:r>
            <a:r>
              <a:rPr lang="ru-RU" sz="2800" b="1" dirty="0" smtClean="0">
                <a:solidFill>
                  <a:srgbClr val="FF0000"/>
                </a:solidFill>
              </a:rPr>
              <a:t>, осложненных пневмонией работников медицинских организаций (‰)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42" y="2042333"/>
            <a:ext cx="8853607" cy="41229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92280" y="1588730"/>
            <a:ext cx="821059" cy="400110"/>
          </a:xfrm>
          <a:prstGeom prst="rect">
            <a:avLst/>
          </a:prstGeom>
          <a:solidFill>
            <a:srgbClr val="F9BEBD"/>
          </a:solidFill>
        </p:spPr>
        <p:txBody>
          <a:bodyPr wrap="none" rtlCol="0">
            <a:spAutoFit/>
          </a:bodyPr>
          <a:lstStyle/>
          <a:p>
            <a:r>
              <a:rPr lang="ru-RU" sz="2000" dirty="0" smtClean="0"/>
              <a:t>22,1%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1345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60648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Относительные шансы заболевания и развития тяжелых клинических форм 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COVID-19 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у медицинских работников на разных этапах пандемии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1953080"/>
              </p:ext>
            </p:extLst>
          </p:nvPr>
        </p:nvGraphicFramePr>
        <p:xfrm>
          <a:off x="467544" y="1988840"/>
          <a:ext cx="7975797" cy="2747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8599"/>
                <a:gridCol w="2658599"/>
                <a:gridCol w="2658599"/>
              </a:tblGrid>
              <a:tr h="469773"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Период</a:t>
                      </a:r>
                      <a:endParaRPr lang="ru-RU" sz="2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ОШ (95% ДИ)</a:t>
                      </a:r>
                      <a:endParaRPr lang="ru-RU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  <a:tr h="637089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Заболевание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Поражение</a:t>
                      </a:r>
                      <a:r>
                        <a:rPr lang="ru-RU" sz="2000" baseline="0" dirty="0" smtClean="0"/>
                        <a:t> легких</a:t>
                      </a:r>
                      <a:endParaRPr lang="ru-RU" sz="2000" dirty="0" smtClean="0"/>
                    </a:p>
                    <a:p>
                      <a:pPr algn="ctr"/>
                      <a:endParaRPr lang="ru-RU" sz="2000" dirty="0"/>
                    </a:p>
                  </a:txBody>
                  <a:tcPr anchor="ctr"/>
                </a:tc>
              </a:tr>
              <a:tr h="469773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 волна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2,96 (1,95-2,42)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2,2 (1,95-2,42)</a:t>
                      </a:r>
                      <a:endParaRPr lang="ru-RU" sz="2000" dirty="0"/>
                    </a:p>
                  </a:txBody>
                  <a:tcPr anchor="ctr"/>
                </a:tc>
              </a:tr>
              <a:tr h="637089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 волна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2,6 (2,56-2,72)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1,7 (1,55-1,81)</a:t>
                      </a:r>
                      <a:endParaRPr lang="ru-RU" sz="2000" dirty="0"/>
                    </a:p>
                  </a:txBody>
                  <a:tcPr anchor="ctr"/>
                </a:tc>
              </a:tr>
              <a:tr h="469773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3 волна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1,1 (1,03-1,09)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0,6 (0,56-0,67)</a:t>
                      </a:r>
                      <a:endParaRPr lang="ru-RU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4F261-D931-423D-BBCE-10B226616C9D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11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9191" y="590794"/>
            <a:ext cx="8510954" cy="356616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+mn-lt"/>
              </a:rPr>
              <a:t>Профессиональные факторы риска заражения </a:t>
            </a:r>
            <a:r>
              <a:rPr lang="en-US" sz="4400" b="1" dirty="0" smtClean="0">
                <a:solidFill>
                  <a:srgbClr val="FF0000"/>
                </a:solidFill>
                <a:latin typeface="+mn-lt"/>
              </a:rPr>
              <a:t>COVID-19</a:t>
            </a:r>
            <a:r>
              <a:rPr lang="ru-RU" sz="4400" b="1" dirty="0" smtClean="0">
                <a:solidFill>
                  <a:srgbClr val="FF0000"/>
                </a:solidFill>
                <a:latin typeface="+mn-lt"/>
              </a:rPr>
              <a:t> медицинских работников</a:t>
            </a:r>
            <a:endParaRPr lang="ru-RU" sz="4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40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97746" y="1634724"/>
            <a:ext cx="7922000" cy="423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-99392"/>
            <a:ext cx="7543800" cy="120454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+mn-lt"/>
              </a:rPr>
              <a:t>Характеристика факторов риска заражения коронавирусной 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инфекцией сотрудников МО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192614" y="1011116"/>
          <a:ext cx="8722786" cy="55831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7712">
                  <a:extLst>
                    <a:ext uri="{9D8B030D-6E8A-4147-A177-3AD203B41FA5}">
                      <a16:colId xmlns:a16="http://schemas.microsoft.com/office/drawing/2014/main" xmlns="" val="86986835"/>
                    </a:ext>
                  </a:extLst>
                </a:gridCol>
                <a:gridCol w="634653">
                  <a:extLst>
                    <a:ext uri="{9D8B030D-6E8A-4147-A177-3AD203B41FA5}">
                      <a16:colId xmlns:a16="http://schemas.microsoft.com/office/drawing/2014/main" xmlns="" val="3563314479"/>
                    </a:ext>
                  </a:extLst>
                </a:gridCol>
                <a:gridCol w="661852">
                  <a:extLst>
                    <a:ext uri="{9D8B030D-6E8A-4147-A177-3AD203B41FA5}">
                      <a16:colId xmlns:a16="http://schemas.microsoft.com/office/drawing/2014/main" xmlns="" val="121592268"/>
                    </a:ext>
                  </a:extLst>
                </a:gridCol>
                <a:gridCol w="589320">
                  <a:extLst>
                    <a:ext uri="{9D8B030D-6E8A-4147-A177-3AD203B41FA5}">
                      <a16:colId xmlns:a16="http://schemas.microsoft.com/office/drawing/2014/main" xmlns="" val="2206097782"/>
                    </a:ext>
                  </a:extLst>
                </a:gridCol>
                <a:gridCol w="689052">
                  <a:extLst>
                    <a:ext uri="{9D8B030D-6E8A-4147-A177-3AD203B41FA5}">
                      <a16:colId xmlns:a16="http://schemas.microsoft.com/office/drawing/2014/main" xmlns="" val="2150525234"/>
                    </a:ext>
                  </a:extLst>
                </a:gridCol>
                <a:gridCol w="843181">
                  <a:extLst>
                    <a:ext uri="{9D8B030D-6E8A-4147-A177-3AD203B41FA5}">
                      <a16:colId xmlns:a16="http://schemas.microsoft.com/office/drawing/2014/main" xmlns="" val="3347753345"/>
                    </a:ext>
                  </a:extLst>
                </a:gridCol>
                <a:gridCol w="951980">
                  <a:extLst>
                    <a:ext uri="{9D8B030D-6E8A-4147-A177-3AD203B41FA5}">
                      <a16:colId xmlns:a16="http://schemas.microsoft.com/office/drawing/2014/main" xmlns="" val="943099184"/>
                    </a:ext>
                  </a:extLst>
                </a:gridCol>
                <a:gridCol w="717512">
                  <a:extLst>
                    <a:ext uri="{9D8B030D-6E8A-4147-A177-3AD203B41FA5}">
                      <a16:colId xmlns:a16="http://schemas.microsoft.com/office/drawing/2014/main" xmlns="" val="3875748872"/>
                    </a:ext>
                  </a:extLst>
                </a:gridCol>
                <a:gridCol w="787524">
                  <a:extLst>
                    <a:ext uri="{9D8B030D-6E8A-4147-A177-3AD203B41FA5}">
                      <a16:colId xmlns:a16="http://schemas.microsoft.com/office/drawing/2014/main" xmlns="" val="473784918"/>
                    </a:ext>
                  </a:extLst>
                </a:gridCol>
              </a:tblGrid>
              <a:tr h="679377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Фактор риска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Основная группа,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n=161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Контрольная группа, n=1711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OR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95%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χ</a:t>
                      </a:r>
                      <a:r>
                        <a:rPr lang="ru-RU" sz="14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7721427"/>
                  </a:ext>
                </a:extLst>
              </a:tr>
              <a:tr h="351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Абс.ч.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Абс.ч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21523112"/>
                  </a:ext>
                </a:extLst>
              </a:tr>
              <a:tr h="226459"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Должность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7668516"/>
                  </a:ext>
                </a:extLst>
              </a:tr>
              <a:tr h="2264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Врачи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36,6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599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0,17-1,50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0,173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0,678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4323505"/>
                  </a:ext>
                </a:extLst>
              </a:tr>
              <a:tr h="2457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Средний медицинский персонал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54,0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814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47,6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1,30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0,94-1,79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2,462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0,117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3523159"/>
                  </a:ext>
                </a:extLst>
              </a:tr>
              <a:tr h="2301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Младший медицинский персонал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1,21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0,54-2,69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0,217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0,642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8809867"/>
                  </a:ext>
                </a:extLst>
              </a:tr>
              <a:tr h="2264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Сотрудники администрации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0,56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0,20-1,54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1,313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0,252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5706846"/>
                  </a:ext>
                </a:extLst>
              </a:tr>
              <a:tr h="2264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Немедицинский персонал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9,4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0,25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0,09-0,67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8,781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0,004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0951153"/>
                  </a:ext>
                </a:extLst>
              </a:tr>
              <a:tr h="226459"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Подразделение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17226677"/>
                  </a:ext>
                </a:extLst>
              </a:tr>
              <a:tr h="2264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Поликлиника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25,5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598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0,44-0,92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5,888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0,016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9065706"/>
                  </a:ext>
                </a:extLst>
              </a:tr>
              <a:tr h="2264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Стационар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69,6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934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54,6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1,90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1,34-2,69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13,389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&lt;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0,001*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03026995"/>
                  </a:ext>
                </a:extLst>
              </a:tr>
              <a:tr h="2264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Лаборатория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3545616"/>
                  </a:ext>
                </a:extLst>
              </a:tr>
              <a:tr h="2264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СМП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0935422"/>
                  </a:ext>
                </a:extLst>
              </a:tr>
              <a:tr h="2264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РАО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1,9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40513365"/>
                  </a:ext>
                </a:extLst>
              </a:tr>
              <a:tr h="2264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Операционный блок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27595751"/>
                  </a:ext>
                </a:extLst>
              </a:tr>
              <a:tr h="2264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Роддом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7189652"/>
                  </a:ext>
                </a:extLst>
              </a:tr>
              <a:tr h="2264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Стоматология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3427710"/>
                  </a:ext>
                </a:extLst>
              </a:tr>
              <a:tr h="2264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Аптека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2884900"/>
                  </a:ext>
                </a:extLst>
              </a:tr>
              <a:tr h="2264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Службы поддержки пациентов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8776346"/>
                  </a:ext>
                </a:extLst>
              </a:tr>
              <a:tr h="2264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Немедицинские подразделения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66037151"/>
                  </a:ext>
                </a:extLst>
              </a:tr>
              <a:tr h="4529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Учреждения социального обслуживания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7222804"/>
                  </a:ext>
                </a:extLst>
              </a:tr>
            </a:tbl>
          </a:graphicData>
        </a:graphic>
      </p:graphicFrame>
      <p:sp>
        <p:nvSpPr>
          <p:cNvPr id="7" name="Нижний колонтитул 3"/>
          <p:cNvSpPr txBox="1">
            <a:spLocks/>
          </p:cNvSpPr>
          <p:nvPr/>
        </p:nvSpPr>
        <p:spPr>
          <a:xfrm>
            <a:off x="0" y="6623738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</a:rPr>
              <a:t>* - различия показателей статистически значимы (</a:t>
            </a:r>
            <a:r>
              <a:rPr lang="en-US" dirty="0" smtClean="0">
                <a:solidFill>
                  <a:schemeClr val="bg1"/>
                </a:solidFill>
              </a:rPr>
              <a:t>p</a:t>
            </a:r>
            <a:r>
              <a:rPr lang="ru-RU" dirty="0" smtClean="0">
                <a:solidFill>
                  <a:schemeClr val="bg1"/>
                </a:solidFill>
              </a:rPr>
              <a:t>&lt;0,05)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82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97877" y="1406769"/>
            <a:ext cx="7886700" cy="4114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339372" y="1167594"/>
          <a:ext cx="8438748" cy="49096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71971">
                  <a:extLst>
                    <a:ext uri="{9D8B030D-6E8A-4147-A177-3AD203B41FA5}">
                      <a16:colId xmlns:a16="http://schemas.microsoft.com/office/drawing/2014/main" xmlns="" val="86986835"/>
                    </a:ext>
                  </a:extLst>
                </a:gridCol>
                <a:gridCol w="733692">
                  <a:extLst>
                    <a:ext uri="{9D8B030D-6E8A-4147-A177-3AD203B41FA5}">
                      <a16:colId xmlns:a16="http://schemas.microsoft.com/office/drawing/2014/main" xmlns="" val="1115440700"/>
                    </a:ext>
                  </a:extLst>
                </a:gridCol>
                <a:gridCol w="733692">
                  <a:extLst>
                    <a:ext uri="{9D8B030D-6E8A-4147-A177-3AD203B41FA5}">
                      <a16:colId xmlns:a16="http://schemas.microsoft.com/office/drawing/2014/main" xmlns="" val="1152494431"/>
                    </a:ext>
                  </a:extLst>
                </a:gridCol>
                <a:gridCol w="733692">
                  <a:extLst>
                    <a:ext uri="{9D8B030D-6E8A-4147-A177-3AD203B41FA5}">
                      <a16:colId xmlns:a16="http://schemas.microsoft.com/office/drawing/2014/main" xmlns="" val="97970282"/>
                    </a:ext>
                  </a:extLst>
                </a:gridCol>
                <a:gridCol w="687570">
                  <a:extLst>
                    <a:ext uri="{9D8B030D-6E8A-4147-A177-3AD203B41FA5}">
                      <a16:colId xmlns:a16="http://schemas.microsoft.com/office/drawing/2014/main" xmlns="" val="1896001497"/>
                    </a:ext>
                  </a:extLst>
                </a:gridCol>
                <a:gridCol w="683301">
                  <a:extLst>
                    <a:ext uri="{9D8B030D-6E8A-4147-A177-3AD203B41FA5}">
                      <a16:colId xmlns:a16="http://schemas.microsoft.com/office/drawing/2014/main" xmlns="" val="3261295099"/>
                    </a:ext>
                  </a:extLst>
                </a:gridCol>
                <a:gridCol w="973702">
                  <a:extLst>
                    <a:ext uri="{9D8B030D-6E8A-4147-A177-3AD203B41FA5}">
                      <a16:colId xmlns:a16="http://schemas.microsoft.com/office/drawing/2014/main" xmlns="" val="947701350"/>
                    </a:ext>
                  </a:extLst>
                </a:gridCol>
                <a:gridCol w="859249">
                  <a:extLst>
                    <a:ext uri="{9D8B030D-6E8A-4147-A177-3AD203B41FA5}">
                      <a16:colId xmlns:a16="http://schemas.microsoft.com/office/drawing/2014/main" xmlns="" val="1357074024"/>
                    </a:ext>
                  </a:extLst>
                </a:gridCol>
                <a:gridCol w="761879">
                  <a:extLst>
                    <a:ext uri="{9D8B030D-6E8A-4147-A177-3AD203B41FA5}">
                      <a16:colId xmlns:a16="http://schemas.microsoft.com/office/drawing/2014/main" xmlns="" val="473784918"/>
                    </a:ext>
                  </a:extLst>
                </a:gridCol>
              </a:tblGrid>
              <a:tr h="46361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Фактор риска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Основная группа,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 n=161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Контрольная группа, n=1711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95%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Cl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χ</a:t>
                      </a:r>
                      <a:r>
                        <a:rPr lang="ru-RU" sz="1400" baseline="30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р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7721427"/>
                  </a:ext>
                </a:extLst>
              </a:tr>
              <a:tr h="2265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Абс.ч.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Абс.ч.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21523112"/>
                  </a:ext>
                </a:extLst>
              </a:tr>
              <a:tr h="4636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Оказание помощи пациентам с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COVID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-19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119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73,9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785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45,9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3,34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2,32-4,81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46,312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&lt;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0,001*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2373577"/>
                  </a:ext>
                </a:extLst>
              </a:tr>
              <a:tr h="7560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Участие в процедурах, связанных с генерацией аэрозоля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23,6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231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13,5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1,98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1,34-2,92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12,203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&lt;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0,001*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0507259"/>
                  </a:ext>
                </a:extLst>
              </a:tr>
              <a:tr h="6035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Работа с биоматериалом пациентов с 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COVID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-19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82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50,9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572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33,4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2,07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1,49-2,86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19,828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&lt;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0,001*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2848651"/>
                  </a:ext>
                </a:extLst>
              </a:tr>
              <a:tr h="7560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Контакт с поверхностями в окружении пациента с 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COVID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-19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119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73,9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896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52,4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2,58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1,79-3,71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27,521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&lt;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0,001*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63952427"/>
                  </a:ext>
                </a:extLst>
              </a:tr>
              <a:tr h="7006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Контакт с больными 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COVID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-19 в семье, квартире, подъезде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77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47,8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518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30,3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2,11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1,52-2,93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20,907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&lt;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0,001*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6656812"/>
                  </a:ext>
                </a:extLst>
              </a:tr>
              <a:tr h="9377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Отсутствие инструктажа по вопросам инфекционной безопасности перед допуском к работе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6,2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1,6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4,13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1,96-8,69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16,304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&lt;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0,001*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77" marR="23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3624687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769327" y="-156539"/>
            <a:ext cx="7543800" cy="12045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Характеристика факторов риска заражения коронавирусной инфекцией сотрудников МО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Нижний колонтитул 3"/>
          <p:cNvSpPr txBox="1">
            <a:spLocks/>
          </p:cNvSpPr>
          <p:nvPr/>
        </p:nvSpPr>
        <p:spPr>
          <a:xfrm>
            <a:off x="0" y="6444538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</a:rPr>
              <a:t>* - различия показателей статистически значимы (</a:t>
            </a:r>
            <a:r>
              <a:rPr lang="en-US" dirty="0" smtClean="0">
                <a:solidFill>
                  <a:schemeClr val="bg1"/>
                </a:solidFill>
              </a:rPr>
              <a:t>p</a:t>
            </a:r>
            <a:r>
              <a:rPr lang="ru-RU" dirty="0" smtClean="0">
                <a:solidFill>
                  <a:schemeClr val="bg1"/>
                </a:solidFill>
              </a:rPr>
              <a:t>&lt;0,05)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69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97876" y="1487838"/>
            <a:ext cx="7886700" cy="4114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69326" y="-1725"/>
            <a:ext cx="7543800" cy="12045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rgbClr val="FF0000"/>
                </a:solidFill>
                <a:latin typeface="+mn-lt"/>
              </a:rPr>
              <a:t>Доступность 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сотрудникам 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>МО 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лабораторного обследования на 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COVID-19</a:t>
            </a:r>
            <a:endParaRPr lang="ru-RU" sz="14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3006840" y="2698376"/>
          <a:ext cx="3232638" cy="3397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006181" y="2991672"/>
            <a:ext cx="2900772" cy="92333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и</a:t>
            </a:r>
            <a:r>
              <a:rPr lang="ru-RU" dirty="0" smtClean="0"/>
              <a:t>з них только 73% могли пройти обследование регулярно (1 раз в 7 дней)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49718" y="2299175"/>
            <a:ext cx="2999341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Причины </a:t>
            </a:r>
            <a:r>
              <a:rPr lang="ru-RU" sz="1600" dirty="0"/>
              <a:t>нарушения регламента </a:t>
            </a:r>
            <a:r>
              <a:rPr lang="ru-RU" sz="1600" dirty="0" smtClean="0"/>
              <a:t>обследования: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отсутствие </a:t>
            </a:r>
            <a:r>
              <a:rPr lang="ru-RU" sz="1600" dirty="0"/>
              <a:t>прямого контакта с больными COVID-19</a:t>
            </a:r>
            <a:r>
              <a:rPr lang="ru-RU" sz="1600" dirty="0" smtClean="0"/>
              <a:t>,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 недостаточное </a:t>
            </a:r>
            <a:r>
              <a:rPr lang="ru-RU" sz="1600" dirty="0"/>
              <a:t>количество </a:t>
            </a:r>
            <a:r>
              <a:rPr lang="ru-RU" sz="1600" dirty="0" err="1" smtClean="0"/>
              <a:t>диагностикумов</a:t>
            </a:r>
            <a:r>
              <a:rPr lang="ru-RU" sz="1600" dirty="0" smtClean="0"/>
              <a:t>, </a:t>
            </a:r>
            <a:endParaRPr lang="ru-RU" sz="1600" dirty="0"/>
          </a:p>
          <a:p>
            <a:pPr marL="285750" indent="-285750">
              <a:buFontTx/>
              <a:buChar char="-"/>
            </a:pPr>
            <a:r>
              <a:rPr lang="ru-RU" sz="1600" dirty="0" smtClean="0"/>
              <a:t>решение </a:t>
            </a:r>
            <a:r>
              <a:rPr lang="ru-RU" sz="1600" dirty="0"/>
              <a:t>руководства МО о сокращении объемов тестирования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2169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884368" y="5759654"/>
            <a:ext cx="680390" cy="498470"/>
          </a:xfrm>
        </p:spPr>
        <p:txBody>
          <a:bodyPr/>
          <a:lstStyle/>
          <a:p>
            <a:fld id="{0944F261-D931-423D-BBCE-10B226616C9D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404664"/>
            <a:ext cx="8640961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300" dirty="0" smtClean="0"/>
              <a:t>Новая </a:t>
            </a:r>
            <a:r>
              <a:rPr lang="ru-RU" sz="2300" dirty="0" err="1"/>
              <a:t>коронавирусная</a:t>
            </a:r>
            <a:r>
              <a:rPr lang="ru-RU" sz="2300" dirty="0"/>
              <a:t> инфекция, впервые возникнув в Китае, с крейсерской скоростью распространилась по всему миру.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300" dirty="0" smtClean="0"/>
              <a:t>Начало </a:t>
            </a:r>
            <a:r>
              <a:rPr lang="ru-RU" sz="2300" dirty="0"/>
              <a:t>ответа пандемии COVID-19 </a:t>
            </a:r>
            <a:r>
              <a:rPr lang="ru-RU" sz="2300" dirty="0" smtClean="0"/>
              <a:t>положили </a:t>
            </a:r>
            <a:r>
              <a:rPr lang="ru-RU" sz="2300" dirty="0"/>
              <a:t>медицинские </a:t>
            </a:r>
            <a:r>
              <a:rPr lang="ru-RU" sz="2300" dirty="0" smtClean="0"/>
              <a:t>работники</a:t>
            </a:r>
            <a:r>
              <a:rPr lang="ru-RU" sz="2300" dirty="0"/>
              <a:t>,</a:t>
            </a:r>
            <a:r>
              <a:rPr lang="ru-RU" sz="2300" dirty="0" smtClean="0"/>
              <a:t> </a:t>
            </a:r>
            <a:r>
              <a:rPr lang="ru-RU" sz="2300" dirty="0"/>
              <a:t>заболеваемость </a:t>
            </a:r>
            <a:r>
              <a:rPr lang="ru-RU" sz="2300" dirty="0" smtClean="0"/>
              <a:t>которых по </a:t>
            </a:r>
            <a:r>
              <a:rPr lang="ru-RU" sz="2300" dirty="0"/>
              <a:t>информации Всемирной организации здравоохранения (ВОЗ) составляет практически </a:t>
            </a:r>
            <a:r>
              <a:rPr lang="ru-RU" sz="2300" dirty="0" smtClean="0"/>
              <a:t>10% </a:t>
            </a:r>
            <a:r>
              <a:rPr lang="ru-RU" sz="2300" dirty="0"/>
              <a:t>от всех официально зарегистрированных случаев заболевания. </a:t>
            </a:r>
            <a:endParaRPr lang="en-US" sz="23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300" dirty="0" smtClean="0"/>
              <a:t>В </a:t>
            </a:r>
            <a:r>
              <a:rPr lang="ru-RU" sz="2300" dirty="0"/>
              <a:t>ряде исследований отечественных и зарубежных авторов (</a:t>
            </a:r>
            <a:r>
              <a:rPr lang="en-US" sz="2300" dirty="0"/>
              <a:t>Xiang B</a:t>
            </a:r>
            <a:r>
              <a:rPr lang="ru-RU" sz="2300" dirty="0"/>
              <a:t>., 2020; </a:t>
            </a:r>
            <a:r>
              <a:rPr lang="en-US" sz="2300" dirty="0"/>
              <a:t>Nguyen L</a:t>
            </a:r>
            <a:r>
              <a:rPr lang="ru-RU" sz="2300" dirty="0"/>
              <a:t>., 2020; </a:t>
            </a:r>
            <a:r>
              <a:rPr lang="en-US" sz="2300" dirty="0" smtClean="0"/>
              <a:t>Perez</a:t>
            </a:r>
            <a:r>
              <a:rPr lang="ru-RU" sz="2300" dirty="0"/>
              <a:t>-</a:t>
            </a:r>
            <a:r>
              <a:rPr lang="en-US" sz="2300" dirty="0"/>
              <a:t>Garcia F</a:t>
            </a:r>
            <a:r>
              <a:rPr lang="ru-RU" sz="2300" dirty="0"/>
              <a:t>., 2020; </a:t>
            </a:r>
            <a:r>
              <a:rPr lang="ru-RU" sz="2300" dirty="0" err="1"/>
              <a:t>Брико</a:t>
            </a:r>
            <a:r>
              <a:rPr lang="ru-RU" sz="2300" dirty="0"/>
              <a:t> Н.И. с </a:t>
            </a:r>
            <a:r>
              <a:rPr lang="ru-RU" sz="2300" dirty="0" err="1"/>
              <a:t>соавт</a:t>
            </a:r>
            <a:r>
              <a:rPr lang="ru-RU" sz="2300" dirty="0"/>
              <a:t>., 2020) </a:t>
            </a:r>
            <a:r>
              <a:rPr lang="ru-RU" sz="2300" dirty="0" smtClean="0"/>
              <a:t>подтверждены более </a:t>
            </a:r>
            <a:r>
              <a:rPr lang="ru-RU" sz="2300" dirty="0"/>
              <a:t>высокие риски </a:t>
            </a:r>
            <a:r>
              <a:rPr lang="ru-RU" sz="2300" dirty="0" smtClean="0"/>
              <a:t>заражения COVID-19 у медицинских работников</a:t>
            </a:r>
            <a:r>
              <a:rPr lang="ru-RU" sz="2300" dirty="0"/>
              <a:t>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4616921"/>
            <a:ext cx="2067572" cy="206757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684086" y="6173542"/>
            <a:ext cx="303802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1000" dirty="0"/>
              <a:t>В оформлении доклада использованы работы фотостудии «</a:t>
            </a:r>
            <a:r>
              <a:rPr lang="ru-RU" sz="1000" dirty="0" err="1"/>
              <a:t>Грандфото.РФ</a:t>
            </a:r>
            <a:r>
              <a:rPr lang="ru-RU" sz="1000" dirty="0"/>
              <a:t>» </a:t>
            </a:r>
            <a:r>
              <a:rPr lang="ru-RU" sz="1000" dirty="0" smtClean="0"/>
              <a:t>репортаж </a:t>
            </a:r>
            <a:r>
              <a:rPr lang="ru-RU" sz="1000" dirty="0"/>
              <a:t>«Красная зона</a:t>
            </a:r>
            <a:r>
              <a:rPr lang="ru-RU" sz="1000" dirty="0" smtClean="0"/>
              <a:t>» (г. Ханты-Мансийск).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52932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97877" y="1406769"/>
            <a:ext cx="7886700" cy="4114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69326" y="87921"/>
            <a:ext cx="7543800" cy="12045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rgbClr val="FF0000"/>
                </a:solidFill>
                <a:latin typeface="+mn-lt"/>
              </a:rPr>
              <a:t>Факторы риска при использовании средств защиты во время оказания медицинской помощи пациентам с 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COVID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>-19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/>
          </p:nvPr>
        </p:nvGraphicFramePr>
        <p:xfrm>
          <a:off x="287657" y="1406769"/>
          <a:ext cx="8507139" cy="48152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0384">
                  <a:extLst>
                    <a:ext uri="{9D8B030D-6E8A-4147-A177-3AD203B41FA5}">
                      <a16:colId xmlns:a16="http://schemas.microsoft.com/office/drawing/2014/main" xmlns="" val="3053409815"/>
                    </a:ext>
                  </a:extLst>
                </a:gridCol>
                <a:gridCol w="739639">
                  <a:extLst>
                    <a:ext uri="{9D8B030D-6E8A-4147-A177-3AD203B41FA5}">
                      <a16:colId xmlns:a16="http://schemas.microsoft.com/office/drawing/2014/main" xmlns="" val="1391334209"/>
                    </a:ext>
                  </a:extLst>
                </a:gridCol>
                <a:gridCol w="739639">
                  <a:extLst>
                    <a:ext uri="{9D8B030D-6E8A-4147-A177-3AD203B41FA5}">
                      <a16:colId xmlns:a16="http://schemas.microsoft.com/office/drawing/2014/main" xmlns="" val="1930426998"/>
                    </a:ext>
                  </a:extLst>
                </a:gridCol>
                <a:gridCol w="739639">
                  <a:extLst>
                    <a:ext uri="{9D8B030D-6E8A-4147-A177-3AD203B41FA5}">
                      <a16:colId xmlns:a16="http://schemas.microsoft.com/office/drawing/2014/main" xmlns="" val="3138064209"/>
                    </a:ext>
                  </a:extLst>
                </a:gridCol>
                <a:gridCol w="693142">
                  <a:extLst>
                    <a:ext uri="{9D8B030D-6E8A-4147-A177-3AD203B41FA5}">
                      <a16:colId xmlns:a16="http://schemas.microsoft.com/office/drawing/2014/main" xmlns="" val="1361088907"/>
                    </a:ext>
                  </a:extLst>
                </a:gridCol>
                <a:gridCol w="688837">
                  <a:extLst>
                    <a:ext uri="{9D8B030D-6E8A-4147-A177-3AD203B41FA5}">
                      <a16:colId xmlns:a16="http://schemas.microsoft.com/office/drawing/2014/main" xmlns="" val="1293164362"/>
                    </a:ext>
                  </a:extLst>
                </a:gridCol>
                <a:gridCol w="981592">
                  <a:extLst>
                    <a:ext uri="{9D8B030D-6E8A-4147-A177-3AD203B41FA5}">
                      <a16:colId xmlns:a16="http://schemas.microsoft.com/office/drawing/2014/main" xmlns="" val="2389583366"/>
                    </a:ext>
                  </a:extLst>
                </a:gridCol>
                <a:gridCol w="866214">
                  <a:extLst>
                    <a:ext uri="{9D8B030D-6E8A-4147-A177-3AD203B41FA5}">
                      <a16:colId xmlns:a16="http://schemas.microsoft.com/office/drawing/2014/main" xmlns="" val="2036201184"/>
                    </a:ext>
                  </a:extLst>
                </a:gridCol>
                <a:gridCol w="768053">
                  <a:extLst>
                    <a:ext uri="{9D8B030D-6E8A-4147-A177-3AD203B41FA5}">
                      <a16:colId xmlns:a16="http://schemas.microsoft.com/office/drawing/2014/main" xmlns="" val="560417202"/>
                    </a:ext>
                  </a:extLst>
                </a:gridCol>
              </a:tblGrid>
              <a:tr h="58550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Фактор риска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9" marR="547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Основная группа, n=119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9" marR="547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Контрольная группа, n=785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9" marR="547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9" marR="547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95% Cl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9" marR="547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χ</a:t>
                      </a:r>
                      <a:r>
                        <a:rPr lang="ru-RU" sz="1400" baseline="30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9" marR="547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р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9" marR="547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5027441"/>
                  </a:ext>
                </a:extLst>
              </a:tr>
              <a:tr h="1562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Абс.ч.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9" marR="547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9" marR="547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Абс.ч.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9" marR="547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9" marR="547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7767203"/>
                  </a:ext>
                </a:extLst>
              </a:tr>
              <a:tr h="7811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Нерегулярное использование полного комплекта СИЗ при работе с больными 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COVID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-19, в том числе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9" marR="54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9" marR="54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20,2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9" marR="54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199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9" marR="54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25,4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9" marR="54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1,34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9" marR="54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0,84-2,16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9" marR="54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1,493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9" marR="54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0,222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9" marR="54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2209292"/>
                  </a:ext>
                </a:extLst>
              </a:tr>
              <a:tr h="4687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нерегулярное применение респираторов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9" marR="54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59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9" marR="54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49,6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9" marR="54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295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9" marR="54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37,6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9" marR="54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1,63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9" marR="54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1,11-2,41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9" marR="54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6,246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9" marR="54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0,013*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9" marR="54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6344624"/>
                  </a:ext>
                </a:extLst>
              </a:tr>
              <a:tr h="3124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очков или щитков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9" marR="54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94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9" marR="54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79,0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9" marR="54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546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9" marR="54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69,6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9" marR="54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1,65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9" marR="54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1,03-2,62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9" marR="54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4,452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9" marR="54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0,035*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9" marR="54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4440271"/>
                  </a:ext>
                </a:extLst>
              </a:tr>
              <a:tr h="3124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защитных комбинезонов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9" marR="54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9" marR="54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28,6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9" marR="54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274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9" marR="54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34,9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9" marR="54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0,75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9" marR="54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0,49-1,14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9" marR="54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2,592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9" marR="54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0,108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9" marR="54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2826546"/>
                  </a:ext>
                </a:extLst>
              </a:tr>
              <a:tr h="3124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шапочки медицинской или шлема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9" marR="54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9" marR="54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16,8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9" marR="54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163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9" marR="54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20,8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9" marR="54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0,77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9" marR="54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0,46-1,28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9" marR="54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1,002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9" marR="54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0,317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9" marR="54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090468"/>
                  </a:ext>
                </a:extLst>
              </a:tr>
              <a:tr h="3124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перчаток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9" marR="54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9" marR="54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16,8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9" marR="54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55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9" marR="54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7,0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9" marR="54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2,77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9" marR="54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1,59-4,82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9" marR="54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13,988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9" marR="54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&lt;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0,001*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9" marR="54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3319800"/>
                  </a:ext>
                </a:extLst>
              </a:tr>
              <a:tr h="3124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кожного антисептика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9" marR="54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9" marR="54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8,4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9" marR="54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9" marR="54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3,9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9" marR="54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2,23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9" marR="54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1,06-4,68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9" marR="54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4,735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9" marR="54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0,030*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9" marR="54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23290151"/>
                  </a:ext>
                </a:extLst>
              </a:tr>
              <a:tr h="4687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нерегулярное гигиеническое мытье рук с мылом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9" marR="54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9" marR="54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15,1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9" marR="54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44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9" marR="54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5,6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9" marR="54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3,00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9" marR="54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1,67-5,39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9" marR="54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14,664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9" marR="54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&lt;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0,001*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9" marR="54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05733523"/>
                  </a:ext>
                </a:extLst>
              </a:tr>
            </a:tbl>
          </a:graphicData>
        </a:graphic>
      </p:graphicFrame>
      <p:sp>
        <p:nvSpPr>
          <p:cNvPr id="5" name="Нижний колонтитул 3"/>
          <p:cNvSpPr txBox="1">
            <a:spLocks/>
          </p:cNvSpPr>
          <p:nvPr/>
        </p:nvSpPr>
        <p:spPr>
          <a:xfrm>
            <a:off x="0" y="6444538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</a:rPr>
              <a:t>* - различия показателей статистически значимы (</a:t>
            </a:r>
            <a:r>
              <a:rPr lang="en-US" dirty="0" smtClean="0">
                <a:solidFill>
                  <a:schemeClr val="bg1"/>
                </a:solidFill>
              </a:rPr>
              <a:t>p</a:t>
            </a:r>
            <a:r>
              <a:rPr lang="ru-RU" dirty="0" smtClean="0">
                <a:solidFill>
                  <a:schemeClr val="bg1"/>
                </a:solidFill>
              </a:rPr>
              <a:t>&lt;0,05)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71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97877" y="1406769"/>
            <a:ext cx="7886700" cy="4114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69326" y="87921"/>
            <a:ext cx="7543800" cy="12045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rgbClr val="FF0000"/>
                </a:solidFill>
                <a:latin typeface="+mn-lt"/>
              </a:rPr>
              <a:t>Доступность средств защиты сотрудникам МО при осуществлении профессиональной деятельности</a:t>
            </a:r>
            <a:endParaRPr lang="ru-RU" sz="14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559947" y="1612496"/>
          <a:ext cx="7962557" cy="43170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1842">
                  <a:extLst>
                    <a:ext uri="{9D8B030D-6E8A-4147-A177-3AD203B41FA5}">
                      <a16:colId xmlns:a16="http://schemas.microsoft.com/office/drawing/2014/main" xmlns="" val="1610237657"/>
                    </a:ext>
                  </a:extLst>
                </a:gridCol>
                <a:gridCol w="1108037">
                  <a:extLst>
                    <a:ext uri="{9D8B030D-6E8A-4147-A177-3AD203B41FA5}">
                      <a16:colId xmlns:a16="http://schemas.microsoft.com/office/drawing/2014/main" xmlns="" val="3623800356"/>
                    </a:ext>
                  </a:extLst>
                </a:gridCol>
                <a:gridCol w="1108037">
                  <a:extLst>
                    <a:ext uri="{9D8B030D-6E8A-4147-A177-3AD203B41FA5}">
                      <a16:colId xmlns:a16="http://schemas.microsoft.com/office/drawing/2014/main" xmlns="" val="2456485583"/>
                    </a:ext>
                  </a:extLst>
                </a:gridCol>
                <a:gridCol w="1108037">
                  <a:extLst>
                    <a:ext uri="{9D8B030D-6E8A-4147-A177-3AD203B41FA5}">
                      <a16:colId xmlns:a16="http://schemas.microsoft.com/office/drawing/2014/main" xmlns="" val="1204827158"/>
                    </a:ext>
                  </a:extLst>
                </a:gridCol>
                <a:gridCol w="1108868">
                  <a:extLst>
                    <a:ext uri="{9D8B030D-6E8A-4147-A177-3AD203B41FA5}">
                      <a16:colId xmlns:a16="http://schemas.microsoft.com/office/drawing/2014/main" xmlns="" val="1802360614"/>
                    </a:ext>
                  </a:extLst>
                </a:gridCol>
                <a:gridCol w="1108868">
                  <a:extLst>
                    <a:ext uri="{9D8B030D-6E8A-4147-A177-3AD203B41FA5}">
                      <a16:colId xmlns:a16="http://schemas.microsoft.com/office/drawing/2014/main" xmlns="" val="2441675057"/>
                    </a:ext>
                  </a:extLst>
                </a:gridCol>
                <a:gridCol w="1108868">
                  <a:extLst>
                    <a:ext uri="{9D8B030D-6E8A-4147-A177-3AD203B41FA5}">
                      <a16:colId xmlns:a16="http://schemas.microsoft.com/office/drawing/2014/main" xmlns="" val="329226064"/>
                    </a:ext>
                  </a:extLst>
                </a:gridCol>
              </a:tblGrid>
              <a:tr h="48087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Средство защиты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Доступно всегда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Доступно не всегда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Не требовалось при работе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36052313"/>
                  </a:ext>
                </a:extLst>
              </a:tr>
              <a:tr h="2350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Абс.ч.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Абс.ч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Абс.ч.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6851278"/>
                  </a:ext>
                </a:extLst>
              </a:tr>
              <a:tr h="4808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Маски медицинские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1690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90,3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171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9,1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0,6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12187746"/>
                  </a:ext>
                </a:extLst>
              </a:tr>
              <a:tr h="2350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Респираторы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1046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55,9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307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16,4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519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27,7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0901893"/>
                  </a:ext>
                </a:extLst>
              </a:tr>
              <a:tr h="4808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Лицевые щитки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906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48,4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309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16,5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657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35,1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786367"/>
                  </a:ext>
                </a:extLst>
              </a:tr>
              <a:tr h="4808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Защитные очки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1232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65,8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203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10,8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437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23,3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6491240"/>
                  </a:ext>
                </a:extLst>
              </a:tr>
              <a:tr h="4808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Защитный комбинезон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973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52,0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240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12,8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659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35,2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3796221"/>
                  </a:ext>
                </a:extLst>
              </a:tr>
              <a:tr h="4808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Шапочка или шлем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1457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77,8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128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6,8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287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15,3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5119891"/>
                  </a:ext>
                </a:extLst>
              </a:tr>
              <a:tr h="4808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Перчатки медицинские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1734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92,6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87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4,6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51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2,7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5466632"/>
                  </a:ext>
                </a:extLst>
              </a:tr>
              <a:tr h="4808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Кожный антисептик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1801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96,2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3,2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0,6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12609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450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188640"/>
            <a:ext cx="8604448" cy="1008112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ln w="6350">
                  <a:noFill/>
                </a:ln>
                <a:solidFill>
                  <a:srgbClr val="FF0000"/>
                </a:solidFill>
                <a:effectLst/>
                <a:latin typeface="+mn-lt"/>
              </a:rPr>
              <a:t>В каких случаях медицинский персонал обрабатывает руки антисептиком?</a:t>
            </a:r>
          </a:p>
        </p:txBody>
      </p:sp>
      <p:graphicFrame>
        <p:nvGraphicFramePr>
          <p:cNvPr id="12" name="Object 3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-187325" y="1679575"/>
          <a:ext cx="9280525" cy="3867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250825" y="4724400"/>
            <a:ext cx="1152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latin typeface="Tahoma" pitchFamily="34" charset="0"/>
              </a:rPr>
              <a:t>перед контактом</a:t>
            </a:r>
          </a:p>
          <a:p>
            <a:pPr algn="ctr"/>
            <a:r>
              <a:rPr lang="ru-RU" sz="1200">
                <a:latin typeface="Tahoma" pitchFamily="34" charset="0"/>
              </a:rPr>
              <a:t> с пациентом</a:t>
            </a: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2339975" y="5157788"/>
            <a:ext cx="14398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latin typeface="Tahoma" pitchFamily="34" charset="0"/>
              </a:rPr>
              <a:t>после контакта с </a:t>
            </a:r>
          </a:p>
          <a:p>
            <a:pPr algn="ctr"/>
            <a:r>
              <a:rPr lang="ru-RU" sz="1200">
                <a:latin typeface="Tahoma" pitchFamily="34" charset="0"/>
              </a:rPr>
              <a:t>неповрежденной </a:t>
            </a:r>
          </a:p>
          <a:p>
            <a:pPr algn="ctr"/>
            <a:r>
              <a:rPr lang="ru-RU" sz="1200">
                <a:latin typeface="Tahoma" pitchFamily="34" charset="0"/>
              </a:rPr>
              <a:t>кожей пациента</a:t>
            </a: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1116013" y="4724400"/>
            <a:ext cx="15128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latin typeface="Tahoma" pitchFamily="34" charset="0"/>
              </a:rPr>
              <a:t>перед выполнением</a:t>
            </a:r>
          </a:p>
          <a:p>
            <a:pPr algn="ctr"/>
            <a:r>
              <a:rPr lang="ru-RU" sz="1200">
                <a:latin typeface="Tahoma" pitchFamily="34" charset="0"/>
              </a:rPr>
              <a:t>манипуляций</a:t>
            </a:r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5795963" y="5373688"/>
            <a:ext cx="1150937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latin typeface="Tahoma" pitchFamily="34" charset="0"/>
              </a:rPr>
              <a:t>после контакта</a:t>
            </a:r>
          </a:p>
          <a:p>
            <a:pPr algn="ctr"/>
            <a:r>
              <a:rPr lang="ru-RU" sz="1200">
                <a:latin typeface="Tahoma" pitchFamily="34" charset="0"/>
              </a:rPr>
              <a:t>с мед.оборудованием</a:t>
            </a:r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4716463" y="4797425"/>
            <a:ext cx="1295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latin typeface="Tahoma" pitchFamily="34" charset="0"/>
              </a:rPr>
              <a:t>после лечения</a:t>
            </a:r>
          </a:p>
          <a:p>
            <a:pPr algn="ctr"/>
            <a:r>
              <a:rPr lang="ru-RU" sz="1200">
                <a:latin typeface="Tahoma" pitchFamily="34" charset="0"/>
              </a:rPr>
              <a:t> пациента с ГСИ</a:t>
            </a:r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3708400" y="4797425"/>
            <a:ext cx="12239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latin typeface="Tahoma" pitchFamily="34" charset="0"/>
              </a:rPr>
              <a:t>после контакта с </a:t>
            </a:r>
          </a:p>
          <a:p>
            <a:pPr algn="ctr"/>
            <a:r>
              <a:rPr lang="ru-RU" sz="1200">
                <a:latin typeface="Tahoma" pitchFamily="34" charset="0"/>
              </a:rPr>
              <a:t>экскретами, </a:t>
            </a:r>
          </a:p>
          <a:p>
            <a:pPr algn="ctr"/>
            <a:r>
              <a:rPr lang="ru-RU" sz="1200">
                <a:latin typeface="Tahoma" pitchFamily="34" charset="0"/>
              </a:rPr>
              <a:t>слиз.оболочками, </a:t>
            </a:r>
          </a:p>
          <a:p>
            <a:pPr algn="ctr"/>
            <a:r>
              <a:rPr lang="ru-RU" sz="1200">
                <a:latin typeface="Tahoma" pitchFamily="34" charset="0"/>
              </a:rPr>
              <a:t>повязками</a:t>
            </a:r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6804025" y="4941888"/>
            <a:ext cx="13684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latin typeface="Tahoma" pitchFamily="34" charset="0"/>
              </a:rPr>
              <a:t>после контакта </a:t>
            </a:r>
          </a:p>
          <a:p>
            <a:pPr algn="ctr"/>
            <a:r>
              <a:rPr lang="ru-RU" sz="1200">
                <a:latin typeface="Tahoma" pitchFamily="34" charset="0"/>
              </a:rPr>
              <a:t>с загрязненным </a:t>
            </a:r>
          </a:p>
          <a:p>
            <a:pPr algn="ctr"/>
            <a:r>
              <a:rPr lang="ru-RU" sz="1200">
                <a:latin typeface="Tahoma" pitchFamily="34" charset="0"/>
              </a:rPr>
              <a:t>оборудованием</a:t>
            </a:r>
            <a:r>
              <a:rPr lang="en-US" sz="1200">
                <a:latin typeface="Tahoma" pitchFamily="34" charset="0"/>
              </a:rPr>
              <a:t>     </a:t>
            </a:r>
            <a:r>
              <a:rPr lang="ru-RU" sz="1200">
                <a:latin typeface="Tahoma" pitchFamily="34" charset="0"/>
              </a:rPr>
              <a:t>      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153400" y="5157788"/>
            <a:ext cx="990600" cy="577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latin typeface="Tahoma" pitchFamily="34" charset="0"/>
              </a:rPr>
              <a:t>После посещения туалета</a:t>
            </a:r>
            <a:r>
              <a:rPr lang="en-US" sz="1050" dirty="0">
                <a:latin typeface="Tahoma" pitchFamily="34" charset="0"/>
              </a:rPr>
              <a:t>     </a:t>
            </a:r>
            <a:r>
              <a:rPr lang="ru-RU" sz="1050" dirty="0">
                <a:latin typeface="Tahoma" pitchFamily="34" charset="0"/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69918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9191" y="590794"/>
            <a:ext cx="8510954" cy="3566160"/>
          </a:xfrm>
        </p:spPr>
        <p:txBody>
          <a:bodyPr>
            <a:normAutofit/>
          </a:bodyPr>
          <a:lstStyle/>
          <a:p>
            <a:r>
              <a:rPr lang="ru-RU" sz="4400" b="1" dirty="0" err="1" smtClean="0">
                <a:solidFill>
                  <a:srgbClr val="FF0000"/>
                </a:solidFill>
                <a:latin typeface="+mn-lt"/>
              </a:rPr>
              <a:t>Внепрофессиональные</a:t>
            </a:r>
            <a:r>
              <a:rPr lang="ru-RU" sz="4400" b="1" dirty="0" smtClean="0">
                <a:solidFill>
                  <a:srgbClr val="FF0000"/>
                </a:solidFill>
                <a:latin typeface="+mn-lt"/>
              </a:rPr>
              <a:t> факторы риска заражения </a:t>
            </a:r>
            <a:r>
              <a:rPr lang="en-US" sz="4400" b="1" dirty="0" smtClean="0">
                <a:solidFill>
                  <a:srgbClr val="FF0000"/>
                </a:solidFill>
                <a:latin typeface="+mn-lt"/>
              </a:rPr>
              <a:t>COVID-19</a:t>
            </a:r>
            <a:r>
              <a:rPr lang="ru-RU" sz="4400" b="1" dirty="0" smtClean="0">
                <a:solidFill>
                  <a:srgbClr val="FF0000"/>
                </a:solidFill>
                <a:latin typeface="+mn-lt"/>
              </a:rPr>
              <a:t> медицинских работников</a:t>
            </a:r>
            <a:endParaRPr lang="ru-RU" sz="4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940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97877" y="1406769"/>
            <a:ext cx="7886700" cy="4114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69327" y="-325315"/>
            <a:ext cx="7543800" cy="12045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Внепрофессиональные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факторы риска заражения 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COVID-19 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сотрудников МО</a:t>
            </a:r>
            <a:endParaRPr lang="ru-RU" sz="14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</p:nvPr>
        </p:nvGraphicFramePr>
        <p:xfrm>
          <a:off x="267890" y="1055077"/>
          <a:ext cx="8585964" cy="51799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8629">
                  <a:extLst>
                    <a:ext uri="{9D8B030D-6E8A-4147-A177-3AD203B41FA5}">
                      <a16:colId xmlns:a16="http://schemas.microsoft.com/office/drawing/2014/main" xmlns="" val="3434363597"/>
                    </a:ext>
                  </a:extLst>
                </a:gridCol>
                <a:gridCol w="1648264">
                  <a:extLst>
                    <a:ext uri="{9D8B030D-6E8A-4147-A177-3AD203B41FA5}">
                      <a16:colId xmlns:a16="http://schemas.microsoft.com/office/drawing/2014/main" xmlns="" val="2743037728"/>
                    </a:ext>
                  </a:extLst>
                </a:gridCol>
                <a:gridCol w="618789">
                  <a:extLst>
                    <a:ext uri="{9D8B030D-6E8A-4147-A177-3AD203B41FA5}">
                      <a16:colId xmlns:a16="http://schemas.microsoft.com/office/drawing/2014/main" xmlns="" val="1276831339"/>
                    </a:ext>
                  </a:extLst>
                </a:gridCol>
                <a:gridCol w="700685">
                  <a:extLst>
                    <a:ext uri="{9D8B030D-6E8A-4147-A177-3AD203B41FA5}">
                      <a16:colId xmlns:a16="http://schemas.microsoft.com/office/drawing/2014/main" xmlns="" val="275178425"/>
                    </a:ext>
                  </a:extLst>
                </a:gridCol>
                <a:gridCol w="655186">
                  <a:extLst>
                    <a:ext uri="{9D8B030D-6E8A-4147-A177-3AD203B41FA5}">
                      <a16:colId xmlns:a16="http://schemas.microsoft.com/office/drawing/2014/main" xmlns="" val="1822095641"/>
                    </a:ext>
                  </a:extLst>
                </a:gridCol>
                <a:gridCol w="673387">
                  <a:extLst>
                    <a:ext uri="{9D8B030D-6E8A-4147-A177-3AD203B41FA5}">
                      <a16:colId xmlns:a16="http://schemas.microsoft.com/office/drawing/2014/main" xmlns="" val="4212126658"/>
                    </a:ext>
                  </a:extLst>
                </a:gridCol>
                <a:gridCol w="882683">
                  <a:extLst>
                    <a:ext uri="{9D8B030D-6E8A-4147-A177-3AD203B41FA5}">
                      <a16:colId xmlns:a16="http://schemas.microsoft.com/office/drawing/2014/main" xmlns="" val="2348991691"/>
                    </a:ext>
                  </a:extLst>
                </a:gridCol>
                <a:gridCol w="1066787">
                  <a:extLst>
                    <a:ext uri="{9D8B030D-6E8A-4147-A177-3AD203B41FA5}">
                      <a16:colId xmlns:a16="http://schemas.microsoft.com/office/drawing/2014/main" xmlns="" val="3035529975"/>
                    </a:ext>
                  </a:extLst>
                </a:gridCol>
                <a:gridCol w="905608">
                  <a:extLst>
                    <a:ext uri="{9D8B030D-6E8A-4147-A177-3AD203B41FA5}">
                      <a16:colId xmlns:a16="http://schemas.microsoft.com/office/drawing/2014/main" xmlns="" val="4111566107"/>
                    </a:ext>
                  </a:extLst>
                </a:gridCol>
                <a:gridCol w="975946">
                  <a:extLst>
                    <a:ext uri="{9D8B030D-6E8A-4147-A177-3AD203B41FA5}">
                      <a16:colId xmlns:a16="http://schemas.microsoft.com/office/drawing/2014/main" xmlns="" val="1111844697"/>
                    </a:ext>
                  </a:extLst>
                </a:gridCol>
              </a:tblGrid>
              <a:tr h="45068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8" marR="3748" marT="3748" marB="3748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Фактор риска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Основная группа, n=366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Контрольная группа, n=306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OR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95% Cl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χ</a:t>
                      </a:r>
                      <a:r>
                        <a:rPr lang="ru-RU" sz="1400" baseline="300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extLst>
                  <a:ext uri="{0D108BD9-81ED-4DB2-BD59-A6C34878D82A}">
                    <a16:rowId xmlns:a16="http://schemas.microsoft.com/office/drawing/2014/main" xmlns="" val="3525962145"/>
                  </a:ext>
                </a:extLst>
              </a:tr>
              <a:tr h="2253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Абс.ч.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%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Абс.ч.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%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2356574"/>
                  </a:ext>
                </a:extLst>
              </a:tr>
              <a:tr h="225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8" marR="3748" marT="3748" marB="3748" anchor="ctr"/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38831770"/>
                  </a:ext>
                </a:extLst>
              </a:tr>
              <a:tr h="3269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8" marR="3748" marT="3748" marB="37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18-19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1,68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0,15-18,57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0,18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0,671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extLst>
                  <a:ext uri="{0D108BD9-81ED-4DB2-BD59-A6C34878D82A}">
                    <a16:rowId xmlns:a16="http://schemas.microsoft.com/office/drawing/2014/main" xmlns="" val="2703704813"/>
                  </a:ext>
                </a:extLst>
              </a:tr>
              <a:tr h="2327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8" marR="3748" marT="3748" marB="37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20-29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19,4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21,9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0,86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0,59-1,25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0,64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0,425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extLst>
                  <a:ext uri="{0D108BD9-81ED-4DB2-BD59-A6C34878D82A}">
                    <a16:rowId xmlns:a16="http://schemas.microsoft.com/office/drawing/2014/main" xmlns="" val="2456347987"/>
                  </a:ext>
                </a:extLst>
              </a:tr>
              <a:tr h="2327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8" marR="3748" marT="3748" marB="37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30-39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34,7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32,7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1,09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0,79-1,51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0,30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0,582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extLst>
                  <a:ext uri="{0D108BD9-81ED-4DB2-BD59-A6C34878D82A}">
                    <a16:rowId xmlns:a16="http://schemas.microsoft.com/office/drawing/2014/main" xmlns="" val="1104907917"/>
                  </a:ext>
                </a:extLst>
              </a:tr>
              <a:tr h="2327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8" marR="3748" marT="3748" marB="37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40-49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26,5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28,1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0,92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0,66-1,29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0,22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0,643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extLst>
                  <a:ext uri="{0D108BD9-81ED-4DB2-BD59-A6C34878D82A}">
                    <a16:rowId xmlns:a16="http://schemas.microsoft.com/office/drawing/2014/main" xmlns="" val="2728011730"/>
                  </a:ext>
                </a:extLst>
              </a:tr>
              <a:tr h="2327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8" marR="3748" marT="3748" marB="37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50-59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13,9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14,1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0,99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0,64-1,53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0,002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0,966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extLst>
                  <a:ext uri="{0D108BD9-81ED-4DB2-BD59-A6C34878D82A}">
                    <a16:rowId xmlns:a16="http://schemas.microsoft.com/office/drawing/2014/main" xmlns="" val="4200396875"/>
                  </a:ext>
                </a:extLst>
              </a:tr>
              <a:tr h="2327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8" marR="3748" marT="3748" marB="37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Старше 60 лет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4,9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2,9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1,71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0,76-3,86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1,69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0,194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extLst>
                  <a:ext uri="{0D108BD9-81ED-4DB2-BD59-A6C34878D82A}">
                    <a16:rowId xmlns:a16="http://schemas.microsoft.com/office/drawing/2014/main" xmlns="" val="3946645257"/>
                  </a:ext>
                </a:extLst>
              </a:tr>
              <a:tr h="225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8" marR="3748" marT="3748" marB="3748" anchor="ctr"/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01763402"/>
                  </a:ext>
                </a:extLst>
              </a:tr>
              <a:tr h="2327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2.1.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8" marR="3748" marT="3748" marB="37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Мужской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16,4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13,1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1,30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0,85-2,01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1,45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0,229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extLst>
                  <a:ext uri="{0D108BD9-81ED-4DB2-BD59-A6C34878D82A}">
                    <a16:rowId xmlns:a16="http://schemas.microsoft.com/office/drawing/2014/main" xmlns="" val="3414202382"/>
                  </a:ext>
                </a:extLst>
              </a:tr>
              <a:tr h="2327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2.2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8" marR="3748" marT="3748" marB="37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Женский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83,6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266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86,9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0,77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0,49-1,18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extLst>
                  <a:ext uri="{0D108BD9-81ED-4DB2-BD59-A6C34878D82A}">
                    <a16:rowId xmlns:a16="http://schemas.microsoft.com/office/drawing/2014/main" xmlns="" val="1436872857"/>
                  </a:ext>
                </a:extLst>
              </a:tr>
              <a:tr h="225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8" marR="3748" marT="3748" marB="3748" anchor="ctr"/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массы тела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43618289"/>
                  </a:ext>
                </a:extLst>
              </a:tr>
              <a:tr h="2327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3.1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8" marR="3748" marT="3748" marB="37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Менее 18,5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5,5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7,8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0,68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0,37-1,26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1,54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0,215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extLst>
                  <a:ext uri="{0D108BD9-81ED-4DB2-BD59-A6C34878D82A}">
                    <a16:rowId xmlns:a16="http://schemas.microsoft.com/office/drawing/2014/main" xmlns="" val="3877967179"/>
                  </a:ext>
                </a:extLst>
              </a:tr>
              <a:tr h="2327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8" marR="3748" marT="3748" marB="37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18,5-24,9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50,3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52,6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0,91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0,67-1,23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0,37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0,546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extLst>
                  <a:ext uri="{0D108BD9-81ED-4DB2-BD59-A6C34878D82A}">
                    <a16:rowId xmlns:a16="http://schemas.microsoft.com/office/drawing/2014/main" xmlns="" val="2670361874"/>
                  </a:ext>
                </a:extLst>
              </a:tr>
              <a:tr h="2327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8" marR="3748" marT="3748" marB="37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25-29,9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29,2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25,2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1,23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0,87-1,73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1,39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0,239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extLst>
                  <a:ext uri="{0D108BD9-81ED-4DB2-BD59-A6C34878D82A}">
                    <a16:rowId xmlns:a16="http://schemas.microsoft.com/office/drawing/2014/main" xmlns="" val="1661526648"/>
                  </a:ext>
                </a:extLst>
              </a:tr>
              <a:tr h="2327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8" marR="3748" marT="3748" marB="37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30-34,9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10,1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11,4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0,87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0,53-1,42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0,30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0,580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extLst>
                  <a:ext uri="{0D108BD9-81ED-4DB2-BD59-A6C34878D82A}">
                    <a16:rowId xmlns:a16="http://schemas.microsoft.com/office/drawing/2014/main" xmlns="" val="1062332"/>
                  </a:ext>
                </a:extLst>
              </a:tr>
              <a:tr h="2327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8" marR="3748" marT="3748" marB="37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35-39,9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4,6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2,6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1,81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0,77-4,26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1,90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0,167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extLst>
                  <a:ext uri="{0D108BD9-81ED-4DB2-BD59-A6C34878D82A}">
                    <a16:rowId xmlns:a16="http://schemas.microsoft.com/office/drawing/2014/main" xmlns="" val="810723461"/>
                  </a:ext>
                </a:extLst>
              </a:tr>
              <a:tr h="3269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8" marR="3748" marT="3748" marB="37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Более 40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0,84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0,05-13,42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0,02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0,899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extLst>
                  <a:ext uri="{0D108BD9-81ED-4DB2-BD59-A6C34878D82A}">
                    <a16:rowId xmlns:a16="http://schemas.microsoft.com/office/drawing/2014/main" xmlns="" val="3814964094"/>
                  </a:ext>
                </a:extLst>
              </a:tr>
              <a:tr h="3269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8" marR="3748" marT="3748" marB="37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*Более 25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44,3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39,5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1,21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0,892-1,65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1,523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0,218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extLst>
                  <a:ext uri="{0D108BD9-81ED-4DB2-BD59-A6C34878D82A}">
                    <a16:rowId xmlns:a16="http://schemas.microsoft.com/office/drawing/2014/main" xmlns="" val="2679233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70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97877" y="1406769"/>
            <a:ext cx="7886700" cy="4114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69326" y="-285929"/>
            <a:ext cx="7543800" cy="12045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Внепрофессиональные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факторы риска заражения 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COVID-19 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сотрудников МО</a:t>
            </a:r>
            <a:endParaRPr lang="ru-RU" sz="14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280535" y="1169256"/>
          <a:ext cx="8608487" cy="48270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9829">
                  <a:extLst>
                    <a:ext uri="{9D8B030D-6E8A-4147-A177-3AD203B41FA5}">
                      <a16:colId xmlns:a16="http://schemas.microsoft.com/office/drawing/2014/main" xmlns="" val="2687060190"/>
                    </a:ext>
                  </a:extLst>
                </a:gridCol>
                <a:gridCol w="2281930">
                  <a:extLst>
                    <a:ext uri="{9D8B030D-6E8A-4147-A177-3AD203B41FA5}">
                      <a16:colId xmlns:a16="http://schemas.microsoft.com/office/drawing/2014/main" xmlns="" val="1348717184"/>
                    </a:ext>
                  </a:extLst>
                </a:gridCol>
                <a:gridCol w="733341">
                  <a:extLst>
                    <a:ext uri="{9D8B030D-6E8A-4147-A177-3AD203B41FA5}">
                      <a16:colId xmlns:a16="http://schemas.microsoft.com/office/drawing/2014/main" xmlns="" val="2673554747"/>
                    </a:ext>
                  </a:extLst>
                </a:gridCol>
                <a:gridCol w="733341">
                  <a:extLst>
                    <a:ext uri="{9D8B030D-6E8A-4147-A177-3AD203B41FA5}">
                      <a16:colId xmlns:a16="http://schemas.microsoft.com/office/drawing/2014/main" xmlns="" val="3759525038"/>
                    </a:ext>
                  </a:extLst>
                </a:gridCol>
                <a:gridCol w="733341">
                  <a:extLst>
                    <a:ext uri="{9D8B030D-6E8A-4147-A177-3AD203B41FA5}">
                      <a16:colId xmlns:a16="http://schemas.microsoft.com/office/drawing/2014/main" xmlns="" val="2482540725"/>
                    </a:ext>
                  </a:extLst>
                </a:gridCol>
                <a:gridCol w="733341">
                  <a:extLst>
                    <a:ext uri="{9D8B030D-6E8A-4147-A177-3AD203B41FA5}">
                      <a16:colId xmlns:a16="http://schemas.microsoft.com/office/drawing/2014/main" xmlns="" val="1984863873"/>
                    </a:ext>
                  </a:extLst>
                </a:gridCol>
                <a:gridCol w="733341">
                  <a:extLst>
                    <a:ext uri="{9D8B030D-6E8A-4147-A177-3AD203B41FA5}">
                      <a16:colId xmlns:a16="http://schemas.microsoft.com/office/drawing/2014/main" xmlns="" val="4110910375"/>
                    </a:ext>
                  </a:extLst>
                </a:gridCol>
                <a:gridCol w="1004384">
                  <a:extLst>
                    <a:ext uri="{9D8B030D-6E8A-4147-A177-3AD203B41FA5}">
                      <a16:colId xmlns:a16="http://schemas.microsoft.com/office/drawing/2014/main" xmlns="" val="2865798301"/>
                    </a:ext>
                  </a:extLst>
                </a:gridCol>
                <a:gridCol w="462298">
                  <a:extLst>
                    <a:ext uri="{9D8B030D-6E8A-4147-A177-3AD203B41FA5}">
                      <a16:colId xmlns:a16="http://schemas.microsoft.com/office/drawing/2014/main" xmlns="" val="128196255"/>
                    </a:ext>
                  </a:extLst>
                </a:gridCol>
                <a:gridCol w="733341">
                  <a:extLst>
                    <a:ext uri="{9D8B030D-6E8A-4147-A177-3AD203B41FA5}">
                      <a16:colId xmlns:a16="http://schemas.microsoft.com/office/drawing/2014/main" xmlns="" val="1930940979"/>
                    </a:ext>
                  </a:extLst>
                </a:gridCol>
              </a:tblGrid>
              <a:tr h="46935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" marR="2525" marT="2525" marB="2525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Фактор риска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Основная группа, n=366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Контрольная группа, n=306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OR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95% Cl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χ</a:t>
                      </a:r>
                      <a:r>
                        <a:rPr lang="ru-RU" sz="1400" baseline="300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extLst>
                  <a:ext uri="{0D108BD9-81ED-4DB2-BD59-A6C34878D82A}">
                    <a16:rowId xmlns:a16="http://schemas.microsoft.com/office/drawing/2014/main" xmlns="" val="1715432565"/>
                  </a:ext>
                </a:extLst>
              </a:tr>
              <a:tr h="2346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Абс.ч.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Абс.ч.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57299763"/>
                  </a:ext>
                </a:extLst>
              </a:tr>
              <a:tr h="2398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" marR="2525" marT="2525" marB="2525" anchor="ctr"/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Группа крови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86033883"/>
                  </a:ext>
                </a:extLst>
              </a:tr>
              <a:tr h="2578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4.1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" marR="2525" marT="2525" marB="2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33,6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39,5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0,77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0,56-1,06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2,54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0,112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extLst>
                  <a:ext uri="{0D108BD9-81ED-4DB2-BD59-A6C34878D82A}">
                    <a16:rowId xmlns:a16="http://schemas.microsoft.com/office/drawing/2014/main" xmlns="" val="479243850"/>
                  </a:ext>
                </a:extLst>
              </a:tr>
              <a:tr h="2578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4.2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" marR="2525" marT="2525" marB="2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37,4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32,7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1,23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0,89-1,69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1,65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0,200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extLst>
                  <a:ext uri="{0D108BD9-81ED-4DB2-BD59-A6C34878D82A}">
                    <a16:rowId xmlns:a16="http://schemas.microsoft.com/office/drawing/2014/main" xmlns="" val="3627828268"/>
                  </a:ext>
                </a:extLst>
              </a:tr>
              <a:tr h="2578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4.3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" marR="2525" marT="2525" marB="2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19,7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18,6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0,64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0,43-0,96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0,12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0,733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extLst>
                  <a:ext uri="{0D108BD9-81ED-4DB2-BD59-A6C34878D82A}">
                    <a16:rowId xmlns:a16="http://schemas.microsoft.com/office/drawing/2014/main" xmlns="" val="1056608565"/>
                  </a:ext>
                </a:extLst>
              </a:tr>
              <a:tr h="2578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4.4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" marR="2525" marT="2525" marB="2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9,3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9,2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3,82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1,74-8,37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0,004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0,951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extLst>
                  <a:ext uri="{0D108BD9-81ED-4DB2-BD59-A6C34878D82A}">
                    <a16:rowId xmlns:a16="http://schemas.microsoft.com/office/drawing/2014/main" xmlns="" val="3132946359"/>
                  </a:ext>
                </a:extLst>
              </a:tr>
              <a:tr h="2398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" marR="2525" marT="2525" marB="2525" anchor="ctr"/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Резус-фактор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3762480"/>
                  </a:ext>
                </a:extLst>
              </a:tr>
              <a:tr h="2578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5.1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" marR="2525" marT="2525" marB="2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Положительный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84,2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261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85,3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0,92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0,60-1,39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0,17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0,683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extLst>
                  <a:ext uri="{0D108BD9-81ED-4DB2-BD59-A6C34878D82A}">
                    <a16:rowId xmlns:a16="http://schemas.microsoft.com/office/drawing/2014/main" xmlns="" val="1691317126"/>
                  </a:ext>
                </a:extLst>
              </a:tr>
              <a:tr h="2578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5.2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" marR="2525" marT="2525" marB="2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Отрицательный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15,8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14,7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1,09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0,72-1,67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extLst>
                  <a:ext uri="{0D108BD9-81ED-4DB2-BD59-A6C34878D82A}">
                    <a16:rowId xmlns:a16="http://schemas.microsoft.com/office/drawing/2014/main" xmlns="" val="745222581"/>
                  </a:ext>
                </a:extLst>
              </a:tr>
              <a:tr h="2398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" marR="2525" marT="2525" marB="2525" anchor="ctr"/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Профилактический прием различных препаратов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64764631"/>
                  </a:ext>
                </a:extLst>
              </a:tr>
              <a:tr h="4589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6.1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" marR="2525" marT="2525" marB="2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Отсутствие регулярного приема витамина </a:t>
                      </a:r>
                      <a:r>
                        <a:rPr lang="en-US" sz="1400" b="1">
                          <a:effectLst/>
                        </a:rPr>
                        <a:t>D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300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82,0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205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67,0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2,24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1,57-3,20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20,01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&lt;0,001*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extLst>
                  <a:ext uri="{0D108BD9-81ED-4DB2-BD59-A6C34878D82A}">
                    <a16:rowId xmlns:a16="http://schemas.microsoft.com/office/drawing/2014/main" xmlns="" val="702853183"/>
                  </a:ext>
                </a:extLst>
              </a:tr>
              <a:tr h="4693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6.2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" marR="2525" marT="2525" marB="2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Отсутствие регулярного приема цинка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349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95,4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288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94,1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1,28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0,65-2,54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0,52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0,473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extLst>
                  <a:ext uri="{0D108BD9-81ED-4DB2-BD59-A6C34878D82A}">
                    <a16:rowId xmlns:a16="http://schemas.microsoft.com/office/drawing/2014/main" xmlns="" val="4192139104"/>
                  </a:ext>
                </a:extLst>
              </a:tr>
              <a:tr h="4693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6.3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" marR="2525" marT="2525" marB="2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Отсутствие регулярного приема витамина С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332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90,7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273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89,2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1,18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0,71-1,96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0,42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0,520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extLst>
                  <a:ext uri="{0D108BD9-81ED-4DB2-BD59-A6C34878D82A}">
                    <a16:rowId xmlns:a16="http://schemas.microsoft.com/office/drawing/2014/main" xmlns="" val="2600811496"/>
                  </a:ext>
                </a:extLst>
              </a:tr>
              <a:tr h="4589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6.4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" marR="2525" marT="2525" marB="2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Отсутствие регулярного приема поливитаминов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237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64,8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166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54,2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1,55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1,14-2,11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7,66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0,006*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extLst>
                  <a:ext uri="{0D108BD9-81ED-4DB2-BD59-A6C34878D82A}">
                    <a16:rowId xmlns:a16="http://schemas.microsoft.com/office/drawing/2014/main" xmlns="" val="3341496283"/>
                  </a:ext>
                </a:extLst>
              </a:tr>
            </a:tbl>
          </a:graphicData>
        </a:graphic>
      </p:graphicFrame>
      <p:sp>
        <p:nvSpPr>
          <p:cNvPr id="8" name="Нижний колонтитул 3"/>
          <p:cNvSpPr txBox="1">
            <a:spLocks/>
          </p:cNvSpPr>
          <p:nvPr/>
        </p:nvSpPr>
        <p:spPr>
          <a:xfrm>
            <a:off x="0" y="6444538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</a:rPr>
              <a:t>* - различия показателей статистически значимы (</a:t>
            </a:r>
            <a:r>
              <a:rPr lang="en-US" dirty="0" smtClean="0">
                <a:solidFill>
                  <a:schemeClr val="bg1"/>
                </a:solidFill>
              </a:rPr>
              <a:t>p</a:t>
            </a:r>
            <a:r>
              <a:rPr lang="ru-RU" dirty="0" smtClean="0">
                <a:solidFill>
                  <a:schemeClr val="bg1"/>
                </a:solidFill>
              </a:rPr>
              <a:t>&lt;0,05)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30824" y="3990526"/>
            <a:ext cx="2611316" cy="712176"/>
          </a:xfrm>
          <a:prstGeom prst="ellipse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30824" y="5414880"/>
            <a:ext cx="2611316" cy="712176"/>
          </a:xfrm>
          <a:prstGeom prst="ellipse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98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97877" y="1406769"/>
            <a:ext cx="7886700" cy="4114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69327" y="-298942"/>
            <a:ext cx="7543800" cy="12045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Внепрофессиональные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факторы риска заражения 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COVID-19 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сотрудников МО</a:t>
            </a:r>
            <a:endParaRPr lang="ru-RU" sz="14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297299" y="1257180"/>
          <a:ext cx="8292784" cy="27944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2965">
                  <a:extLst>
                    <a:ext uri="{9D8B030D-6E8A-4147-A177-3AD203B41FA5}">
                      <a16:colId xmlns:a16="http://schemas.microsoft.com/office/drawing/2014/main" xmlns="" val="2687060190"/>
                    </a:ext>
                  </a:extLst>
                </a:gridCol>
                <a:gridCol w="2198243">
                  <a:extLst>
                    <a:ext uri="{9D8B030D-6E8A-4147-A177-3AD203B41FA5}">
                      <a16:colId xmlns:a16="http://schemas.microsoft.com/office/drawing/2014/main" xmlns="" val="1348717184"/>
                    </a:ext>
                  </a:extLst>
                </a:gridCol>
                <a:gridCol w="706447">
                  <a:extLst>
                    <a:ext uri="{9D8B030D-6E8A-4147-A177-3AD203B41FA5}">
                      <a16:colId xmlns:a16="http://schemas.microsoft.com/office/drawing/2014/main" xmlns="" val="2673554747"/>
                    </a:ext>
                  </a:extLst>
                </a:gridCol>
                <a:gridCol w="706447">
                  <a:extLst>
                    <a:ext uri="{9D8B030D-6E8A-4147-A177-3AD203B41FA5}">
                      <a16:colId xmlns:a16="http://schemas.microsoft.com/office/drawing/2014/main" xmlns="" val="3759525038"/>
                    </a:ext>
                  </a:extLst>
                </a:gridCol>
                <a:gridCol w="706447">
                  <a:extLst>
                    <a:ext uri="{9D8B030D-6E8A-4147-A177-3AD203B41FA5}">
                      <a16:colId xmlns:a16="http://schemas.microsoft.com/office/drawing/2014/main" xmlns="" val="2482540725"/>
                    </a:ext>
                  </a:extLst>
                </a:gridCol>
                <a:gridCol w="706447">
                  <a:extLst>
                    <a:ext uri="{9D8B030D-6E8A-4147-A177-3AD203B41FA5}">
                      <a16:colId xmlns:a16="http://schemas.microsoft.com/office/drawing/2014/main" xmlns="" val="1984863873"/>
                    </a:ext>
                  </a:extLst>
                </a:gridCol>
                <a:gridCol w="706447">
                  <a:extLst>
                    <a:ext uri="{9D8B030D-6E8A-4147-A177-3AD203B41FA5}">
                      <a16:colId xmlns:a16="http://schemas.microsoft.com/office/drawing/2014/main" xmlns="" val="4110910375"/>
                    </a:ext>
                  </a:extLst>
                </a:gridCol>
                <a:gridCol w="967550">
                  <a:extLst>
                    <a:ext uri="{9D8B030D-6E8A-4147-A177-3AD203B41FA5}">
                      <a16:colId xmlns:a16="http://schemas.microsoft.com/office/drawing/2014/main" xmlns="" val="2865798301"/>
                    </a:ext>
                  </a:extLst>
                </a:gridCol>
                <a:gridCol w="445344">
                  <a:extLst>
                    <a:ext uri="{9D8B030D-6E8A-4147-A177-3AD203B41FA5}">
                      <a16:colId xmlns:a16="http://schemas.microsoft.com/office/drawing/2014/main" xmlns="" val="128196255"/>
                    </a:ext>
                  </a:extLst>
                </a:gridCol>
                <a:gridCol w="706447">
                  <a:extLst>
                    <a:ext uri="{9D8B030D-6E8A-4147-A177-3AD203B41FA5}">
                      <a16:colId xmlns:a16="http://schemas.microsoft.com/office/drawing/2014/main" xmlns="" val="1930940979"/>
                    </a:ext>
                  </a:extLst>
                </a:gridCol>
              </a:tblGrid>
              <a:tr h="25078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" marR="2525" marT="2525" marB="2525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Фактор риска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Основная группа, n=366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Контрольная группа, n=306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OR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95% Cl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χ</a:t>
                      </a:r>
                      <a:r>
                        <a:rPr lang="ru-RU" sz="1400" baseline="300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extLst>
                  <a:ext uri="{0D108BD9-81ED-4DB2-BD59-A6C34878D82A}">
                    <a16:rowId xmlns:a16="http://schemas.microsoft.com/office/drawing/2014/main" xmlns="" val="1715432565"/>
                  </a:ext>
                </a:extLst>
              </a:tr>
              <a:tr h="1225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Абс.ч.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Абс.ч.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57299763"/>
                  </a:ext>
                </a:extLst>
              </a:tr>
              <a:tr h="1269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" marR="2525" marT="2525" marB="2525" anchor="ctr"/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Вредные привычки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64598222"/>
                  </a:ext>
                </a:extLst>
              </a:tr>
              <a:tr h="2507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7.1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" marR="2525" marT="2525" marB="2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Курение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20,8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26,5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0,73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0,51-1,04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3,03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0,082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extLst>
                  <a:ext uri="{0D108BD9-81ED-4DB2-BD59-A6C34878D82A}">
                    <a16:rowId xmlns:a16="http://schemas.microsoft.com/office/drawing/2014/main" xmlns="" val="3391286871"/>
                  </a:ext>
                </a:extLst>
              </a:tr>
              <a:tr h="2507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7.2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" marR="2525" marT="2525" marB="2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Употребление алкогольных напитков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82,0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83,3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0,91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0,61-1,36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0,22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0,642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extLst>
                  <a:ext uri="{0D108BD9-81ED-4DB2-BD59-A6C34878D82A}">
                    <a16:rowId xmlns:a16="http://schemas.microsoft.com/office/drawing/2014/main" xmlns="" val="4238733206"/>
                  </a:ext>
                </a:extLst>
              </a:tr>
              <a:tr h="1269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" marR="2525" marT="2525" marB="2525" anchor="ctr"/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Занятия спортом и общая двигательная активность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25935499"/>
                  </a:ext>
                </a:extLst>
              </a:tr>
              <a:tr h="2507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8.1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" marR="2525" marT="2525" marB="2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Отсутствие занятий спортом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56,0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157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51,3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1,21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0,89-1,64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1,48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0,224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extLst>
                  <a:ext uri="{0D108BD9-81ED-4DB2-BD59-A6C34878D82A}">
                    <a16:rowId xmlns:a16="http://schemas.microsoft.com/office/drawing/2014/main" xmlns="" val="2714651199"/>
                  </a:ext>
                </a:extLst>
              </a:tr>
              <a:tr h="379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8.2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" marR="2525" marT="2525" marB="2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Низкий уровень двигательной активности (менее 5000 шагов в день)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25,6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26,4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0,96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0,64-1,43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0,83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0,364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extLst>
                  <a:ext uri="{0D108BD9-81ED-4DB2-BD59-A6C34878D82A}">
                    <a16:rowId xmlns:a16="http://schemas.microsoft.com/office/drawing/2014/main" xmlns="" val="719462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677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97877" y="1389184"/>
            <a:ext cx="7886700" cy="4114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69327" y="-298942"/>
            <a:ext cx="7543800" cy="12045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Внепрофессиональные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факторы риска заражения 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COVID-19 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сотрудников МО</a:t>
            </a:r>
            <a:endParaRPr lang="ru-RU" sz="14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</p:nvPr>
        </p:nvGraphicFramePr>
        <p:xfrm>
          <a:off x="255362" y="905604"/>
          <a:ext cx="8616075" cy="52626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0238">
                  <a:extLst>
                    <a:ext uri="{9D8B030D-6E8A-4147-A177-3AD203B41FA5}">
                      <a16:colId xmlns:a16="http://schemas.microsoft.com/office/drawing/2014/main" xmlns="" val="666141175"/>
                    </a:ext>
                  </a:extLst>
                </a:gridCol>
                <a:gridCol w="2283941">
                  <a:extLst>
                    <a:ext uri="{9D8B030D-6E8A-4147-A177-3AD203B41FA5}">
                      <a16:colId xmlns:a16="http://schemas.microsoft.com/office/drawing/2014/main" xmlns="" val="3046618170"/>
                    </a:ext>
                  </a:extLst>
                </a:gridCol>
                <a:gridCol w="733987">
                  <a:extLst>
                    <a:ext uri="{9D8B030D-6E8A-4147-A177-3AD203B41FA5}">
                      <a16:colId xmlns:a16="http://schemas.microsoft.com/office/drawing/2014/main" xmlns="" val="927246835"/>
                    </a:ext>
                  </a:extLst>
                </a:gridCol>
                <a:gridCol w="733987">
                  <a:extLst>
                    <a:ext uri="{9D8B030D-6E8A-4147-A177-3AD203B41FA5}">
                      <a16:colId xmlns:a16="http://schemas.microsoft.com/office/drawing/2014/main" xmlns="" val="4091798000"/>
                    </a:ext>
                  </a:extLst>
                </a:gridCol>
                <a:gridCol w="733987">
                  <a:extLst>
                    <a:ext uri="{9D8B030D-6E8A-4147-A177-3AD203B41FA5}">
                      <a16:colId xmlns:a16="http://schemas.microsoft.com/office/drawing/2014/main" xmlns="" val="1172325337"/>
                    </a:ext>
                  </a:extLst>
                </a:gridCol>
                <a:gridCol w="733987">
                  <a:extLst>
                    <a:ext uri="{9D8B030D-6E8A-4147-A177-3AD203B41FA5}">
                      <a16:colId xmlns:a16="http://schemas.microsoft.com/office/drawing/2014/main" xmlns="" val="4256432799"/>
                    </a:ext>
                  </a:extLst>
                </a:gridCol>
                <a:gridCol w="733987">
                  <a:extLst>
                    <a:ext uri="{9D8B030D-6E8A-4147-A177-3AD203B41FA5}">
                      <a16:colId xmlns:a16="http://schemas.microsoft.com/office/drawing/2014/main" xmlns="" val="4143026968"/>
                    </a:ext>
                  </a:extLst>
                </a:gridCol>
                <a:gridCol w="733987">
                  <a:extLst>
                    <a:ext uri="{9D8B030D-6E8A-4147-A177-3AD203B41FA5}">
                      <a16:colId xmlns:a16="http://schemas.microsoft.com/office/drawing/2014/main" xmlns="" val="560488061"/>
                    </a:ext>
                  </a:extLst>
                </a:gridCol>
                <a:gridCol w="733987">
                  <a:extLst>
                    <a:ext uri="{9D8B030D-6E8A-4147-A177-3AD203B41FA5}">
                      <a16:colId xmlns:a16="http://schemas.microsoft.com/office/drawing/2014/main" xmlns="" val="4197241803"/>
                    </a:ext>
                  </a:extLst>
                </a:gridCol>
                <a:gridCol w="733987">
                  <a:extLst>
                    <a:ext uri="{9D8B030D-6E8A-4147-A177-3AD203B41FA5}">
                      <a16:colId xmlns:a16="http://schemas.microsoft.com/office/drawing/2014/main" xmlns="" val="709804881"/>
                    </a:ext>
                  </a:extLst>
                </a:gridCol>
              </a:tblGrid>
              <a:tr h="38692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5" marR="1965" marT="1965" marB="1965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Фактор риска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Основная группа, n=366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Контрольная группа, n=306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OR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95% Cl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χ</a:t>
                      </a:r>
                      <a:r>
                        <a:rPr lang="ru-RU" sz="1400" baseline="300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extLst>
                  <a:ext uri="{0D108BD9-81ED-4DB2-BD59-A6C34878D82A}">
                    <a16:rowId xmlns:a16="http://schemas.microsoft.com/office/drawing/2014/main" xmlns="" val="659159077"/>
                  </a:ext>
                </a:extLst>
              </a:tr>
              <a:tr h="1890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Абс.ч.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%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Абс.ч.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%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01044979"/>
                  </a:ext>
                </a:extLst>
              </a:tr>
              <a:tr h="1930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5" marR="1965" marT="1965" marB="1965" anchor="ctr"/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Наличие хронических заболеваний или состояний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936878"/>
                  </a:ext>
                </a:extLst>
              </a:tr>
              <a:tr h="3869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9.1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5" marR="1965" marT="1965" marB="196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Заболевания бронхо-легочной системы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24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6,6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36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11,8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0,53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0,31-0,90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5,56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0,019*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extLst>
                  <a:ext uri="{0D108BD9-81ED-4DB2-BD59-A6C34878D82A}">
                    <a16:rowId xmlns:a16="http://schemas.microsoft.com/office/drawing/2014/main" xmlns="" val="116130610"/>
                  </a:ext>
                </a:extLst>
              </a:tr>
              <a:tr h="3869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9.2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5" marR="1965" marT="1965" marB="196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Заболевания сердечно-сосудистой системы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13,4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10,1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2,09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1,23-3,58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1,43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0,232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extLst>
                  <a:ext uri="{0D108BD9-81ED-4DB2-BD59-A6C34878D82A}">
                    <a16:rowId xmlns:a16="http://schemas.microsoft.com/office/drawing/2014/main" xmlns="" val="3562277547"/>
                  </a:ext>
                </a:extLst>
              </a:tr>
              <a:tr h="5847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9.3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5" marR="1965" marT="1965" marB="196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Заболевания желудочно-кишечного тракта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24,0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25,8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0,91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0,64-1,29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0,28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0,597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extLst>
                  <a:ext uri="{0D108BD9-81ED-4DB2-BD59-A6C34878D82A}">
                    <a16:rowId xmlns:a16="http://schemas.microsoft.com/office/drawing/2014/main" xmlns="" val="3809541075"/>
                  </a:ext>
                </a:extLst>
              </a:tr>
              <a:tr h="3869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9.4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5" marR="1965" marT="1965" marB="196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Заболевания мочеполовой системы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8,2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8,8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0,92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0,54-1,59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0,084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0,772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extLst>
                  <a:ext uri="{0D108BD9-81ED-4DB2-BD59-A6C34878D82A}">
                    <a16:rowId xmlns:a16="http://schemas.microsoft.com/office/drawing/2014/main" xmlns="" val="3873268159"/>
                  </a:ext>
                </a:extLst>
              </a:tr>
              <a:tr h="3869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9.5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5" marR="1965" marT="1965" marB="196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Онкопатология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1,68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0,31-9,23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0,363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0,547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extLst>
                  <a:ext uri="{0D108BD9-81ED-4DB2-BD59-A6C34878D82A}">
                    <a16:rowId xmlns:a16="http://schemas.microsoft.com/office/drawing/2014/main" xmlns="" val="2427224379"/>
                  </a:ext>
                </a:extLst>
              </a:tr>
              <a:tr h="3869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9.6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5" marR="1965" marT="1965" marB="196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Неврологические заболевания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5,7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5,9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0,97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0,51-1,86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0,006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0,937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extLst>
                  <a:ext uri="{0D108BD9-81ED-4DB2-BD59-A6C34878D82A}">
                    <a16:rowId xmlns:a16="http://schemas.microsoft.com/office/drawing/2014/main" xmlns="" val="2220661020"/>
                  </a:ext>
                </a:extLst>
              </a:tr>
              <a:tr h="3869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9.7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5" marR="1965" marT="1965" marB="196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Аллергические заболевания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11,2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15,0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0,71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0,45-1,12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2,17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0,141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extLst>
                  <a:ext uri="{0D108BD9-81ED-4DB2-BD59-A6C34878D82A}">
                    <a16:rowId xmlns:a16="http://schemas.microsoft.com/office/drawing/2014/main" xmlns="" val="818645746"/>
                  </a:ext>
                </a:extLst>
              </a:tr>
              <a:tr h="3869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9.8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5" marR="1965" marT="1965" marB="196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Аутоиммунные заболевания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2,5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4,9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0,49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0,21-1,13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2,89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0,090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extLst>
                  <a:ext uri="{0D108BD9-81ED-4DB2-BD59-A6C34878D82A}">
                    <a16:rowId xmlns:a16="http://schemas.microsoft.com/office/drawing/2014/main" xmlns="" val="1573248573"/>
                  </a:ext>
                </a:extLst>
              </a:tr>
              <a:tr h="3869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9.9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5" marR="1965" marT="1965" marB="196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Сахарный диабет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1,26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0,35-4,50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0,13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0,724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extLst>
                  <a:ext uri="{0D108BD9-81ED-4DB2-BD59-A6C34878D82A}">
                    <a16:rowId xmlns:a16="http://schemas.microsoft.com/office/drawing/2014/main" xmlns="" val="3090674901"/>
                  </a:ext>
                </a:extLst>
              </a:tr>
              <a:tr h="3869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9.10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5" marR="1965" marT="1965" marB="196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Герпесвирусная инфекция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7,4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3,3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2,36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1,12-4,95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5,41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0,021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extLst>
                  <a:ext uri="{0D108BD9-81ED-4DB2-BD59-A6C34878D82A}">
                    <a16:rowId xmlns:a16="http://schemas.microsoft.com/office/drawing/2014/main" xmlns="" val="167673602"/>
                  </a:ext>
                </a:extLst>
              </a:tr>
            </a:tbl>
          </a:graphicData>
        </a:graphic>
      </p:graphicFrame>
      <p:sp>
        <p:nvSpPr>
          <p:cNvPr id="8" name="Нижний колонтитул 3"/>
          <p:cNvSpPr txBox="1">
            <a:spLocks/>
          </p:cNvSpPr>
          <p:nvPr/>
        </p:nvSpPr>
        <p:spPr>
          <a:xfrm>
            <a:off x="0" y="6444538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</a:rPr>
              <a:t>* - различия показателей статистически значимы (</a:t>
            </a:r>
            <a:r>
              <a:rPr lang="en-US" dirty="0" smtClean="0">
                <a:solidFill>
                  <a:schemeClr val="bg1"/>
                </a:solidFill>
              </a:rPr>
              <a:t>p</a:t>
            </a:r>
            <a:r>
              <a:rPr lang="ru-RU" dirty="0" smtClean="0">
                <a:solidFill>
                  <a:schemeClr val="bg1"/>
                </a:solidFill>
              </a:rPr>
              <a:t>&lt;0,05)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64155" y="1720806"/>
            <a:ext cx="2611316" cy="712176"/>
          </a:xfrm>
          <a:prstGeom prst="ellipse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29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704" y="2276872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Вспышки </a:t>
            </a:r>
            <a:r>
              <a:rPr lang="en-US" sz="4800" b="1" dirty="0" smtClean="0">
                <a:solidFill>
                  <a:srgbClr val="FF0000"/>
                </a:solidFill>
              </a:rPr>
              <a:t>COVID-19 </a:t>
            </a:r>
            <a:r>
              <a:rPr lang="ru-RU" sz="4800" b="1" dirty="0" smtClean="0">
                <a:solidFill>
                  <a:srgbClr val="FF0000"/>
                </a:solidFill>
              </a:rPr>
              <a:t>в медицинских организациях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4F261-D931-423D-BBCE-10B226616C9D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88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4F261-D931-423D-BBCE-10B226616C9D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7"/>
            <a:ext cx="7859216" cy="36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/>
          </p:nvPr>
        </p:nvGraphicFramePr>
        <p:xfrm>
          <a:off x="251520" y="1260475"/>
          <a:ext cx="8601075" cy="50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23528" y="-27384"/>
            <a:ext cx="8601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Сравнительная характеристика заболеваемости </a:t>
            </a:r>
            <a:r>
              <a:rPr lang="en-US" sz="2400" b="1" dirty="0">
                <a:solidFill>
                  <a:srgbClr val="FF0000"/>
                </a:solidFill>
              </a:rPr>
              <a:t>COVID</a:t>
            </a:r>
            <a:r>
              <a:rPr lang="ru-RU" sz="2400" b="1" dirty="0">
                <a:solidFill>
                  <a:srgbClr val="FF0000"/>
                </a:solidFill>
              </a:rPr>
              <a:t>-19 </a:t>
            </a:r>
            <a:r>
              <a:rPr lang="ru-RU" sz="2400" b="1" dirty="0" smtClean="0">
                <a:solidFill>
                  <a:srgbClr val="FF0000"/>
                </a:solidFill>
              </a:rPr>
              <a:t>сотрудников </a:t>
            </a:r>
            <a:r>
              <a:rPr lang="ru-RU" sz="2400" b="1" dirty="0">
                <a:solidFill>
                  <a:srgbClr val="FF0000"/>
                </a:solidFill>
              </a:rPr>
              <a:t>медицинских организаций </a:t>
            </a:r>
            <a:r>
              <a:rPr lang="ru-RU" sz="2400" b="1" dirty="0" smtClean="0">
                <a:solidFill>
                  <a:srgbClr val="FF0000"/>
                </a:solidFill>
              </a:rPr>
              <a:t>и заболевших при ее распространении в </a:t>
            </a:r>
            <a:r>
              <a:rPr lang="ru-RU" sz="2400" b="1" dirty="0" err="1" smtClean="0">
                <a:solidFill>
                  <a:srgbClr val="FF0000"/>
                </a:solidFill>
              </a:rPr>
              <a:t>нозокомиальных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очагах (‰)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03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3573" y="0"/>
            <a:ext cx="9237712" cy="85010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Доля отдельных групп населения в структуре заболевших 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COVID-19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во время пандемии  в 2020-2021 гг.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4F261-D931-423D-BBCE-10B226616C9D}" type="slidenum">
              <a:rPr lang="ru-RU" smtClean="0"/>
              <a:pPr/>
              <a:t>3</a:t>
            </a:fld>
            <a:endParaRPr lang="ru-RU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/>
          </p:nvPr>
        </p:nvGraphicFramePr>
        <p:xfrm>
          <a:off x="514812" y="1097360"/>
          <a:ext cx="8229600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7100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957" y="260648"/>
            <a:ext cx="8640960" cy="70609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Распределение вспышек 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COVID-19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по отдельным медицинским организациям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0343" y="6356349"/>
            <a:ext cx="2133600" cy="365125"/>
          </a:xfrm>
        </p:spPr>
        <p:txBody>
          <a:bodyPr/>
          <a:lstStyle/>
          <a:p>
            <a:fld id="{0944F261-D931-423D-BBCE-10B226616C9D}" type="slidenum">
              <a:rPr lang="ru-RU" smtClean="0"/>
              <a:pPr/>
              <a:t>30</a:t>
            </a:fld>
            <a:endParaRPr lang="ru-RU"/>
          </a:p>
        </p:txBody>
      </p:sp>
      <p:graphicFrame>
        <p:nvGraphicFramePr>
          <p:cNvPr id="7" name="Диаграмма 6"/>
          <p:cNvGraphicFramePr/>
          <p:nvPr>
            <p:extLst/>
          </p:nvPr>
        </p:nvGraphicFramePr>
        <p:xfrm>
          <a:off x="221957" y="1650880"/>
          <a:ext cx="8640960" cy="4705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792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35995"/>
            <a:ext cx="8640960" cy="706090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smtClean="0">
                <a:solidFill>
                  <a:srgbClr val="FF0000"/>
                </a:solidFill>
                <a:latin typeface="+mn-lt"/>
              </a:rPr>
              <a:t>Структурные подразделения медицинских организаций в которых были зарегистрированы вспышки </a:t>
            </a:r>
            <a:r>
              <a:rPr lang="en-US" sz="2600" b="1" dirty="0" smtClean="0">
                <a:solidFill>
                  <a:srgbClr val="FF0000"/>
                </a:solidFill>
                <a:latin typeface="+mn-lt"/>
              </a:rPr>
              <a:t>COVID-19</a:t>
            </a:r>
            <a:endParaRPr lang="ru-RU" sz="2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0343" y="6356349"/>
            <a:ext cx="2133600" cy="365125"/>
          </a:xfrm>
        </p:spPr>
        <p:txBody>
          <a:bodyPr/>
          <a:lstStyle/>
          <a:p>
            <a:fld id="{0944F261-D931-423D-BBCE-10B226616C9D}" type="slidenum">
              <a:rPr lang="ru-RU" smtClean="0"/>
              <a:pPr/>
              <a:t>31</a:t>
            </a:fld>
            <a:endParaRPr lang="ru-RU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279186712"/>
              </p:ext>
            </p:extLst>
          </p:nvPr>
        </p:nvGraphicFramePr>
        <p:xfrm>
          <a:off x="539552" y="1200278"/>
          <a:ext cx="8064896" cy="5145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8869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0039" y="1390665"/>
            <a:ext cx="8435484" cy="5330809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1900" dirty="0" smtClean="0"/>
              <a:t>Вспышки </a:t>
            </a:r>
            <a:r>
              <a:rPr lang="en-US" sz="1900" dirty="0"/>
              <a:t>COVID</a:t>
            </a:r>
            <a:r>
              <a:rPr lang="ru-RU" sz="1900" dirty="0"/>
              <a:t>-19 в медицинских организациях возникали на фоне эпидемического неблагополучия на территории и были обусловлены множественными заносами инфекции пациентами и </a:t>
            </a:r>
            <a:r>
              <a:rPr lang="ru-RU" sz="1900" dirty="0" smtClean="0"/>
              <a:t>персоналом;</a:t>
            </a:r>
            <a:endParaRPr lang="ru-RU" sz="19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900" dirty="0" smtClean="0"/>
              <a:t>Вовлечение в эпидемический процесс одномоментно нескольких структурных подразделений;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900" dirty="0" smtClean="0"/>
              <a:t>Преобладание </a:t>
            </a:r>
            <a:r>
              <a:rPr lang="ru-RU" sz="1900" dirty="0"/>
              <a:t>среди </a:t>
            </a:r>
            <a:r>
              <a:rPr lang="ru-RU" sz="1900" dirty="0" smtClean="0"/>
              <a:t>пострадавших сотрудников МО;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900" dirty="0" smtClean="0"/>
              <a:t>В </a:t>
            </a:r>
            <a:r>
              <a:rPr lang="ru-RU" sz="1900" dirty="0"/>
              <a:t>структуре заболевших </a:t>
            </a:r>
            <a:r>
              <a:rPr lang="ru-RU" sz="1900" dirty="0" smtClean="0"/>
              <a:t>незначительная доля детей (в первые две волны пандемии);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900" dirty="0" err="1"/>
              <a:t>О</a:t>
            </a:r>
            <a:r>
              <a:rPr lang="ru-RU" sz="1900" dirty="0" err="1" smtClean="0"/>
              <a:t>дномоментность</a:t>
            </a:r>
            <a:r>
              <a:rPr lang="ru-RU" sz="1900" dirty="0" smtClean="0"/>
              <a:t> </a:t>
            </a:r>
            <a:r>
              <a:rPr lang="ru-RU" sz="1900" dirty="0"/>
              <a:t>возникновения случаев заболевания в очаге</a:t>
            </a:r>
            <a:r>
              <a:rPr lang="ru-RU" sz="1900" dirty="0" smtClean="0"/>
              <a:t>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900" dirty="0" smtClean="0"/>
              <a:t>Сложности установления источника инфекции (в 42,6% это МР, в 22,8 – пациенты, 26,3% - пациенты и сотрудники);</a:t>
            </a:r>
            <a:endParaRPr lang="ru-RU" sz="19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900" dirty="0" smtClean="0"/>
              <a:t>Значительная продолжительность вспышек, даже при организации противоэпидемических мероприятий (2,5 инкубационных периода);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900" dirty="0" smtClean="0"/>
              <a:t>Корреляционная зависимость между длительностью существования очага и нарушениями противоэпидемических мероприятий (изоляция источника, применение СИЗ и средств гигиены рук)</a:t>
            </a:r>
            <a:r>
              <a:rPr lang="ru-RU" sz="1900" dirty="0"/>
              <a:t>.</a:t>
            </a:r>
            <a:endParaRPr lang="ru-RU" sz="19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4F261-D931-423D-BBCE-10B226616C9D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284987" y="229233"/>
            <a:ext cx="64247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b="1" dirty="0">
                <a:solidFill>
                  <a:srgbClr val="FF0000"/>
                </a:solidFill>
              </a:rPr>
              <a:t>Особенности вспышек </a:t>
            </a:r>
            <a:r>
              <a:rPr lang="en-US" sz="3200" b="1" dirty="0">
                <a:solidFill>
                  <a:srgbClr val="FF0000"/>
                </a:solidFill>
              </a:rPr>
              <a:t>COVID-1</a:t>
            </a:r>
            <a:r>
              <a:rPr lang="ru-RU" sz="3200" b="1" dirty="0">
                <a:solidFill>
                  <a:srgbClr val="FF0000"/>
                </a:solidFill>
              </a:rPr>
              <a:t>9 в 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медицинских </a:t>
            </a:r>
            <a:r>
              <a:rPr lang="ru-RU" sz="3200" b="1" dirty="0">
                <a:solidFill>
                  <a:srgbClr val="FF0000"/>
                </a:solidFill>
              </a:rPr>
              <a:t>организациях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16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90436"/>
            <a:ext cx="8640960" cy="70609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Характеристика вспышек 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COVID-19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в</a:t>
            </a:r>
            <a:br>
              <a:rPr lang="ru-RU" sz="28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медицинских организациях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0343" y="6356349"/>
            <a:ext cx="2133600" cy="365125"/>
          </a:xfrm>
        </p:spPr>
        <p:txBody>
          <a:bodyPr/>
          <a:lstStyle/>
          <a:p>
            <a:fld id="{0944F261-D931-423D-BBCE-10B226616C9D}" type="slidenum">
              <a:rPr lang="ru-RU" smtClean="0"/>
              <a:pPr/>
              <a:t>33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464105" y="1261209"/>
            <a:ext cx="3679895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 49,1 % вспышек МР были единственными пострадавшими, в 8,8% составляли значительную (более 80%) их часть.</a:t>
            </a:r>
            <a:endParaRPr lang="ru-RU" sz="1600" dirty="0"/>
          </a:p>
        </p:txBody>
      </p:sp>
      <p:graphicFrame>
        <p:nvGraphicFramePr>
          <p:cNvPr id="7" name="Диаграмма 6"/>
          <p:cNvGraphicFramePr/>
          <p:nvPr>
            <p:extLst/>
          </p:nvPr>
        </p:nvGraphicFramePr>
        <p:xfrm>
          <a:off x="-18024" y="2492896"/>
          <a:ext cx="5650751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одзаголовок 2"/>
          <p:cNvSpPr txBox="1">
            <a:spLocks/>
          </p:cNvSpPr>
          <p:nvPr/>
        </p:nvSpPr>
        <p:spPr>
          <a:xfrm>
            <a:off x="5454292" y="4611569"/>
            <a:ext cx="3687040" cy="9745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 smtClean="0"/>
              <a:t>Индекс </a:t>
            </a:r>
            <a:r>
              <a:rPr lang="ru-RU" sz="1600" dirty="0" err="1" smtClean="0"/>
              <a:t>очаговости</a:t>
            </a:r>
            <a:r>
              <a:rPr lang="ru-RU" sz="1600" dirty="0" smtClean="0"/>
              <a:t> -16,9;</a:t>
            </a:r>
          </a:p>
          <a:p>
            <a:pPr marL="0" indent="0">
              <a:buNone/>
            </a:pPr>
            <a:r>
              <a:rPr lang="ru-RU" sz="1600" dirty="0" smtClean="0"/>
              <a:t>Продолжительность существования очага – 32,4 дня.</a:t>
            </a:r>
            <a:endParaRPr lang="ru-RU" sz="3600" i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700808"/>
            <a:ext cx="327582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Структура пострадавших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436096" y="2825641"/>
            <a:ext cx="3707904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Вероятными источниками при вспышках были:</a:t>
            </a:r>
          </a:p>
          <a:p>
            <a:r>
              <a:rPr lang="ru-RU" sz="1600" dirty="0" smtClean="0"/>
              <a:t>-пациенты – 26,3 %;</a:t>
            </a:r>
          </a:p>
          <a:p>
            <a:r>
              <a:rPr lang="ru-RU" sz="1600" dirty="0" smtClean="0"/>
              <a:t>-сотрудники – 45,6 %;</a:t>
            </a:r>
          </a:p>
          <a:p>
            <a:r>
              <a:rPr lang="ru-RU" sz="1600" dirty="0" smtClean="0"/>
              <a:t>-пациенты и сотрудники – 22,8 %.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8102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6443407"/>
              </p:ext>
            </p:extLst>
          </p:nvPr>
        </p:nvGraphicFramePr>
        <p:xfrm>
          <a:off x="617240" y="1052736"/>
          <a:ext cx="7992888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4F261-D931-423D-BBCE-10B226616C9D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0" y="116632"/>
            <a:ext cx="9227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Условия, способствовавшие распространению </a:t>
            </a:r>
            <a:r>
              <a:rPr lang="en-US" sz="2400" b="1" dirty="0" smtClean="0">
                <a:solidFill>
                  <a:srgbClr val="FF0000"/>
                </a:solidFill>
              </a:rPr>
              <a:t>SARS-CoV-2 </a:t>
            </a:r>
            <a:r>
              <a:rPr lang="ru-RU" sz="2400" b="1" dirty="0" smtClean="0">
                <a:solidFill>
                  <a:srgbClr val="FF0000"/>
                </a:solidFill>
              </a:rPr>
              <a:t>в медицинских организациях (%) (по данным актов расследования)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34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87" y="308563"/>
            <a:ext cx="8898340" cy="7233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Клинические проявления </a:t>
            </a:r>
            <a:r>
              <a:rPr lang="en-US" sz="4000" b="1" dirty="0" smtClean="0">
                <a:solidFill>
                  <a:srgbClr val="FF0000"/>
                </a:solidFill>
                <a:latin typeface="+mn-lt"/>
              </a:rPr>
              <a:t>COVID-19</a:t>
            </a:r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 </a:t>
            </a:r>
            <a:br>
              <a:rPr lang="ru-RU" sz="40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(1-2 «волна» пандемии) </a:t>
            </a:r>
            <a:endParaRPr lang="ru-RU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18615" y="1598725"/>
            <a:ext cx="8053885" cy="423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18615" y="1125495"/>
            <a:ext cx="2247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%</a:t>
            </a:r>
            <a:endParaRPr lang="ru-RU" sz="1400" b="1" dirty="0"/>
          </a:p>
        </p:txBody>
      </p:sp>
      <p:graphicFrame>
        <p:nvGraphicFramePr>
          <p:cNvPr id="11" name="Диаграмма 10"/>
          <p:cNvGraphicFramePr/>
          <p:nvPr>
            <p:extLst/>
          </p:nvPr>
        </p:nvGraphicFramePr>
        <p:xfrm>
          <a:off x="435304" y="1461947"/>
          <a:ext cx="8275772" cy="5180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897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500" y="93175"/>
            <a:ext cx="8898340" cy="72333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Клинические проявления </a:t>
            </a:r>
            <a:r>
              <a:rPr lang="en-US" sz="4000" b="1" dirty="0" smtClean="0">
                <a:solidFill>
                  <a:srgbClr val="FF0000"/>
                </a:solidFill>
                <a:latin typeface="+mn-lt"/>
              </a:rPr>
              <a:t>COVID-19</a:t>
            </a:r>
            <a:endParaRPr lang="ru-RU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5861" y="1597862"/>
            <a:ext cx="8053885" cy="423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554500" y="939597"/>
          <a:ext cx="7876605" cy="555792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86277">
                  <a:extLst>
                    <a:ext uri="{9D8B030D-6E8A-4147-A177-3AD203B41FA5}">
                      <a16:colId xmlns:a16="http://schemas.microsoft.com/office/drawing/2014/main" xmlns="" val="1079054079"/>
                    </a:ext>
                  </a:extLst>
                </a:gridCol>
                <a:gridCol w="4033346">
                  <a:extLst>
                    <a:ext uri="{9D8B030D-6E8A-4147-A177-3AD203B41FA5}">
                      <a16:colId xmlns:a16="http://schemas.microsoft.com/office/drawing/2014/main" xmlns="" val="1573032006"/>
                    </a:ext>
                  </a:extLst>
                </a:gridCol>
                <a:gridCol w="1195780">
                  <a:extLst>
                    <a:ext uri="{9D8B030D-6E8A-4147-A177-3AD203B41FA5}">
                      <a16:colId xmlns:a16="http://schemas.microsoft.com/office/drawing/2014/main" xmlns="" val="1285923835"/>
                    </a:ext>
                  </a:extLst>
                </a:gridCol>
                <a:gridCol w="1195780">
                  <a:extLst>
                    <a:ext uri="{9D8B030D-6E8A-4147-A177-3AD203B41FA5}">
                      <a16:colId xmlns:a16="http://schemas.microsoft.com/office/drawing/2014/main" xmlns="" val="2429780883"/>
                    </a:ext>
                  </a:extLst>
                </a:gridCol>
                <a:gridCol w="1065422">
                  <a:extLst>
                    <a:ext uri="{9D8B030D-6E8A-4147-A177-3AD203B41FA5}">
                      <a16:colId xmlns:a16="http://schemas.microsoft.com/office/drawing/2014/main" xmlns="" val="2549920804"/>
                    </a:ext>
                  </a:extLst>
                </a:gridCol>
              </a:tblGrid>
              <a:tr h="33948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№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2" marR="59482" marT="0" marB="0" anchor="ctr"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Клинические проявления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2" marR="59482" marT="0" marB="0" anchor="ctr">
                    <a:solidFill>
                      <a:srgbClr val="CCE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Частота выявления  (%) при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2" marR="59482" marT="0" marB="0" anchor="ctr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р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2" marR="59482" marT="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285147"/>
                  </a:ext>
                </a:extLst>
              </a:tr>
              <a:tr h="4581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ОРВИ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2" marR="59482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Пневмонии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2" marR="59482" marT="0" marB="0" anchor="ctr"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2448545"/>
                  </a:ext>
                </a:extLst>
              </a:tr>
              <a:tr h="16974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2" marR="59482" marT="0" marB="0">
                    <a:solidFill>
                      <a:srgbClr val="FFBE3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Слабость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2" marR="59482" marT="0" marB="0" anchor="b">
                    <a:solidFill>
                      <a:srgbClr val="FFBE3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76,2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2" marR="59482" marT="0" marB="0" anchor="ctr">
                    <a:solidFill>
                      <a:srgbClr val="FFBE3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88,2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2" marR="59482" marT="0" marB="0" anchor="ctr">
                    <a:solidFill>
                      <a:srgbClr val="FFBE3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0,017*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2" marR="59482" marT="0" marB="0" anchor="ctr">
                    <a:solidFill>
                      <a:srgbClr val="FFBE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1131124"/>
                  </a:ext>
                </a:extLst>
              </a:tr>
              <a:tr h="16974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2" marR="59482" marT="0" marB="0">
                    <a:solidFill>
                      <a:srgbClr val="FFBE3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Повышение температуры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2" marR="59482" marT="0" marB="0" anchor="b">
                    <a:solidFill>
                      <a:srgbClr val="FFBE3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71,5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2" marR="59482" marT="0" marB="0" anchor="ctr">
                    <a:solidFill>
                      <a:srgbClr val="FFBE3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91,8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2" marR="59482" marT="0" marB="0" anchor="ctr">
                    <a:solidFill>
                      <a:srgbClr val="FFBE3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&lt;0,001*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2" marR="59482" marT="0" marB="0" anchor="ctr">
                    <a:solidFill>
                      <a:srgbClr val="FFBE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7644345"/>
                  </a:ext>
                </a:extLst>
              </a:tr>
              <a:tr h="16974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2" marR="59482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Аносмия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2" marR="59482" marT="0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74,4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2" marR="59482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65,9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2" marR="59482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0,125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2" marR="59482" marT="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8980886"/>
                  </a:ext>
                </a:extLst>
              </a:tr>
              <a:tr h="16974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2" marR="59482" marT="0" marB="0">
                    <a:solidFill>
                      <a:srgbClr val="FFBE3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Затруднение носового дыхания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2" marR="59482" marT="0" marB="0" anchor="b">
                    <a:solidFill>
                      <a:srgbClr val="FFBE3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61,2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2" marR="59482" marT="0" marB="0" anchor="ctr">
                    <a:solidFill>
                      <a:srgbClr val="FFBE3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45,9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2" marR="59482" marT="0" marB="0" anchor="ctr">
                    <a:solidFill>
                      <a:srgbClr val="FFBE3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0,012*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2" marR="59482" marT="0" marB="0" anchor="ctr">
                    <a:solidFill>
                      <a:srgbClr val="FFBE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4321898"/>
                  </a:ext>
                </a:extLst>
              </a:tr>
              <a:tr h="16974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2" marR="59482" marT="0" marB="0">
                    <a:solidFill>
                      <a:srgbClr val="FFBE3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Головная боль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2" marR="59482" marT="0" marB="0" anchor="b">
                    <a:solidFill>
                      <a:srgbClr val="FFBE3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53,7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2" marR="59482" marT="0" marB="0" anchor="ctr">
                    <a:solidFill>
                      <a:srgbClr val="FFBE3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69,4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2" marR="59482" marT="0" marB="0" anchor="ctr">
                    <a:solidFill>
                      <a:srgbClr val="FFBE3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0,010*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2" marR="59482" marT="0" marB="0" anchor="ctr">
                    <a:solidFill>
                      <a:srgbClr val="FFBE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2608989"/>
                  </a:ext>
                </a:extLst>
              </a:tr>
              <a:tr h="16974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2" marR="59482" marT="0" marB="0">
                    <a:solidFill>
                      <a:srgbClr val="FFBE3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Боли в мышцах, суставах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2" marR="59482" marT="0" marB="0" anchor="b">
                    <a:solidFill>
                      <a:srgbClr val="FFBE3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46,6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2" marR="59482" marT="0" marB="0" anchor="ctr">
                    <a:solidFill>
                      <a:srgbClr val="FFBE3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67,1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2" marR="59482" marT="0" marB="0" anchor="ctr">
                    <a:solidFill>
                      <a:srgbClr val="FFBE3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0,001*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2" marR="59482" marT="0" marB="0" anchor="ctr">
                    <a:solidFill>
                      <a:srgbClr val="FFBE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7836831"/>
                  </a:ext>
                </a:extLst>
              </a:tr>
              <a:tr h="16974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2" marR="59482" marT="0" marB="0">
                    <a:solidFill>
                      <a:srgbClr val="FFBE3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Кашель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2" marR="59482" marT="0" marB="0" anchor="b">
                    <a:solidFill>
                      <a:srgbClr val="FFBE3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44,5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2" marR="59482" marT="0" marB="0" anchor="ctr">
                    <a:solidFill>
                      <a:srgbClr val="FFBE3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69,4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2" marR="59482" marT="0" marB="0" anchor="ctr">
                    <a:solidFill>
                      <a:srgbClr val="FFBE3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&lt;0,001*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2" marR="59482" marT="0" marB="0" anchor="ctr">
                    <a:solidFill>
                      <a:srgbClr val="FFBE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74303540"/>
                  </a:ext>
                </a:extLst>
              </a:tr>
              <a:tr h="16974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2" marR="59482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Дисгевзия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2" marR="59482" marT="0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48,4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2" marR="59482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47,1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2" marR="59482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0,829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2" marR="59482" marT="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09648"/>
                  </a:ext>
                </a:extLst>
              </a:tr>
              <a:tr h="16974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2" marR="59482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Боль в горле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2" marR="59482" marT="0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34,5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2" marR="59482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42,4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2" marR="59482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0,188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2" marR="59482" marT="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8814158"/>
                  </a:ext>
                </a:extLst>
              </a:tr>
              <a:tr h="16974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2" marR="59482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Боль в спине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2" marR="59482" marT="0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29,9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2" marR="59482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38,8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2" marR="59482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0,122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2" marR="59482" marT="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48529023"/>
                  </a:ext>
                </a:extLst>
              </a:tr>
              <a:tr h="33948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2" marR="59482" marT="0" marB="0">
                    <a:solidFill>
                      <a:srgbClr val="FFBE3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Чувство «сдавленности» в грудной клетке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2" marR="59482" marT="0" marB="0" anchor="b">
                    <a:solidFill>
                      <a:srgbClr val="FFBE3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20,6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2" marR="59482" marT="0" marB="0" anchor="ctr">
                    <a:solidFill>
                      <a:srgbClr val="FFBE3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50,6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2" marR="59482" marT="0" marB="0" anchor="ctr">
                    <a:solidFill>
                      <a:srgbClr val="FFBE3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&lt;0,001*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2" marR="59482" marT="0" marB="0" anchor="ctr">
                    <a:solidFill>
                      <a:srgbClr val="FFBE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5107570"/>
                  </a:ext>
                </a:extLst>
              </a:tr>
              <a:tr h="16974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2" marR="59482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Боль в глазах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2" marR="59482" marT="0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26,0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2" marR="59482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28,2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2" marR="59482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0,680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2" marR="59482" marT="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7856655"/>
                  </a:ext>
                </a:extLst>
              </a:tr>
              <a:tr h="16974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2" marR="59482" marT="0" marB="0">
                    <a:solidFill>
                      <a:srgbClr val="FFBE3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Головокружение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2" marR="59482" marT="0" marB="0" anchor="b">
                    <a:solidFill>
                      <a:srgbClr val="FFBE3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20,3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2" marR="59482" marT="0" marB="0" anchor="ctr">
                    <a:solidFill>
                      <a:srgbClr val="FFBE3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30,6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2" marR="59482" marT="0" marB="0" anchor="ctr">
                    <a:solidFill>
                      <a:srgbClr val="FFBE3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0,047*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2" marR="59482" marT="0" marB="0" anchor="ctr">
                    <a:solidFill>
                      <a:srgbClr val="FFBE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3673808"/>
                  </a:ext>
                </a:extLst>
              </a:tr>
              <a:tr h="16974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2" marR="59482" marT="0" marB="0">
                    <a:solidFill>
                      <a:srgbClr val="FFBE3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Одышка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2" marR="59482" marT="0" marB="0" anchor="b">
                    <a:solidFill>
                      <a:srgbClr val="FFBE3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14,6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2" marR="59482" marT="0" marB="0" anchor="ctr">
                    <a:solidFill>
                      <a:srgbClr val="FFBE3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45,9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2" marR="59482" marT="0" marB="0" anchor="ctr">
                    <a:solidFill>
                      <a:srgbClr val="FFBE3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&lt;0,001*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2" marR="59482" marT="0" marB="0" anchor="ctr">
                    <a:solidFill>
                      <a:srgbClr val="FFBE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8368650"/>
                  </a:ext>
                </a:extLst>
              </a:tr>
              <a:tr h="16974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2" marR="59482" marT="0" marB="0">
                    <a:solidFill>
                      <a:srgbClr val="FFBE3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Диарея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2" marR="59482" marT="0" marB="0" anchor="b">
                    <a:solidFill>
                      <a:srgbClr val="FFBE3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15,7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2" marR="59482" marT="0" marB="0" anchor="ctr">
                    <a:solidFill>
                      <a:srgbClr val="FFBE3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25,9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2" marR="59482" marT="0" marB="0" anchor="ctr">
                    <a:solidFill>
                      <a:srgbClr val="FFBE3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0,032*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2" marR="59482" marT="0" marB="0" anchor="ctr">
                    <a:solidFill>
                      <a:srgbClr val="FFBE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254085"/>
                  </a:ext>
                </a:extLst>
              </a:tr>
              <a:tr h="16974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2" marR="59482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Тошнота, рвота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2" marR="59482" marT="0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8,5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2" marR="59482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15,3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2" marR="59482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0,098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2" marR="59482" marT="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12392143"/>
                  </a:ext>
                </a:extLst>
              </a:tr>
              <a:tr h="16974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2" marR="59482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Высыпания на коже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2" marR="59482" marT="0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5,3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2" marR="59482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5,9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2" marR="59482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0,790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2" marR="59482" marT="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5048170"/>
                  </a:ext>
                </a:extLst>
              </a:tr>
            </a:tbl>
          </a:graphicData>
        </a:graphic>
      </p:graphicFrame>
      <p:sp>
        <p:nvSpPr>
          <p:cNvPr id="6" name="Нижний колонтитул 3"/>
          <p:cNvSpPr txBox="1">
            <a:spLocks/>
          </p:cNvSpPr>
          <p:nvPr/>
        </p:nvSpPr>
        <p:spPr>
          <a:xfrm>
            <a:off x="0" y="6532458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</a:rPr>
              <a:t>* - различия показателей статистически значимы (</a:t>
            </a:r>
            <a:r>
              <a:rPr lang="en-US" dirty="0" smtClean="0">
                <a:solidFill>
                  <a:schemeClr val="bg1"/>
                </a:solidFill>
              </a:rPr>
              <a:t>p</a:t>
            </a:r>
            <a:r>
              <a:rPr lang="ru-RU" dirty="0" smtClean="0">
                <a:solidFill>
                  <a:schemeClr val="bg1"/>
                </a:solidFill>
              </a:rPr>
              <a:t>&lt;0,05)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42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645" y="590794"/>
            <a:ext cx="8510954" cy="356616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+mn-lt"/>
              </a:rPr>
              <a:t>Факторы риска </a:t>
            </a:r>
            <a:r>
              <a:rPr lang="ru-RU" sz="4400" b="1" dirty="0">
                <a:solidFill>
                  <a:srgbClr val="FF0000"/>
                </a:solidFill>
                <a:latin typeface="+mn-lt"/>
              </a:rPr>
              <a:t>развития тяжелых клинических форм </a:t>
            </a:r>
            <a:r>
              <a:rPr lang="en-US" sz="4400" b="1" dirty="0">
                <a:solidFill>
                  <a:srgbClr val="FF0000"/>
                </a:solidFill>
                <a:latin typeface="+mn-lt"/>
              </a:rPr>
              <a:t>COVID-19</a:t>
            </a:r>
            <a:r>
              <a:rPr lang="ru-RU" sz="4400" b="1" dirty="0">
                <a:solidFill>
                  <a:srgbClr val="FF0000"/>
                </a:solidFill>
                <a:latin typeface="+mn-lt"/>
              </a:rPr>
              <a:t> у</a:t>
            </a:r>
            <a:r>
              <a:rPr lang="en-US" sz="4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4400" b="1" dirty="0">
                <a:solidFill>
                  <a:srgbClr val="FF0000"/>
                </a:solidFill>
                <a:latin typeface="+mn-lt"/>
              </a:rPr>
              <a:t>сотрудников МО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528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97877" y="1406769"/>
            <a:ext cx="7886700" cy="4114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</p:nvPr>
        </p:nvGraphicFramePr>
        <p:xfrm>
          <a:off x="267890" y="1055077"/>
          <a:ext cx="8585964" cy="5341112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458629">
                  <a:extLst>
                    <a:ext uri="{9D8B030D-6E8A-4147-A177-3AD203B41FA5}">
                      <a16:colId xmlns:a16="http://schemas.microsoft.com/office/drawing/2014/main" xmlns="" val="3434363597"/>
                    </a:ext>
                  </a:extLst>
                </a:gridCol>
                <a:gridCol w="1648264">
                  <a:extLst>
                    <a:ext uri="{9D8B030D-6E8A-4147-A177-3AD203B41FA5}">
                      <a16:colId xmlns:a16="http://schemas.microsoft.com/office/drawing/2014/main" xmlns="" val="2743037728"/>
                    </a:ext>
                  </a:extLst>
                </a:gridCol>
                <a:gridCol w="618789">
                  <a:extLst>
                    <a:ext uri="{9D8B030D-6E8A-4147-A177-3AD203B41FA5}">
                      <a16:colId xmlns:a16="http://schemas.microsoft.com/office/drawing/2014/main" xmlns="" val="1276831339"/>
                    </a:ext>
                  </a:extLst>
                </a:gridCol>
                <a:gridCol w="700685">
                  <a:extLst>
                    <a:ext uri="{9D8B030D-6E8A-4147-A177-3AD203B41FA5}">
                      <a16:colId xmlns:a16="http://schemas.microsoft.com/office/drawing/2014/main" xmlns="" val="275178425"/>
                    </a:ext>
                  </a:extLst>
                </a:gridCol>
                <a:gridCol w="655186">
                  <a:extLst>
                    <a:ext uri="{9D8B030D-6E8A-4147-A177-3AD203B41FA5}">
                      <a16:colId xmlns:a16="http://schemas.microsoft.com/office/drawing/2014/main" xmlns="" val="1822095641"/>
                    </a:ext>
                  </a:extLst>
                </a:gridCol>
                <a:gridCol w="673387">
                  <a:extLst>
                    <a:ext uri="{9D8B030D-6E8A-4147-A177-3AD203B41FA5}">
                      <a16:colId xmlns:a16="http://schemas.microsoft.com/office/drawing/2014/main" xmlns="" val="4212126658"/>
                    </a:ext>
                  </a:extLst>
                </a:gridCol>
                <a:gridCol w="882683">
                  <a:extLst>
                    <a:ext uri="{9D8B030D-6E8A-4147-A177-3AD203B41FA5}">
                      <a16:colId xmlns:a16="http://schemas.microsoft.com/office/drawing/2014/main" xmlns="" val="2348991691"/>
                    </a:ext>
                  </a:extLst>
                </a:gridCol>
                <a:gridCol w="1066787">
                  <a:extLst>
                    <a:ext uri="{9D8B030D-6E8A-4147-A177-3AD203B41FA5}">
                      <a16:colId xmlns:a16="http://schemas.microsoft.com/office/drawing/2014/main" xmlns="" val="3035529975"/>
                    </a:ext>
                  </a:extLst>
                </a:gridCol>
                <a:gridCol w="905608">
                  <a:extLst>
                    <a:ext uri="{9D8B030D-6E8A-4147-A177-3AD203B41FA5}">
                      <a16:colId xmlns:a16="http://schemas.microsoft.com/office/drawing/2014/main" xmlns="" val="4111566107"/>
                    </a:ext>
                  </a:extLst>
                </a:gridCol>
                <a:gridCol w="975946">
                  <a:extLst>
                    <a:ext uri="{9D8B030D-6E8A-4147-A177-3AD203B41FA5}">
                      <a16:colId xmlns:a16="http://schemas.microsoft.com/office/drawing/2014/main" xmlns="" val="1111844697"/>
                    </a:ext>
                  </a:extLst>
                </a:gridCol>
              </a:tblGrid>
              <a:tr h="45068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8" marR="3748" marT="3748" marB="3748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Фактор риска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Основная группа, n=366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Контрольная группа, n=306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OR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95% Cl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χ</a:t>
                      </a:r>
                      <a:r>
                        <a:rPr lang="ru-RU" sz="1400" baseline="300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extLst>
                  <a:ext uri="{0D108BD9-81ED-4DB2-BD59-A6C34878D82A}">
                    <a16:rowId xmlns:a16="http://schemas.microsoft.com/office/drawing/2014/main" xmlns="" val="3525962145"/>
                  </a:ext>
                </a:extLst>
              </a:tr>
              <a:tr h="2253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Абс.ч.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%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Абс.ч.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%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2356574"/>
                  </a:ext>
                </a:extLst>
              </a:tr>
              <a:tr h="225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8" marR="3748" marT="3748" marB="3748" anchor="ctr"/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Возраст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38831770"/>
                  </a:ext>
                </a:extLst>
              </a:tr>
              <a:tr h="3269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1.1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8" marR="3748" marT="3748" marB="37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18-19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0,0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0,7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703704813"/>
                  </a:ext>
                </a:extLst>
              </a:tr>
              <a:tr h="2327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1.2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8" marR="3748" marT="3748" marB="37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20-29</a:t>
                      </a:r>
                      <a:endParaRPr lang="ru-RU" sz="1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10</a:t>
                      </a:r>
                      <a:endParaRPr lang="ru-RU" sz="1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11,8</a:t>
                      </a:r>
                      <a:endParaRPr lang="ru-RU" sz="1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61</a:t>
                      </a:r>
                      <a:endParaRPr lang="ru-RU" sz="1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21,7</a:t>
                      </a:r>
                      <a:endParaRPr lang="ru-RU" sz="14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0,48</a:t>
                      </a:r>
                      <a:endParaRPr lang="ru-RU" sz="14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0,23-0,99</a:t>
                      </a:r>
                      <a:endParaRPr lang="ru-RU" sz="14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4,13</a:t>
                      </a:r>
                      <a:endParaRPr lang="ru-RU" sz="1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0,043*</a:t>
                      </a:r>
                      <a:endParaRPr lang="ru-RU" sz="1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456347987"/>
                  </a:ext>
                </a:extLst>
              </a:tr>
              <a:tr h="2327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1.3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8" marR="3748" marT="3748" marB="37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30-39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22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25,9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105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37,4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0,59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0,34-1,01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3,79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0,052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104907917"/>
                  </a:ext>
                </a:extLst>
              </a:tr>
              <a:tr h="2327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1.4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8" marR="3748" marT="3748" marB="37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40-49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31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36,5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66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23,5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1,87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1,11-3,15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5,65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0,018*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728011730"/>
                  </a:ext>
                </a:extLst>
              </a:tr>
              <a:tr h="2327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1.5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8" marR="3748" marT="3748" marB="37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50-59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16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18,8</a:t>
                      </a:r>
                      <a:endParaRPr lang="ru-RU" sz="14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35</a:t>
                      </a:r>
                      <a:endParaRPr lang="ru-RU" sz="14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12,4</a:t>
                      </a:r>
                      <a:endParaRPr lang="ru-RU" sz="14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1,63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0,85-3,12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2,21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0,138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200396875"/>
                  </a:ext>
                </a:extLst>
              </a:tr>
              <a:tr h="2327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1.6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8" marR="3748" marT="3748" marB="37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Старше 60 лет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6</a:t>
                      </a:r>
                      <a:endParaRPr lang="ru-RU" sz="14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7,0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12</a:t>
                      </a:r>
                      <a:endParaRPr lang="ru-RU" sz="14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4,3</a:t>
                      </a:r>
                      <a:endParaRPr lang="ru-RU" sz="14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1,70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0,62-4,68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1,09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0,298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946645257"/>
                  </a:ext>
                </a:extLst>
              </a:tr>
              <a:tr h="225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8" marR="3748" marT="3748" marB="3748" anchor="ctr"/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Пол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01763402"/>
                  </a:ext>
                </a:extLst>
              </a:tr>
              <a:tr h="2327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2.1.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8" marR="3748" marT="3748" marB="37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Мужской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17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43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15,3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1,38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0,74-2,58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1,05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0,306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414202382"/>
                  </a:ext>
                </a:extLst>
              </a:tr>
              <a:tr h="2327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2.2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8" marR="3748" marT="3748" marB="37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Женский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68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80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238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84,7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0,72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0,39-1,35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436872857"/>
                  </a:ext>
                </a:extLst>
              </a:tr>
              <a:tr h="225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8" marR="3748" marT="3748" marB="3748" anchor="ctr"/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Индекс массы тела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43618289"/>
                  </a:ext>
                </a:extLst>
              </a:tr>
              <a:tr h="2327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3.1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8" marR="3748" marT="3748" marB="37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Менее 18,5 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2,4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6,4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0,35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0,08-1,55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2,08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0,150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877967179"/>
                  </a:ext>
                </a:extLst>
              </a:tr>
              <a:tr h="2327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3.2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8" marR="3748" marT="3748" marB="37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18,5-24,9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37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43,5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147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52,3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0,70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0,43-1,15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2,01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0,156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670361874"/>
                  </a:ext>
                </a:extLst>
              </a:tr>
              <a:tr h="2327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3.3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8" marR="3748" marT="3748" marB="37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25-29,9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28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32,9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79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28,1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1,26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0,75-2,17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0,74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0,392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661526648"/>
                  </a:ext>
                </a:extLst>
              </a:tr>
              <a:tr h="2327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3.4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8" marR="3748" marT="3748" marB="37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30-34,9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14,1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8,9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1,68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0,81-3,51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1,96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0,162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62332"/>
                  </a:ext>
                </a:extLst>
              </a:tr>
              <a:tr h="2327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3.5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8" marR="3748" marT="3748" marB="37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35-39,9 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7,1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3,9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1,86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0,67-5,20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1,46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0,228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810723461"/>
                  </a:ext>
                </a:extLst>
              </a:tr>
              <a:tr h="3269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3.6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8" marR="3748" marT="3748" marB="37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Более 40 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0,0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0,4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814964094"/>
                  </a:ext>
                </a:extLst>
              </a:tr>
              <a:tr h="3269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3.7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8" marR="3748" marT="3748" marB="37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*Более 25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87" marR="26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116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41,3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46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54,1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1,68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1,03-2,73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4,36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0,037*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679233762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769327" y="-325315"/>
            <a:ext cx="7543800" cy="12045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Факторы риска развития тяжелых клинических форм 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COVID-19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у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сотрудников МО</a:t>
            </a:r>
            <a:endParaRPr lang="ru-RU" sz="1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536331" y="2760457"/>
            <a:ext cx="1705707" cy="96517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36331" y="6013938"/>
            <a:ext cx="1389185" cy="45449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36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97877" y="1406769"/>
            <a:ext cx="7886700" cy="4114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280535" y="1169256"/>
          <a:ext cx="8619756" cy="4827098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459829">
                  <a:extLst>
                    <a:ext uri="{9D8B030D-6E8A-4147-A177-3AD203B41FA5}">
                      <a16:colId xmlns:a16="http://schemas.microsoft.com/office/drawing/2014/main" xmlns="" val="2687060190"/>
                    </a:ext>
                  </a:extLst>
                </a:gridCol>
                <a:gridCol w="2281930">
                  <a:extLst>
                    <a:ext uri="{9D8B030D-6E8A-4147-A177-3AD203B41FA5}">
                      <a16:colId xmlns:a16="http://schemas.microsoft.com/office/drawing/2014/main" xmlns="" val="1348717184"/>
                    </a:ext>
                  </a:extLst>
                </a:gridCol>
                <a:gridCol w="733341">
                  <a:extLst>
                    <a:ext uri="{9D8B030D-6E8A-4147-A177-3AD203B41FA5}">
                      <a16:colId xmlns:a16="http://schemas.microsoft.com/office/drawing/2014/main" xmlns="" val="2673554747"/>
                    </a:ext>
                  </a:extLst>
                </a:gridCol>
                <a:gridCol w="733341">
                  <a:extLst>
                    <a:ext uri="{9D8B030D-6E8A-4147-A177-3AD203B41FA5}">
                      <a16:colId xmlns:a16="http://schemas.microsoft.com/office/drawing/2014/main" xmlns="" val="3759525038"/>
                    </a:ext>
                  </a:extLst>
                </a:gridCol>
                <a:gridCol w="733341">
                  <a:extLst>
                    <a:ext uri="{9D8B030D-6E8A-4147-A177-3AD203B41FA5}">
                      <a16:colId xmlns:a16="http://schemas.microsoft.com/office/drawing/2014/main" xmlns="" val="2482540725"/>
                    </a:ext>
                  </a:extLst>
                </a:gridCol>
                <a:gridCol w="733341">
                  <a:extLst>
                    <a:ext uri="{9D8B030D-6E8A-4147-A177-3AD203B41FA5}">
                      <a16:colId xmlns:a16="http://schemas.microsoft.com/office/drawing/2014/main" xmlns="" val="1984863873"/>
                    </a:ext>
                  </a:extLst>
                </a:gridCol>
                <a:gridCol w="733341">
                  <a:extLst>
                    <a:ext uri="{9D8B030D-6E8A-4147-A177-3AD203B41FA5}">
                      <a16:colId xmlns:a16="http://schemas.microsoft.com/office/drawing/2014/main" xmlns="" val="4110910375"/>
                    </a:ext>
                  </a:extLst>
                </a:gridCol>
                <a:gridCol w="1004384">
                  <a:extLst>
                    <a:ext uri="{9D8B030D-6E8A-4147-A177-3AD203B41FA5}">
                      <a16:colId xmlns:a16="http://schemas.microsoft.com/office/drawing/2014/main" xmlns="" val="2865798301"/>
                    </a:ext>
                  </a:extLst>
                </a:gridCol>
                <a:gridCol w="556278">
                  <a:extLst>
                    <a:ext uri="{9D8B030D-6E8A-4147-A177-3AD203B41FA5}">
                      <a16:colId xmlns:a16="http://schemas.microsoft.com/office/drawing/2014/main" xmlns="" val="128196255"/>
                    </a:ext>
                  </a:extLst>
                </a:gridCol>
                <a:gridCol w="650630">
                  <a:extLst>
                    <a:ext uri="{9D8B030D-6E8A-4147-A177-3AD203B41FA5}">
                      <a16:colId xmlns:a16="http://schemas.microsoft.com/office/drawing/2014/main" xmlns="" val="4137009834"/>
                    </a:ext>
                  </a:extLst>
                </a:gridCol>
              </a:tblGrid>
              <a:tr h="46935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" marR="2525" marT="2525" marB="2525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Фактор риска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Основная группа, n=366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Контрольная группа, n=306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OR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95% Cl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χ</a:t>
                      </a:r>
                      <a:r>
                        <a:rPr lang="ru-RU" sz="1400" baseline="300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extLst>
                  <a:ext uri="{0D108BD9-81ED-4DB2-BD59-A6C34878D82A}">
                    <a16:rowId xmlns:a16="http://schemas.microsoft.com/office/drawing/2014/main" xmlns="" val="1715432565"/>
                  </a:ext>
                </a:extLst>
              </a:tr>
              <a:tr h="2346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Абс.ч.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Абс.ч.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57299763"/>
                  </a:ext>
                </a:extLst>
              </a:tr>
              <a:tr h="2398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" marR="2525" marT="2525" marB="2525" anchor="ctr"/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Группа крови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86033883"/>
                  </a:ext>
                </a:extLst>
              </a:tr>
              <a:tr h="2578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4.1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" marR="2525" marT="2525" marB="2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28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32,9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95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33,8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0,96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0,57-1,61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0,02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0,883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79243850"/>
                  </a:ext>
                </a:extLst>
              </a:tr>
              <a:tr h="2578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4.2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" marR="2525" marT="2525" marB="2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28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32,9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109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38,8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0,78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0,46-1,29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0,95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0,329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627828268"/>
                  </a:ext>
                </a:extLst>
              </a:tr>
              <a:tr h="2578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4.3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" marR="2525" marT="2525" marB="2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23,5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52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18,5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1,36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0,76-2,43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1,04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0,308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56608565"/>
                  </a:ext>
                </a:extLst>
              </a:tr>
              <a:tr h="2578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4.4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" marR="2525" marT="2525" marB="2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10,6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8,9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1,21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0,54-2,71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0,22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0,638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132946359"/>
                  </a:ext>
                </a:extLst>
              </a:tr>
              <a:tr h="2398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" marR="2525" marT="2525" marB="2525" anchor="ctr"/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Резус-фактор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3762480"/>
                  </a:ext>
                </a:extLst>
              </a:tr>
              <a:tr h="2578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5.1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" marR="2525" marT="2525" marB="2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Положительный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72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84,7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236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84,0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1,06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0,54-2,07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0,03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0,874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691317126"/>
                  </a:ext>
                </a:extLst>
              </a:tr>
              <a:tr h="2578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5.2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" marR="2525" marT="2525" marB="2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Отрицательный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15,3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45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16,0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0,95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0,48-1,85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745222581"/>
                  </a:ext>
                </a:extLst>
              </a:tr>
              <a:tr h="2398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" marR="2525" marT="2525" marB="2525" anchor="ctr"/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Профилактический прием различных препаратов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64764631"/>
                  </a:ext>
                </a:extLst>
              </a:tr>
              <a:tr h="4589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6.1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" marR="2525" marT="2525" marB="2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Отсутствие регулярного приема витамина </a:t>
                      </a:r>
                      <a:r>
                        <a:rPr lang="en-US" sz="1400" dirty="0">
                          <a:effectLst/>
                        </a:rPr>
                        <a:t>D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72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84,7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228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81,1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1,29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0,66-2,49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0,56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0,454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702853183"/>
                  </a:ext>
                </a:extLst>
              </a:tr>
              <a:tr h="4693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6.2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" marR="2525" marT="2525" marB="2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Отсутствие регулярного приема цинка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82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96,5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267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95,0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1,43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0,40-5,11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0,31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0,578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192139104"/>
                  </a:ext>
                </a:extLst>
              </a:tr>
              <a:tr h="4693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6.3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" marR="2525" marT="2525" marB="2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Отсутствие регулярного приема витамина С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77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90,6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255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90,7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0,98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0,43-2,26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0,002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0,965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600811496"/>
                  </a:ext>
                </a:extLst>
              </a:tr>
              <a:tr h="4589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6.4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" marR="2525" marT="2525" marB="2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Отсутствие регулярного приема поливитаминов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54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63,5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183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65,1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0,22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0,13-0,36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0,07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0,788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341496283"/>
                  </a:ext>
                </a:extLst>
              </a:tr>
            </a:tbl>
          </a:graphicData>
        </a:graphic>
      </p:graphicFrame>
      <p:sp>
        <p:nvSpPr>
          <p:cNvPr id="8" name="Нижний колонтитул 3"/>
          <p:cNvSpPr txBox="1">
            <a:spLocks/>
          </p:cNvSpPr>
          <p:nvPr/>
        </p:nvSpPr>
        <p:spPr>
          <a:xfrm>
            <a:off x="0" y="6444538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</a:rPr>
              <a:t>* - различия показателей статистически значимы (</a:t>
            </a:r>
            <a:r>
              <a:rPr lang="en-US" dirty="0" smtClean="0">
                <a:solidFill>
                  <a:schemeClr val="bg1"/>
                </a:solidFill>
              </a:rPr>
              <a:t>p</a:t>
            </a:r>
            <a:r>
              <a:rPr lang="ru-RU" dirty="0" smtClean="0">
                <a:solidFill>
                  <a:schemeClr val="bg1"/>
                </a:solidFill>
              </a:rPr>
              <a:t>&lt;0,05)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69327" y="-325315"/>
            <a:ext cx="7543800" cy="12045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Факторы риска развития тяжелых клинических форм 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COVID-19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у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сотрудников МО</a:t>
            </a:r>
            <a:endParaRPr lang="ru-RU" sz="14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86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5594" y="5085184"/>
            <a:ext cx="8242498" cy="1440160"/>
          </a:xfrm>
          <a:solidFill>
            <a:schemeClr val="tx2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 err="1">
                <a:solidFill>
                  <a:srgbClr val="002060"/>
                </a:solidFill>
              </a:rPr>
              <a:t>Коронавирусная</a:t>
            </a:r>
            <a:r>
              <a:rPr lang="ru-RU" sz="2000" b="1" dirty="0">
                <a:solidFill>
                  <a:srgbClr val="002060"/>
                </a:solidFill>
              </a:rPr>
              <a:t> инфекция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rgbClr val="002060"/>
                </a:solidFill>
              </a:rPr>
              <a:t> у медицинских работников является внутрибольничной инфекцией и может относится к категории профессиональных заболеваний, если возникла при выполнении ими своих профессиональных обязанностей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5828"/>
            <a:ext cx="2160240" cy="162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2812"/>
            <a:ext cx="3033142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0020"/>
            <a:ext cx="2448272" cy="141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Диаграмма 1"/>
          <p:cNvGraphicFramePr/>
          <p:nvPr>
            <p:extLst/>
          </p:nvPr>
        </p:nvGraphicFramePr>
        <p:xfrm>
          <a:off x="251520" y="1957482"/>
          <a:ext cx="581522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616356" y="1701301"/>
            <a:ext cx="2010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Случаи ИСМП, </a:t>
            </a:r>
            <a:r>
              <a:rPr lang="ru-RU" b="1" dirty="0" err="1">
                <a:solidFill>
                  <a:srgbClr val="002060"/>
                </a:solidFill>
              </a:rPr>
              <a:t>абс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48597" y="3933056"/>
            <a:ext cx="7200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62%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56176" y="2134916"/>
            <a:ext cx="2987824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 данным формы </a:t>
            </a:r>
            <a:r>
              <a:rPr lang="ru-RU" dirty="0" smtClean="0"/>
              <a:t>ФСН №</a:t>
            </a:r>
            <a:r>
              <a:rPr lang="ru-RU" dirty="0"/>
              <a:t>2 </a:t>
            </a:r>
            <a:r>
              <a:rPr lang="ru-RU" sz="1600" dirty="0"/>
              <a:t>в 2020 году </a:t>
            </a:r>
            <a:r>
              <a:rPr lang="ru-RU" sz="1600" dirty="0" smtClean="0"/>
              <a:t>было зарегистрировано  </a:t>
            </a:r>
          </a:p>
          <a:p>
            <a:r>
              <a:rPr lang="ru-RU" sz="2800" b="1" dirty="0" smtClean="0"/>
              <a:t>81 </a:t>
            </a:r>
            <a:r>
              <a:rPr lang="ru-RU" sz="2800" b="1" dirty="0"/>
              <a:t>118 </a:t>
            </a:r>
            <a:r>
              <a:rPr lang="ru-RU" sz="1600" dirty="0"/>
              <a:t>случаев </a:t>
            </a:r>
            <a:r>
              <a:rPr lang="ru-RU" sz="1600" dirty="0" smtClean="0"/>
              <a:t>ИСМП у медицинских работников, </a:t>
            </a:r>
            <a:r>
              <a:rPr lang="ru-RU" sz="1600" dirty="0"/>
              <a:t>связанных с исполнением </a:t>
            </a:r>
            <a:r>
              <a:rPr lang="ru-RU" sz="1600" dirty="0" smtClean="0"/>
              <a:t>профессиональных  обязанностей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979712" y="2276872"/>
            <a:ext cx="886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130803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83261" y="3220283"/>
            <a:ext cx="769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81118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48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97877" y="1406769"/>
            <a:ext cx="7886700" cy="4114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297299" y="1257180"/>
          <a:ext cx="8451047" cy="3000273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442965">
                  <a:extLst>
                    <a:ext uri="{9D8B030D-6E8A-4147-A177-3AD203B41FA5}">
                      <a16:colId xmlns:a16="http://schemas.microsoft.com/office/drawing/2014/main" xmlns="" val="2687060190"/>
                    </a:ext>
                  </a:extLst>
                </a:gridCol>
                <a:gridCol w="2198243">
                  <a:extLst>
                    <a:ext uri="{9D8B030D-6E8A-4147-A177-3AD203B41FA5}">
                      <a16:colId xmlns:a16="http://schemas.microsoft.com/office/drawing/2014/main" xmlns="" val="1348717184"/>
                    </a:ext>
                  </a:extLst>
                </a:gridCol>
                <a:gridCol w="706447">
                  <a:extLst>
                    <a:ext uri="{9D8B030D-6E8A-4147-A177-3AD203B41FA5}">
                      <a16:colId xmlns:a16="http://schemas.microsoft.com/office/drawing/2014/main" xmlns="" val="2673554747"/>
                    </a:ext>
                  </a:extLst>
                </a:gridCol>
                <a:gridCol w="706447">
                  <a:extLst>
                    <a:ext uri="{9D8B030D-6E8A-4147-A177-3AD203B41FA5}">
                      <a16:colId xmlns:a16="http://schemas.microsoft.com/office/drawing/2014/main" xmlns="" val="3759525038"/>
                    </a:ext>
                  </a:extLst>
                </a:gridCol>
                <a:gridCol w="706447">
                  <a:extLst>
                    <a:ext uri="{9D8B030D-6E8A-4147-A177-3AD203B41FA5}">
                      <a16:colId xmlns:a16="http://schemas.microsoft.com/office/drawing/2014/main" xmlns="" val="2482540725"/>
                    </a:ext>
                  </a:extLst>
                </a:gridCol>
                <a:gridCol w="706447">
                  <a:extLst>
                    <a:ext uri="{9D8B030D-6E8A-4147-A177-3AD203B41FA5}">
                      <a16:colId xmlns:a16="http://schemas.microsoft.com/office/drawing/2014/main" xmlns="" val="1984863873"/>
                    </a:ext>
                  </a:extLst>
                </a:gridCol>
                <a:gridCol w="706447">
                  <a:extLst>
                    <a:ext uri="{9D8B030D-6E8A-4147-A177-3AD203B41FA5}">
                      <a16:colId xmlns:a16="http://schemas.microsoft.com/office/drawing/2014/main" xmlns="" val="4110910375"/>
                    </a:ext>
                  </a:extLst>
                </a:gridCol>
                <a:gridCol w="967550">
                  <a:extLst>
                    <a:ext uri="{9D8B030D-6E8A-4147-A177-3AD203B41FA5}">
                      <a16:colId xmlns:a16="http://schemas.microsoft.com/office/drawing/2014/main" xmlns="" val="2865798301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128196255"/>
                    </a:ext>
                  </a:extLst>
                </a:gridCol>
                <a:gridCol w="738554">
                  <a:extLst>
                    <a:ext uri="{9D8B030D-6E8A-4147-A177-3AD203B41FA5}">
                      <a16:colId xmlns:a16="http://schemas.microsoft.com/office/drawing/2014/main" xmlns="" val="4034780916"/>
                    </a:ext>
                  </a:extLst>
                </a:gridCol>
              </a:tblGrid>
              <a:tr h="25078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" marR="2525" marT="2525" marB="2525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Фактор риска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Основная группа, n=366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Контрольная группа, n=306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OR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95% Cl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χ</a:t>
                      </a:r>
                      <a:r>
                        <a:rPr lang="ru-RU" sz="1400" baseline="300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extLst>
                  <a:ext uri="{0D108BD9-81ED-4DB2-BD59-A6C34878D82A}">
                    <a16:rowId xmlns:a16="http://schemas.microsoft.com/office/drawing/2014/main" xmlns="" val="1715432565"/>
                  </a:ext>
                </a:extLst>
              </a:tr>
              <a:tr h="1225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Абс.ч.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Абс.ч.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57299763"/>
                  </a:ext>
                </a:extLst>
              </a:tr>
              <a:tr h="1269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" marR="2525" marT="2525" marB="2525" anchor="ctr"/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Вредные привычки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64598222"/>
                  </a:ext>
                </a:extLst>
              </a:tr>
              <a:tr h="2507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7.1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" marR="2525" marT="2525" marB="2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Курение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17,6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61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21,4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0,77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0,41-1,45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0,65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0,419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391286871"/>
                  </a:ext>
                </a:extLst>
              </a:tr>
              <a:tr h="2507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7.2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" marR="2525" marT="2525" marB="2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Употребление алкогольных напитков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67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78,8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233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82,9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0,77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0,42-1,41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0,74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0,390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238733206"/>
                  </a:ext>
                </a:extLst>
              </a:tr>
              <a:tr h="1269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" marR="2525" marT="2525" marB="2525" anchor="ctr"/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Занятия спортом и общая двигательная активность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25935499"/>
                  </a:ext>
                </a:extLst>
              </a:tr>
              <a:tr h="2507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8.1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" marR="2525" marT="2525" marB="2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Отсутствие занятий спортом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58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68,2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153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54,5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1,79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1,08-3,01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5,08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0,025*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714651199"/>
                  </a:ext>
                </a:extLst>
              </a:tr>
              <a:tr h="379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8.2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" marR="2525" marT="2525" marB="2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Низкий уровень двигательной активности (менее 5000 шагов в день)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83" marR="1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23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32,9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53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72,6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1,56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0,87-2,81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2,27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0,132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719462756"/>
                  </a:ext>
                </a:extLst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769327" y="-325315"/>
            <a:ext cx="7543800" cy="12045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Факторы риска развития тяжелых клинических форм 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COVID-19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у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сотрудников МО</a:t>
            </a:r>
            <a:endParaRPr lang="ru-RU" sz="1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78069" y="2971798"/>
            <a:ext cx="2189285" cy="73855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82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97877" y="1389184"/>
            <a:ext cx="7886700" cy="4114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</p:nvPr>
        </p:nvGraphicFramePr>
        <p:xfrm>
          <a:off x="255362" y="905604"/>
          <a:ext cx="8616075" cy="5339092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460238">
                  <a:extLst>
                    <a:ext uri="{9D8B030D-6E8A-4147-A177-3AD203B41FA5}">
                      <a16:colId xmlns:a16="http://schemas.microsoft.com/office/drawing/2014/main" xmlns="" val="666141175"/>
                    </a:ext>
                  </a:extLst>
                </a:gridCol>
                <a:gridCol w="2283941">
                  <a:extLst>
                    <a:ext uri="{9D8B030D-6E8A-4147-A177-3AD203B41FA5}">
                      <a16:colId xmlns:a16="http://schemas.microsoft.com/office/drawing/2014/main" xmlns="" val="3046618170"/>
                    </a:ext>
                  </a:extLst>
                </a:gridCol>
                <a:gridCol w="733987">
                  <a:extLst>
                    <a:ext uri="{9D8B030D-6E8A-4147-A177-3AD203B41FA5}">
                      <a16:colId xmlns:a16="http://schemas.microsoft.com/office/drawing/2014/main" xmlns="" val="927246835"/>
                    </a:ext>
                  </a:extLst>
                </a:gridCol>
                <a:gridCol w="636249">
                  <a:extLst>
                    <a:ext uri="{9D8B030D-6E8A-4147-A177-3AD203B41FA5}">
                      <a16:colId xmlns:a16="http://schemas.microsoft.com/office/drawing/2014/main" xmlns="" val="4091798000"/>
                    </a:ext>
                  </a:extLst>
                </a:gridCol>
                <a:gridCol w="659423">
                  <a:extLst>
                    <a:ext uri="{9D8B030D-6E8A-4147-A177-3AD203B41FA5}">
                      <a16:colId xmlns:a16="http://schemas.microsoft.com/office/drawing/2014/main" xmlns="" val="3526760253"/>
                    </a:ext>
                  </a:extLst>
                </a:gridCol>
                <a:gridCol w="694592">
                  <a:extLst>
                    <a:ext uri="{9D8B030D-6E8A-4147-A177-3AD203B41FA5}">
                      <a16:colId xmlns:a16="http://schemas.microsoft.com/office/drawing/2014/main" xmlns="" val="1538145417"/>
                    </a:ext>
                  </a:extLst>
                </a:gridCol>
                <a:gridCol w="756139">
                  <a:extLst>
                    <a:ext uri="{9D8B030D-6E8A-4147-A177-3AD203B41FA5}">
                      <a16:colId xmlns:a16="http://schemas.microsoft.com/office/drawing/2014/main" xmlns="" val="3368448813"/>
                    </a:ext>
                  </a:extLst>
                </a:gridCol>
                <a:gridCol w="940777">
                  <a:extLst>
                    <a:ext uri="{9D8B030D-6E8A-4147-A177-3AD203B41FA5}">
                      <a16:colId xmlns:a16="http://schemas.microsoft.com/office/drawing/2014/main" xmlns="" val="1026870736"/>
                    </a:ext>
                  </a:extLst>
                </a:gridCol>
                <a:gridCol w="716742">
                  <a:extLst>
                    <a:ext uri="{9D8B030D-6E8A-4147-A177-3AD203B41FA5}">
                      <a16:colId xmlns:a16="http://schemas.microsoft.com/office/drawing/2014/main" xmlns="" val="1288778794"/>
                    </a:ext>
                  </a:extLst>
                </a:gridCol>
                <a:gridCol w="733987">
                  <a:extLst>
                    <a:ext uri="{9D8B030D-6E8A-4147-A177-3AD203B41FA5}">
                      <a16:colId xmlns:a16="http://schemas.microsoft.com/office/drawing/2014/main" xmlns="" val="709804881"/>
                    </a:ext>
                  </a:extLst>
                </a:gridCol>
              </a:tblGrid>
              <a:tr h="38692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5" marR="1965" marT="1965" marB="1965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Фактор риска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Основная группа, n=366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Контрольная группа, n=306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OR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95% </a:t>
                      </a:r>
                      <a:r>
                        <a:rPr lang="ru-RU" sz="1400" dirty="0" err="1">
                          <a:effectLst/>
                        </a:rPr>
                        <a:t>Cl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χ</a:t>
                      </a:r>
                      <a:r>
                        <a:rPr lang="ru-RU" sz="1400" baseline="300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extLst>
                  <a:ext uri="{0D108BD9-81ED-4DB2-BD59-A6C34878D82A}">
                    <a16:rowId xmlns:a16="http://schemas.microsoft.com/office/drawing/2014/main" xmlns="" val="659159077"/>
                  </a:ext>
                </a:extLst>
              </a:tr>
              <a:tr h="1890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Абс.ч.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%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Абс.ч.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%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01044979"/>
                  </a:ext>
                </a:extLst>
              </a:tr>
              <a:tr h="1930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5" marR="1965" marT="1965" marB="1965" anchor="ctr"/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Наличие хронических заболеваний или состояний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936878"/>
                  </a:ext>
                </a:extLst>
              </a:tr>
              <a:tr h="4633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9.1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5" marR="1965" marT="1965" marB="196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Заболевания бронхо-легочной системы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8,2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17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6,0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1,39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0,56-3,48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0,51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0,476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16130610"/>
                  </a:ext>
                </a:extLst>
              </a:tr>
              <a:tr h="3869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9.2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5" marR="1965" marT="1965" marB="196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Заболевания сердечно-сосудистой системы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14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16,5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35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12,5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1,39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0,71-2,72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0,91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0,341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562277547"/>
                  </a:ext>
                </a:extLst>
              </a:tr>
              <a:tr h="5847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9.3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5" marR="1965" marT="1965" marB="196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Заболевания желудочно-кишечного тракта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24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28,2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64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22,8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1,33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0,77-2,31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1,07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0,303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809541075"/>
                  </a:ext>
                </a:extLst>
              </a:tr>
              <a:tr h="3869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9.4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5" marR="1965" marT="1965" marB="196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Заболевания мочеполовой системы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14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16,5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16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5,7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3,27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1,52-7,01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10,07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0,002*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873268159"/>
                  </a:ext>
                </a:extLst>
              </a:tr>
              <a:tr h="3869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9.5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5" marR="1965" marT="1965" marB="196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Онкопатология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1,2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1,1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1,10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0,11-10,75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0,01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0,933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427224379"/>
                  </a:ext>
                </a:extLst>
              </a:tr>
              <a:tr h="3869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9.6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5" marR="1965" marT="1965" marB="196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Неврологические заболевания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8,2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5,0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1,71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0,67-4,39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1,28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0,259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220661020"/>
                  </a:ext>
                </a:extLst>
              </a:tr>
              <a:tr h="3869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9.7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5" marR="1965" marT="1965" marB="196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Аллергические заболевания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8,2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34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12,1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0,65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0,29-1,53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0,98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0,323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818645746"/>
                  </a:ext>
                </a:extLst>
              </a:tr>
              <a:tr h="3869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9.8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5" marR="1965" marT="1965" marB="196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Аутоиммунные заболевания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2,4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2,5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0,94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0,19-4,63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0,01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0,943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573248573"/>
                  </a:ext>
                </a:extLst>
              </a:tr>
              <a:tr h="3869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9.9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5" marR="1965" marT="1965" marB="196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Сахарный диабет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5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5,9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0,4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17,5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2,02-151,96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12,36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&lt;0,001*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090674901"/>
                  </a:ext>
                </a:extLst>
              </a:tr>
              <a:tr h="3869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9.10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5" marR="1965" marT="1965" marB="196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Герпесвирусная инфекция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50" marR="14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8,2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7,1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1,17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0,48-2,82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0,12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0,730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67673602"/>
                  </a:ext>
                </a:extLst>
              </a:tr>
            </a:tbl>
          </a:graphicData>
        </a:graphic>
      </p:graphicFrame>
      <p:sp>
        <p:nvSpPr>
          <p:cNvPr id="8" name="Нижний колонтитул 3"/>
          <p:cNvSpPr txBox="1">
            <a:spLocks/>
          </p:cNvSpPr>
          <p:nvPr/>
        </p:nvSpPr>
        <p:spPr>
          <a:xfrm>
            <a:off x="0" y="6444538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</a:rPr>
              <a:t>* - различия показателей статистически значимы (</a:t>
            </a:r>
            <a:r>
              <a:rPr lang="en-US" dirty="0" smtClean="0">
                <a:solidFill>
                  <a:schemeClr val="bg1"/>
                </a:solidFill>
              </a:rPr>
              <a:t>p</a:t>
            </a:r>
            <a:r>
              <a:rPr lang="ru-RU" dirty="0" smtClean="0">
                <a:solidFill>
                  <a:schemeClr val="bg1"/>
                </a:solidFill>
              </a:rPr>
              <a:t>&lt;0,05)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69327" y="-325315"/>
            <a:ext cx="7543800" cy="12045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Факторы риска развития тяжелых клинических форм 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COVID-19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у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сотрудников МО</a:t>
            </a:r>
            <a:endParaRPr lang="ru-RU" sz="1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78070" y="3219062"/>
            <a:ext cx="2611316" cy="71217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55362" y="5276353"/>
            <a:ext cx="2611316" cy="71217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04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9676" y="573209"/>
            <a:ext cx="8510954" cy="356616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+mn-lt"/>
              </a:rPr>
              <a:t>Последствия </a:t>
            </a:r>
            <a:r>
              <a:rPr lang="en-US" sz="4400" b="1" dirty="0" smtClean="0">
                <a:solidFill>
                  <a:srgbClr val="FF0000"/>
                </a:solidFill>
                <a:latin typeface="+mn-lt"/>
              </a:rPr>
              <a:t>COVID-19</a:t>
            </a:r>
            <a:r>
              <a:rPr lang="ru-RU" sz="4400" b="1" dirty="0" smtClean="0">
                <a:solidFill>
                  <a:srgbClr val="FF0000"/>
                </a:solidFill>
                <a:latin typeface="+mn-lt"/>
              </a:rPr>
              <a:t> у</a:t>
            </a:r>
            <a:br>
              <a:rPr lang="ru-RU" sz="44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4400" b="1" dirty="0" smtClean="0">
                <a:solidFill>
                  <a:srgbClr val="FF0000"/>
                </a:solidFill>
                <a:latin typeface="+mn-lt"/>
              </a:rPr>
              <a:t>медицинских работников</a:t>
            </a:r>
            <a:endParaRPr lang="ru-RU" sz="4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85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7466" y="308563"/>
            <a:ext cx="5296380" cy="72333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Последствия </a:t>
            </a:r>
            <a:r>
              <a:rPr lang="en-US" sz="4000" b="1" dirty="0" smtClean="0">
                <a:solidFill>
                  <a:srgbClr val="FF0000"/>
                </a:solidFill>
                <a:latin typeface="+mn-lt"/>
              </a:rPr>
              <a:t>COVID-19</a:t>
            </a:r>
            <a:endParaRPr lang="ru-RU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18615" y="1598725"/>
            <a:ext cx="8053885" cy="423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18615" y="1125495"/>
            <a:ext cx="2247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%</a:t>
            </a:r>
            <a:endParaRPr lang="ru-RU" sz="1400" b="1" dirty="0"/>
          </a:p>
        </p:txBody>
      </p:sp>
      <p:graphicFrame>
        <p:nvGraphicFramePr>
          <p:cNvPr id="11" name="Диаграмма 10"/>
          <p:cNvGraphicFramePr/>
          <p:nvPr>
            <p:extLst/>
          </p:nvPr>
        </p:nvGraphicFramePr>
        <p:xfrm>
          <a:off x="435304" y="1461947"/>
          <a:ext cx="8275772" cy="5536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353481" y="994657"/>
            <a:ext cx="2426883" cy="1631216"/>
          </a:xfrm>
          <a:prstGeom prst="rect">
            <a:avLst/>
          </a:prstGeom>
          <a:solidFill>
            <a:srgbClr val="CCECFF"/>
          </a:solidFill>
        </p:spPr>
        <p:txBody>
          <a:bodyPr wrap="none" rtlCol="0">
            <a:spAutoFit/>
          </a:bodyPr>
          <a:lstStyle/>
          <a:p>
            <a:r>
              <a:rPr lang="ru-RU" sz="1600" dirty="0" smtClean="0"/>
              <a:t>Повышение температуры</a:t>
            </a:r>
          </a:p>
          <a:p>
            <a:r>
              <a:rPr lang="ru-RU" sz="1600" dirty="0" smtClean="0"/>
              <a:t>Головная боль</a:t>
            </a:r>
          </a:p>
          <a:p>
            <a:r>
              <a:rPr lang="ru-RU" sz="1600" dirty="0" smtClean="0"/>
              <a:t>Высыпания на коже</a:t>
            </a:r>
          </a:p>
          <a:p>
            <a:r>
              <a:rPr lang="ru-RU" sz="1600" dirty="0" smtClean="0"/>
              <a:t>Выпадение волос</a:t>
            </a:r>
          </a:p>
          <a:p>
            <a:r>
              <a:rPr lang="ru-RU" sz="1600" dirty="0" smtClean="0"/>
              <a:t>Нарушение сна</a:t>
            </a:r>
          </a:p>
          <a:p>
            <a:r>
              <a:rPr lang="ru-RU" sz="1600" dirty="0" smtClean="0"/>
              <a:t>Повышение АД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4757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0146" y="1350499"/>
            <a:ext cx="8853854" cy="7737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815" y="-100260"/>
            <a:ext cx="7543800" cy="145075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Продолжительность сохранения симптомов после </a:t>
            </a:r>
            <a:r>
              <a:rPr lang="en-US" sz="3600" b="1" dirty="0" smtClean="0">
                <a:solidFill>
                  <a:srgbClr val="FF0000"/>
                </a:solidFill>
                <a:latin typeface="+mn-lt"/>
              </a:rPr>
              <a:t>COVID-19</a:t>
            </a:r>
            <a:endParaRPr lang="ru-RU" sz="36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/>
          </p:nvPr>
        </p:nvGraphicFramePr>
        <p:xfrm>
          <a:off x="822325" y="1450731"/>
          <a:ext cx="7543800" cy="4958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7054" y="29630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96815" y="1188916"/>
            <a:ext cx="32252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/>
              <a:t>%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414039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167" y="-43960"/>
            <a:ext cx="7543800" cy="145075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Переносимость физических нагрузок после заболевания</a:t>
            </a:r>
            <a:endParaRPr lang="ru-RU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0146" y="1350499"/>
            <a:ext cx="8853854" cy="7737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/>
          </p:nvPr>
        </p:nvGraphicFramePr>
        <p:xfrm>
          <a:off x="814167" y="1899017"/>
          <a:ext cx="75438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271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167" y="-43960"/>
            <a:ext cx="7543800" cy="145075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Переносимость умственных нагрузок после заболевания</a:t>
            </a:r>
            <a:endParaRPr lang="ru-RU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0146" y="1350499"/>
            <a:ext cx="8853854" cy="7737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/>
          </p:nvPr>
        </p:nvGraphicFramePr>
        <p:xfrm>
          <a:off x="814167" y="1899017"/>
          <a:ext cx="75438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941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167" y="-43960"/>
            <a:ext cx="7543800" cy="145075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Психоэмоциональное состояние после заболевания</a:t>
            </a:r>
            <a:endParaRPr lang="ru-RU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0146" y="1350499"/>
            <a:ext cx="8853854" cy="7737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/>
          </p:nvPr>
        </p:nvGraphicFramePr>
        <p:xfrm>
          <a:off x="648872" y="1899017"/>
          <a:ext cx="8136402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55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606083"/>
          </a:xfrm>
        </p:spPr>
        <p:txBody>
          <a:bodyPr>
            <a:noAutofit/>
          </a:bodyPr>
          <a:lstStyle/>
          <a:p>
            <a:pPr algn="just">
              <a:spcBef>
                <a:spcPts val="1800"/>
              </a:spcBef>
            </a:pPr>
            <a:r>
              <a:rPr lang="ru-RU" sz="2300" b="1" dirty="0"/>
              <a:t>Профессиональная защита МР – это многоуровневая система</a:t>
            </a:r>
            <a:r>
              <a:rPr lang="ru-RU" sz="2300" dirty="0"/>
              <a:t>, которая включает как коллективные мероприятия (организационные, административные и инженерные), так и меры индивидуальной защиты каждого из участников лечебно-диагностического процесса. </a:t>
            </a:r>
            <a:endParaRPr lang="ru-RU" sz="2300" dirty="0" smtClean="0"/>
          </a:p>
          <a:p>
            <a:pPr algn="just">
              <a:spcBef>
                <a:spcPts val="1800"/>
              </a:spcBef>
            </a:pPr>
            <a:r>
              <a:rPr lang="ru-RU" sz="2300" dirty="0" smtClean="0"/>
              <a:t>Однако </a:t>
            </a:r>
            <a:r>
              <a:rPr lang="ru-RU" sz="2300" dirty="0"/>
              <a:t>основным стабилизирующим фактором, способным повлиять на распространение инфекции и минимизировать риски </a:t>
            </a:r>
            <a:r>
              <a:rPr lang="ru-RU" sz="2300" dirty="0" smtClean="0"/>
              <a:t>заболевания </a:t>
            </a:r>
            <a:r>
              <a:rPr lang="ru-RU" sz="2300" b="1" dirty="0" smtClean="0"/>
              <a:t>должна </a:t>
            </a:r>
            <a:r>
              <a:rPr lang="ru-RU" sz="2300" b="1" dirty="0"/>
              <a:t>стать вакцинопрофилактика</a:t>
            </a:r>
            <a:r>
              <a:rPr lang="ru-RU" sz="2300" dirty="0"/>
              <a:t>. </a:t>
            </a:r>
            <a:endParaRPr lang="ru-RU" sz="2300" dirty="0" smtClean="0"/>
          </a:p>
          <a:p>
            <a:pPr algn="just">
              <a:spcBef>
                <a:spcPts val="1800"/>
              </a:spcBef>
            </a:pPr>
            <a:r>
              <a:rPr lang="ru-RU" sz="2300" dirty="0" smtClean="0"/>
              <a:t>Данное </a:t>
            </a:r>
            <a:r>
              <a:rPr lang="ru-RU" sz="2300" dirty="0"/>
              <a:t>профилактическое мероприятие исторически зарекомендовало себя, как наиболее эффективное и </a:t>
            </a:r>
            <a:r>
              <a:rPr lang="ru-RU" sz="2300" dirty="0" smtClean="0"/>
              <a:t>рентабельное</a:t>
            </a:r>
          </a:p>
          <a:p>
            <a:pPr algn="just">
              <a:spcBef>
                <a:spcPts val="1800"/>
              </a:spcBef>
            </a:pPr>
            <a:r>
              <a:rPr lang="ru-RU" sz="2300" b="1" dirty="0" smtClean="0"/>
              <a:t>Вакцинация – безальтернативное профилактическое мероприятие при инфекциях с аэрозольным механизмом передачи!</a:t>
            </a:r>
            <a:endParaRPr lang="ru-RU" sz="2300" b="1" dirty="0"/>
          </a:p>
        </p:txBody>
      </p:sp>
    </p:spTree>
    <p:extLst>
      <p:ext uri="{BB962C8B-B14F-4D97-AF65-F5344CB8AC3E}">
        <p14:creationId xmlns:p14="http://schemas.microsoft.com/office/powerpoint/2010/main" val="3928625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6064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Основные направления защиты медицинского персонала</a:t>
            </a:r>
            <a:endParaRPr lang="ru-RU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019720"/>
            <a:ext cx="7886700" cy="435133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административные</a:t>
            </a:r>
          </a:p>
          <a:p>
            <a:r>
              <a:rPr lang="ru-RU" sz="3200" dirty="0" smtClean="0"/>
              <a:t> инженерные</a:t>
            </a:r>
          </a:p>
          <a:p>
            <a:r>
              <a:rPr lang="ru-RU" sz="3200" dirty="0" smtClean="0"/>
              <a:t> персональные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2800" dirty="0" smtClean="0"/>
              <a:t>неспецифические (барьерные средства защиты и дезинфекция)</a:t>
            </a:r>
            <a:endParaRPr lang="ru-RU" sz="28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2800" dirty="0" smtClean="0"/>
              <a:t> специфические (</a:t>
            </a:r>
            <a:r>
              <a:rPr lang="ru-RU" sz="2800" dirty="0" err="1" smtClean="0"/>
              <a:t>иммунокорректоры</a:t>
            </a:r>
            <a:r>
              <a:rPr lang="ru-RU" sz="2800" dirty="0" smtClean="0"/>
              <a:t> и вакцинопрофилактика)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4F261-D931-423D-BBCE-10B226616C9D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14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7504" y="1452010"/>
            <a:ext cx="8928992" cy="5400600"/>
          </a:xfr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algn="just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400" dirty="0" err="1"/>
              <a:t>Превалентность</a:t>
            </a:r>
            <a:r>
              <a:rPr lang="ru-RU" sz="2400" dirty="0"/>
              <a:t> инфекции </a:t>
            </a:r>
            <a:r>
              <a:rPr lang="en-US" sz="2400" dirty="0"/>
              <a:t>SARS-CoV-2</a:t>
            </a:r>
            <a:r>
              <a:rPr lang="ru-RU" sz="2400" dirty="0"/>
              <a:t>, по результатам ПЦР </a:t>
            </a:r>
            <a:r>
              <a:rPr lang="ru-RU" sz="2400" dirty="0" smtClean="0"/>
              <a:t>исследований, в </a:t>
            </a:r>
            <a:r>
              <a:rPr lang="ru-RU" sz="2400" dirty="0"/>
              <a:t>общей популяции медицинских работников составляла около 4,8% (по данным поперечного исследования в 26 модельных регионах);</a:t>
            </a:r>
          </a:p>
          <a:p>
            <a:pPr algn="just">
              <a:spcAft>
                <a:spcPts val="1000"/>
              </a:spcAft>
              <a:buFont typeface="Wingdings" panose="05000000000000000000" pitchFamily="2" charset="2"/>
              <a:buChar char="ü"/>
              <a:tabLst>
                <a:tab pos="266700" algn="l"/>
              </a:tabLst>
            </a:pPr>
            <a:r>
              <a:rPr lang="ru-RU" sz="2400" dirty="0"/>
              <a:t>Распространенность бессимптомного носительства вируса равнялась 2,4-3,7%;</a:t>
            </a:r>
          </a:p>
          <a:p>
            <a:pPr algn="just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400" dirty="0"/>
              <a:t>В случаях наличия </a:t>
            </a:r>
            <a:r>
              <a:rPr lang="ru-RU" sz="2400" dirty="0" smtClean="0"/>
              <a:t>респираторных </a:t>
            </a:r>
            <a:r>
              <a:rPr lang="ru-RU" sz="2400" dirty="0"/>
              <a:t>симптомов положительный результат ПЦР-теста  регистрировали у 14-15,4</a:t>
            </a:r>
            <a:r>
              <a:rPr lang="ru-RU" sz="2400" dirty="0" smtClean="0"/>
              <a:t>%;</a:t>
            </a:r>
          </a:p>
          <a:p>
            <a:pPr algn="just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400" dirty="0" smtClean="0"/>
              <a:t>Антитела </a:t>
            </a:r>
            <a:r>
              <a:rPr lang="en-US" sz="2400" dirty="0" smtClean="0"/>
              <a:t>IgG </a:t>
            </a:r>
            <a:r>
              <a:rPr lang="ru-RU" sz="2400" dirty="0" smtClean="0"/>
              <a:t>выявляли у 6,1-30,6%.  Доля </a:t>
            </a:r>
            <a:r>
              <a:rPr lang="ru-RU" sz="2400" dirty="0" err="1" smtClean="0"/>
              <a:t>серонегативных</a:t>
            </a:r>
            <a:r>
              <a:rPr lang="ru-RU" sz="2400" dirty="0" smtClean="0"/>
              <a:t> составляла 1,9-14%</a:t>
            </a:r>
            <a:endParaRPr lang="ru-RU" sz="2400" dirty="0"/>
          </a:p>
          <a:p>
            <a:pPr marL="0" indent="0" algn="just">
              <a:buNone/>
            </a:pPr>
            <a:endParaRPr lang="ru-RU" sz="1400" i="1" dirty="0" smtClean="0"/>
          </a:p>
          <a:p>
            <a:pPr marL="0" indent="0" algn="just">
              <a:buNone/>
            </a:pPr>
            <a:endParaRPr lang="ru-RU" sz="1400" i="1" dirty="0"/>
          </a:p>
          <a:p>
            <a:pPr marL="0" indent="0" algn="just">
              <a:buNone/>
            </a:pPr>
            <a:r>
              <a:rPr lang="en-US" sz="1200" i="1" dirty="0"/>
              <a:t>Shields </a:t>
            </a:r>
            <a:r>
              <a:rPr lang="en-US" sz="1200" i="1" dirty="0" err="1"/>
              <a:t>A.,Faustini</a:t>
            </a:r>
            <a:r>
              <a:rPr lang="en-US" sz="1200" i="1" dirty="0"/>
              <a:t>  </a:t>
            </a:r>
            <a:r>
              <a:rPr lang="en-US" sz="1200" i="1" dirty="0" err="1"/>
              <a:t>S.,Peres</a:t>
            </a:r>
            <a:r>
              <a:rPr lang="en-US" sz="1200" i="1" dirty="0"/>
              <a:t>-Toledo M.,</a:t>
            </a:r>
            <a:r>
              <a:rPr lang="en-US" sz="1200" i="1" dirty="0" err="1"/>
              <a:t>Jossi</a:t>
            </a:r>
            <a:r>
              <a:rPr lang="en-US" sz="1200" i="1" dirty="0"/>
              <a:t> S .,</a:t>
            </a:r>
            <a:r>
              <a:rPr lang="en-US" sz="1200" i="1" dirty="0" err="1"/>
              <a:t>Aldera</a:t>
            </a:r>
            <a:r>
              <a:rPr lang="en-US" sz="1200" i="1" dirty="0"/>
              <a:t> </a:t>
            </a:r>
            <a:r>
              <a:rPr lang="en-US" sz="1200" i="1" dirty="0" err="1"/>
              <a:t>E.,Allen</a:t>
            </a:r>
            <a:r>
              <a:rPr lang="en-US" sz="1200" i="1" dirty="0"/>
              <a:t> J.D. et. al. SARS-CoV-2 </a:t>
            </a:r>
            <a:r>
              <a:rPr lang="en-US" sz="1200" i="1" dirty="0" err="1"/>
              <a:t>seroprevalence</a:t>
            </a:r>
            <a:r>
              <a:rPr lang="en-US" sz="1200" i="1" dirty="0"/>
              <a:t> and asymptomatic viral carriage in healthcare workers: a cross-</a:t>
            </a:r>
            <a:r>
              <a:rPr lang="en-US" sz="1200" i="1" dirty="0" err="1"/>
              <a:t>sentional</a:t>
            </a:r>
            <a:r>
              <a:rPr lang="en-US" sz="1200" i="1" dirty="0"/>
              <a:t> stude.Thoras.2020;75(12):089-94. https://doi org/10.1136/</a:t>
            </a:r>
            <a:r>
              <a:rPr lang="en-US" sz="1200" i="1" dirty="0" err="1"/>
              <a:t>ThoraxJnl</a:t>
            </a:r>
            <a:r>
              <a:rPr lang="en-US" sz="1200" i="1" dirty="0"/>
              <a:t> -2020-215414.</a:t>
            </a:r>
            <a:endParaRPr lang="ru-RU" sz="1200" i="1" dirty="0"/>
          </a:p>
          <a:p>
            <a:pPr marL="0" indent="0" algn="just">
              <a:buNone/>
            </a:pPr>
            <a:r>
              <a:rPr lang="en-US" sz="1200" i="1" dirty="0"/>
              <a:t>Hunter E</a:t>
            </a:r>
            <a:r>
              <a:rPr lang="ru-RU" sz="1200" i="1" dirty="0"/>
              <a:t>.,</a:t>
            </a:r>
            <a:r>
              <a:rPr lang="en-US" sz="1200" i="1" dirty="0"/>
              <a:t>Price D</a:t>
            </a:r>
            <a:r>
              <a:rPr lang="ru-RU" sz="1200" i="1" dirty="0"/>
              <a:t>.</a:t>
            </a:r>
            <a:r>
              <a:rPr lang="en-US" sz="1200" i="1" dirty="0"/>
              <a:t>A, Murphy </a:t>
            </a:r>
            <a:r>
              <a:rPr lang="en-US" sz="1200" i="1" dirty="0" err="1"/>
              <a:t>E.,van</a:t>
            </a:r>
            <a:r>
              <a:rPr lang="en-US" sz="1200" i="1" dirty="0"/>
              <a:t> der </a:t>
            </a:r>
            <a:r>
              <a:rPr lang="en-US" sz="1200" i="1" dirty="0" err="1"/>
              <a:t>Loeff</a:t>
            </a:r>
            <a:r>
              <a:rPr lang="en-US" sz="1200" i="1" dirty="0"/>
              <a:t> L</a:t>
            </a:r>
            <a:r>
              <a:rPr lang="ru-RU" sz="1200" i="1" dirty="0"/>
              <a:t>.</a:t>
            </a:r>
            <a:r>
              <a:rPr lang="en-US" sz="1200" i="1" dirty="0" err="1"/>
              <a:t>S,Baker</a:t>
            </a:r>
            <a:r>
              <a:rPr lang="en-US" sz="1200" i="1" dirty="0"/>
              <a:t> K</a:t>
            </a:r>
            <a:r>
              <a:rPr lang="ru-RU" sz="1200" i="1" dirty="0"/>
              <a:t>.</a:t>
            </a:r>
            <a:r>
              <a:rPr lang="en-US" sz="1200" i="1" dirty="0"/>
              <a:t>F</a:t>
            </a:r>
            <a:r>
              <a:rPr lang="ru-RU" sz="1200" i="1" dirty="0"/>
              <a:t>.</a:t>
            </a:r>
            <a:r>
              <a:rPr lang="en-US" sz="1200" i="1" dirty="0"/>
              <a:t>, </a:t>
            </a:r>
            <a:r>
              <a:rPr lang="en-US" sz="1200" i="1" dirty="0" err="1"/>
              <a:t>Lendrem</a:t>
            </a:r>
            <a:r>
              <a:rPr lang="en-US" sz="1200" i="1" dirty="0"/>
              <a:t> D</a:t>
            </a:r>
            <a:r>
              <a:rPr lang="ru-RU" sz="1200" i="1" dirty="0"/>
              <a:t>.</a:t>
            </a:r>
            <a:r>
              <a:rPr lang="en-US" sz="1200" i="1" dirty="0"/>
              <a:t>e</a:t>
            </a:r>
            <a:r>
              <a:rPr lang="ru-RU" sz="1200" i="1" dirty="0"/>
              <a:t> </a:t>
            </a:r>
            <a:r>
              <a:rPr lang="en-US" sz="1200" i="1" dirty="0"/>
              <a:t>t</a:t>
            </a:r>
            <a:r>
              <a:rPr lang="ru-RU" sz="1200" i="1" dirty="0"/>
              <a:t>.</a:t>
            </a:r>
            <a:r>
              <a:rPr lang="en-US" sz="1200" i="1" dirty="0"/>
              <a:t> al</a:t>
            </a:r>
            <a:r>
              <a:rPr lang="ru-RU" sz="1200" i="1" dirty="0"/>
              <a:t>.</a:t>
            </a:r>
            <a:r>
              <a:rPr lang="en-US" sz="1200" i="1" dirty="0"/>
              <a:t>Fist </a:t>
            </a:r>
            <a:r>
              <a:rPr lang="en-US" sz="1200" i="1" dirty="0" err="1"/>
              <a:t>expreriene</a:t>
            </a:r>
            <a:r>
              <a:rPr lang="en-US" sz="1200" i="1" dirty="0"/>
              <a:t> of COVID-19 screening of health-care workers in</a:t>
            </a:r>
            <a:r>
              <a:rPr lang="ru-RU" sz="1200" i="1" dirty="0"/>
              <a:t> </a:t>
            </a:r>
            <a:r>
              <a:rPr lang="en-US" sz="1200" i="1" dirty="0"/>
              <a:t>England</a:t>
            </a:r>
            <a:r>
              <a:rPr lang="ru-RU" sz="1200" i="1" dirty="0"/>
              <a:t>.</a:t>
            </a:r>
            <a:r>
              <a:rPr lang="en-US" sz="1200" i="1" dirty="0"/>
              <a:t>Lancet</a:t>
            </a:r>
            <a:r>
              <a:rPr lang="ru-RU" sz="1200" i="1" dirty="0"/>
              <a:t>.2020;395 (10234):</a:t>
            </a:r>
            <a:r>
              <a:rPr lang="en-US" sz="1200" i="1" dirty="0"/>
              <a:t>e77-e78</a:t>
            </a:r>
            <a:r>
              <a:rPr lang="ru-RU" sz="1200" i="1" dirty="0"/>
              <a:t>.</a:t>
            </a:r>
            <a:r>
              <a:rPr lang="en-US" sz="1200" i="1" dirty="0"/>
              <a:t> https://doi org/10.</a:t>
            </a:r>
            <a:r>
              <a:rPr lang="ru-RU" sz="1200" i="1" dirty="0"/>
              <a:t>1016/</a:t>
            </a:r>
            <a:r>
              <a:rPr lang="en-US" sz="1200" i="1" dirty="0"/>
              <a:t>SO140-6736(20)309970-3</a:t>
            </a:r>
          </a:p>
          <a:p>
            <a:pPr marL="0" indent="0" algn="just">
              <a:buNone/>
            </a:pPr>
            <a:endParaRPr lang="en-US" sz="1400" i="1" dirty="0"/>
          </a:p>
          <a:p>
            <a:pPr marL="0" indent="0" algn="just">
              <a:buNone/>
            </a:pPr>
            <a:endParaRPr lang="en-US" sz="1400" i="1" dirty="0"/>
          </a:p>
          <a:p>
            <a:pPr marL="0" indent="0" algn="just">
              <a:buNone/>
            </a:pPr>
            <a:endParaRPr lang="ru-RU" sz="1400" i="1" dirty="0"/>
          </a:p>
          <a:p>
            <a:pPr marL="0" indent="0" algn="ctr">
              <a:buNone/>
            </a:pPr>
            <a:endParaRPr lang="ru-RU" sz="1100" dirty="0"/>
          </a:p>
          <a:p>
            <a:pPr marL="0" indent="0" algn="ctr">
              <a:buNone/>
            </a:pPr>
            <a:endParaRPr lang="ru-RU" sz="11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404664"/>
            <a:ext cx="60588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По данным зарубежных авторов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10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4F261-D931-423D-BBCE-10B226616C9D}" type="slidenum">
              <a:rPr lang="ru-RU" smtClean="0"/>
              <a:pPr/>
              <a:t>50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9512" y="154653"/>
            <a:ext cx="8640959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Рекомендации </a:t>
            </a:r>
            <a:r>
              <a:rPr lang="ru-RU" sz="3200" b="1" dirty="0" smtClean="0">
                <a:solidFill>
                  <a:srgbClr val="FF0000"/>
                </a:solidFill>
              </a:rPr>
              <a:t>для управления рисками</a:t>
            </a:r>
          </a:p>
          <a:p>
            <a:pPr algn="ctr"/>
            <a:endParaRPr lang="ru-RU" sz="1100" dirty="0"/>
          </a:p>
          <a:p>
            <a:r>
              <a:rPr lang="ru-RU" sz="2400" dirty="0" smtClean="0"/>
              <a:t>      </a:t>
            </a:r>
            <a:r>
              <a:rPr lang="ru-RU" sz="2300" b="1" dirty="0" smtClean="0"/>
              <a:t>Административные</a:t>
            </a:r>
            <a:endParaRPr lang="ru-RU" sz="2300" dirty="0"/>
          </a:p>
          <a:p>
            <a:pPr algn="just">
              <a:spcBef>
                <a:spcPts val="600"/>
              </a:spcBef>
            </a:pPr>
            <a:r>
              <a:rPr lang="ru-RU" sz="2000" dirty="0"/>
              <a:t>-Использование дистанционных технологий, в том числе видеосвязи для коммуникаций между сотрудниками, организация проведения производственных совещаний дистанционно;</a:t>
            </a:r>
          </a:p>
          <a:p>
            <a:pPr algn="just">
              <a:spcBef>
                <a:spcPts val="600"/>
              </a:spcBef>
            </a:pPr>
            <a:r>
              <a:rPr lang="ru-RU" sz="2000" dirty="0"/>
              <a:t>-</a:t>
            </a:r>
            <a:r>
              <a:rPr lang="ru-RU" sz="2000" dirty="0" smtClean="0"/>
              <a:t>Оптимизация графика </a:t>
            </a:r>
            <a:r>
              <a:rPr lang="ru-RU" sz="2000" dirty="0"/>
              <a:t>работы специалистов, маршрутов </a:t>
            </a:r>
            <a:r>
              <a:rPr lang="ru-RU" sz="2000" dirty="0" smtClean="0"/>
              <a:t>передвижения пациентов и </a:t>
            </a:r>
            <a:r>
              <a:rPr lang="ru-RU" sz="2000" dirty="0"/>
              <a:t>сотрудников;</a:t>
            </a:r>
          </a:p>
          <a:p>
            <a:pPr algn="just">
              <a:spcBef>
                <a:spcPts val="600"/>
              </a:spcBef>
            </a:pPr>
            <a:r>
              <a:rPr lang="ru-RU" sz="2000" dirty="0"/>
              <a:t>-Использование современных средств для упрощения взаимодействия сотрудников </a:t>
            </a:r>
            <a:r>
              <a:rPr lang="ru-RU" sz="2000" dirty="0" smtClean="0"/>
              <a:t>(дизайн одежды и </a:t>
            </a:r>
            <a:r>
              <a:rPr lang="ru-RU" sz="2000" dirty="0"/>
              <a:t>ее маркировка</a:t>
            </a:r>
            <a:r>
              <a:rPr lang="ru-RU" sz="2000" dirty="0" smtClean="0"/>
              <a:t>);</a:t>
            </a:r>
            <a:endParaRPr lang="ru-RU" sz="2000" dirty="0"/>
          </a:p>
          <a:p>
            <a:pPr algn="just">
              <a:spcBef>
                <a:spcPts val="600"/>
              </a:spcBef>
            </a:pPr>
            <a:r>
              <a:rPr lang="ru-RU" sz="2000" dirty="0"/>
              <a:t>-Исключение допуска сотрудников с симптомами ОРВИ к работе </a:t>
            </a:r>
            <a:r>
              <a:rPr lang="ru-RU" sz="2000" dirty="0" smtClean="0"/>
              <a:t>(не ориентироваться </a:t>
            </a:r>
            <a:r>
              <a:rPr lang="ru-RU" sz="2000" dirty="0"/>
              <a:t>на результаты ПЦР</a:t>
            </a:r>
            <a:r>
              <a:rPr lang="ru-RU" sz="2000" dirty="0" smtClean="0"/>
              <a:t>);</a:t>
            </a:r>
            <a:endParaRPr lang="ru-RU" sz="2000" dirty="0"/>
          </a:p>
          <a:p>
            <a:pPr algn="just">
              <a:spcBef>
                <a:spcPts val="600"/>
              </a:spcBef>
            </a:pPr>
            <a:r>
              <a:rPr lang="ru-RU" sz="2000" dirty="0"/>
              <a:t>-Организация контроля температуры сотрудников во время работы, а не только при приходе на работу.</a:t>
            </a:r>
          </a:p>
          <a:p>
            <a:pPr algn="just">
              <a:spcBef>
                <a:spcPts val="600"/>
              </a:spcBef>
            </a:pPr>
            <a:r>
              <a:rPr lang="ru-RU" sz="2000" dirty="0"/>
              <a:t>-Оперативное получение информации о причинах нетрудоспособности сотрудников, их заболевании </a:t>
            </a:r>
            <a:r>
              <a:rPr lang="en-US" sz="2000" dirty="0"/>
              <a:t>COVID</a:t>
            </a:r>
            <a:r>
              <a:rPr lang="ru-RU" sz="2000" dirty="0"/>
              <a:t>-19, результатах лабораторных исследований для оперативной организации противоэпидемических мероприятий</a:t>
            </a:r>
            <a:r>
              <a:rPr lang="ru-RU" sz="2000" dirty="0" smtClean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19637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4F261-D931-423D-BBCE-10B226616C9D}" type="slidenum">
              <a:rPr lang="ru-RU" smtClean="0"/>
              <a:pPr/>
              <a:t>51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7504" y="260648"/>
            <a:ext cx="8784976" cy="552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Рекомендации </a:t>
            </a:r>
            <a:r>
              <a:rPr lang="ru-RU" sz="3200" b="1" dirty="0" smtClean="0">
                <a:solidFill>
                  <a:srgbClr val="FF0000"/>
                </a:solidFill>
              </a:rPr>
              <a:t>для управления рисками</a:t>
            </a:r>
          </a:p>
          <a:p>
            <a:pPr algn="just"/>
            <a:endParaRPr lang="ru-RU" sz="1200" dirty="0"/>
          </a:p>
          <a:p>
            <a:pPr algn="just"/>
            <a:r>
              <a:rPr lang="ru-RU" sz="2400" dirty="0" smtClean="0"/>
              <a:t>      </a:t>
            </a:r>
            <a:r>
              <a:rPr lang="ru-RU" sz="2300" b="1" dirty="0" smtClean="0"/>
              <a:t>Административные</a:t>
            </a:r>
            <a:endParaRPr lang="ru-RU" sz="2300" dirty="0"/>
          </a:p>
          <a:p>
            <a:pPr algn="just">
              <a:spcBef>
                <a:spcPts val="600"/>
              </a:spcBef>
            </a:pPr>
            <a:r>
              <a:rPr lang="ru-RU" sz="2000" dirty="0"/>
              <a:t>- Планирование возможности развертывания резервных госпитальных баз и </a:t>
            </a:r>
            <a:r>
              <a:rPr lang="ru-RU" sz="2000" dirty="0" smtClean="0"/>
              <a:t>подразделений </a:t>
            </a:r>
            <a:r>
              <a:rPr lang="ru-RU" sz="2000" dirty="0"/>
              <a:t>и </a:t>
            </a:r>
            <a:r>
              <a:rPr lang="ru-RU" sz="2000" dirty="0" smtClean="0"/>
              <a:t>дублирующего состава </a:t>
            </a:r>
            <a:r>
              <a:rPr lang="ru-RU" sz="2000" dirty="0"/>
              <a:t>специалистов;</a:t>
            </a:r>
          </a:p>
          <a:p>
            <a:pPr algn="just">
              <a:spcBef>
                <a:spcPts val="600"/>
              </a:spcBef>
            </a:pPr>
            <a:r>
              <a:rPr lang="ru-RU" sz="2000" dirty="0" smtClean="0"/>
              <a:t>-Контроль</a:t>
            </a:r>
            <a:r>
              <a:rPr lang="ru-RU" sz="2000" dirty="0"/>
              <a:t>, в том числе с использованием </a:t>
            </a:r>
            <a:r>
              <a:rPr lang="ru-RU" sz="2000" dirty="0" smtClean="0"/>
              <a:t>видеонаблюдения, соблюдения </a:t>
            </a:r>
            <a:r>
              <a:rPr lang="ru-RU" sz="2000" dirty="0"/>
              <a:t>«масочного режима» вне «красной зоны</a:t>
            </a:r>
            <a:r>
              <a:rPr lang="ru-RU" sz="2000" dirty="0" smtClean="0"/>
              <a:t>»;</a:t>
            </a:r>
            <a:endParaRPr lang="ru-RU" sz="2000" dirty="0"/>
          </a:p>
          <a:p>
            <a:pPr algn="just">
              <a:spcBef>
                <a:spcPts val="600"/>
              </a:spcBef>
            </a:pPr>
            <a:r>
              <a:rPr lang="ru-RU" sz="2000" dirty="0"/>
              <a:t>-Организация постоянной сортировки пациентов, поступающих в </a:t>
            </a:r>
            <a:r>
              <a:rPr lang="ru-RU" sz="2000" dirty="0" smtClean="0"/>
              <a:t>МО, </a:t>
            </a:r>
            <a:r>
              <a:rPr lang="ru-RU" sz="2000" dirty="0"/>
              <a:t>с </a:t>
            </a:r>
            <a:r>
              <a:rPr lang="ru-RU" sz="2000" dirty="0" smtClean="0"/>
              <a:t>учетом их </a:t>
            </a:r>
            <a:r>
              <a:rPr lang="ru-RU" sz="2000" dirty="0"/>
              <a:t>эпидемиологической опасности;</a:t>
            </a:r>
          </a:p>
          <a:p>
            <a:pPr algn="just">
              <a:spcBef>
                <a:spcPts val="600"/>
              </a:spcBef>
            </a:pPr>
            <a:r>
              <a:rPr lang="ru-RU" sz="2000" dirty="0"/>
              <a:t>-Разделение маршрутов передвижения сотрудников, приходящих и уходящих с работы, во время обеденного перерыва и отдыха для проведения профилактической дезинфекции, с внесением этих положений в </a:t>
            </a:r>
            <a:r>
              <a:rPr lang="ru-RU" sz="2000" dirty="0" smtClean="0"/>
              <a:t>трудовой </a:t>
            </a:r>
            <a:r>
              <a:rPr lang="ru-RU" sz="2000" dirty="0"/>
              <a:t>договор;</a:t>
            </a:r>
          </a:p>
          <a:p>
            <a:pPr algn="just">
              <a:spcBef>
                <a:spcPts val="600"/>
              </a:spcBef>
            </a:pPr>
            <a:r>
              <a:rPr lang="ru-RU" sz="2000" dirty="0"/>
              <a:t>-Организация для сотрудников консультации психолога </a:t>
            </a:r>
            <a:r>
              <a:rPr lang="ru-RU" sz="2000" dirty="0" smtClean="0"/>
              <a:t>с целью </a:t>
            </a:r>
            <a:r>
              <a:rPr lang="ru-RU" sz="2000" dirty="0"/>
              <a:t>преодоления </a:t>
            </a:r>
            <a:r>
              <a:rPr lang="ru-RU" sz="2000" dirty="0" smtClean="0"/>
              <a:t>проблем </a:t>
            </a:r>
            <a:r>
              <a:rPr lang="ru-RU" sz="2000" dirty="0"/>
              <a:t>толерантности к собственной безопасности и их мотивирования на сохранение здоровья в процессе профессиональной деятельности</a:t>
            </a:r>
            <a:r>
              <a:rPr lang="ru-RU" sz="2000" dirty="0" smtClean="0"/>
              <a:t>;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6524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4F261-D931-423D-BBCE-10B226616C9D}" type="slidenum">
              <a:rPr lang="ru-RU" smtClean="0"/>
              <a:pPr/>
              <a:t>52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1520" y="404664"/>
            <a:ext cx="8496944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Рекомендации </a:t>
            </a:r>
            <a:r>
              <a:rPr lang="ru-RU" sz="3200" b="1" dirty="0" smtClean="0">
                <a:solidFill>
                  <a:srgbClr val="FF0000"/>
                </a:solidFill>
              </a:rPr>
              <a:t>для управления рисками</a:t>
            </a:r>
          </a:p>
          <a:p>
            <a:pPr algn="just"/>
            <a:endParaRPr lang="ru-RU" sz="1200" dirty="0"/>
          </a:p>
          <a:p>
            <a:pPr algn="just"/>
            <a:r>
              <a:rPr lang="ru-RU" sz="2400" dirty="0" smtClean="0"/>
              <a:t>      </a:t>
            </a:r>
            <a:r>
              <a:rPr lang="ru-RU" sz="2300" b="1" dirty="0" smtClean="0"/>
              <a:t>Инженерные</a:t>
            </a:r>
          </a:p>
          <a:p>
            <a:pPr algn="just"/>
            <a:endParaRPr lang="ru-RU" sz="2300" b="1" dirty="0" smtClean="0"/>
          </a:p>
          <a:p>
            <a:pPr algn="just">
              <a:spcBef>
                <a:spcPts val="600"/>
              </a:spcBef>
            </a:pPr>
            <a:r>
              <a:rPr lang="ru-RU" sz="2000" dirty="0"/>
              <a:t> </a:t>
            </a:r>
            <a:r>
              <a:rPr lang="ru-RU" sz="2300" dirty="0"/>
              <a:t>-Совместно с инженерно-хозяйственными, экономическими подразделениями обеспечить проведение ревизии, паспортизации, ремонта, очистки, дезинфекции, вентиляционных систем за счет целевого финансирования и контролировать эффективность их </a:t>
            </a:r>
            <a:r>
              <a:rPr lang="ru-RU" sz="2300" dirty="0" smtClean="0"/>
              <a:t>работы</a:t>
            </a:r>
            <a:endParaRPr lang="ru-RU" sz="2300" dirty="0"/>
          </a:p>
          <a:p>
            <a:pPr algn="just">
              <a:spcBef>
                <a:spcPts val="600"/>
              </a:spcBef>
            </a:pPr>
            <a:r>
              <a:rPr lang="ru-RU" sz="2300" dirty="0"/>
              <a:t>-Оснащение «</a:t>
            </a:r>
            <a:r>
              <a:rPr lang="ru-RU" sz="2300" dirty="0" err="1"/>
              <a:t>нережимных</a:t>
            </a:r>
            <a:r>
              <a:rPr lang="ru-RU" sz="2300" dirty="0"/>
              <a:t>» помещений качественной аппаратурой для бактерицидной обработки воздуха (раздевалки, комнаты приема пищи, санитарные комнаты</a:t>
            </a:r>
            <a:r>
              <a:rPr lang="ru-RU" sz="2300" dirty="0" smtClean="0"/>
              <a:t>)</a:t>
            </a:r>
          </a:p>
          <a:p>
            <a:pPr algn="just">
              <a:spcBef>
                <a:spcPts val="600"/>
              </a:spcBef>
            </a:pPr>
            <a:endParaRPr lang="ru-RU" sz="2000" dirty="0"/>
          </a:p>
          <a:p>
            <a:pPr algn="just"/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40491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8C5CF09-4403-4AC0-A9E4-9E1D3C95AFC5}"/>
              </a:ext>
            </a:extLst>
          </p:cNvPr>
          <p:cNvSpPr txBox="1"/>
          <p:nvPr/>
        </p:nvSpPr>
        <p:spPr>
          <a:xfrm>
            <a:off x="51174" y="55912"/>
            <a:ext cx="9115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Бактериальные фильтры высокой эффективности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4D20DE9-5816-4839-8D69-D31C25B60FB9}"/>
              </a:ext>
            </a:extLst>
          </p:cNvPr>
          <p:cNvSpPr txBox="1"/>
          <p:nvPr/>
        </p:nvSpPr>
        <p:spPr>
          <a:xfrm>
            <a:off x="83004" y="836712"/>
            <a:ext cx="8712968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 algn="just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latin typeface="Calibri" panose="020F0502020204030204" pitchFamily="34" charset="0"/>
                <a:cs typeface="Times New Roman" pitchFamily="18" charset="0"/>
              </a:rPr>
              <a:t>Наиболее распространенным способом очистки приточного воздуха является применение </a:t>
            </a:r>
            <a:r>
              <a:rPr lang="ru-RU" sz="2200" dirty="0" smtClean="0">
                <a:latin typeface="Calibri" panose="020F0502020204030204" pitchFamily="34" charset="0"/>
                <a:cs typeface="Times New Roman" pitchFamily="18" charset="0"/>
              </a:rPr>
              <a:t>специальных фильтров.</a:t>
            </a:r>
            <a:endParaRPr lang="ru-RU" sz="2200" dirty="0">
              <a:latin typeface="Calibri" panose="020F0502020204030204" pitchFamily="34" charset="0"/>
              <a:cs typeface="Times New Roman" pitchFamily="18" charset="0"/>
            </a:endParaRPr>
          </a:p>
          <a:p>
            <a:pPr marL="358775" indent="-358775" algn="just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latin typeface="Calibri" panose="020F0502020204030204" pitchFamily="34" charset="0"/>
                <a:cs typeface="Times New Roman" pitchFamily="18" charset="0"/>
              </a:rPr>
              <a:t>В основе метода фильтрации </a:t>
            </a:r>
            <a:r>
              <a:rPr lang="ru-RU" sz="2200" dirty="0" smtClean="0">
                <a:latin typeface="Calibri" panose="020F0502020204030204" pitchFamily="34" charset="0"/>
                <a:cs typeface="Times New Roman" pitchFamily="18" charset="0"/>
              </a:rPr>
              <a:t>- предотвращение </a:t>
            </a:r>
            <a:r>
              <a:rPr lang="ru-RU" sz="2200" dirty="0">
                <a:latin typeface="Calibri" panose="020F0502020204030204" pitchFamily="34" charset="0"/>
                <a:cs typeface="Times New Roman" pitchFamily="18" charset="0"/>
              </a:rPr>
              <a:t>поступления в помещение </a:t>
            </a:r>
            <a:r>
              <a:rPr lang="ru-RU" sz="2200" dirty="0" smtClean="0">
                <a:latin typeface="Calibri" panose="020F0502020204030204" pitchFamily="34" charset="0"/>
                <a:cs typeface="Times New Roman" pitchFamily="18" charset="0"/>
              </a:rPr>
              <a:t>аэрозольных частиц, в </a:t>
            </a:r>
            <a:r>
              <a:rPr lang="ru-RU" sz="2200" dirty="0">
                <a:latin typeface="Calibri" panose="020F0502020204030204" pitchFamily="34" charset="0"/>
                <a:cs typeface="Times New Roman" pitchFamily="18" charset="0"/>
              </a:rPr>
              <a:t>том числе </a:t>
            </a:r>
            <a:r>
              <a:rPr lang="ru-RU" sz="2200" dirty="0" smtClean="0">
                <a:latin typeface="Calibri" panose="020F0502020204030204" pitchFamily="34" charset="0"/>
                <a:cs typeface="Times New Roman" pitchFamily="18" charset="0"/>
              </a:rPr>
              <a:t>микроорганизмов, </a:t>
            </a:r>
            <a:r>
              <a:rPr lang="ru-RU" sz="2200" dirty="0">
                <a:latin typeface="Calibri" panose="020F0502020204030204" pitchFamily="34" charset="0"/>
                <a:cs typeface="Times New Roman" pitchFamily="18" charset="0"/>
              </a:rPr>
              <a:t>путем их задержки на фильтрах.</a:t>
            </a:r>
          </a:p>
          <a:p>
            <a:pPr marL="358775" indent="-358775" algn="just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latin typeface="Calibri" panose="020F0502020204030204" pitchFamily="34" charset="0"/>
                <a:cs typeface="Times New Roman" pitchFamily="18" charset="0"/>
              </a:rPr>
              <a:t>Очистка воздуха от микроорганизмов </a:t>
            </a:r>
            <a:r>
              <a:rPr lang="ru-RU" sz="2200" dirty="0" smtClean="0">
                <a:latin typeface="Calibri" panose="020F0502020204030204" pitchFamily="34" charset="0"/>
                <a:cs typeface="Times New Roman" pitchFamily="18" charset="0"/>
              </a:rPr>
              <a:t>проводится с помощью высокоэффективных </a:t>
            </a:r>
            <a:r>
              <a:rPr lang="ru-RU" sz="2200" dirty="0">
                <a:latin typeface="Calibri" panose="020F0502020204030204" pitchFamily="34" charset="0"/>
                <a:cs typeface="Times New Roman" pitchFamily="18" charset="0"/>
              </a:rPr>
              <a:t>фильтров – HEPA (</a:t>
            </a:r>
            <a:r>
              <a:rPr lang="ru-RU" sz="2200" dirty="0" err="1">
                <a:latin typeface="Calibri" panose="020F0502020204030204" pitchFamily="34" charset="0"/>
                <a:cs typeface="Times New Roman" pitchFamily="18" charset="0"/>
              </a:rPr>
              <a:t>High</a:t>
            </a:r>
            <a:r>
              <a:rPr lang="ru-RU" sz="2200" dirty="0"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Calibri" panose="020F0502020204030204" pitchFamily="34" charset="0"/>
                <a:cs typeface="Times New Roman" pitchFamily="18" charset="0"/>
              </a:rPr>
              <a:t>Efficient</a:t>
            </a:r>
            <a:r>
              <a:rPr lang="ru-RU" sz="2200" dirty="0"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Calibri" panose="020F0502020204030204" pitchFamily="34" charset="0"/>
                <a:cs typeface="Times New Roman" pitchFamily="18" charset="0"/>
              </a:rPr>
              <a:t>Particulate</a:t>
            </a:r>
            <a:r>
              <a:rPr lang="ru-RU" sz="2200" dirty="0"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Calibri" panose="020F0502020204030204" pitchFamily="34" charset="0"/>
                <a:cs typeface="Times New Roman" pitchFamily="18" charset="0"/>
              </a:rPr>
              <a:t>Air</a:t>
            </a:r>
            <a:r>
              <a:rPr lang="ru-RU" sz="2200" dirty="0"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Calibri" panose="020F0502020204030204" pitchFamily="34" charset="0"/>
                <a:cs typeface="Times New Roman" pitchFamily="18" charset="0"/>
              </a:rPr>
              <a:t>filter</a:t>
            </a:r>
            <a:r>
              <a:rPr lang="ru-RU" sz="2200" dirty="0" smtClean="0">
                <a:latin typeface="Calibri" panose="020F0502020204030204" pitchFamily="34" charset="0"/>
                <a:cs typeface="Times New Roman" pitchFamily="18" charset="0"/>
              </a:rPr>
              <a:t>), либо </a:t>
            </a:r>
            <a:r>
              <a:rPr lang="ru-RU" sz="2200" dirty="0">
                <a:latin typeface="Calibri" panose="020F0502020204030204" pitchFamily="34" charset="0"/>
                <a:cs typeface="Times New Roman" pitchFamily="18" charset="0"/>
              </a:rPr>
              <a:t>НЕРА </a:t>
            </a:r>
            <a:r>
              <a:rPr lang="ru-RU" sz="2200" dirty="0" smtClean="0">
                <a:latin typeface="Calibri" panose="020F0502020204030204" pitchFamily="34" charset="0"/>
                <a:cs typeface="Times New Roman" pitchFamily="18" charset="0"/>
              </a:rPr>
              <a:t>фильтров Н10</a:t>
            </a:r>
            <a:r>
              <a:rPr lang="ru-RU" sz="2200" dirty="0">
                <a:latin typeface="Calibri" panose="020F0502020204030204" pitchFamily="34" charset="0"/>
                <a:cs typeface="Times New Roman" pitchFamily="18" charset="0"/>
              </a:rPr>
              <a:t>, Н11, </a:t>
            </a:r>
            <a:r>
              <a:rPr lang="ru-RU" sz="2200" dirty="0" smtClean="0">
                <a:latin typeface="Calibri" panose="020F0502020204030204" pitchFamily="34" charset="0"/>
                <a:cs typeface="Times New Roman" pitchFamily="18" charset="0"/>
              </a:rPr>
              <a:t>Н12, которые </a:t>
            </a:r>
            <a:r>
              <a:rPr lang="ru-RU" sz="2200" dirty="0">
                <a:latin typeface="Calibri" panose="020F0502020204030204" pitchFamily="34" charset="0"/>
                <a:cs typeface="Times New Roman" pitchFamily="18" charset="0"/>
              </a:rPr>
              <a:t>отнесены к классу ЕРА (</a:t>
            </a:r>
            <a:r>
              <a:rPr lang="ru-RU" sz="2200" dirty="0" err="1">
                <a:latin typeface="Calibri" panose="020F0502020204030204" pitchFamily="34" charset="0"/>
                <a:cs typeface="Times New Roman" pitchFamily="18" charset="0"/>
              </a:rPr>
              <a:t>Efficient</a:t>
            </a:r>
            <a:r>
              <a:rPr lang="ru-RU" sz="2200" dirty="0"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Calibri" panose="020F0502020204030204" pitchFamily="34" charset="0"/>
                <a:cs typeface="Times New Roman" pitchFamily="18" charset="0"/>
              </a:rPr>
              <a:t>Particulate</a:t>
            </a:r>
            <a:r>
              <a:rPr lang="ru-RU" sz="2200" dirty="0"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Calibri" panose="020F0502020204030204" pitchFamily="34" charset="0"/>
                <a:cs typeface="Times New Roman" pitchFamily="18" charset="0"/>
              </a:rPr>
              <a:t>Air</a:t>
            </a:r>
            <a:r>
              <a:rPr lang="ru-RU" sz="2200" dirty="0"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Calibri" panose="020F0502020204030204" pitchFamily="34" charset="0"/>
                <a:cs typeface="Times New Roman" pitchFamily="18" charset="0"/>
              </a:rPr>
              <a:t>filter</a:t>
            </a:r>
            <a:r>
              <a:rPr lang="ru-RU" sz="2200" dirty="0">
                <a:latin typeface="Calibri" panose="020F0502020204030204" pitchFamily="34" charset="0"/>
                <a:cs typeface="Times New Roman" pitchFamily="18" charset="0"/>
              </a:rPr>
              <a:t>) </a:t>
            </a:r>
            <a:r>
              <a:rPr lang="ru-RU" sz="2200" dirty="0" smtClean="0">
                <a:latin typeface="Calibri" panose="020F0502020204030204" pitchFamily="34" charset="0"/>
                <a:cs typeface="Times New Roman" pitchFamily="18" charset="0"/>
              </a:rPr>
              <a:t>или эффективных.</a:t>
            </a:r>
            <a:endParaRPr lang="ru-RU" sz="2200" dirty="0">
              <a:latin typeface="Calibri" panose="020F0502020204030204" pitchFamily="34" charset="0"/>
              <a:cs typeface="Times New Roman" pitchFamily="18" charset="0"/>
            </a:endParaRPr>
          </a:p>
          <a:p>
            <a:pPr marL="358775" indent="-358775" algn="just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latin typeface="Calibri" panose="020F0502020204030204" pitchFamily="34" charset="0"/>
                <a:cs typeface="Times New Roman" pitchFamily="18" charset="0"/>
              </a:rPr>
              <a:t>Применение эффективных и высокоэффективных фильтров </a:t>
            </a:r>
            <a:r>
              <a:rPr lang="ru-RU" sz="2200" dirty="0" smtClean="0">
                <a:latin typeface="Calibri" panose="020F0502020204030204" pitchFamily="34" charset="0"/>
                <a:cs typeface="Times New Roman" pitchFamily="18" charset="0"/>
              </a:rPr>
              <a:t>позволяет </a:t>
            </a:r>
            <a:r>
              <a:rPr lang="ru-RU" sz="2200" dirty="0">
                <a:latin typeface="Calibri" panose="020F0502020204030204" pitchFamily="34" charset="0"/>
                <a:cs typeface="Times New Roman" pitchFamily="18" charset="0"/>
              </a:rPr>
              <a:t>задерживать поступление микроорганизмов в помещение, но не обеспечивает их </a:t>
            </a:r>
            <a:r>
              <a:rPr lang="ru-RU" sz="2200" dirty="0" smtClean="0">
                <a:latin typeface="Calibri" panose="020F0502020204030204" pitchFamily="34" charset="0"/>
                <a:cs typeface="Times New Roman" pitchFamily="18" charset="0"/>
              </a:rPr>
              <a:t>уничтожение.</a:t>
            </a:r>
          </a:p>
          <a:p>
            <a:pPr marL="358775" indent="-358775" algn="just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Calibri" panose="020F0502020204030204" pitchFamily="34" charset="0"/>
                <a:cs typeface="Times New Roman" pitchFamily="18" charset="0"/>
              </a:rPr>
              <a:t>В </a:t>
            </a:r>
            <a:r>
              <a:rPr lang="ru-RU" sz="2200" dirty="0">
                <a:latin typeface="Calibri" panose="020F0502020204030204" pitchFamily="34" charset="0"/>
                <a:cs typeface="Times New Roman" pitchFamily="18" charset="0"/>
              </a:rPr>
              <a:t>процессе эксплуатации в порах фильтрующего материала фильтра </a:t>
            </a:r>
            <a:r>
              <a:rPr lang="ru-RU" sz="2200" b="1" dirty="0">
                <a:latin typeface="Calibri" panose="020F0502020204030204" pitchFamily="34" charset="0"/>
                <a:cs typeface="Times New Roman" pitchFamily="18" charset="0"/>
              </a:rPr>
              <a:t>накапливаются </a:t>
            </a:r>
            <a:r>
              <a:rPr lang="ru-RU" sz="2200" b="1" dirty="0" smtClean="0">
                <a:latin typeface="Calibri" panose="020F0502020204030204" pitchFamily="34" charset="0"/>
                <a:cs typeface="Times New Roman" pitchFamily="18" charset="0"/>
              </a:rPr>
              <a:t>частицы пыли </a:t>
            </a:r>
            <a:r>
              <a:rPr lang="ru-RU" sz="2200" b="1" dirty="0">
                <a:latin typeface="Calibri" panose="020F0502020204030204" pitchFamily="34" charset="0"/>
                <a:cs typeface="Times New Roman" pitchFamily="18" charset="0"/>
              </a:rPr>
              <a:t>и </a:t>
            </a:r>
            <a:r>
              <a:rPr lang="ru-RU" sz="2200" b="1" dirty="0" smtClean="0">
                <a:latin typeface="Calibri" panose="020F0502020204030204" pitchFamily="34" charset="0"/>
                <a:cs typeface="Times New Roman" pitchFamily="18" charset="0"/>
              </a:rPr>
              <a:t>микроорганизмы</a:t>
            </a:r>
            <a:r>
              <a:rPr lang="ru-RU" sz="2200" dirty="0" smtClean="0">
                <a:latin typeface="Calibri" panose="020F0502020204030204" pitchFamily="34" charset="0"/>
                <a:cs typeface="Times New Roman" pitchFamily="18" charset="0"/>
              </a:rPr>
              <a:t>, что требует смены фильтрующего материала</a:t>
            </a:r>
            <a:endParaRPr lang="ru-RU" sz="2200" dirty="0">
              <a:latin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35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jelektrik.by/images/Proekt_Minsk/zashhita_koronavirus_Minsk/zashhita-ot-koronavirusa-zhilyh-administrativnyh-pomeshhenij-Minsk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669" y="4218766"/>
            <a:ext cx="2353991" cy="1681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75ACC1D-6CCF-4F1E-891D-6545850E13A3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Воздействие ультрафиолетовым излучением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D8E0E01-9E09-47C9-B202-307CFE717D5A}"/>
              </a:ext>
            </a:extLst>
          </p:cNvPr>
          <p:cNvSpPr txBox="1"/>
          <p:nvPr/>
        </p:nvSpPr>
        <p:spPr>
          <a:xfrm>
            <a:off x="179512" y="816721"/>
            <a:ext cx="878497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0000"/>
                </a:solidFill>
                <a:latin typeface="+mn-lt"/>
              </a:rPr>
              <a:t>Воздействие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на</a:t>
            </a:r>
            <a:r>
              <a:rPr lang="ru-RU" sz="20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+mn-lt"/>
              </a:rPr>
              <a:t>SARS-CoV-2 искусственным УФ-излучением, имитирующим солнечный свет, вызвало быструю инактивацию, в частности, вируса на нержавеющей стали, что говорит о том, что передача вируса через наружные поверхности, подвергающиеся воздействию прямых солнечных лучей, очень маловероятна, особенно в летний сезон на 40°N широты (</a:t>
            </a:r>
            <a:r>
              <a:rPr lang="ru-RU" sz="2000" b="0" i="0" u="none" strike="noStrike" dirty="0" err="1">
                <a:solidFill>
                  <a:srgbClr val="009999"/>
                </a:solidFill>
                <a:effectLst/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Ratnesar-Shumate</a:t>
            </a:r>
            <a:r>
              <a:rPr lang="ru-RU" sz="2000" b="0" i="0" u="none" strike="noStrike" dirty="0">
                <a:solidFill>
                  <a:srgbClr val="009999"/>
                </a:solidFill>
                <a:effectLst/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sz="2000" b="0" i="0" u="none" strike="noStrike" dirty="0" err="1">
                <a:solidFill>
                  <a:srgbClr val="009999"/>
                </a:solidFill>
                <a:effectLst/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et</a:t>
            </a:r>
            <a:r>
              <a:rPr lang="ru-RU" sz="2000" b="0" i="0" u="none" strike="noStrike" dirty="0">
                <a:solidFill>
                  <a:srgbClr val="009999"/>
                </a:solidFill>
                <a:effectLst/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sz="2000" b="0" i="0" u="none" strike="noStrike" dirty="0" err="1">
                <a:solidFill>
                  <a:srgbClr val="009999"/>
                </a:solidFill>
                <a:effectLst/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al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., 2020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+mn-lt"/>
              </a:rPr>
              <a:t>)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+mn-lt"/>
              </a:rPr>
              <a:t>.</a:t>
            </a:r>
          </a:p>
          <a:p>
            <a:pPr algn="just"/>
            <a:endParaRPr lang="ru-RU" sz="1200" dirty="0">
              <a:solidFill>
                <a:srgbClr val="000000"/>
              </a:solidFill>
              <a:latin typeface="+mn-lt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+mn-lt"/>
              </a:rPr>
              <a:t>С другой стороны, большее внимание передаче вируса следует уделять загрязненным поверхностям, не подверженным воздействию солнечного света.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DEDD9B4-2984-405B-972B-277FD5C87DC7}"/>
              </a:ext>
            </a:extLst>
          </p:cNvPr>
          <p:cNvSpPr txBox="1"/>
          <p:nvPr/>
        </p:nvSpPr>
        <p:spPr>
          <a:xfrm>
            <a:off x="3023320" y="3717032"/>
            <a:ext cx="594116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 algn="just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  <a:cs typeface="Times New Roman" pitchFamily="18" charset="0"/>
              </a:rPr>
              <a:t>Антимикробным действием обладает УФ излучение в диапазоне от 200 до 315 </a:t>
            </a:r>
            <a:r>
              <a:rPr lang="ru-RU" sz="2000" dirty="0" err="1">
                <a:latin typeface="Calibri" panose="020F0502020204030204" pitchFamily="34" charset="0"/>
                <a:cs typeface="Times New Roman" pitchFamily="18" charset="0"/>
              </a:rPr>
              <a:t>нм</a:t>
            </a:r>
            <a:r>
              <a:rPr lang="ru-RU" sz="2000" dirty="0">
                <a:latin typeface="Calibri" panose="020F0502020204030204" pitchFamily="34" charset="0"/>
                <a:cs typeface="Times New Roman" pitchFamily="18" charset="0"/>
              </a:rPr>
              <a:t>. Наибольшей эффективностью обладает излучение с длиной волны 265 </a:t>
            </a:r>
            <a:r>
              <a:rPr lang="ru-RU" sz="2000" dirty="0" err="1">
                <a:latin typeface="Calibri" panose="020F0502020204030204" pitchFamily="34" charset="0"/>
                <a:cs typeface="Times New Roman" pitchFamily="18" charset="0"/>
              </a:rPr>
              <a:t>нм</a:t>
            </a:r>
            <a:r>
              <a:rPr lang="ru-RU" sz="2000" dirty="0">
                <a:latin typeface="Calibri" panose="020F0502020204030204" pitchFamily="34" charset="0"/>
                <a:cs typeface="Times New Roman" pitchFamily="18" charset="0"/>
              </a:rPr>
              <a:t>.</a:t>
            </a:r>
          </a:p>
          <a:p>
            <a:pPr marL="358775" indent="-358775" algn="just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  <a:cs typeface="Times New Roman" pitchFamily="18" charset="0"/>
              </a:rPr>
              <a:t>УФ бактерицидное облучение в установках открытого типа позволяет обеззараживать воздух и снижать обсемененность доступных для воздействия </a:t>
            </a:r>
            <a:r>
              <a:rPr lang="ru-RU" sz="2000" dirty="0" smtClean="0">
                <a:latin typeface="Calibri" panose="020F0502020204030204" pitchFamily="34" charset="0"/>
                <a:cs typeface="Times New Roman" pitchFamily="18" charset="0"/>
              </a:rPr>
              <a:t>УФ-облучения </a:t>
            </a:r>
            <a:r>
              <a:rPr lang="ru-RU" sz="2000" dirty="0">
                <a:latin typeface="Calibri" panose="020F0502020204030204" pitchFamily="34" charset="0"/>
                <a:cs typeface="Times New Roman" pitchFamily="18" charset="0"/>
              </a:rPr>
              <a:t>поверхностей помещения</a:t>
            </a:r>
          </a:p>
        </p:txBody>
      </p:sp>
    </p:spTree>
    <p:extLst>
      <p:ext uri="{BB962C8B-B14F-4D97-AF65-F5344CB8AC3E}">
        <p14:creationId xmlns:p14="http://schemas.microsoft.com/office/powerpoint/2010/main" val="423931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s://scientificrussia.ru/data/auto/material/gallery/big-340a61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37511" y="1412776"/>
            <a:ext cx="2316979" cy="1653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D9036FE-72CA-4AF7-97DB-0287F7A67327}"/>
              </a:ext>
            </a:extLst>
          </p:cNvPr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Воздействие импульсным</a:t>
            </a:r>
            <a:endParaRPr lang="en-US" sz="2800" b="1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800" b="1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ультрафиолетовым излучением</a:t>
            </a:r>
            <a:r>
              <a:rPr lang="en-US" sz="2800" b="1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сплошного спектра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9B4B68C-2853-4E59-8618-6C7E5ED8992B}"/>
              </a:ext>
            </a:extLst>
          </p:cNvPr>
          <p:cNvSpPr txBox="1"/>
          <p:nvPr/>
        </p:nvSpPr>
        <p:spPr>
          <a:xfrm>
            <a:off x="74767" y="3996938"/>
            <a:ext cx="849694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 algn="just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  <a:cs typeface="Times New Roman" pitchFamily="18" charset="0"/>
              </a:rPr>
              <a:t>Сплошной спектр и высокая интенсивность импульсного УФ излучения позволяют обеспечивать эффективность обеззараживания воздуха в помещениях медицинских организаций на 99,9% и выше.</a:t>
            </a:r>
          </a:p>
          <a:p>
            <a:pPr marL="358775" indent="-358775" algn="just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  <a:cs typeface="Times New Roman" pitchFamily="18" charset="0"/>
              </a:rPr>
              <a:t>В качестве источника излучения в таком типе установках используется импульсная ксеноновая лампа, не содержащая ртуть. Время обработки (экспозиции) помещения, необходимое для достижения заданной эффективности обеззараживания, задается автоматически встроенным в установку микропроцессором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6E008A0-4D30-479A-AA83-B2B07AE94580}"/>
              </a:ext>
            </a:extLst>
          </p:cNvPr>
          <p:cNvSpPr txBox="1"/>
          <p:nvPr/>
        </p:nvSpPr>
        <p:spPr>
          <a:xfrm>
            <a:off x="107504" y="980728"/>
            <a:ext cx="648072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 algn="just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  <a:cs typeface="Times New Roman" pitchFamily="18" charset="0"/>
              </a:rPr>
              <a:t>Облучение микроорганизмов осуществляется УФ-излучением сплошного спектра с высокой интенсивностью (в десятки тысяч раз превышающей поток УФ-радиации самых мощных ртутных ламп).</a:t>
            </a:r>
          </a:p>
          <a:p>
            <a:pPr marL="358775" indent="-358775" algn="just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  <a:cs typeface="Times New Roman" pitchFamily="18" charset="0"/>
              </a:rPr>
              <a:t>Инактивация микроорганизмов при воздействии на клетку УФ-излучением широкого спектрального состава (от 200 до 300 </a:t>
            </a:r>
            <a:r>
              <a:rPr lang="ru-RU" sz="2000" dirty="0" err="1">
                <a:latin typeface="Calibri" panose="020F0502020204030204" pitchFamily="34" charset="0"/>
                <a:cs typeface="Times New Roman" pitchFamily="18" charset="0"/>
              </a:rPr>
              <a:t>нм</a:t>
            </a:r>
            <a:r>
              <a:rPr lang="ru-RU" sz="2000" dirty="0">
                <a:latin typeface="Calibri" panose="020F0502020204030204" pitchFamily="34" charset="0"/>
                <a:cs typeface="Times New Roman" pitchFamily="18" charset="0"/>
              </a:rPr>
              <a:t>) происходит в результате одновременного запуска разнообразных механизмов </a:t>
            </a:r>
            <a:r>
              <a:rPr lang="ru-RU" sz="2000" dirty="0" err="1">
                <a:latin typeface="Calibri" panose="020F0502020204030204" pitchFamily="34" charset="0"/>
                <a:cs typeface="Times New Roman" pitchFamily="18" charset="0"/>
              </a:rPr>
              <a:t>фотодеструкции</a:t>
            </a:r>
            <a:r>
              <a:rPr lang="ru-RU" sz="2000" dirty="0">
                <a:latin typeface="Calibri" panose="020F0502020204030204" pitchFamily="34" charset="0"/>
                <a:cs typeface="Times New Roman" pitchFamily="18" charset="0"/>
              </a:rPr>
              <a:t> в различных структурах клетки.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2000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4F261-D931-423D-BBCE-10B226616C9D}" type="slidenum">
              <a:rPr lang="ru-RU" smtClean="0"/>
              <a:pPr/>
              <a:t>56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7505" y="116632"/>
            <a:ext cx="8784976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sz="3200" b="1" dirty="0">
                <a:solidFill>
                  <a:srgbClr val="FF0000"/>
                </a:solidFill>
              </a:rPr>
              <a:t>Рекомендации </a:t>
            </a:r>
            <a:r>
              <a:rPr lang="ru-RU" sz="3200" b="1" dirty="0" smtClean="0">
                <a:solidFill>
                  <a:srgbClr val="FF0000"/>
                </a:solidFill>
              </a:rPr>
              <a:t>для управления рисками</a:t>
            </a:r>
          </a:p>
          <a:p>
            <a:pPr algn="just">
              <a:spcBef>
                <a:spcPts val="1200"/>
              </a:spcBef>
            </a:pPr>
            <a:endParaRPr lang="ru-RU" sz="1200" dirty="0"/>
          </a:p>
          <a:p>
            <a:pPr>
              <a:spcBef>
                <a:spcPts val="1200"/>
              </a:spcBef>
            </a:pPr>
            <a:r>
              <a:rPr lang="ru-RU" sz="2200" b="1" dirty="0"/>
              <a:t>Индивидуальная защита </a:t>
            </a:r>
            <a:r>
              <a:rPr lang="ru-RU" sz="2200" b="1" dirty="0" smtClean="0"/>
              <a:t>сотрудников</a:t>
            </a:r>
            <a:endParaRPr lang="ru-RU" sz="2200" dirty="0"/>
          </a:p>
          <a:p>
            <a:pPr algn="just">
              <a:spcBef>
                <a:spcPts val="1200"/>
              </a:spcBef>
            </a:pPr>
            <a:r>
              <a:rPr lang="ru-RU" sz="2200" dirty="0"/>
              <a:t>-Совместно с контрактной службой организации обеспечить сотрудников качественными СИЗ промышленного производства, приобретать сертифицированную продукцию</a:t>
            </a:r>
            <a:r>
              <a:rPr lang="ru-RU" sz="2200" dirty="0" smtClean="0"/>
              <a:t>.</a:t>
            </a:r>
          </a:p>
          <a:p>
            <a:pPr algn="just">
              <a:spcBef>
                <a:spcPts val="1200"/>
              </a:spcBef>
            </a:pPr>
            <a:r>
              <a:rPr lang="ru-RU" sz="2200" dirty="0"/>
              <a:t> -Госпитальному эпидемиологу совместно с инженером по охране труда и технике безопасности проверить эффективность применяемых СИЗ и их комплектность. Оценить знания сотрудников по правилам работы в СИЗ. Проверить эффективность работы систем, обеспечивающих безопасность среды медицинских организаций для пациентов и персонала.</a:t>
            </a:r>
          </a:p>
          <a:p>
            <a:pPr algn="just">
              <a:spcBef>
                <a:spcPts val="1200"/>
              </a:spcBef>
            </a:pPr>
            <a:r>
              <a:rPr lang="ru-RU" sz="2200" dirty="0"/>
              <a:t>   -Внедрить с помощью специальной аппаратуры контроль за правильным использованием средств индивидуальной защиты органов дыхания (респираторы).</a:t>
            </a:r>
          </a:p>
          <a:p>
            <a:pPr algn="just">
              <a:spcBef>
                <a:spcPts val="1200"/>
              </a:spcBef>
            </a:pP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157922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821" y="260648"/>
            <a:ext cx="8748464" cy="6336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1500" dirty="0">
              <a:solidFill>
                <a:srgbClr val="FF0000"/>
              </a:solidFill>
            </a:endParaRPr>
          </a:p>
          <a:p>
            <a:pPr marL="0" lvl="0" indent="0" algn="just">
              <a:buNone/>
            </a:pPr>
            <a:r>
              <a:rPr lang="ru-RU" sz="2600" dirty="0" smtClean="0"/>
              <a:t>   - Обеспечение сотрудников качественными СИЗ промышленного производства, приобретать сертифицированную продукцию.</a:t>
            </a:r>
          </a:p>
          <a:p>
            <a:pPr marL="0" lvl="0" indent="0" algn="just">
              <a:buNone/>
            </a:pPr>
            <a:r>
              <a:rPr lang="ru-RU" sz="2600" dirty="0" smtClean="0"/>
              <a:t>   - Внедрение контроля  за правильным использованием респираторов с помощью специальной аппаратуры. 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71" y="3639280"/>
            <a:ext cx="2085013" cy="27800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4730" y="4077072"/>
            <a:ext cx="3103133" cy="19996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3179" y="3633184"/>
            <a:ext cx="2975106" cy="27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28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77E57AB-B13A-4807-BB8E-4269D4F70160}"/>
              </a:ext>
            </a:extLst>
          </p:cNvPr>
          <p:cNvSpPr txBox="1"/>
          <p:nvPr/>
        </p:nvSpPr>
        <p:spPr>
          <a:xfrm>
            <a:off x="-36512" y="164545"/>
            <a:ext cx="9144000" cy="496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3200" b="1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Персональная защита медицинских работников</a:t>
            </a:r>
            <a:endParaRPr lang="ru-RU" sz="3200" b="1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0C5B5E6-A3FC-48D3-B068-186C3DA40C58}"/>
              </a:ext>
            </a:extLst>
          </p:cNvPr>
          <p:cNvSpPr txBox="1"/>
          <p:nvPr/>
        </p:nvSpPr>
        <p:spPr>
          <a:xfrm>
            <a:off x="2825578" y="5798825"/>
            <a:ext cx="60669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200" dirty="0" smtClean="0"/>
              <a:t>Соблюдение социальной дистанции </a:t>
            </a:r>
            <a:r>
              <a:rPr lang="ru-RU" sz="2200" dirty="0"/>
              <a:t>(1.5 – 2 </a:t>
            </a:r>
            <a:r>
              <a:rPr lang="ru-RU" sz="2200" dirty="0" smtClean="0"/>
              <a:t>м)</a:t>
            </a:r>
            <a:endParaRPr lang="ru-RU" sz="22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7693288-4992-4667-A82A-FB044A3CAE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22" y="2335775"/>
            <a:ext cx="1337876" cy="133787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76FF44A-3DCD-4DE7-A97D-1463EF949D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22" y="3840553"/>
            <a:ext cx="1337876" cy="133787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305D357-1806-4C6C-B48A-8F555520F2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22" y="5345331"/>
            <a:ext cx="1337876" cy="13378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02DF664-542A-46A7-9942-4ADB21711483}"/>
              </a:ext>
            </a:extLst>
          </p:cNvPr>
          <p:cNvSpPr txBox="1"/>
          <p:nvPr/>
        </p:nvSpPr>
        <p:spPr>
          <a:xfrm>
            <a:off x="2825579" y="1052736"/>
            <a:ext cx="5778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200" dirty="0" smtClean="0"/>
              <a:t>Использование масок и респираторов в соответствии с имеющимися рисками</a:t>
            </a:r>
            <a:endParaRPr lang="ru-RU" sz="2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B5F1AD7-0330-4BCF-9BBA-3C7B9A74BC20}"/>
              </a:ext>
            </a:extLst>
          </p:cNvPr>
          <p:cNvSpPr txBox="1"/>
          <p:nvPr/>
        </p:nvSpPr>
        <p:spPr>
          <a:xfrm>
            <a:off x="2808230" y="2484704"/>
            <a:ext cx="46570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/>
              <a:t>Две пары перчаток и/или перчатки с </a:t>
            </a:r>
          </a:p>
          <a:p>
            <a:r>
              <a:rPr lang="ru-RU" sz="2200" dirty="0" smtClean="0"/>
              <a:t>антимикробным покрытием</a:t>
            </a:r>
            <a:endParaRPr lang="ru-RU" sz="2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73AD737-EE45-4DD6-9B62-05B3BC2D892E}"/>
              </a:ext>
            </a:extLst>
          </p:cNvPr>
          <p:cNvSpPr txBox="1"/>
          <p:nvPr/>
        </p:nvSpPr>
        <p:spPr>
          <a:xfrm>
            <a:off x="2717566" y="4038204"/>
            <a:ext cx="5994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200" dirty="0" smtClean="0"/>
              <a:t>Гигиена и антисептика рук (кожные антисептики на основе этилового спирта, не менее 70%)</a:t>
            </a:r>
            <a:endParaRPr lang="ru-RU" sz="2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22" y="908719"/>
            <a:ext cx="1337876" cy="125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33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280920" cy="4752528"/>
          </a:xfrm>
        </p:spPr>
        <p:txBody>
          <a:bodyPr>
            <a:noAutofit/>
          </a:bodyPr>
          <a:lstStyle/>
          <a:p>
            <a:pPr algn="just"/>
            <a:r>
              <a:rPr lang="ru-RU" sz="2200" b="1" dirty="0" smtClean="0">
                <a:solidFill>
                  <a:srgbClr val="FF0000"/>
                </a:solidFill>
              </a:rPr>
              <a:t>Вклад </a:t>
            </a:r>
            <a:r>
              <a:rPr lang="ru-RU" sz="2200" b="1" dirty="0">
                <a:solidFill>
                  <a:srgbClr val="FF0000"/>
                </a:solidFill>
              </a:rPr>
              <a:t>отдельных нарушений в распространение </a:t>
            </a:r>
            <a:r>
              <a:rPr lang="en-US" sz="2200" b="1" dirty="0">
                <a:solidFill>
                  <a:srgbClr val="FF0000"/>
                </a:solidFill>
              </a:rPr>
              <a:t>SARS</a:t>
            </a:r>
            <a:r>
              <a:rPr lang="ru-RU" sz="2200" b="1" dirty="0">
                <a:solidFill>
                  <a:srgbClr val="FF0000"/>
                </a:solidFill>
              </a:rPr>
              <a:t>-</a:t>
            </a:r>
            <a:r>
              <a:rPr lang="en-US" sz="2200" b="1" dirty="0" err="1">
                <a:solidFill>
                  <a:srgbClr val="FF0000"/>
                </a:solidFill>
              </a:rPr>
              <a:t>CoV</a:t>
            </a:r>
            <a:r>
              <a:rPr lang="ru-RU" sz="2200" b="1" dirty="0">
                <a:solidFill>
                  <a:srgbClr val="FF0000"/>
                </a:solidFill>
              </a:rPr>
              <a:t>-2 в </a:t>
            </a:r>
            <a:r>
              <a:rPr lang="ru-RU" sz="2200" b="1" dirty="0" smtClean="0">
                <a:solidFill>
                  <a:srgbClr val="FF0000"/>
                </a:solidFill>
              </a:rPr>
              <a:t>МО</a:t>
            </a:r>
            <a:r>
              <a:rPr lang="ru-RU" sz="2200" dirty="0" smtClean="0">
                <a:solidFill>
                  <a:srgbClr val="FF0000"/>
                </a:solidFill>
              </a:rPr>
              <a:t>:</a:t>
            </a:r>
            <a:endParaRPr lang="ru-RU" sz="2200" dirty="0">
              <a:solidFill>
                <a:srgbClr val="FF0000"/>
              </a:solidFill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sz="2200" dirty="0"/>
              <a:t>нарушения в использовании СИЗ приводят к увеличению количества пострадавших при вспышках на 14,0 %; 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sz="2200" dirty="0"/>
              <a:t>необеспеченность и дефекты применения кожных антисептиков – на 68,0 %;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sz="2200" dirty="0"/>
              <a:t>несоблюдением режима изоляции заболевших – на 21,0 </a:t>
            </a:r>
            <a:r>
              <a:rPr lang="ru-RU" sz="2200" dirty="0" smtClean="0"/>
              <a:t>%.</a:t>
            </a:r>
          </a:p>
          <a:p>
            <a:pPr marL="0" lvl="0" indent="0" algn="just">
              <a:buNone/>
            </a:pPr>
            <a:endParaRPr lang="ru-RU" sz="2200" dirty="0"/>
          </a:p>
          <a:p>
            <a:pPr algn="just"/>
            <a:r>
              <a:rPr lang="ru-RU" sz="2200" dirty="0"/>
              <a:t>Исходя из значения коэффициента детерминации, факторы, включенные в модель, в сумме определяют </a:t>
            </a:r>
            <a:r>
              <a:rPr lang="ru-RU" sz="2200" b="1" dirty="0"/>
              <a:t>57,0 % дисперсии от общего количества пострадавших во время вспышек</a:t>
            </a:r>
            <a:r>
              <a:rPr lang="ru-RU" sz="2200" b="1" dirty="0" smtClean="0"/>
              <a:t>.</a:t>
            </a:r>
          </a:p>
          <a:p>
            <a:pPr algn="just"/>
            <a:endParaRPr lang="ru-RU" sz="2200" dirty="0"/>
          </a:p>
          <a:p>
            <a:pPr algn="just"/>
            <a:r>
              <a:rPr lang="ru-RU" sz="2200" dirty="0"/>
              <a:t>Б</a:t>
            </a:r>
            <a:r>
              <a:rPr lang="ru-RU" sz="2200" dirty="0" smtClean="0"/>
              <a:t>ыла </a:t>
            </a:r>
            <a:r>
              <a:rPr lang="ru-RU" sz="2200" dirty="0"/>
              <a:t>установлена </a:t>
            </a:r>
            <a:r>
              <a:rPr lang="ru-RU" sz="2200" b="1" dirty="0">
                <a:solidFill>
                  <a:srgbClr val="FF0000"/>
                </a:solidFill>
              </a:rPr>
              <a:t>корреляционная зависимость высокой тесноты (ρ = -0,859) между заболеваемостью COVID-19 работников МО и площадью помещений на одного сотрудника</a:t>
            </a:r>
            <a:r>
              <a:rPr lang="ru-RU" sz="2200" dirty="0"/>
              <a:t>. Эта зависимость свидетельствовала о том, что увеличение площади помещения на 1 сотрудника на 1 кв. м. приводит к  снижению заболеваемости НКВИ на 2,1 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4F261-D931-423D-BBCE-10B226616C9D}" type="slidenum">
              <a:rPr lang="ru-RU" smtClean="0"/>
              <a:pPr/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87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5544616"/>
          </a:xfr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>
            <a:noAutofit/>
          </a:bodyPr>
          <a:lstStyle/>
          <a:p>
            <a:pPr lvl="0" algn="just">
              <a:buFont typeface="Wingdings" panose="05000000000000000000" pitchFamily="2" charset="2"/>
              <a:buChar char="ü"/>
            </a:pPr>
            <a:r>
              <a:rPr lang="ru-RU" sz="2200" dirty="0" smtClean="0">
                <a:cs typeface="Calibri" panose="020F0502020204030204" pitchFamily="34" charset="0"/>
              </a:rPr>
              <a:t>прямой длительный контакт </a:t>
            </a:r>
            <a:r>
              <a:rPr lang="ru-RU" sz="2200" dirty="0">
                <a:cs typeface="Calibri" panose="020F0502020204030204" pitchFamily="34" charset="0"/>
              </a:rPr>
              <a:t>с инфицированными пациентами и/или биологическим материалом;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200" dirty="0" smtClean="0">
                <a:cs typeface="Calibri" panose="020F0502020204030204" pitchFamily="34" charset="0"/>
              </a:rPr>
              <a:t>участие </a:t>
            </a:r>
            <a:r>
              <a:rPr lang="ru-RU" sz="2200" dirty="0">
                <a:cs typeface="Calibri" panose="020F0502020204030204" pitchFamily="34" charset="0"/>
              </a:rPr>
              <a:t>в </a:t>
            </a:r>
            <a:r>
              <a:rPr lang="ru-RU" sz="2200" dirty="0" smtClean="0">
                <a:cs typeface="Calibri" panose="020F0502020204030204" pitchFamily="34" charset="0"/>
              </a:rPr>
              <a:t>процедурах </a:t>
            </a:r>
            <a:r>
              <a:rPr lang="ru-RU" sz="2200" dirty="0">
                <a:cs typeface="Calibri" panose="020F0502020204030204" pitchFamily="34" charset="0"/>
              </a:rPr>
              <a:t>высокого риска </a:t>
            </a:r>
            <a:r>
              <a:rPr lang="ru-RU" sz="2200" dirty="0" smtClean="0">
                <a:cs typeface="Calibri" panose="020F0502020204030204" pitchFamily="34" charset="0"/>
              </a:rPr>
              <a:t>(интубация</a:t>
            </a:r>
            <a:r>
              <a:rPr lang="ru-RU" sz="2200" dirty="0">
                <a:cs typeface="Calibri" panose="020F0502020204030204" pitchFamily="34" charset="0"/>
              </a:rPr>
              <a:t>, ручная вентиляция, </a:t>
            </a:r>
            <a:r>
              <a:rPr lang="ru-RU" sz="2200" dirty="0" smtClean="0">
                <a:cs typeface="Calibri" panose="020F0502020204030204" pitchFamily="34" charset="0"/>
              </a:rPr>
              <a:t>сердечно-легочная </a:t>
            </a:r>
            <a:r>
              <a:rPr lang="ru-RU" sz="2200" dirty="0">
                <a:cs typeface="Calibri" panose="020F0502020204030204" pitchFamily="34" charset="0"/>
              </a:rPr>
              <a:t>реанимация, волоконно-оптическая бронхоскопия, санация трахеобронхиального дерева, </a:t>
            </a:r>
            <a:r>
              <a:rPr lang="ru-RU" sz="2200" dirty="0" err="1" smtClean="0">
                <a:cs typeface="Calibri" panose="020F0502020204030204" pitchFamily="34" charset="0"/>
              </a:rPr>
              <a:t>небулайзерная</a:t>
            </a:r>
            <a:r>
              <a:rPr lang="ru-RU" sz="2200" dirty="0" smtClean="0">
                <a:cs typeface="Calibri" panose="020F0502020204030204" pitchFamily="34" charset="0"/>
              </a:rPr>
              <a:t> терапия); </a:t>
            </a:r>
            <a:endParaRPr lang="ru-RU" sz="2200" dirty="0"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200" dirty="0" smtClean="0">
                <a:cs typeface="Calibri" panose="020F0502020204030204" pitchFamily="34" charset="0"/>
              </a:rPr>
              <a:t>присутствие большого </a:t>
            </a:r>
            <a:r>
              <a:rPr lang="ru-RU" sz="2200" dirty="0">
                <a:cs typeface="Calibri" panose="020F0502020204030204" pitchFamily="34" charset="0"/>
              </a:rPr>
              <a:t>количества медицинского персонала при выполнении процедур по уходу </a:t>
            </a:r>
            <a:r>
              <a:rPr lang="ru-RU" sz="2200" dirty="0" smtClean="0">
                <a:cs typeface="Calibri" panose="020F0502020204030204" pitchFamily="34" charset="0"/>
              </a:rPr>
              <a:t>и лечению пациентов;</a:t>
            </a:r>
            <a:endParaRPr lang="ru-RU" sz="2200" dirty="0">
              <a:cs typeface="Calibri" panose="020F0502020204030204" pitchFamily="34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sz="2200" dirty="0" smtClean="0">
                <a:cs typeface="Calibri" panose="020F0502020204030204" pitchFamily="34" charset="0"/>
              </a:rPr>
              <a:t>несоблюдение </a:t>
            </a:r>
            <a:r>
              <a:rPr lang="ru-RU" sz="2200" dirty="0">
                <a:cs typeface="Calibri" panose="020F0502020204030204" pitchFamily="34" charset="0"/>
              </a:rPr>
              <a:t>мер по обеспечению эпидемиологической безопасности в медицинской </a:t>
            </a:r>
            <a:r>
              <a:rPr lang="ru-RU" sz="2200" dirty="0" smtClean="0">
                <a:cs typeface="Calibri" panose="020F0502020204030204" pitchFamily="34" charset="0"/>
              </a:rPr>
              <a:t>организации</a:t>
            </a:r>
            <a:r>
              <a:rPr lang="ru-RU" sz="2200" dirty="0">
                <a:cs typeface="Calibri" panose="020F0502020204030204" pitchFamily="34" charset="0"/>
              </a:rPr>
              <a:t>:</a:t>
            </a:r>
            <a:r>
              <a:rPr lang="ru-RU" sz="2200" dirty="0" smtClean="0">
                <a:cs typeface="Calibri" panose="020F0502020204030204" pitchFamily="34" charset="0"/>
              </a:rPr>
              <a:t> отсутствие </a:t>
            </a:r>
            <a:r>
              <a:rPr lang="ru-RU" sz="2200" dirty="0">
                <a:cs typeface="Calibri" panose="020F0502020204030204" pitchFamily="34" charset="0"/>
              </a:rPr>
              <a:t>соответствующей </a:t>
            </a:r>
            <a:r>
              <a:rPr lang="ru-RU" sz="2200" dirty="0" smtClean="0">
                <a:cs typeface="Calibri" panose="020F0502020204030204" pitchFamily="34" charset="0"/>
              </a:rPr>
              <a:t>сортировки пациентов, </a:t>
            </a:r>
            <a:r>
              <a:rPr lang="ru-RU" sz="2200" dirty="0">
                <a:cs typeface="Calibri" panose="020F0502020204030204" pitchFamily="34" charset="0"/>
              </a:rPr>
              <a:t>своевременной </a:t>
            </a:r>
            <a:r>
              <a:rPr lang="ru-RU" sz="2200" dirty="0" smtClean="0">
                <a:cs typeface="Calibri" panose="020F0502020204030204" pitchFamily="34" charset="0"/>
              </a:rPr>
              <a:t>изоляции больных COVID-19 и подозрительных на заболевание;</a:t>
            </a:r>
            <a:endParaRPr lang="ru-RU" sz="2200" dirty="0">
              <a:cs typeface="Calibri" panose="020F0502020204030204" pitchFamily="34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sz="2200" dirty="0" smtClean="0">
                <a:cs typeface="Calibri" panose="020F0502020204030204" pitchFamily="34" charset="0"/>
              </a:rPr>
              <a:t>занос </a:t>
            </a:r>
            <a:r>
              <a:rPr lang="ru-RU" sz="2200" dirty="0">
                <a:cs typeface="Calibri" panose="020F0502020204030204" pitchFamily="34" charset="0"/>
              </a:rPr>
              <a:t>инфекции в </a:t>
            </a:r>
            <a:r>
              <a:rPr lang="ru-RU" sz="2200" dirty="0" smtClean="0">
                <a:cs typeface="Calibri" panose="020F0502020204030204" pitchFamily="34" charset="0"/>
              </a:rPr>
              <a:t>отделения </a:t>
            </a:r>
            <a:r>
              <a:rPr lang="ru-RU" sz="2200" dirty="0">
                <a:cs typeface="Calibri" panose="020F0502020204030204" pitchFamily="34" charset="0"/>
              </a:rPr>
              <a:t>медицинских </a:t>
            </a:r>
            <a:r>
              <a:rPr lang="ru-RU" sz="2200" dirty="0" smtClean="0">
                <a:cs typeface="Calibri" panose="020F0502020204030204" pitchFamily="34" charset="0"/>
              </a:rPr>
              <a:t>организаций, не имеющие опыта работы с инфекционными больными. </a:t>
            </a:r>
            <a:endParaRPr lang="ru-RU" sz="2200" dirty="0">
              <a:cs typeface="Calibri" panose="020F0502020204030204" pitchFamily="34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endParaRPr lang="ru-RU" sz="2400" dirty="0"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400" dirty="0"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400" dirty="0"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300" dirty="0"/>
          </a:p>
          <a:p>
            <a:pPr>
              <a:buFont typeface="Wingdings" panose="05000000000000000000" pitchFamily="2" charset="2"/>
              <a:buChar char="ü"/>
            </a:pPr>
            <a:endParaRPr lang="ru-RU" sz="300" dirty="0"/>
          </a:p>
          <a:p>
            <a:pPr>
              <a:buFont typeface="Wingdings" panose="05000000000000000000" pitchFamily="2" charset="2"/>
              <a:buChar char="ü"/>
            </a:pPr>
            <a:endParaRPr lang="ru-RU" sz="300" dirty="0"/>
          </a:p>
          <a:p>
            <a:pPr>
              <a:buFont typeface="Wingdings" panose="05000000000000000000" pitchFamily="2" charset="2"/>
              <a:buChar char="ü"/>
            </a:pPr>
            <a:endParaRPr lang="ru-RU" sz="300" dirty="0"/>
          </a:p>
          <a:p>
            <a:pPr>
              <a:buFont typeface="Wingdings" panose="05000000000000000000" pitchFamily="2" charset="2"/>
              <a:buChar char="ü"/>
            </a:pPr>
            <a:endParaRPr lang="ru-RU" sz="300" dirty="0"/>
          </a:p>
          <a:p>
            <a:pPr>
              <a:buFont typeface="Wingdings" panose="05000000000000000000" pitchFamily="2" charset="2"/>
              <a:buChar char="ü"/>
            </a:pPr>
            <a:endParaRPr lang="ru-RU" sz="300" dirty="0"/>
          </a:p>
          <a:p>
            <a:pPr>
              <a:buFont typeface="Wingdings" panose="05000000000000000000" pitchFamily="2" charset="2"/>
              <a:buChar char="ü"/>
            </a:pPr>
            <a:endParaRPr lang="ru-RU" sz="300" dirty="0"/>
          </a:p>
          <a:p>
            <a:pPr>
              <a:buFont typeface="Wingdings" panose="05000000000000000000" pitchFamily="2" charset="2"/>
              <a:buChar char="ü"/>
            </a:pPr>
            <a:endParaRPr lang="ru-RU" sz="300" dirty="0"/>
          </a:p>
          <a:p>
            <a:pPr>
              <a:buFont typeface="Wingdings" panose="05000000000000000000" pitchFamily="2" charset="2"/>
              <a:buChar char="ü"/>
            </a:pPr>
            <a:endParaRPr lang="ru-RU" sz="300" dirty="0"/>
          </a:p>
          <a:p>
            <a:pPr>
              <a:buFont typeface="Wingdings" panose="05000000000000000000" pitchFamily="2" charset="2"/>
              <a:buChar char="ü"/>
            </a:pPr>
            <a:endParaRPr lang="ru-RU" sz="300" dirty="0"/>
          </a:p>
          <a:p>
            <a:pPr>
              <a:buFont typeface="Wingdings" panose="05000000000000000000" pitchFamily="2" charset="2"/>
              <a:buChar char="ü"/>
            </a:pPr>
            <a:endParaRPr lang="ru-RU" sz="300" dirty="0"/>
          </a:p>
          <a:p>
            <a:pPr>
              <a:buFont typeface="Wingdings" panose="05000000000000000000" pitchFamily="2" charset="2"/>
              <a:buChar char="ü"/>
            </a:pPr>
            <a:endParaRPr lang="ru-RU" sz="300" dirty="0"/>
          </a:p>
          <a:p>
            <a:pPr>
              <a:buFont typeface="Wingdings" panose="05000000000000000000" pitchFamily="2" charset="2"/>
              <a:buChar char="ü"/>
            </a:pPr>
            <a:endParaRPr lang="ru-RU" sz="300" dirty="0"/>
          </a:p>
          <a:p>
            <a:pPr>
              <a:buFont typeface="Wingdings" panose="05000000000000000000" pitchFamily="2" charset="2"/>
              <a:buChar char="ü"/>
            </a:pPr>
            <a:endParaRPr lang="ru-RU" sz="300" dirty="0"/>
          </a:p>
          <a:p>
            <a:pPr>
              <a:buFont typeface="Wingdings" panose="05000000000000000000" pitchFamily="2" charset="2"/>
              <a:buChar char="ü"/>
            </a:pPr>
            <a:endParaRPr lang="ru-RU" sz="300" dirty="0"/>
          </a:p>
          <a:p>
            <a:pPr>
              <a:buFont typeface="Wingdings" panose="05000000000000000000" pitchFamily="2" charset="2"/>
              <a:buChar char="ü"/>
            </a:pPr>
            <a:endParaRPr lang="ru-RU" sz="300" dirty="0"/>
          </a:p>
          <a:p>
            <a:pPr>
              <a:buFont typeface="Wingdings" panose="05000000000000000000" pitchFamily="2" charset="2"/>
              <a:buChar char="ü"/>
            </a:pPr>
            <a:endParaRPr lang="ru-RU" sz="300" dirty="0"/>
          </a:p>
          <a:p>
            <a:pPr>
              <a:buFont typeface="Wingdings" panose="05000000000000000000" pitchFamily="2" charset="2"/>
              <a:buChar char="ü"/>
            </a:pPr>
            <a:endParaRPr lang="ru-RU" sz="300" dirty="0"/>
          </a:p>
          <a:p>
            <a:pPr>
              <a:buFont typeface="Wingdings" panose="05000000000000000000" pitchFamily="2" charset="2"/>
              <a:buChar char="ü"/>
            </a:pPr>
            <a:endParaRPr lang="ru-RU" sz="300" dirty="0"/>
          </a:p>
          <a:p>
            <a:pPr>
              <a:buFont typeface="Wingdings" panose="05000000000000000000" pitchFamily="2" charset="2"/>
              <a:buChar char="ü"/>
            </a:pPr>
            <a:endParaRPr lang="ru-RU" sz="300" dirty="0"/>
          </a:p>
          <a:p>
            <a:pPr>
              <a:buFont typeface="Wingdings" panose="05000000000000000000" pitchFamily="2" charset="2"/>
              <a:buChar char="ü"/>
            </a:pPr>
            <a:endParaRPr lang="ru-RU" sz="300" dirty="0"/>
          </a:p>
          <a:p>
            <a:pPr>
              <a:buFont typeface="Wingdings" panose="05000000000000000000" pitchFamily="2" charset="2"/>
              <a:buChar char="ü"/>
            </a:pPr>
            <a:endParaRPr lang="ru-RU" sz="3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300" dirty="0"/>
              <a:t>Roger Chou, MD, Tracy Dana, MLS, David I. Buckley, MD, MPH, Shelley </a:t>
            </a:r>
            <a:r>
              <a:rPr lang="en-US" sz="300" dirty="0" err="1"/>
              <a:t>Selph</a:t>
            </a:r>
            <a:r>
              <a:rPr lang="en-US" sz="300" dirty="0"/>
              <a:t>, MD, MPH,</a:t>
            </a:r>
            <a:r>
              <a:rPr lang="ru-RU" sz="300" dirty="0"/>
              <a:t> </a:t>
            </a:r>
            <a:r>
              <a:rPr lang="en-US" sz="300" dirty="0"/>
              <a:t>Epidemiology of and Risk Factors for Coronavirus Infection in Health Care Workers https://doi.org/10.7326/M20-1632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00" dirty="0" err="1">
                <a:ea typeface="Verdana" panose="020B0604030504040204" pitchFamily="34" charset="0"/>
              </a:rPr>
              <a:t>Çelebi</a:t>
            </a:r>
            <a:r>
              <a:rPr lang="en-US" sz="300" dirty="0">
                <a:ea typeface="Verdana" panose="020B0604030504040204" pitchFamily="34" charset="0"/>
              </a:rPr>
              <a:t> G, </a:t>
            </a:r>
            <a:r>
              <a:rPr lang="en-US" sz="300" dirty="0" err="1">
                <a:ea typeface="Verdana" panose="020B0604030504040204" pitchFamily="34" charset="0"/>
              </a:rPr>
              <a:t>Pişkin</a:t>
            </a:r>
            <a:r>
              <a:rPr lang="en-US" sz="300" dirty="0">
                <a:ea typeface="Verdana" panose="020B0604030504040204" pitchFamily="34" charset="0"/>
              </a:rPr>
              <a:t> N, </a:t>
            </a:r>
            <a:r>
              <a:rPr lang="en-US" sz="300" dirty="0" err="1">
                <a:ea typeface="Verdana" panose="020B0604030504040204" pitchFamily="34" charset="0"/>
              </a:rPr>
              <a:t>Çelik</a:t>
            </a:r>
            <a:r>
              <a:rPr lang="en-US" sz="300" dirty="0">
                <a:ea typeface="Verdana" panose="020B0604030504040204" pitchFamily="34" charset="0"/>
              </a:rPr>
              <a:t> </a:t>
            </a:r>
            <a:r>
              <a:rPr lang="en-US" sz="300" dirty="0" err="1">
                <a:ea typeface="Verdana" panose="020B0604030504040204" pitchFamily="34" charset="0"/>
              </a:rPr>
              <a:t>Bekleviç</a:t>
            </a:r>
            <a:r>
              <a:rPr lang="en-US" sz="300" dirty="0">
                <a:ea typeface="Verdana" panose="020B0604030504040204" pitchFamily="34" charset="0"/>
              </a:rPr>
              <a:t> A, et al. Specific risk factors for SARS-CoV-2 transmission among health care workers in a university hospital. </a:t>
            </a:r>
            <a:r>
              <a:rPr lang="ru-RU" sz="300" dirty="0" err="1">
                <a:ea typeface="Verdana" panose="020B0604030504040204" pitchFamily="34" charset="0"/>
              </a:rPr>
              <a:t>Am</a:t>
            </a:r>
            <a:r>
              <a:rPr lang="ru-RU" sz="300" dirty="0">
                <a:ea typeface="Verdana" panose="020B0604030504040204" pitchFamily="34" charset="0"/>
              </a:rPr>
              <a:t> J </a:t>
            </a:r>
            <a:r>
              <a:rPr lang="ru-RU" sz="300" dirty="0" err="1">
                <a:ea typeface="Verdana" panose="020B0604030504040204" pitchFamily="34" charset="0"/>
              </a:rPr>
              <a:t>Infect</a:t>
            </a:r>
            <a:r>
              <a:rPr lang="ru-RU" sz="300" dirty="0">
                <a:ea typeface="Verdana" panose="020B0604030504040204" pitchFamily="34" charset="0"/>
              </a:rPr>
              <a:t> </a:t>
            </a:r>
            <a:r>
              <a:rPr lang="ru-RU" sz="300" dirty="0" err="1">
                <a:ea typeface="Verdana" panose="020B0604030504040204" pitchFamily="34" charset="0"/>
              </a:rPr>
              <a:t>Control</a:t>
            </a:r>
            <a:r>
              <a:rPr lang="ru-RU" sz="300" dirty="0">
                <a:ea typeface="Verdana" panose="020B0604030504040204" pitchFamily="34" charset="0"/>
              </a:rPr>
              <a:t>. 2020. [PMID: 32771498] doi:10.1016/j.ajic.2020.07.039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Риски инфицирования медицинских работников COVID-19:</a:t>
            </a:r>
            <a:br>
              <a:rPr lang="ru-RU" sz="36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+mn-lt"/>
              </a:rPr>
            </a:b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884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9115" y="332656"/>
            <a:ext cx="9217024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Заболеваемость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>, частота осложнений и 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госпитализаций у медицинских работников с различным прививочным и инфекционным анамнезом</a:t>
            </a:r>
            <a:endParaRPr lang="ru-RU" sz="2800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251520" y="1988840"/>
          <a:ext cx="8229602" cy="37782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2393"/>
                <a:gridCol w="2329720"/>
                <a:gridCol w="924038"/>
                <a:gridCol w="994732"/>
                <a:gridCol w="994732"/>
                <a:gridCol w="849834"/>
                <a:gridCol w="849834"/>
                <a:gridCol w="844319"/>
              </a:tblGrid>
              <a:tr h="386261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№ п/п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9" marR="54149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Прививочный и инфекционный анамнез </a:t>
                      </a:r>
                      <a:r>
                        <a:rPr lang="en-US" sz="1600" dirty="0">
                          <a:effectLst/>
                        </a:rPr>
                        <a:t>COVID</a:t>
                      </a:r>
                      <a:r>
                        <a:rPr lang="ru-RU" sz="1600" dirty="0" smtClean="0">
                          <a:effectLst/>
                        </a:rPr>
                        <a:t>-19</a:t>
                      </a:r>
                      <a:endParaRPr lang="ru-RU" sz="1800" dirty="0">
                        <a:effectLst/>
                      </a:endParaRPr>
                    </a:p>
                  </a:txBody>
                  <a:tcPr marL="54149" marR="54149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Факт заболевания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(U07.1, U07.2</a:t>
                      </a:r>
                      <a:r>
                        <a:rPr lang="en-US" sz="1600" dirty="0" smtClean="0">
                          <a:effectLst/>
                        </a:rPr>
                        <a:t>)</a:t>
                      </a:r>
                      <a:endParaRPr lang="ru-RU" sz="1800" dirty="0">
                        <a:effectLst/>
                      </a:endParaRPr>
                    </a:p>
                  </a:txBody>
                  <a:tcPr marL="54149" marR="5414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Осложнения </a:t>
                      </a:r>
                      <a:r>
                        <a:rPr lang="ru-RU" sz="1600" dirty="0">
                          <a:effectLst/>
                        </a:rPr>
                        <a:t>заболевания (J12-J18</a:t>
                      </a:r>
                      <a:r>
                        <a:rPr lang="ru-RU" sz="1600" dirty="0" smtClean="0">
                          <a:effectLst/>
                        </a:rPr>
                        <a:t>)</a:t>
                      </a:r>
                      <a:endParaRPr lang="ru-RU" sz="1800" dirty="0">
                        <a:effectLst/>
                      </a:endParaRPr>
                    </a:p>
                  </a:txBody>
                  <a:tcPr marL="54149" marR="5414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Стационарное лечение</a:t>
                      </a:r>
                      <a:endParaRPr lang="ru-RU" sz="1800" dirty="0">
                        <a:effectLst/>
                      </a:endParaRPr>
                    </a:p>
                  </a:txBody>
                  <a:tcPr marL="54149" marR="5414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75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Абс./</a:t>
                      </a:r>
                      <a:r>
                        <a:rPr lang="en-US" sz="1600">
                          <a:effectLst/>
                        </a:rPr>
                        <a:t>n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9" marR="541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%</a:t>
                      </a:r>
                      <a:endParaRPr lang="ru-RU" sz="1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9" marR="541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Абс./</a:t>
                      </a:r>
                      <a:r>
                        <a:rPr lang="en-US" sz="1600">
                          <a:effectLst/>
                        </a:rPr>
                        <a:t>n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9" marR="541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%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9" marR="541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Абс</a:t>
                      </a:r>
                      <a:r>
                        <a:rPr lang="ru-RU" sz="1600" dirty="0">
                          <a:effectLst/>
                        </a:rPr>
                        <a:t>./</a:t>
                      </a:r>
                      <a:r>
                        <a:rPr lang="en-US" sz="1600" dirty="0">
                          <a:effectLst/>
                        </a:rPr>
                        <a:t>n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9" marR="541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%</a:t>
                      </a:r>
                      <a:endParaRPr lang="ru-RU" sz="1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9" marR="54149" marT="0" marB="0"/>
                </a:tc>
              </a:tr>
              <a:tr h="5150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9" marR="541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 привитые против </a:t>
                      </a:r>
                      <a:r>
                        <a:rPr lang="en-US" sz="1600" dirty="0">
                          <a:effectLst/>
                        </a:rPr>
                        <a:t>COVID</a:t>
                      </a:r>
                      <a:r>
                        <a:rPr lang="ru-RU" sz="1600" dirty="0">
                          <a:effectLst/>
                        </a:rPr>
                        <a:t>-19 и не болевшие </a:t>
                      </a:r>
                      <a:r>
                        <a:rPr lang="ru-RU" sz="1600" dirty="0" smtClean="0">
                          <a:effectLst/>
                        </a:rPr>
                        <a:t>ранее</a:t>
                      </a:r>
                      <a:endParaRPr lang="ru-RU" sz="1800" dirty="0">
                        <a:effectLst/>
                      </a:endParaRPr>
                    </a:p>
                  </a:txBody>
                  <a:tcPr marL="54149" marR="541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23/157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9" marR="541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14,6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9" marR="541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8/157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9" marR="541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5,1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9" marR="541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4/157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9" marR="541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2,55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9" marR="54149" marT="0" marB="0"/>
                </a:tc>
              </a:tr>
              <a:tr h="257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9" marR="541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Привитые двукратно от </a:t>
                      </a:r>
                      <a:r>
                        <a:rPr lang="en-US" sz="1600" dirty="0" smtClean="0">
                          <a:effectLst/>
                        </a:rPr>
                        <a:t>COVID-19</a:t>
                      </a:r>
                      <a:endParaRPr lang="ru-RU" sz="1800" dirty="0">
                        <a:effectLst/>
                      </a:endParaRPr>
                    </a:p>
                  </a:txBody>
                  <a:tcPr marL="54149" marR="541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27/821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9" marR="541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3,29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9" marR="541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9/821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9" marR="541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1,1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9" marR="541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1/821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9" marR="541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0,12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9" marR="54149" marT="0" marB="0"/>
                </a:tc>
              </a:tr>
              <a:tr h="5150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9" marR="541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Привитые двукратно и имеющие ревакцинацию против </a:t>
                      </a:r>
                      <a:r>
                        <a:rPr lang="en-US" sz="1600" dirty="0">
                          <a:effectLst/>
                        </a:rPr>
                        <a:t>COVID</a:t>
                      </a:r>
                      <a:r>
                        <a:rPr lang="ru-RU" sz="1600" dirty="0" smtClean="0">
                          <a:effectLst/>
                        </a:rPr>
                        <a:t>-19</a:t>
                      </a:r>
                      <a:endParaRPr lang="ru-RU" sz="1800" dirty="0">
                        <a:effectLst/>
                      </a:endParaRPr>
                    </a:p>
                  </a:txBody>
                  <a:tcPr marL="54149" marR="541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6/238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9" marR="541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2,52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9" marR="541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1/238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9" marR="541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0,42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9" marR="541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1/238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9" marR="541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0,42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9" marR="54149" marT="0" marB="0"/>
                </a:tc>
              </a:tr>
              <a:tr h="3862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9" marR="541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Переболевшие </a:t>
                      </a:r>
                      <a:r>
                        <a:rPr lang="en-US" sz="1600" dirty="0" smtClean="0">
                          <a:effectLst/>
                        </a:rPr>
                        <a:t>COVID</a:t>
                      </a:r>
                      <a:r>
                        <a:rPr lang="ru-RU" sz="1600" dirty="0" smtClean="0">
                          <a:effectLst/>
                        </a:rPr>
                        <a:t>-19</a:t>
                      </a:r>
                      <a:endParaRPr lang="ru-RU" sz="1800" dirty="0">
                        <a:effectLst/>
                      </a:endParaRPr>
                    </a:p>
                  </a:txBody>
                  <a:tcPr marL="54149" marR="541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11/673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9" marR="541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1,04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9" marR="541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2/673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9" marR="541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9" marR="541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2/673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9" marR="541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0,3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9" marR="5414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857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2" name="AutoShape 6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4" name="AutoShape 8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8300" y="1340768"/>
            <a:ext cx="8524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4F261-D931-423D-BBCE-10B226616C9D}" type="slidenum">
              <a:rPr lang="ru-RU" smtClean="0"/>
              <a:pPr/>
              <a:t>61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3500" y="168318"/>
            <a:ext cx="883332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FF0000"/>
                </a:solidFill>
              </a:rPr>
              <a:t>Отношение </a:t>
            </a:r>
            <a:r>
              <a:rPr lang="ru-RU" sz="2600" b="1" dirty="0">
                <a:solidFill>
                  <a:srgbClr val="FF0000"/>
                </a:solidFill>
              </a:rPr>
              <a:t>шансов заболевания </a:t>
            </a:r>
            <a:r>
              <a:rPr lang="en-US" sz="2600" b="1" dirty="0">
                <a:solidFill>
                  <a:srgbClr val="FF0000"/>
                </a:solidFill>
              </a:rPr>
              <a:t>COVID-19 </a:t>
            </a:r>
            <a:r>
              <a:rPr lang="ru-RU" sz="2600" b="1" dirty="0">
                <a:solidFill>
                  <a:srgbClr val="FF0000"/>
                </a:solidFill>
              </a:rPr>
              <a:t> и </a:t>
            </a:r>
            <a:r>
              <a:rPr lang="ru-RU" sz="2600" b="1" dirty="0" smtClean="0">
                <a:solidFill>
                  <a:srgbClr val="FF0000"/>
                </a:solidFill>
              </a:rPr>
              <a:t> пневмонией у медицинских </a:t>
            </a:r>
            <a:r>
              <a:rPr lang="ru-RU" sz="2600" b="1" dirty="0">
                <a:solidFill>
                  <a:srgbClr val="FF0000"/>
                </a:solidFill>
              </a:rPr>
              <a:t>работников </a:t>
            </a:r>
            <a:r>
              <a:rPr lang="ru-RU" sz="2600" b="1" dirty="0" smtClean="0">
                <a:solidFill>
                  <a:srgbClr val="FF0000"/>
                </a:solidFill>
              </a:rPr>
              <a:t>по сравнению со взрослым населением, проживающим на территории (</a:t>
            </a:r>
            <a:r>
              <a:rPr lang="en-US" sz="2600" b="1" dirty="0" smtClean="0">
                <a:solidFill>
                  <a:srgbClr val="FF0000"/>
                </a:solidFill>
              </a:rPr>
              <a:t>I-II</a:t>
            </a:r>
            <a:r>
              <a:rPr lang="ru-RU" sz="2600" b="1" dirty="0" smtClean="0">
                <a:solidFill>
                  <a:srgbClr val="FF0000"/>
                </a:solidFill>
              </a:rPr>
              <a:t> волны) </a:t>
            </a:r>
            <a:endParaRPr lang="ru-RU" sz="26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524" y="1700808"/>
            <a:ext cx="7531271" cy="44446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1667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2" name="AutoShape 6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4" name="AutoShape 8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8300" y="1340768"/>
            <a:ext cx="8524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 rot="21420000">
            <a:off x="8040962" y="6342068"/>
            <a:ext cx="680390" cy="498470"/>
          </a:xfrm>
        </p:spPr>
        <p:txBody>
          <a:bodyPr/>
          <a:lstStyle/>
          <a:p>
            <a:fld id="{0944F261-D931-423D-BBCE-10B226616C9D}" type="slidenum">
              <a:rPr lang="ru-RU" smtClean="0"/>
              <a:pPr/>
              <a:t>62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93748" y="236613"/>
            <a:ext cx="92525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Характеристика уровней популяционной защиты медицинских работников в период с 2 по 35 </a:t>
            </a:r>
            <a:r>
              <a:rPr lang="ru-RU" sz="2800" b="1" dirty="0" err="1" smtClean="0">
                <a:solidFill>
                  <a:srgbClr val="FF0000"/>
                </a:solidFill>
              </a:rPr>
              <a:t>нед</a:t>
            </a:r>
            <a:r>
              <a:rPr lang="ru-RU" sz="2800" b="1" dirty="0" smtClean="0">
                <a:solidFill>
                  <a:srgbClr val="FF0000"/>
                </a:solidFill>
              </a:rPr>
              <a:t>. 2021г.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5420494"/>
              </p:ext>
            </p:extLst>
          </p:nvPr>
        </p:nvGraphicFramePr>
        <p:xfrm>
          <a:off x="244863" y="1603521"/>
          <a:ext cx="848241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8572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2" name="AutoShape 6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4" name="AutoShape 8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8300" y="1340768"/>
            <a:ext cx="8524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 rot="21420000">
            <a:off x="8199512" y="6102469"/>
            <a:ext cx="680390" cy="498470"/>
          </a:xfrm>
        </p:spPr>
        <p:txBody>
          <a:bodyPr/>
          <a:lstStyle/>
          <a:p>
            <a:fld id="{0944F261-D931-423D-BBCE-10B226616C9D}" type="slidenum">
              <a:rPr lang="ru-RU" smtClean="0"/>
              <a:pPr/>
              <a:t>63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01898" y="242052"/>
            <a:ext cx="885698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FF0000"/>
                </a:solidFill>
              </a:rPr>
              <a:t>Отношение шансов заболевания </a:t>
            </a:r>
            <a:r>
              <a:rPr lang="en-US" sz="2600" b="1" dirty="0">
                <a:solidFill>
                  <a:srgbClr val="FF0000"/>
                </a:solidFill>
              </a:rPr>
              <a:t>COVID-19 </a:t>
            </a:r>
            <a:r>
              <a:rPr lang="ru-RU" sz="2600" b="1" dirty="0">
                <a:solidFill>
                  <a:srgbClr val="FF0000"/>
                </a:solidFill>
              </a:rPr>
              <a:t> и </a:t>
            </a:r>
            <a:r>
              <a:rPr lang="ru-RU" sz="2600" b="1" dirty="0" smtClean="0">
                <a:solidFill>
                  <a:srgbClr val="FF0000"/>
                </a:solidFill>
              </a:rPr>
              <a:t>пневмонией </a:t>
            </a:r>
            <a:r>
              <a:rPr lang="ru-RU" sz="2600" b="1" dirty="0">
                <a:solidFill>
                  <a:srgbClr val="FF0000"/>
                </a:solidFill>
              </a:rPr>
              <a:t>медицинских работников по сравнению со взрослым </a:t>
            </a:r>
            <a:r>
              <a:rPr lang="ru-RU" sz="2600" b="1" dirty="0" smtClean="0">
                <a:solidFill>
                  <a:srgbClr val="FF0000"/>
                </a:solidFill>
              </a:rPr>
              <a:t>населением, проживающим на территории (</a:t>
            </a:r>
            <a:r>
              <a:rPr lang="en-US" sz="2600" b="1" dirty="0" smtClean="0">
                <a:solidFill>
                  <a:srgbClr val="FF0000"/>
                </a:solidFill>
              </a:rPr>
              <a:t>I-III</a:t>
            </a:r>
            <a:r>
              <a:rPr lang="ru-RU" sz="2600" b="1" dirty="0" smtClean="0">
                <a:solidFill>
                  <a:srgbClr val="FF0000"/>
                </a:solidFill>
              </a:rPr>
              <a:t> волны) </a:t>
            </a:r>
            <a:endParaRPr lang="ru-RU" sz="2600" b="1" dirty="0">
              <a:solidFill>
                <a:srgbClr val="FF00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041" y="1802433"/>
            <a:ext cx="7331918" cy="432703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5809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6524"/>
            <a:ext cx="8219256" cy="48416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Выводы </a:t>
            </a:r>
            <a:endParaRPr lang="ru-RU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908720"/>
            <a:ext cx="8779804" cy="5904656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ru-RU" sz="2400" dirty="0" smtClean="0"/>
              <a:t>Эпидемический </a:t>
            </a:r>
            <a:r>
              <a:rPr lang="ru-RU" sz="2400" dirty="0"/>
              <a:t>процесс </a:t>
            </a:r>
            <a:r>
              <a:rPr lang="ru-RU" sz="2400" dirty="0" smtClean="0"/>
              <a:t>COVID-19 в первые две волны пандемии характеризовался высоким уровнем заболеваемости населения и более активным вовлечением в эпидемический процесс медицинских работников по сравнению со взрослым населением территории.</a:t>
            </a:r>
            <a:endParaRPr lang="ru-RU" sz="2400" dirty="0"/>
          </a:p>
          <a:p>
            <a:pPr lvl="0" algn="just"/>
            <a:r>
              <a:rPr lang="ru-RU" sz="2400" dirty="0" smtClean="0"/>
              <a:t>Наибольшее количество очагов и пострадавших в них медицинских работников имело место в инфекционных</a:t>
            </a:r>
            <a:r>
              <a:rPr lang="ru-RU" sz="2400" dirty="0"/>
              <a:t>, обсервационных, приемных </a:t>
            </a:r>
            <a:r>
              <a:rPr lang="ru-RU" sz="2400" dirty="0" smtClean="0"/>
              <a:t>отделениях </a:t>
            </a:r>
            <a:r>
              <a:rPr lang="ru-RU" sz="2400" dirty="0"/>
              <a:t>и ОРИТ.</a:t>
            </a:r>
          </a:p>
          <a:p>
            <a:pPr lvl="0" algn="just"/>
            <a:r>
              <a:rPr lang="ru-RU" sz="2400" dirty="0" smtClean="0"/>
              <a:t>Установлена прямая сильная корреляционная зависимость между длительностью существования </a:t>
            </a:r>
            <a:r>
              <a:rPr lang="ru-RU" sz="2400" dirty="0" err="1" smtClean="0"/>
              <a:t>нозокомиального</a:t>
            </a:r>
            <a:r>
              <a:rPr lang="ru-RU" sz="2400" dirty="0" smtClean="0"/>
              <a:t> очага </a:t>
            </a:r>
            <a:r>
              <a:rPr lang="en-US" sz="2400" dirty="0"/>
              <a:t>COVID</a:t>
            </a:r>
            <a:r>
              <a:rPr lang="ru-RU" sz="2400" dirty="0" smtClean="0"/>
              <a:t>-19 и количеством пострадавших медицинских работников</a:t>
            </a:r>
            <a:r>
              <a:rPr lang="ru-RU" sz="2400" dirty="0"/>
              <a:t>, а также  </a:t>
            </a:r>
            <a:r>
              <a:rPr lang="ru-RU" sz="2400" dirty="0" smtClean="0"/>
              <a:t> </a:t>
            </a:r>
            <a:r>
              <a:rPr lang="ru-RU" sz="2400" dirty="0"/>
              <a:t>несоблюдением режима изоляции, </a:t>
            </a:r>
            <a:r>
              <a:rPr lang="ru-RU" sz="2400" dirty="0" smtClean="0"/>
              <a:t>неиспользованием СИЗ</a:t>
            </a:r>
            <a:r>
              <a:rPr lang="ru-RU" sz="2400" dirty="0"/>
              <a:t> </a:t>
            </a:r>
            <a:r>
              <a:rPr lang="ru-RU" sz="2400" dirty="0" smtClean="0"/>
              <a:t>и  неприменением антисептиков (</a:t>
            </a:r>
            <a:r>
              <a:rPr lang="en-US" sz="2400" dirty="0"/>
              <a:t>p</a:t>
            </a:r>
            <a:r>
              <a:rPr lang="ru-RU" sz="2400" dirty="0"/>
              <a:t>&lt;0,05). </a:t>
            </a:r>
            <a:endParaRPr lang="ru-RU" sz="2400" dirty="0" smtClean="0"/>
          </a:p>
          <a:p>
            <a:pPr lvl="0" algn="just"/>
            <a:r>
              <a:rPr lang="ru-RU" sz="2400" dirty="0" smtClean="0"/>
              <a:t>Вопросы неспецифической профилактики и снижения риска заражения </a:t>
            </a:r>
            <a:r>
              <a:rPr lang="en-US" sz="2400" dirty="0"/>
              <a:t>COVID</a:t>
            </a:r>
            <a:r>
              <a:rPr lang="ru-RU" sz="2400" dirty="0"/>
              <a:t>-19 </a:t>
            </a:r>
            <a:r>
              <a:rPr lang="ru-RU" sz="2400" dirty="0" smtClean="0"/>
              <a:t>по-прежнему актуальны, т.к. остаются одной из составляющих биобезопасности пациентов и персонала МО.</a:t>
            </a:r>
          </a:p>
          <a:p>
            <a:pPr lvl="0" algn="just"/>
            <a:r>
              <a:rPr lang="ru-RU" sz="2400" dirty="0" smtClean="0"/>
              <a:t>Наиболее действенным инструментом контроля заболеваемости у медицинских работников остается вакцинопрофилактика</a:t>
            </a:r>
            <a:endParaRPr lang="ru-RU" dirty="0"/>
          </a:p>
          <a:p>
            <a:pPr marL="0" lvl="0" indent="0" algn="just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4F261-D931-423D-BBCE-10B226616C9D}" type="slidenum">
              <a:rPr lang="ru-RU" smtClean="0"/>
              <a:pPr/>
              <a:t>64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22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4F261-D931-423D-BBCE-10B226616C9D}" type="slidenum">
              <a:rPr lang="ru-RU" smtClean="0"/>
              <a:pPr/>
              <a:t>65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764704"/>
            <a:ext cx="7987154" cy="536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7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0040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Основные риски здоровью медицинских работников в условиях пандемии </a:t>
            </a:r>
            <a:r>
              <a:rPr lang="en-US" sz="3200" b="1" dirty="0" smtClean="0">
                <a:solidFill>
                  <a:srgbClr val="FF0000"/>
                </a:solidFill>
              </a:rPr>
              <a:t>COVID-19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975" y="1628800"/>
            <a:ext cx="8435280" cy="5409728"/>
          </a:xfrm>
        </p:spPr>
        <p:txBody>
          <a:bodyPr>
            <a:normAutofit fontScale="70000" lnSpcReduction="20000"/>
          </a:bodyPr>
          <a:lstStyle/>
          <a:p>
            <a:pPr algn="just">
              <a:spcBef>
                <a:spcPts val="1200"/>
              </a:spcBef>
            </a:pPr>
            <a:r>
              <a:rPr lang="ru-RU" dirty="0" smtClean="0"/>
              <a:t>Высокая вероятность инфицирования на рабочем месте, особенно при проведении манипуляций, связанных с образованием аэрозоля (25%) и заборе биоматериала для проведения ПЦР (до 70%)</a:t>
            </a:r>
          </a:p>
          <a:p>
            <a:pPr algn="just">
              <a:spcBef>
                <a:spcPts val="1200"/>
              </a:spcBef>
            </a:pPr>
            <a:r>
              <a:rPr lang="ru-RU" dirty="0" smtClean="0"/>
              <a:t>Несоответствие барьерных средств защиты органов дыхания степени опасности здоровью (полная комплектация СИЗ не более 80%, в АПУ и неинфекционных стационарах - 60%)</a:t>
            </a:r>
          </a:p>
          <a:p>
            <a:pPr algn="just">
              <a:spcBef>
                <a:spcPts val="1200"/>
              </a:spcBef>
            </a:pPr>
            <a:r>
              <a:rPr lang="ru-RU" dirty="0" smtClean="0"/>
              <a:t>Несвоевременная замена СИЗ (25%) и их повторное использование (5%)</a:t>
            </a:r>
          </a:p>
          <a:p>
            <a:pPr algn="just">
              <a:spcBef>
                <a:spcPts val="1200"/>
              </a:spcBef>
            </a:pPr>
            <a:r>
              <a:rPr lang="ru-RU" dirty="0" smtClean="0"/>
              <a:t>Избыточная физическая нагрузка. Нарушение режима труда и отдыха. Отсутствие психологической помощи</a:t>
            </a:r>
          </a:p>
          <a:p>
            <a:pPr algn="just">
              <a:spcBef>
                <a:spcPts val="1200"/>
              </a:spcBef>
            </a:pPr>
            <a:r>
              <a:rPr lang="ru-RU" dirty="0" smtClean="0"/>
              <a:t>Работа в условиях, не предназначенных для оказания помощи инфекционным больным</a:t>
            </a:r>
          </a:p>
          <a:p>
            <a:pPr algn="just">
              <a:spcBef>
                <a:spcPts val="1200"/>
              </a:spcBef>
            </a:pPr>
            <a:r>
              <a:rPr lang="ru-RU" dirty="0" smtClean="0"/>
              <a:t>Отсутствие опыта работы с инфекционными больными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4752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2969" y="87387"/>
            <a:ext cx="9298326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Сравнительная характеристика заболеваемости </a:t>
            </a:r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COVID-19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работников медицинских организаций и взрослого населения (%)</a:t>
            </a:r>
            <a:br>
              <a:rPr lang="ru-RU" sz="2400" b="1" dirty="0" smtClean="0">
                <a:solidFill>
                  <a:srgbClr val="FF0000"/>
                </a:solidFill>
                <a:latin typeface="+mn-lt"/>
              </a:rPr>
            </a:b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4F261-D931-423D-BBCE-10B226616C9D}" type="slidenum">
              <a:rPr lang="ru-RU" smtClean="0"/>
              <a:pPr/>
              <a:t>8</a:t>
            </a:fld>
            <a:endParaRPr lang="ru-RU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/>
          </p:nvPr>
        </p:nvGraphicFramePr>
        <p:xfrm>
          <a:off x="4526194" y="1628800"/>
          <a:ext cx="4438294" cy="449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45806" y="6211669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*Показатели </a:t>
            </a:r>
            <a:r>
              <a:rPr lang="ru-RU" sz="1200" b="1" dirty="0"/>
              <a:t>заболеваемости </a:t>
            </a:r>
            <a:r>
              <a:rPr lang="en-US" sz="1200" b="1" dirty="0" smtClean="0"/>
              <a:t>COVID-19 </a:t>
            </a:r>
            <a:r>
              <a:rPr lang="ru-RU" sz="1200" b="1" dirty="0"/>
              <a:t>и </a:t>
            </a:r>
            <a:r>
              <a:rPr lang="ru-RU" sz="1200" b="1" dirty="0" smtClean="0"/>
              <a:t>частоты </a:t>
            </a:r>
            <a:r>
              <a:rPr lang="ru-RU" sz="1200" b="1" dirty="0" err="1" smtClean="0"/>
              <a:t>ковид</a:t>
            </a:r>
            <a:r>
              <a:rPr lang="ru-RU" sz="1200" b="1" dirty="0" smtClean="0"/>
              <a:t>-ассоциированной внебольничной пневмонией приведены к годовому показателю (с учетом количества дней за период)</a:t>
            </a:r>
            <a:r>
              <a:rPr lang="en-US" sz="1200" b="1" dirty="0" smtClean="0"/>
              <a:t>!</a:t>
            </a:r>
            <a:endParaRPr lang="ru-RU" sz="1200" b="1" dirty="0"/>
          </a:p>
        </p:txBody>
      </p:sp>
      <p:graphicFrame>
        <p:nvGraphicFramePr>
          <p:cNvPr id="10" name="Объект 7"/>
          <p:cNvGraphicFramePr>
            <a:graphicFrameLocks/>
          </p:cNvGraphicFramePr>
          <p:nvPr>
            <p:extLst/>
          </p:nvPr>
        </p:nvGraphicFramePr>
        <p:xfrm>
          <a:off x="-396552" y="1628800"/>
          <a:ext cx="4968552" cy="449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51520" y="1200054"/>
            <a:ext cx="338310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/>
              <a:t>Работники медицинских организаций</a:t>
            </a:r>
            <a:endParaRPr lang="ru-RU" sz="15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228184" y="1222979"/>
            <a:ext cx="188237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/>
              <a:t>Взрослое население</a:t>
            </a:r>
            <a:endParaRPr lang="ru-RU" sz="1500" b="1" dirty="0"/>
          </a:p>
        </p:txBody>
      </p:sp>
    </p:spTree>
    <p:extLst>
      <p:ext uri="{BB962C8B-B14F-4D97-AF65-F5344CB8AC3E}">
        <p14:creationId xmlns:p14="http://schemas.microsoft.com/office/powerpoint/2010/main" val="137887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013" y="116632"/>
            <a:ext cx="8229600" cy="85010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Распределение 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сотрудников медицинских организаций заболевших </a:t>
            </a:r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COVID-19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по основному месту работы 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4F261-D931-423D-BBCE-10B226616C9D}" type="slidenum">
              <a:rPr lang="ru-RU" smtClean="0"/>
              <a:pPr/>
              <a:t>9</a:t>
            </a:fld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1477621"/>
              </p:ext>
            </p:extLst>
          </p:nvPr>
        </p:nvGraphicFramePr>
        <p:xfrm>
          <a:off x="0" y="1124744"/>
          <a:ext cx="9252520" cy="6107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027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4665</Words>
  <Application>Microsoft Office PowerPoint</Application>
  <PresentationFormat>Экран (4:3)</PresentationFormat>
  <Paragraphs>1829</Paragraphs>
  <Slides>65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65</vt:i4>
      </vt:variant>
    </vt:vector>
  </HeadingPairs>
  <TitlesOfParts>
    <vt:vector size="66" baseType="lpstr">
      <vt:lpstr>Тема Office</vt:lpstr>
      <vt:lpstr>Презентация PowerPoint</vt:lpstr>
      <vt:lpstr>Презентация PowerPoint</vt:lpstr>
      <vt:lpstr>Доля отдельных групп населения в структуре заболевших COVID-19 во время пандемии  в 2020-2021 гг.</vt:lpstr>
      <vt:lpstr>Презентация PowerPoint</vt:lpstr>
      <vt:lpstr>Презентация PowerPoint</vt:lpstr>
      <vt:lpstr>Риски инфицирования медицинских работников COVID-19:  </vt:lpstr>
      <vt:lpstr>Основные риски здоровью медицинских работников в условиях пандемии COVID-19</vt:lpstr>
      <vt:lpstr>Сравнительная характеристика заболеваемости COVID-19 работников медицинских организаций и взрослого населения (%) </vt:lpstr>
      <vt:lpstr>Распределение сотрудников медицинских организаций заболевших COVID-19 по основному месту работы </vt:lpstr>
      <vt:lpstr>Презентация PowerPoint</vt:lpstr>
      <vt:lpstr>Структура заболевших COVID-19 сотрудников медицинских организаций (%)</vt:lpstr>
      <vt:lpstr>Презентация PowerPoint</vt:lpstr>
      <vt:lpstr>Презентация PowerPoint</vt:lpstr>
      <vt:lpstr>Презентация PowerPoint</vt:lpstr>
      <vt:lpstr>Относительные шансы заболевания и развития тяжелых клинических форм COVID-19 у медицинских работников на разных этапах пандемии</vt:lpstr>
      <vt:lpstr>Профессиональные факторы риска заражения COVID-19 медицинских работников</vt:lpstr>
      <vt:lpstr>Характеристика факторов риска заражения коронавирусной инфекцией сотрудников МО</vt:lpstr>
      <vt:lpstr>Презентация PowerPoint</vt:lpstr>
      <vt:lpstr>Презентация PowerPoint</vt:lpstr>
      <vt:lpstr>Презентация PowerPoint</vt:lpstr>
      <vt:lpstr>Презентация PowerPoint</vt:lpstr>
      <vt:lpstr>В каких случаях медицинский персонал обрабатывает руки антисептиком?</vt:lpstr>
      <vt:lpstr>Внепрофессиональные факторы риска заражения COVID-19 медицинских работников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Распределение вспышек COVID-19 по отдельным медицинским организациям</vt:lpstr>
      <vt:lpstr>Структурные подразделения медицинских организаций в которых были зарегистрированы вспышки COVID-19</vt:lpstr>
      <vt:lpstr>Презентация PowerPoint</vt:lpstr>
      <vt:lpstr>Характеристика вспышек COVID-19 в  медицинских организациях</vt:lpstr>
      <vt:lpstr>Презентация PowerPoint</vt:lpstr>
      <vt:lpstr>Клинические проявления COVID-19  (1-2 «волна» пандемии) </vt:lpstr>
      <vt:lpstr>Клинические проявления COVID-19</vt:lpstr>
      <vt:lpstr>Факторы риска развития тяжелых клинических форм COVID-19 у сотрудников МО</vt:lpstr>
      <vt:lpstr>Презентация PowerPoint</vt:lpstr>
      <vt:lpstr>Презентация PowerPoint</vt:lpstr>
      <vt:lpstr>Презентация PowerPoint</vt:lpstr>
      <vt:lpstr>Презентация PowerPoint</vt:lpstr>
      <vt:lpstr>Последствия COVID-19 у медицинских работников</vt:lpstr>
      <vt:lpstr>Последствия COVID-19</vt:lpstr>
      <vt:lpstr>Продолжительность сохранения симптомов после COVID-19</vt:lpstr>
      <vt:lpstr>Переносимость физических нагрузок после заболевания</vt:lpstr>
      <vt:lpstr>Переносимость умственных нагрузок после заболевания</vt:lpstr>
      <vt:lpstr>Психоэмоциональное состояние после заболевания</vt:lpstr>
      <vt:lpstr>Презентация PowerPoint</vt:lpstr>
      <vt:lpstr>Основные направления защиты медицинского персонала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Заболеваемость, частота осложнений и госпитализаций у медицинских работников с различным прививочным и инфекционным анамнезом</vt:lpstr>
      <vt:lpstr>Презентация PowerPoint</vt:lpstr>
      <vt:lpstr>Презентация PowerPoint</vt:lpstr>
      <vt:lpstr>Презентация PowerPoint</vt:lpstr>
      <vt:lpstr>Выводы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2022-03-16T08:30:04Z</dcterms:created>
  <dcterms:modified xsi:type="dcterms:W3CDTF">2022-03-17T07:18:48Z</dcterms:modified>
</cp:coreProperties>
</file>