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90" r:id="rId3"/>
    <p:sldId id="259" r:id="rId4"/>
    <p:sldId id="264" r:id="rId5"/>
    <p:sldId id="283" r:id="rId6"/>
    <p:sldId id="285" r:id="rId7"/>
    <p:sldId id="331" r:id="rId8"/>
    <p:sldId id="333" r:id="rId9"/>
    <p:sldId id="323" r:id="rId10"/>
    <p:sldId id="276" r:id="rId11"/>
    <p:sldId id="277" r:id="rId12"/>
    <p:sldId id="278" r:id="rId13"/>
    <p:sldId id="279" r:id="rId14"/>
    <p:sldId id="280" r:id="rId15"/>
    <p:sldId id="268" r:id="rId16"/>
    <p:sldId id="269" r:id="rId17"/>
    <p:sldId id="270" r:id="rId18"/>
    <p:sldId id="273" r:id="rId19"/>
    <p:sldId id="271" r:id="rId20"/>
    <p:sldId id="274" r:id="rId21"/>
    <p:sldId id="296" r:id="rId22"/>
    <p:sldId id="298" r:id="rId23"/>
    <p:sldId id="327" r:id="rId24"/>
    <p:sldId id="302" r:id="rId25"/>
    <p:sldId id="306" r:id="rId26"/>
    <p:sldId id="272" r:id="rId27"/>
    <p:sldId id="320" r:id="rId28"/>
    <p:sldId id="260" r:id="rId29"/>
    <p:sldId id="262" r:id="rId30"/>
  </p:sldIdLst>
  <p:sldSz cx="9144000" cy="6858000" type="screen4x3"/>
  <p:notesSz cx="9983788" cy="68500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orient="horz" pos="2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60" y="66"/>
      </p:cViewPr>
      <p:guideLst>
        <p:guide orient="horz" pos="2160"/>
        <p:guide pos="2880"/>
        <p:guide pos="2980"/>
        <p:guide orient="horz" pos="2260"/>
        <p:guide orient="horz" pos="2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26693" cy="34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4782" y="1"/>
            <a:ext cx="4326693" cy="3431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DB005-6DA3-4A14-9CF9-C39CE59E7D6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06907"/>
            <a:ext cx="4326693" cy="34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4782" y="6506907"/>
            <a:ext cx="4326693" cy="343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810F-76E5-4700-9D8B-4DB8F5551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Текст слайда</a:t>
            </a:r>
          </a:p>
          <a:p>
            <a:pPr lvl="1"/>
            <a:r>
              <a:rPr lang="ru-RU"/>
              <a:t>Текст слайда</a:t>
            </a:r>
          </a:p>
          <a:p>
            <a:pPr lvl="2"/>
            <a:r>
              <a:rPr lang="ru-RU"/>
              <a:t>Текст слайда</a:t>
            </a:r>
          </a:p>
          <a:p>
            <a:pPr lvl="3"/>
            <a:r>
              <a:rPr lang="ru-RU"/>
              <a:t>Текст слайда</a:t>
            </a:r>
          </a:p>
          <a:p>
            <a:pPr lvl="4"/>
            <a:r>
              <a:rPr lang="ru-RU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11.04.2023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904" y="687346"/>
            <a:ext cx="8388424" cy="256490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Формирование и развитие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навыков </a:t>
            </a:r>
            <a:r>
              <a:rPr lang="ru-RU" sz="3600" dirty="0">
                <a:solidFill>
                  <a:srgbClr val="002060"/>
                </a:solidFill>
                <a:effectLst/>
              </a:rPr>
              <a:t>бесконфликтного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обслуживания </a:t>
            </a:r>
            <a:r>
              <a:rPr lang="ru-RU" sz="3600" dirty="0">
                <a:solidFill>
                  <a:srgbClr val="002060"/>
                </a:solidFill>
                <a:effectLst/>
              </a:rPr>
              <a:t>пациентов и управлением собственным стрессом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537448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   Старшая медицинская сестра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поликлиники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№1 ГБУЗ СО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Сызранская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центральная городская и районная больница»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Денисова Светлана Владимировна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225594-9F6D-E4B2-9A9F-9F2409AA8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170" y="-27181"/>
            <a:ext cx="1343025" cy="914400"/>
          </a:xfrm>
          <a:prstGeom prst="rect">
            <a:avLst/>
          </a:prstGeom>
        </p:spPr>
      </p:pic>
      <p:pic>
        <p:nvPicPr>
          <p:cNvPr id="5" name="Рисунок 4" descr="https://i.mycdn.me/i?r=AyH4iRPQ2q0otWIFepML2LxRgk4bOKadzP-JIPasu68l6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3" b="25281"/>
          <a:stretch/>
        </p:blipFill>
        <p:spPr bwMode="auto">
          <a:xfrm>
            <a:off x="7435771" y="10798"/>
            <a:ext cx="1708229" cy="870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конфликтные ситуации 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меры их профилактики</a:t>
            </a:r>
          </a:p>
        </p:txBody>
      </p:sp>
      <p:pic>
        <p:nvPicPr>
          <p:cNvPr id="3" name="Рисунок 2" descr="vra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948503" cy="43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88640"/>
            <a:ext cx="8229600" cy="7920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конфликтные ситуации и меры их профилактики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3"/>
            <a:ext cx="4317876" cy="194421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Страх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принятие чувств, спокойствие, мягкий голос, максимум внимания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8167" y="1214936"/>
            <a:ext cx="4498975" cy="2160240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Причина: Недоверие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внимательность, компетентность, понимание трудностей пациента, готовность помочь</a:t>
            </a:r>
          </a:p>
        </p:txBody>
      </p:sp>
      <p:pic>
        <p:nvPicPr>
          <p:cNvPr id="7" name="Объект 6" descr="boyazn-vrachey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512" y="3356992"/>
            <a:ext cx="4040188" cy="2528178"/>
          </a:xfrm>
          <a:prstGeom prst="rect">
            <a:avLst/>
          </a:prstGeom>
        </p:spPr>
      </p:pic>
      <p:pic>
        <p:nvPicPr>
          <p:cNvPr id="8" name="Объект 7" descr="independent-primary-care-physicians-header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8050" y="3717032"/>
            <a:ext cx="4041775" cy="26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конфликтные ситуации и меры их профилактики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933" y="1225341"/>
            <a:ext cx="4392488" cy="241923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Причина: Физический дискомфорт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комфорте пациента                 (проветривание помещения, внеочередной прием, брошюры с интересующей информацией и т.п.)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7673" y="1027954"/>
            <a:ext cx="4496327" cy="2257030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Причина: Влияние эндогенных факторов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и невозмутимость, информирование, что болезнь влияет на настроение</a:t>
            </a:r>
          </a:p>
        </p:txBody>
      </p:sp>
      <p:pic>
        <p:nvPicPr>
          <p:cNvPr id="7" name="Объект 6" descr="bolez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203" y="3645478"/>
            <a:ext cx="4220795" cy="2815270"/>
          </a:xfrm>
          <a:prstGeom prst="rect">
            <a:avLst/>
          </a:prstGeom>
        </p:spPr>
      </p:pic>
      <p:pic>
        <p:nvPicPr>
          <p:cNvPr id="8" name="Объект 7" descr="e007995ed6bc39cc7ca9e0e9e1409896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4774" y="3423392"/>
            <a:ext cx="4509226" cy="29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0494"/>
            <a:ext cx="8229600" cy="98425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конфликтные ситуации и меры их профилактики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124" y="1088704"/>
            <a:ext cx="4317876" cy="237626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Причина: Личностные особенности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предотвратить, рекомендуется спокойствие и невозмутимость в процессе общения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2944" y="1592796"/>
            <a:ext cx="3815407" cy="1584176"/>
          </a:xfrm>
        </p:spPr>
        <p:txBody>
          <a:bodyPr>
            <a:no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Причина: Недисциплинированность медперсонала</a:t>
            </a: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режима, делового этикета</a:t>
            </a:r>
          </a:p>
        </p:txBody>
      </p:sp>
      <p:pic>
        <p:nvPicPr>
          <p:cNvPr id="7" name="Объект 6" descr="lekarze_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528" y="3573016"/>
            <a:ext cx="4040188" cy="2691286"/>
          </a:xfrm>
          <a:prstGeom prst="rect">
            <a:avLst/>
          </a:prstGeom>
        </p:spPr>
      </p:pic>
      <p:pic>
        <p:nvPicPr>
          <p:cNvPr id="8" name="Объект 7" descr="doctor-png-transparent-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4088" y="3060434"/>
            <a:ext cx="3600400" cy="37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2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317876" cy="2160240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Причина: Сложности в общении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 подача информации (доступный язык, повторные разъяснения, просвещение: брошюры, плакаты, распечатки типовых рекомендаций и т.п.)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5547" y="1453516"/>
            <a:ext cx="3754760" cy="1512168"/>
          </a:xfrm>
        </p:spPr>
        <p:txBody>
          <a:bodyPr>
            <a:no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Причина: Распределение времени приема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 индивидуальный подход с учетом обстоятельств</a:t>
            </a:r>
          </a:p>
        </p:txBody>
      </p:sp>
      <p:pic>
        <p:nvPicPr>
          <p:cNvPr id="7" name="Объект 6" descr="drug-rehab-in-Peor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8356" y="3861048"/>
            <a:ext cx="4040188" cy="2531606"/>
          </a:xfrm>
          <a:prstGeom prst="rect">
            <a:avLst/>
          </a:prstGeom>
        </p:spPr>
      </p:pic>
      <p:pic>
        <p:nvPicPr>
          <p:cNvPr id="8" name="Объект 7" descr="poliklinika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284984"/>
            <a:ext cx="4041775" cy="235676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конфликтные ситуации и меры их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271058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8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Управление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конфликтами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49;p55"/>
          <p:cNvSpPr txBox="1">
            <a:spLocks noGrp="1"/>
          </p:cNvSpPr>
          <p:nvPr>
            <p:ph idx="1"/>
          </p:nvPr>
        </p:nvSpPr>
        <p:spPr>
          <a:xfrm>
            <a:off x="457200" y="1124744"/>
            <a:ext cx="8507288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Прогнозирование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предполагает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прежде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всего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своевременное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выявление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ранних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симптомов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латентной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фазе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Требуется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постоянная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лидерами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микрогруппах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внутри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коллектива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внутри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структурных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подразделений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анализ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общественного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мнения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Предупреждение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выявлении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первых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симптомов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проанализировать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причины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факторы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назревающего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принять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меры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устранению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нейтрализации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весь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спектр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педагогических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административных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предупреждению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мотивов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зреющего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Регулирование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Если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приостановить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возникновение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удалось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он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перешел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латентной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открытую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фазу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существования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взять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контроль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процесс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протекания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позволит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свести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минимуму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возможные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моральные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материальные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потери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Технологии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регулирования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55;p56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579296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информационные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исключение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информационного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ложной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искаженной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устранение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слухов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ликвидация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существующего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дефицита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информации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проблеме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т.п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.;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коммуникативные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между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субъектами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конфликтного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взаимодействия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обеспечение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эффективности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социально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психологические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с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неформальными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лидерами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микрогруппами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снижение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напряженности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укрепление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социально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психологического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климата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коллективе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400" b="1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организационные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решение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кадровых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вопросов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использование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методов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поощрения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наказания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Основные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принципы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эффективного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бесконфликтного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общения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1;p57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423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контрол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свои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четко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изл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агат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ь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позицию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умет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услышать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понять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недор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284985"/>
            <a:ext cx="5491032" cy="32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бесконфликтного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590465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на ситуацию глазами оппонента и понимание (не обязательно принятие) его точки зрения.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Уважение, спокойствие, такт и доброжелательность.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Умение признать свою неправоту и принести извинения.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Обсуждаем поведение, а не личность.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Иметь контроль над эмоциями.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Уверенность, что ситуация исправима.</a:t>
            </a:r>
          </a:p>
          <a:p>
            <a:pPr marL="457200" indent="-457200">
              <a:buAutoNum type="arabicPeriod" startAt="7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критические замечания после признания положительных   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качеств оппонента.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 Избегать двойного стандарта оценок, надменности, высокомерия, 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демонстрации превосходства.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  Слушать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говорит, а 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 Не поддаваться на провокации, избегать слов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конфликтогенов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 Обращаться к пациенту по имени.</a:t>
            </a:r>
          </a:p>
          <a:p>
            <a:pPr marL="457200" indent="-457200">
              <a:buAutoNum type="arabicPeriod" startAt="1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план действий. Заканчивать свое предложение закрытым    вопросом.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0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Три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правила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самоконтроля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эмоций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73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Спокойная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реакция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эмоциональные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действия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партнера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ru-RU" sz="28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Рационализация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своих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собственных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эмоций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ru-RU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обмен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содержанием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эмоциональных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переживаний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партнером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общению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lang="ru-RU" sz="280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Подержание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высокой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самооценки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35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конфликт, стресс, эмоциональное выгорание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столкновение взглядов, интересов, отсутствие согласия между участниками обмена мнениями. В конфликте каждая из сторон делает все, чтобы была принята только ее точка зрения.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состояние напряжения, возникающего у человека под влиянием различных неблагоприятных факторов.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эмоционального (профессионального) выгорания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содержит в себе истощение психоэмоционального характера, отрицательные установки по отношению к коллегам, родным и близким, пациентам, снижение эффективности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156475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конфликтов в коллективе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95881"/>
            <a:ext cx="8784976" cy="586211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субординации.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формулировка требований, правил и критериев оценки                  работы.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иерархическая структура ( кто за что отвечает, кто принимает решения в случае разногласий) 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авторитет руководства.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общих целей, формирование единых ценностей.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Престиж, мотивация профессиональной деятельности.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поощрений.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Возможность, место и время для снятия эмоционального напряжения.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кадровая политика.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традиции за пределами рабочего пространства.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психологический климат: дружелюбие, взаимовыручка, взаимопомощь, простота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52733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262540"/>
              </p:ext>
            </p:extLst>
          </p:nvPr>
        </p:nvGraphicFramePr>
        <p:xfrm>
          <a:off x="652319" y="948948"/>
          <a:ext cx="8491681" cy="56347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2832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888492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4250357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62839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Недостаточно развита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корпоративная культура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1. Отсутствие знаний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о корпоративной культуре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 Отсутствие единства стандартов работы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01756920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 Отсутствие вовлеченности персонала в процесс работы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33240226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Недостаточное внимание к пациенту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1. Отвлеченность сотрудника на другую работу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 Частое «зависание» программы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57346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 Раздражительность персонала и пациента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12440755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Конфликтные ситуации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1. Отвлеченность сотрудника на другую работу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 Недовольство пациента и сотрудника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6330011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 Раздражительность персонала и пациента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0496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5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13967A-A2B0-4F86-AA4D-2186C76C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345281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причины проблем и решения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D20999D-0A18-4378-9EAF-92AE7DB06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635193"/>
              </p:ext>
            </p:extLst>
          </p:nvPr>
        </p:nvGraphicFramePr>
        <p:xfrm>
          <a:off x="234430" y="1052736"/>
          <a:ext cx="8640960" cy="56504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9035">
                  <a:extLst>
                    <a:ext uri="{9D8B030D-6E8A-4147-A177-3AD203B41FA5}">
                      <a16:colId xmlns:a16="http://schemas.microsoft.com/office/drawing/2014/main" xmlns="" val="1415980553"/>
                    </a:ext>
                  </a:extLst>
                </a:gridCol>
                <a:gridCol w="3956849">
                  <a:extLst>
                    <a:ext uri="{9D8B030D-6E8A-4147-A177-3AD203B41FA5}">
                      <a16:colId xmlns:a16="http://schemas.microsoft.com/office/drawing/2014/main" xmlns="" val="1224088138"/>
                    </a:ext>
                  </a:extLst>
                </a:gridCol>
                <a:gridCol w="4325076">
                  <a:extLst>
                    <a:ext uri="{9D8B030D-6E8A-4147-A177-3AD203B41FA5}">
                      <a16:colId xmlns:a16="http://schemas.microsoft.com/office/drawing/2014/main" xmlns="" val="1841856337"/>
                    </a:ext>
                  </a:extLst>
                </a:gridCol>
              </a:tblGrid>
              <a:tr h="33800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41909592"/>
                  </a:ext>
                </a:extLst>
              </a:tr>
              <a:tr h="484173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Отвлеченность сотрудника на другую работу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организация контакт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(исключение отвлечения на телефонные звонки медрегистраторов в регистратуре)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94428058"/>
                  </a:ext>
                </a:extLst>
              </a:tr>
              <a:tr h="484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рабочего места накануне (исключение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поиска необходимой информации и расходных материалов)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01756920"/>
                  </a:ext>
                </a:extLst>
              </a:tr>
              <a:tr h="685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Выделение администратора (не из числа медрегистраторов) на вход в поликлинику для разведения потоков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33240226"/>
                  </a:ext>
                </a:extLst>
              </a:tr>
              <a:tr h="484173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Раздражительность персонала и пациента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Организация работы психолога  с сотрудниками (групповые и индивидуальные) по графику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04916271"/>
                  </a:ext>
                </a:extLst>
              </a:tr>
              <a:tr h="283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психолога  с пациентами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55734601"/>
                  </a:ext>
                </a:extLst>
              </a:tr>
              <a:tr h="484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памятки по общению с «трудными» пациентами, алгоритмов общения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12440755"/>
                  </a:ext>
                </a:extLst>
              </a:tr>
              <a:tr h="685151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Недовольство пациента и сотрудника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Выделение среднего временного промежутка на обслуживание одного пациента (3 мин) для увеличения проходимости потока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88677451"/>
                  </a:ext>
                </a:extLst>
              </a:tr>
              <a:tr h="484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Информирование руководства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возможном конфликте (для своевременного принятия мер для его разрешения)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63300110"/>
                  </a:ext>
                </a:extLst>
              </a:tr>
              <a:tr h="484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3.Замена сотрудника при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неразрешении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конфликтной ситуации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пациентом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0496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87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3073" y="1743666"/>
          <a:ext cx="7980826" cy="199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3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97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51435" marR="51435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ИСХОДНОЕ ЗНАЧЕНИЕ</a:t>
                      </a:r>
                    </a:p>
                  </a:txBody>
                  <a:tcPr marL="51435" marR="51435"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  Сокращение количества обращений от пациентов за  месяц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34290" marB="3429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  Количество сотрудников, прошедших обучение  навыкам бесконфликтного общения с пациентами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076" y="313147"/>
            <a:ext cx="740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  <a:p>
            <a:pPr algn="ctr"/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навыков бесконфликтного обслуживания пациентов и управлением собственным стрессом</a:t>
            </a:r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2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525" y="1513476"/>
            <a:ext cx="7221570" cy="111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981959" y="4123220"/>
            <a:ext cx="6318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МЕРОПРИЯТИЯ, ПРОВЕДЕННЫЕ В РАМКАХ РЕАЛИЗАЦИИ ПРОЕКТА</a:t>
            </a:r>
          </a:p>
          <a:p>
            <a:pPr algn="just"/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5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459179"/>
            <a:ext cx="8424936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Отработка навыков взаимодействия с различными типами «трудных пациентов»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Профилактика нарастания синдрома профессионального эмоционального выгорания (регулирование графика и  время работы, групповые и индивидуальные занятия с психологом)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Укрепление корпоративной культуры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нормы и правила поведения)</a:t>
            </a:r>
          </a:p>
        </p:txBody>
      </p:sp>
    </p:spTree>
    <p:extLst>
      <p:ext uri="{BB962C8B-B14F-4D97-AF65-F5344CB8AC3E}">
        <p14:creationId xmlns:p14="http://schemas.microsoft.com/office/powerpoint/2010/main" val="136322293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625183" y="4962869"/>
            <a:ext cx="6172200" cy="4822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35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ru-RU" sz="1200" dirty="0">
                <a:latin typeface="+mj-lt"/>
                <a:ea typeface="+mj-ea"/>
                <a:cs typeface="+mj-cs"/>
              </a:rPr>
              <a:t/>
            </a:r>
            <a:br>
              <a:rPr lang="ru-RU" sz="1200" dirty="0">
                <a:latin typeface="+mj-lt"/>
                <a:ea typeface="+mj-ea"/>
                <a:cs typeface="+mj-cs"/>
              </a:rPr>
            </a:br>
            <a:endParaRPr lang="ru-RU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1988" y="1538790"/>
            <a:ext cx="7338740" cy="123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2357755" y="2510899"/>
            <a:ext cx="407638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7581" y="336371"/>
            <a:ext cx="6409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навыков бесконфликтного обслуживания  пациентов и управлением собственным стрессом</a:t>
            </a:r>
          </a:p>
        </p:txBody>
      </p:sp>
      <p:pic>
        <p:nvPicPr>
          <p:cNvPr id="11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747" y="3933056"/>
            <a:ext cx="2362405" cy="260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1" y="2321842"/>
            <a:ext cx="3023722" cy="2267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821763" cy="37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7F832-57CD-4E69-B0BD-D1B5183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45E394B-2F60-4A41-9B9C-E6C8816CB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83223"/>
              </p:ext>
            </p:extLst>
          </p:nvPr>
        </p:nvGraphicFramePr>
        <p:xfrm>
          <a:off x="611560" y="840061"/>
          <a:ext cx="7886698" cy="582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92222917"/>
                    </a:ext>
                  </a:extLst>
                </a:gridCol>
                <a:gridCol w="2442080">
                  <a:extLst>
                    <a:ext uri="{9D8B030D-6E8A-4147-A177-3AD203B41FA5}">
                      <a16:colId xmlns:a16="http://schemas.microsoft.com/office/drawing/2014/main" xmlns="" val="4031569567"/>
                    </a:ext>
                  </a:extLst>
                </a:gridCol>
                <a:gridCol w="1772729">
                  <a:extLst>
                    <a:ext uri="{9D8B030D-6E8A-4147-A177-3AD203B41FA5}">
                      <a16:colId xmlns:a16="http://schemas.microsoft.com/office/drawing/2014/main" xmlns="" val="2451226972"/>
                    </a:ext>
                  </a:extLst>
                </a:gridCol>
                <a:gridCol w="1799681">
                  <a:extLst>
                    <a:ext uri="{9D8B030D-6E8A-4147-A177-3AD203B41FA5}">
                      <a16:colId xmlns:a16="http://schemas.microsoft.com/office/drawing/2014/main" xmlns="" val="230123337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Улучшаемый показатель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5601134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тренингов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Стрессоустойчивость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от работы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от работы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824511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жалоб на работу регистратуры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в месяц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месяц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7797507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контакт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приема пациентов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регистратуре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– 20 пациентов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час на каждого медрегистратора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18 пациентов в час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 медрегистратора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26307026"/>
                  </a:ext>
                </a:extLst>
              </a:tr>
              <a:tr h="22527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Отвлеченность медрегистраторов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регистратуры на входящие звонки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исходящие для уточнения информации для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исходящие для уточнения информации для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и вызова руководителя при внештатных ситуациях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3976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618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7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Способы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избавления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гнева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79;p60"/>
          <p:cNvSpPr txBox="1"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Заземление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»: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гнев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представить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сгустка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отрицательной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энергии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рожденной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человеком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ситуацией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который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входит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вас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спокойно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уходит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землю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25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Визуализация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»: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мысленно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отвлечься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реальной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ситуации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представить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себя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делающим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говорящим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что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либо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25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Проецирование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»: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следует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представить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себе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гнев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виде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некой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проекции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перенести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воображаемый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экран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а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затем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«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расстрелять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его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воображаемой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лучевой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пушкой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С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каждым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«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попаданием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ваше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раздражение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будет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ослабевать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кроме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того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этот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способ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дает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выход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желанию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насильственных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действий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9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снятия нервно – психического напряжения</a:t>
            </a:r>
          </a:p>
        </p:txBody>
      </p:sp>
      <p:pic>
        <p:nvPicPr>
          <p:cNvPr id="4098" name="Picture 2" descr="https://yoga-in-greece.ru/wp-content/uploads/b/f/4/bf4f4bc0fbc0ec6f70d6dd4629387cb3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5"/>
          <a:stretch/>
        </p:blipFill>
        <p:spPr bwMode="auto">
          <a:xfrm>
            <a:off x="251520" y="1268760"/>
            <a:ext cx="44740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yoga-in-greece.ru/wp-content/uploads/b/f/4/bf4f4bc0fbc0ec6f70d6dd4629387cb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7" b="1"/>
          <a:stretch/>
        </p:blipFill>
        <p:spPr bwMode="auto">
          <a:xfrm>
            <a:off x="4546431" y="2924944"/>
            <a:ext cx="4353716" cy="36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3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643192" cy="4641379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Хорошее общество –</a:t>
            </a:r>
          </a:p>
          <a:p>
            <a:pPr marL="0" indent="0" algn="ctr" fontAlgn="base">
              <a:buNone/>
            </a:pP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это не бесконфликтное общество, </a:t>
            </a:r>
          </a:p>
          <a:p>
            <a:pPr marL="0" indent="0" algn="ctr" fontAlgn="base">
              <a:buNone/>
            </a:pP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а общество, </a:t>
            </a:r>
          </a:p>
          <a:p>
            <a:pPr marL="0" indent="0" algn="ctr" fontAlgn="base">
              <a:buNone/>
            </a:pP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где конфликты разрешаются цивилизованным путем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87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772816"/>
            <a:ext cx="7920880" cy="21602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3864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причины конфликтов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3285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конфликтов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сами люди, поскольку среди них наблюдается огромное разнообразие потребностей, точек зрения,  привычек, жизненных приоритетов и целей.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конфликтов:</a:t>
            </a:r>
          </a:p>
          <a:p>
            <a:pPr marL="457200" indent="-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ресурсов; </a:t>
            </a:r>
          </a:p>
          <a:p>
            <a:pPr marL="457200" indent="-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взаимозависимость задач; </a:t>
            </a:r>
          </a:p>
          <a:p>
            <a:pPr marL="457200" indent="-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целях; </a:t>
            </a:r>
          </a:p>
          <a:p>
            <a:pPr marL="457200" indent="-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представлениях и ценностях; </a:t>
            </a:r>
          </a:p>
          <a:p>
            <a:pPr marL="457200" indent="-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манере поведения и жизненном опыте;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неудовлетворительные коммуникации.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73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23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Конфликтогены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57;p23"/>
          <p:cNvSpPr txBox="1">
            <a:spLocks noGrp="1"/>
          </p:cNvSpPr>
          <p:nvPr>
            <p:ph idx="1"/>
          </p:nvPr>
        </p:nvSpPr>
        <p:spPr>
          <a:xfrm>
            <a:off x="457200" y="750714"/>
            <a:ext cx="8579296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Прямое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негативное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угрозы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обвинения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замечания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критика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насмешки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издевка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сарказм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Снисходительное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упреки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подшучивание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унизительное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утешение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унизительная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похвала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т.п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Менторское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категоричные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суждения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навязывание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своих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советов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нравоучения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поучения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Нарушение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этики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причинение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случайно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неудобства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без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извинения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перебивание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собеседника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игнорирование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партнера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поздороваться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пригласить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сесть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т.п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Нечестность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неискренность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обман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попытка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обмана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лесть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попытка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манипулировать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сознанием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собеседника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6.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Хвастовство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восторженный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рассказ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о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своих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реальных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или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мнимых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успехах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7.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«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Регрессивное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пререкания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получении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справедливого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замечания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ссылки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других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людей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6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323850" y="0"/>
            <a:ext cx="8572500" cy="6643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Модель конфликта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571500"/>
            <a:ext cx="43576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База конфликта (конфликтная ситуация)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75" y="1357313"/>
            <a:ext cx="2643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Инцидент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313" y="2143125"/>
            <a:ext cx="3714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Возможность разрастания конфликта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313" y="3000375"/>
            <a:ext cx="37147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Реакция на конфликтную ситуацию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4071938"/>
            <a:ext cx="2786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Наличие конфликта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9313" y="4143375"/>
            <a:ext cx="2571750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Отсутствие конфликта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4786313"/>
            <a:ext cx="2786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Управление конфликтом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9313" y="5084763"/>
            <a:ext cx="26431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Нет последствий конфликта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5572125"/>
            <a:ext cx="2928937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Функциональные и </a:t>
            </a:r>
            <a:r>
              <a:rPr lang="ru-RU" b="1" dirty="0" err="1"/>
              <a:t>дисфункциональные</a:t>
            </a:r>
            <a:r>
              <a:rPr lang="ru-RU" b="1" dirty="0"/>
              <a:t> последствия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143375" y="1143000"/>
            <a:ext cx="714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43375" y="1857375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43375" y="2714625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071144" y="3786981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71625" y="3857625"/>
            <a:ext cx="5786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низ 22"/>
          <p:cNvSpPr/>
          <p:nvPr/>
        </p:nvSpPr>
        <p:spPr>
          <a:xfrm>
            <a:off x="1571625" y="385762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286625" y="3857625"/>
            <a:ext cx="714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571625" y="4572000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08850" y="4724400"/>
            <a:ext cx="46038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571625" y="5286375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3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" y="1335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разрешения конфликтов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50030" y="787588"/>
            <a:ext cx="8715375" cy="60704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считается, что сотрудник медицинской организации должен не устранять конфликт, а управлять им и эффективно его использовать.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Действия руководителя при разрешении конфликтов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1796" y="2777446"/>
            <a:ext cx="4643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Изучение причин возникновения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конфликта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1796" y="3834934"/>
            <a:ext cx="4643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Ограничение числа  участников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конфликта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1796" y="4857749"/>
            <a:ext cx="4643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Анализ конфликта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98" y="5929314"/>
            <a:ext cx="4643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Разрешение конфликта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03725" y="3439505"/>
            <a:ext cx="7143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41825" y="5572125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9125" y="4497198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конфликта –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эмоциональная реакция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elnaviny.by-v-kameneckom-rajone-bujnyj-pacient-izbil-vra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10051"/>
            <a:ext cx="7763381" cy="43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0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Возрастные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различия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341;p37"/>
          <p:cNvSpPr txBox="1">
            <a:spLocks noGrp="1"/>
          </p:cNvSpPr>
          <p:nvPr>
            <p:ph idx="1"/>
          </p:nvPr>
        </p:nvSpPr>
        <p:spPr>
          <a:xfrm>
            <a:off x="457200" y="1417638"/>
            <a:ext cx="8579296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Существуют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критические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возрастные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периоды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когда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конфликтное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является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нормой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развития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личности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ru-RU"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Ребенок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три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года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Пубертатный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период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порождает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девиантные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формы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);</a:t>
            </a:r>
            <a:endParaRPr lang="ru-RU"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Кризис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«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среднего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возраста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»;</a:t>
            </a:r>
            <a:endParaRPr lang="ru-RU"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Постпенсионный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период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1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Основные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модели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поведения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конфликтной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0" u="none" strike="noStrike" cap="none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ситуации</a:t>
            </a:r>
            <a:r>
              <a:rPr lang="en-US" sz="3200" i="0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93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конструктивной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модели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поведения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характерно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sp>
        <p:nvSpPr>
          <p:cNvPr id="10" name="Google Shape;293;p29"/>
          <p:cNvSpPr txBox="1">
            <a:spLocks noGrp="1"/>
          </p:cNvSpPr>
          <p:nvPr>
            <p:ph sz="half" idx="2"/>
          </p:nvPr>
        </p:nvSpPr>
        <p:spPr>
          <a:xfrm>
            <a:off x="179512" y="2174875"/>
            <a:ext cx="417646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стремление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личности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как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можно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скорее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уладить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настойчивый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поиск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взаимоприемлемого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решения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выдержка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самообладание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открытость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искренность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в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общении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доброжелательное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отношение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сопернику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99;p30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деструктивной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модели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поведения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i="1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личность</a:t>
            </a:r>
            <a:endParaRPr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99;p30"/>
          <p:cNvSpPr txBox="1">
            <a:spLocks noGrp="1"/>
          </p:cNvSpPr>
          <p:nvPr>
            <p:ph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постоянно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стремится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обострению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конфликта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принижает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негативно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оценивает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партнера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взаимодействию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проявляет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подозрительность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и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недоверие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к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сопернику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</a:t>
            </a:r>
            <a:endParaRPr lang="ru-RU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нарушает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этику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межличностного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общения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6174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'Кораблик, плыви!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2650</TotalTime>
  <Words>1608</Words>
  <Application>Microsoft Office PowerPoint</Application>
  <PresentationFormat>Экран (4:3)</PresentationFormat>
  <Paragraphs>233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Gabriola</vt:lpstr>
      <vt:lpstr>Times New Roman</vt:lpstr>
      <vt:lpstr>Шаблон оформления 'Кораблик, плыви!'</vt:lpstr>
      <vt:lpstr> Формирование и развитие навыков бесконфликтного обслуживания пациентов и управлением собственным стрессом </vt:lpstr>
      <vt:lpstr> конфликт, стресс, эмоциональное выгорание </vt:lpstr>
      <vt:lpstr>Источники и причины конфликтов</vt:lpstr>
      <vt:lpstr>Конфликтогены </vt:lpstr>
      <vt:lpstr>Презентация PowerPoint</vt:lpstr>
      <vt:lpstr> Методы разрешения конфликтов </vt:lpstr>
      <vt:lpstr>Маркер конфликта – сильная эмоциональная реакция</vt:lpstr>
      <vt:lpstr>Возрастные различия и конфликт</vt:lpstr>
      <vt:lpstr>Основные модели поведения в конфликтной ситуации </vt:lpstr>
      <vt:lpstr>Типичные конфликтные ситуации  и меры их профилактики</vt:lpstr>
      <vt:lpstr>Типичные конфликтные ситуации и меры их профилактики</vt:lpstr>
      <vt:lpstr>Типичные конфликтные ситуации и меры их профилактики</vt:lpstr>
      <vt:lpstr>Типичные конфликтные ситуации и меры их профилактики</vt:lpstr>
      <vt:lpstr>Типичные конфликтные ситуации и меры их профилактики</vt:lpstr>
      <vt:lpstr>Управление конфликтами</vt:lpstr>
      <vt:lpstr>Технологии регулирования конфликта</vt:lpstr>
      <vt:lpstr>Основные принципы эффективного бесконфликтного общения </vt:lpstr>
      <vt:lpstr>Правила бесконфликтного поведения</vt:lpstr>
      <vt:lpstr>Три правила самоконтроля эмоций</vt:lpstr>
      <vt:lpstr> Профилактика конфликтов в коллективе </vt:lpstr>
      <vt:lpstr>Проблемы и решения</vt:lpstr>
      <vt:lpstr>Коренные причины проблем и решения</vt:lpstr>
      <vt:lpstr>Презентация PowerPoint</vt:lpstr>
      <vt:lpstr>Презентация PowerPoint</vt:lpstr>
      <vt:lpstr>Результаты</vt:lpstr>
      <vt:lpstr>Способы избавления от гнева</vt:lpstr>
      <vt:lpstr>Упражнения для снятия нервно – психического напряжения</vt:lpstr>
      <vt:lpstr>Презентация PowerPoint</vt:lpstr>
      <vt:lpstr>БЛАГОДАРЮ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кораблик</dc:title>
  <dc:creator>Марина</dc:creator>
  <cp:lastModifiedBy>Re Fur</cp:lastModifiedBy>
  <cp:revision>119</cp:revision>
  <cp:lastPrinted>2023-03-25T17:15:43Z</cp:lastPrinted>
  <dcterms:created xsi:type="dcterms:W3CDTF">2010-04-15T18:26:10Z</dcterms:created>
  <dcterms:modified xsi:type="dcterms:W3CDTF">2023-04-11T18:36:59Z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