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7" r:id="rId2"/>
    <p:sldId id="26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6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1DA"/>
    <a:srgbClr val="E6E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028237641681263E-2"/>
          <c:y val="4.290341196657161E-2"/>
          <c:w val="0.50463607068245275"/>
          <c:h val="0.8725504264958214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accent1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dir="3060000" sx="1000" sy="1000" algn="ctr" rotWithShape="0">
                <a:srgbClr val="000000">
                  <a:alpha val="91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accent1"/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dir="3060000" sx="1000" sy="1000" algn="ctr" rotWithShape="0">
                  <a:srgbClr val="000000">
                    <a:alpha val="91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1-76E3-4E62-9226-1D4A82BAD9E3}"/>
              </c:ext>
            </c:extLst>
          </c:dPt>
          <c:dPt>
            <c:idx val="1"/>
            <c:bubble3D val="0"/>
            <c:explosion val="2"/>
            <c:extLst>
              <c:ext xmlns:c16="http://schemas.microsoft.com/office/drawing/2014/chart" uri="{C3380CC4-5D6E-409C-BE32-E72D297353CC}">
                <c16:uniqueId val="{00000002-76E3-4E62-9226-1D4A82BAD9E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dir="3060000" sx="1000" sy="1000" algn="ctr" rotWithShape="0">
                  <a:srgbClr val="000000">
                    <a:alpha val="91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4-76E3-4E62-9226-1D4A82BAD9E3}"/>
              </c:ext>
            </c:extLst>
          </c:dPt>
          <c:dPt>
            <c:idx val="4"/>
            <c:bubble3D val="0"/>
            <c:explosion val="1"/>
            <c:spPr>
              <a:solidFill>
                <a:srgbClr val="FFC000"/>
              </a:solidFill>
              <a:ln>
                <a:solidFill>
                  <a:schemeClr val="accent1"/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dir="3060000" sx="1000" sy="1000" algn="ctr" rotWithShape="0">
                  <a:srgbClr val="000000">
                    <a:alpha val="91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6-76E3-4E62-9226-1D4A82BAD9E3}"/>
              </c:ext>
            </c:extLst>
          </c:dPt>
          <c:dLbls>
            <c:dLbl>
              <c:idx val="0"/>
              <c:layout>
                <c:manualLayout>
                  <c:x val="-6.8070317312132422E-2"/>
                  <c:y val="0.186902381216901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E3-4E62-9226-1D4A82BAD9E3}"/>
                </c:ext>
              </c:extLst>
            </c:dLbl>
            <c:dLbl>
              <c:idx val="1"/>
              <c:layout>
                <c:manualLayout>
                  <c:x val="-9.5940325285857928E-2"/>
                  <c:y val="6.1713513313335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E3-4E62-9226-1D4A82BAD9E3}"/>
                </c:ext>
              </c:extLst>
            </c:dLbl>
            <c:dLbl>
              <c:idx val="2"/>
              <c:layout>
                <c:manualLayout>
                  <c:x val="-8.7734685911534563E-2"/>
                  <c:y val="-5.3541967559160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E3-4E62-9226-1D4A82BAD9E3}"/>
                </c:ext>
              </c:extLst>
            </c:dLbl>
            <c:dLbl>
              <c:idx val="3"/>
              <c:layout>
                <c:manualLayout>
                  <c:x val="-6.5523247791164974E-2"/>
                  <c:y val="-0.171610098877902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E3-4E62-9226-1D4A82BAD9E3}"/>
                </c:ext>
              </c:extLst>
            </c:dLbl>
            <c:dLbl>
              <c:idx val="4"/>
              <c:layout>
                <c:manualLayout>
                  <c:x val="0.17082824130652149"/>
                  <c:y val="-2.3116191598679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E3-4E62-9226-1D4A82BAD9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  <a:reflection blurRad="6350" stA="55000" endA="300" endPos="45500" dir="5400000" sy="-100000" algn="bl" rotWithShape="0"/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Психические расстройства</c:v>
                </c:pt>
                <c:pt idx="1">
                  <c:v>Алкоголизм и наркомания</c:v>
                </c:pt>
                <c:pt idx="2">
                  <c:v>Органическая патология</c:v>
                </c:pt>
                <c:pt idx="3">
                  <c:v>Расстройства пищевого поведения</c:v>
                </c:pt>
                <c:pt idx="4">
                  <c:v>Невротические расстройства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0.14000000000000001</c:v>
                </c:pt>
                <c:pt idx="1">
                  <c:v>0.12</c:v>
                </c:pt>
                <c:pt idx="2">
                  <c:v>0.08</c:v>
                </c:pt>
                <c:pt idx="3">
                  <c:v>0.14000000000000001</c:v>
                </c:pt>
                <c:pt idx="4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6E3-4E62-9226-1D4A82BAD9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ayout>
        <c:manualLayout>
          <c:xMode val="edge"/>
          <c:yMode val="edge"/>
          <c:x val="0.6001808496530292"/>
          <c:y val="0.14550466614820576"/>
          <c:w val="0.39429981946542847"/>
          <c:h val="0.71907712414669978"/>
        </c:manualLayout>
      </c:layout>
      <c:overlay val="0"/>
      <c:spPr>
        <a:solidFill>
          <a:srgbClr val="E6E0EC">
            <a:alpha val="32941"/>
          </a:srgbClr>
        </a:solidFill>
        <a:scene3d>
          <a:camera prst="orthographicFront"/>
          <a:lightRig rig="threePt" dir="t"/>
        </a:scene3d>
        <a:sp3d prstMaterial="matte">
          <a:bevelT w="63500" h="63500" prst="artDeco"/>
          <a:contourClr>
            <a:srgbClr val="000000"/>
          </a:contourClr>
        </a:sp3d>
      </c:spPr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BEA9C-5F71-4F0E-8C81-B6B72FE0511A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E9F7C-C3A9-441C-9FA2-3E65847BE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08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E9F7C-C3A9-441C-9FA2-3E65847BE7F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946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Haga clic para modificar el estilo de texto del patrón</a:t>
            </a:r>
          </a:p>
          <a:p>
            <a:pPr lvl="1"/>
            <a:r>
              <a:rPr lang="ru-RU"/>
              <a:t>Segundo nivel</a:t>
            </a:r>
          </a:p>
          <a:p>
            <a:pPr lvl="2"/>
            <a:r>
              <a:rPr lang="ru-RU"/>
              <a:t>Tercer nivel</a:t>
            </a:r>
          </a:p>
          <a:p>
            <a:pPr lvl="3"/>
            <a:r>
              <a:rPr lang="ru-RU"/>
              <a:t>Cuarto nivel</a:t>
            </a:r>
          </a:p>
          <a:p>
            <a:pPr lvl="4"/>
            <a:r>
              <a:rPr lang="ru-RU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Нарушение психического здоровья населения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9533" y="2276872"/>
            <a:ext cx="6192688" cy="172819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Особенности организации работы медицинской сестры участковой психоневрологического диспансера в системе ПМСП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64" y="4193704"/>
            <a:ext cx="360040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304982-E367-1E97-C475-B0984C4182EA}"/>
              </a:ext>
            </a:extLst>
          </p:cNvPr>
          <p:cNvSpPr txBox="1"/>
          <p:nvPr/>
        </p:nvSpPr>
        <p:spPr>
          <a:xfrm>
            <a:off x="5292080" y="5661248"/>
            <a:ext cx="3600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Докладчик: </a:t>
            </a:r>
            <a:r>
              <a:rPr lang="ru-RU" sz="1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Михеева Оксана Николаевна</a:t>
            </a:r>
            <a:r>
              <a:rPr lang="ru-RU" sz="1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медицинская сестра участковая в поликлинике ГБУЗ СО «Сызранский психоневрологиче</a:t>
            </a:r>
            <a:r>
              <a:rPr lang="en-US" sz="1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кий диспансер»</a:t>
            </a:r>
          </a:p>
        </p:txBody>
      </p:sp>
    </p:spTree>
    <p:extLst>
      <p:ext uri="{BB962C8B-B14F-4D97-AF65-F5344CB8AC3E}">
        <p14:creationId xmlns:p14="http://schemas.microsoft.com/office/powerpoint/2010/main" val="3141665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92087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Структура ГБУЗ СО «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Сызранский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ПНД»: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41708" y="1060934"/>
            <a:ext cx="407900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Поликлиническое отделение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62391" y="1700808"/>
            <a:ext cx="283763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Дневной стационар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55801" y="2328647"/>
            <a:ext cx="485081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Мужское стационарное отделение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55801" y="2990154"/>
            <a:ext cx="492673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2400" b="1" dirty="0"/>
              <a:t>Женское стационарное отделение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6838" y="3693549"/>
            <a:ext cx="834874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ru-RU" dirty="0"/>
              <a:t>Поликлиника-диспансера работает по принципу территориально – участковой службы по пятидневной рабочей системе, в две смены. </a:t>
            </a:r>
          </a:p>
          <a:p>
            <a:pPr algn="just"/>
            <a:r>
              <a:rPr lang="ru-RU" sz="2000" i="1" dirty="0"/>
              <a:t>Режим работы диспансера </a:t>
            </a:r>
            <a:r>
              <a:rPr lang="ru-RU" b="1" u="sng" dirty="0"/>
              <a:t>с 8.00 до 17.30.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1170790" y="1115845"/>
            <a:ext cx="1008112" cy="351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55" y="1724471"/>
            <a:ext cx="1036637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12" y="2375974"/>
            <a:ext cx="1036637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13" y="3037481"/>
            <a:ext cx="1036637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67803" y="4833979"/>
            <a:ext cx="695521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ru-RU" sz="2000" dirty="0"/>
              <a:t>Мощность диспансера составляет </a:t>
            </a:r>
            <a:r>
              <a:rPr lang="ru-RU" sz="2000" b="1" u="sng" dirty="0"/>
              <a:t>85 посещений в  смену.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6838" y="5445224"/>
            <a:ext cx="834873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Психоневрологический диспансер осуществляет деятельность в соответствии с </a:t>
            </a:r>
            <a:r>
              <a:rPr lang="ru-RU" sz="2000" b="1" u="sng" dirty="0"/>
              <a:t>Законом РФ «О психиатрической помощи и гарантиях прав граждан при её оказании» от 02.07.1992 №3185-1. </a:t>
            </a:r>
          </a:p>
        </p:txBody>
      </p:sp>
    </p:spTree>
    <p:extLst>
      <p:ext uri="{BB962C8B-B14F-4D97-AF65-F5344CB8AC3E}">
        <p14:creationId xmlns:p14="http://schemas.microsoft.com/office/powerpoint/2010/main" val="2895352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332656"/>
            <a:ext cx="461132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Поликлиника осуществляет: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524" y="1329882"/>
            <a:ext cx="3960440" cy="5078313"/>
          </a:xfrm>
          <a:prstGeom prst="rect">
            <a:avLst/>
          </a:prstGeom>
          <a:solidFill>
            <a:srgbClr val="CCC1DA">
              <a:alpha val="4902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амбулаторный прием (детей, подростков, взрослых);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диспансерное наблюдение за больными по медицинским показаниям, проведение активной и поддерживающей терапии;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консультации в лечебных учреждениях города;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проведение военной психиатрической экспертизы;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проведение ВК для решения медицинских и социальных вопросов, возникающих у пациента;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1340768"/>
            <a:ext cx="4427984" cy="5078313"/>
          </a:xfrm>
          <a:prstGeom prst="rect">
            <a:avLst/>
          </a:prstGeom>
          <a:solidFill>
            <a:srgbClr val="CCC1DA">
              <a:alpha val="58039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участие психиатров в призывной комиссии – Городского военкомата;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участие в работе специализированной комиссии МСЭ;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участие детского психиатра в медико-педагогической комиссии по отбору детей в спецшколу, осмотр детей в детских домах, школах – интернатах;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оказание платных услуг, выдача справок (трудоустройство, на водительские права, на оружие, комиссионное психиатрическое освидетельствование);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диспансер решает вопрос об установлении над больными опеки и попечительства, устройства их в дома инвалидов.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328084" y="991748"/>
            <a:ext cx="79208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131839" y="979939"/>
            <a:ext cx="884245" cy="2510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325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одготовка 1"/>
          <p:cNvSpPr/>
          <p:nvPr/>
        </p:nvSpPr>
        <p:spPr>
          <a:xfrm>
            <a:off x="683568" y="332656"/>
            <a:ext cx="7560840" cy="1692771"/>
          </a:xfrm>
          <a:prstGeom prst="flowChartPreparation">
            <a:avLst/>
          </a:prstGeom>
          <a:solidFill>
            <a:srgbClr val="CCC1DA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000" u="sng" dirty="0"/>
              <a:t>Работа</a:t>
            </a:r>
            <a:r>
              <a:rPr lang="ru-RU" sz="2000" dirty="0"/>
              <a:t> </a:t>
            </a:r>
            <a:r>
              <a:rPr lang="ru-RU" sz="2400" b="1" u="sng" dirty="0"/>
              <a:t>медицинской сестры </a:t>
            </a:r>
            <a:r>
              <a:rPr lang="ru-RU" sz="2000" dirty="0"/>
              <a:t>психиатрической службы имеет свои сложности и особенности, требует бдительности и осторожности!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428547" y="2096746"/>
            <a:ext cx="431485" cy="323453"/>
          </a:xfrm>
          <a:prstGeom prst="downArrow">
            <a:avLst/>
          </a:prstGeom>
          <a:solidFill>
            <a:srgbClr val="CCC1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04611" y="4436429"/>
            <a:ext cx="3384376" cy="2092881"/>
          </a:xfrm>
          <a:prstGeom prst="rect">
            <a:avLst/>
          </a:prstGeom>
          <a:solidFill>
            <a:srgbClr val="CCC1DA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/>
              <a:t>Главная цель сестринской деятельности </a:t>
            </a:r>
            <a:r>
              <a:rPr lang="ru-RU" dirty="0"/>
              <a:t>— это максимально возможная независимость пациента и облегчение его страданий, вызванных психическим недугом.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0" y="3861048"/>
            <a:ext cx="4253339" cy="276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346359" y="2427466"/>
            <a:ext cx="8640960" cy="1774448"/>
          </a:xfrm>
          <a:prstGeom prst="ellipse">
            <a:avLst/>
          </a:prstGeom>
          <a:solidFill>
            <a:srgbClr val="CCC1DA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Медицинская сестра, работающая в психиатрии, </a:t>
            </a:r>
            <a:r>
              <a:rPr lang="ru-RU" sz="2000" b="1" u="sng" dirty="0"/>
              <a:t>должна владеть </a:t>
            </a:r>
            <a:r>
              <a:rPr lang="ru-RU" u="sng" dirty="0"/>
              <a:t>коммуникативными навыками </a:t>
            </a:r>
            <a:r>
              <a:rPr lang="ru-RU" dirty="0"/>
              <a:t>в сочетании с </a:t>
            </a:r>
            <a:r>
              <a:rPr lang="ru-RU" u="sng" dirty="0"/>
              <a:t>прочными знаниями </a:t>
            </a:r>
            <a:r>
              <a:rPr lang="ru-RU" dirty="0"/>
              <a:t>в области психологии, психотерапии, иметь </a:t>
            </a:r>
            <a:r>
              <a:rPr lang="ru-RU" u="sng" dirty="0"/>
              <a:t>высокую степень доброты, отзывчивости.</a:t>
            </a:r>
          </a:p>
        </p:txBody>
      </p:sp>
      <p:sp>
        <p:nvSpPr>
          <p:cNvPr id="8" name="Двойная стрелка вверх/вниз 7"/>
          <p:cNvSpPr/>
          <p:nvPr/>
        </p:nvSpPr>
        <p:spPr>
          <a:xfrm>
            <a:off x="7812359" y="3793072"/>
            <a:ext cx="432049" cy="679671"/>
          </a:xfrm>
          <a:prstGeom prst="upDownArrow">
            <a:avLst/>
          </a:prstGeom>
          <a:solidFill>
            <a:srgbClr val="CCC1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86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1561" y="260648"/>
            <a:ext cx="674274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Виды деятельности медицинской сестры: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9518" y="1052736"/>
            <a:ext cx="8465662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dirty="0"/>
              <a:t>Осуществление организации амбулаторного приема врача-психиатра участкового.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/>
              <a:t>Подготовка рабочего места, индивидуальных карт амбулаторных больных, бланков рецептов.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/>
              <a:t>Своевременное оформление медицинской документации.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/>
              <a:t>Ежедневное осуществление посещения на дому больных состоящих в группе АДН и Д - учет, (по решению врача - психиатра участкового).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3353" y="3573016"/>
            <a:ext cx="8496246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Организацию учета диспансерных больных, своевременное приглашение на прием.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Проведение санитарно-просветительской работы на участке.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Своевременное исполнение приказов, распоряжений и поручений руководства учреждения, а также нормативно-правовых актов по своей профессиональной деятельности.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Соблюдение правил внутреннего трудового распорядка, техники безопасности, противопожарной безопасности на своем рабочем месте, в рабочее время.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Постоянное совершенствование своих медицинских знаний, регулярное повышение своей квалификации в установленном порядке.</a:t>
            </a:r>
          </a:p>
        </p:txBody>
      </p:sp>
      <p:sp>
        <p:nvSpPr>
          <p:cNvPr id="5" name="Двойная стрелка вверх/вниз 4"/>
          <p:cNvSpPr/>
          <p:nvPr/>
        </p:nvSpPr>
        <p:spPr>
          <a:xfrm>
            <a:off x="4316920" y="3084061"/>
            <a:ext cx="270292" cy="48895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49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4670" y="308798"/>
            <a:ext cx="806489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Рабочий день медицинской сестры участковой </a:t>
            </a: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467544" y="1268760"/>
            <a:ext cx="3600400" cy="1683603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b="1" u="sng" dirty="0"/>
              <a:t>прием с врачом - 4 часа</a:t>
            </a:r>
          </a:p>
          <a:p>
            <a:pPr marL="342900" indent="-342900">
              <a:buFontTx/>
              <a:buChar char="-"/>
            </a:pPr>
            <a:endParaRPr lang="ru-RU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u="sng" dirty="0"/>
              <a:t>работа на участке - 3,2 часа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1787395"/>
            <a:ext cx="362114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Прием пациентов ведется </a:t>
            </a:r>
          </a:p>
          <a:p>
            <a:pPr algn="ctr"/>
            <a:r>
              <a:rPr lang="ru-RU" b="1" u="sng" dirty="0"/>
              <a:t>в две смены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4466" b="51726"/>
          <a:stretch/>
        </p:blipFill>
        <p:spPr bwMode="auto">
          <a:xfrm>
            <a:off x="259838" y="3482781"/>
            <a:ext cx="8794559" cy="29892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82726"/>
            <a:ext cx="2037674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000" b="1" dirty="0"/>
              <a:t>Паспорт участка </a:t>
            </a:r>
          </a:p>
        </p:txBody>
      </p:sp>
    </p:spTree>
    <p:extLst>
      <p:ext uri="{BB962C8B-B14F-4D97-AF65-F5344CB8AC3E}">
        <p14:creationId xmlns:p14="http://schemas.microsoft.com/office/powerpoint/2010/main" val="2585516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0"/>
            <a:ext cx="712879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Больные, направляемые в диспансер, распределяются на две основные группы: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538002"/>
            <a:ext cx="338437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 1. Группа консультативного наблюдения.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52020" y="1556792"/>
            <a:ext cx="378042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2.  Группа диспансерного наблюдения.</a:t>
            </a:r>
          </a:p>
        </p:txBody>
      </p:sp>
      <p:sp>
        <p:nvSpPr>
          <p:cNvPr id="5" name="Стрелка вниз 4"/>
          <p:cNvSpPr/>
          <p:nvPr/>
        </p:nvSpPr>
        <p:spPr>
          <a:xfrm rot="17924390">
            <a:off x="5868145" y="1158330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790631">
            <a:off x="3053854" y="1177138"/>
            <a:ext cx="350032" cy="301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137010" y="2269081"/>
            <a:ext cx="309028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группы динамического диспансерного наблюдения: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6425287" y="2965300"/>
            <a:ext cx="256867" cy="3007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3486" y="3266078"/>
            <a:ext cx="397531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dirty="0"/>
              <a:t>больные с частыми госпитализациями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31708" y="3789040"/>
            <a:ext cx="497739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амбулаторное купирование обострений и декомпенсация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57858" y="4564748"/>
            <a:ext cx="369094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dirty="0"/>
              <a:t>группа профилактического лечения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31708" y="5113282"/>
            <a:ext cx="501316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dirty="0"/>
              <a:t>больные, нуждающиеся в решении неотложных задач по социально — трудовой реабилитации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67720" y="5931150"/>
            <a:ext cx="4572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/>
            <a:r>
              <a:rPr lang="ru-RU" dirty="0"/>
              <a:t>нуждающиеся в эпизодическом или контрольном наблюдении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2447764" y="3215251"/>
            <a:ext cx="1819956" cy="335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30" y="3913767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60" y="4537205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56" y="5238009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58" y="6055877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544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0"/>
          <a:stretch/>
        </p:blipFill>
        <p:spPr bwMode="auto">
          <a:xfrm>
            <a:off x="4910118" y="2161158"/>
            <a:ext cx="3192172" cy="2703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7038" y="188640"/>
            <a:ext cx="432048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Динамическая и консультативная группы непостоянны: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896526"/>
            <a:ext cx="856895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/>
              <a:t>численность пациентов, состоящих на динамическом и консультативном наблюдении, изменяются в связи с </a:t>
            </a:r>
            <a:r>
              <a:rPr lang="ru-RU" sz="2000" u="sng" dirty="0"/>
              <a:t>переменой места жительства,</a:t>
            </a:r>
            <a:r>
              <a:rPr lang="ru-RU" sz="2000" dirty="0"/>
              <a:t> </a:t>
            </a:r>
            <a:r>
              <a:rPr lang="ru-RU" sz="2000" u="sng" dirty="0"/>
              <a:t>смертью,</a:t>
            </a:r>
            <a:r>
              <a:rPr lang="ru-RU" sz="2000" dirty="0"/>
              <a:t> </a:t>
            </a:r>
            <a:r>
              <a:rPr lang="ru-RU" sz="2000" u="sng" dirty="0"/>
              <a:t>создание стойкой медикаментозной ремиссией</a:t>
            </a:r>
            <a:r>
              <a:rPr lang="ru-RU" sz="2000" dirty="0"/>
              <a:t> и </a:t>
            </a:r>
            <a:r>
              <a:rPr lang="ru-RU" sz="2000" u="sng" dirty="0"/>
              <a:t>социальной адаптацией.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3112" y="2755227"/>
            <a:ext cx="4086200" cy="151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850" dirty="0"/>
              <a:t>Для выписки льготных лекарственных средств </a:t>
            </a:r>
            <a:r>
              <a:rPr lang="ru-RU" sz="1850" b="1" u="sng" dirty="0"/>
              <a:t>установлена программа </a:t>
            </a:r>
          </a:p>
          <a:p>
            <a:pPr algn="just"/>
            <a:endParaRPr lang="ru-RU" sz="1850" b="1" u="sng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850" dirty="0"/>
              <a:t>АСУЛОН «М - АПТЕКА»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850" dirty="0"/>
              <a:t> Модуль «М - АПТЕКА плюс ЛПУ».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9394" y="4653136"/>
            <a:ext cx="872509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ru-RU" dirty="0"/>
              <a:t>Лица, имеющие группу инвалидности, имеют право получать медикаменты согласно перечню жизненно необходимых и важнейших лекарственных средств </a:t>
            </a:r>
            <a:r>
              <a:rPr lang="ru-RU" b="1" dirty="0"/>
              <a:t>за счет средств федерального бюджета.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4138" y="5733256"/>
            <a:ext cx="873034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ru-RU" dirty="0"/>
              <a:t>Лица, с заболеваниями эпилепсия и шизофрения, не имеющие группу инвалидности обеспечиваются </a:t>
            </a:r>
            <a:r>
              <a:rPr lang="ru-RU" b="1" dirty="0"/>
              <a:t>бесплатно</a:t>
            </a:r>
            <a:r>
              <a:rPr lang="ru-RU" dirty="0"/>
              <a:t> лекарственными средствами </a:t>
            </a:r>
            <a:r>
              <a:rPr lang="ru-RU" b="1" dirty="0"/>
              <a:t>по территориальной программе.</a:t>
            </a:r>
          </a:p>
        </p:txBody>
      </p:sp>
    </p:spTree>
    <p:extLst>
      <p:ext uri="{BB962C8B-B14F-4D97-AF65-F5344CB8AC3E}">
        <p14:creationId xmlns:p14="http://schemas.microsoft.com/office/powerpoint/2010/main" val="1252954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0016" y="188640"/>
            <a:ext cx="471225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Почему люди боятся психиатров?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3694" y="854810"/>
            <a:ext cx="830677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Первые ассоциации, которые возникают у человека при слове </a:t>
            </a:r>
            <a:r>
              <a:rPr lang="ru-RU" b="1" u="sng" dirty="0"/>
              <a:t>«психиатр», </a:t>
            </a:r>
            <a:r>
              <a:rPr lang="ru-RU" dirty="0"/>
              <a:t>- это  гротескно-комичный главный врач психиатрической больницы из фильма </a:t>
            </a:r>
            <a:r>
              <a:rPr lang="ru-RU" b="1" dirty="0"/>
              <a:t>«Кавказская пленница»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 t="3803" r="10645"/>
          <a:stretch/>
        </p:blipFill>
        <p:spPr bwMode="auto">
          <a:xfrm>
            <a:off x="453096" y="1770091"/>
            <a:ext cx="4694968" cy="465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16" y="2265069"/>
            <a:ext cx="5436096" cy="376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77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5524" y="332656"/>
            <a:ext cx="371358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Как менять ситуацию?</a:t>
            </a:r>
          </a:p>
        </p:txBody>
      </p:sp>
      <p:sp>
        <p:nvSpPr>
          <p:cNvPr id="3" name="Сердце 2"/>
          <p:cNvSpPr/>
          <p:nvPr/>
        </p:nvSpPr>
        <p:spPr>
          <a:xfrm>
            <a:off x="1901336" y="1296798"/>
            <a:ext cx="5022457" cy="1100138"/>
          </a:xfrm>
          <a:prstGeom prst="hear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Психопрофилактика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461846" y="2240097"/>
            <a:ext cx="669995" cy="2639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794074" y="2626286"/>
            <a:ext cx="2207722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/>
              <a:t>музыкотерапия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err="1"/>
              <a:t>вокалотерапия</a:t>
            </a:r>
            <a:endParaRPr lang="ru-RU" sz="2000" dirty="0"/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/>
              <a:t>танцы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29069" y="2626285"/>
            <a:ext cx="2298226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/>
              <a:t>самовнушение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/>
              <a:t>аутогенная тренировка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995069" y="2194238"/>
            <a:ext cx="737171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623688" y="3861048"/>
            <a:ext cx="626469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В любой ситуации должен быть настрой на лучшее, надежда вера и в себя!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19191" y="4653136"/>
            <a:ext cx="741790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Человек должен быть психологически подготовлен к сопротивлению стрессовому воздействию, должен внушать себе чувства, помогающие преодолевать стрессы!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4362013" y="2504049"/>
            <a:ext cx="200604" cy="1074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09391" y="5733256"/>
            <a:ext cx="742770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Оказавшись в </a:t>
            </a:r>
            <a:r>
              <a:rPr lang="ru-RU" i="1" dirty="0" err="1"/>
              <a:t>жизнеопасной</a:t>
            </a:r>
            <a:r>
              <a:rPr lang="ru-RU" i="1" dirty="0"/>
              <a:t> ситуации, человек должен быть мужественным, и в любой ситуации должен уметь держать себя в руках и внушать себе веру и надежду на лучшее!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7888385" y="332656"/>
            <a:ext cx="788071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574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-99" r="3311" b="99"/>
          <a:stretch/>
        </p:blipFill>
        <p:spPr bwMode="auto">
          <a:xfrm>
            <a:off x="236708" y="3196397"/>
            <a:ext cx="4247000" cy="3382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42" y="3205525"/>
            <a:ext cx="4330911" cy="3339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перфолента 1"/>
          <p:cNvSpPr/>
          <p:nvPr/>
        </p:nvSpPr>
        <p:spPr>
          <a:xfrm>
            <a:off x="1963975" y="60401"/>
            <a:ext cx="5328592" cy="1989713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«Хочешь быть сильным — бегай,</a:t>
            </a:r>
          </a:p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хочешь быть красивым — бегай,</a:t>
            </a:r>
          </a:p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хочешь быть умным — бегай»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5823" y="2249891"/>
            <a:ext cx="806489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Берегите душевное здоровье, не бойтесь врачей и помните, что психические расстройства довольно редко «проходят сами»!</a:t>
            </a:r>
          </a:p>
        </p:txBody>
      </p:sp>
    </p:spTree>
    <p:extLst>
      <p:ext uri="{BB962C8B-B14F-4D97-AF65-F5344CB8AC3E}">
        <p14:creationId xmlns:p14="http://schemas.microsoft.com/office/powerpoint/2010/main" val="2668996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304758"/>
            <a:ext cx="597666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Актуальность проблемы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1530" y="1700808"/>
            <a:ext cx="45720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q"/>
            </a:pPr>
            <a:r>
              <a:rPr lang="ru-RU" sz="2000" b="1" dirty="0"/>
              <a:t>одна из самых главных причин потери трудоспособности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530" y="2924944"/>
            <a:ext cx="457200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 marL="285750" indent="-285750" algn="ctr">
              <a:buFont typeface="Wingdings" pitchFamily="2" charset="2"/>
              <a:buChar char="q"/>
            </a:pPr>
            <a:r>
              <a:rPr lang="ru-RU" sz="2000" b="1" dirty="0"/>
              <a:t>каждый третий россиянин страдает неврозом или психическим расстройством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1530" y="4437112"/>
            <a:ext cx="457200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 marL="285750" indent="-285750" algn="ctr">
              <a:buFont typeface="Wingdings" pitchFamily="2" charset="2"/>
              <a:buChar char="q"/>
            </a:pPr>
            <a:r>
              <a:rPr lang="ru-RU" sz="2000" b="1" dirty="0"/>
              <a:t>на 13% увеличилось количество людей получивших инвалидность по состоянию психического здоровья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72208"/>
            <a:ext cx="3384376" cy="2343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66513"/>
            <a:ext cx="3429615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559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6840760" cy="4275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3548" y="5301208"/>
            <a:ext cx="8208912" cy="5232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prstTxWarp prst="textArchDow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dirty="0">
                <a:ln w="50800"/>
                <a:solidFill>
                  <a:schemeClr val="tx2"/>
                </a:solidFill>
              </a:rPr>
              <a:t>СПАСИБО ЗА ВНИМАНИЕ! ЗДОРОВЬЯ И СИЛ ВСЕМ</a:t>
            </a:r>
            <a:r>
              <a:rPr lang="ru-RU" sz="7200" b="1" dirty="0">
                <a:ln w="50800"/>
                <a:solidFill>
                  <a:schemeClr val="tx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8533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60648"/>
            <a:ext cx="6624736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Факторы риска возникновения психических заболеваний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9520" y="1848100"/>
            <a:ext cx="4788811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критические возрастные периоды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647639"/>
            <a:ext cx="502368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психофизиологическая конституция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46580" y="3443010"/>
            <a:ext cx="402507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социальное неблагополучие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93484" y="4284713"/>
            <a:ext cx="398545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ru-RU" sz="2400" b="1" dirty="0" err="1"/>
              <a:t>культуральные</a:t>
            </a:r>
            <a:r>
              <a:rPr lang="ru-RU" sz="2400" b="1" dirty="0"/>
              <a:t> особенности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81173" y="5157192"/>
            <a:ext cx="437811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географические, метеорологические и климатические факторы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227" y="1645840"/>
            <a:ext cx="3091143" cy="2283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0"/>
          <a:stretch/>
        </p:blipFill>
        <p:spPr bwMode="auto">
          <a:xfrm>
            <a:off x="323528" y="4284713"/>
            <a:ext cx="3430871" cy="228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864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88413"/>
            <a:ext cx="864715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Статистика психических заболеваний в России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50796314"/>
              </p:ext>
            </p:extLst>
          </p:nvPr>
        </p:nvGraphicFramePr>
        <p:xfrm>
          <a:off x="377788" y="1484784"/>
          <a:ext cx="852089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063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9965" y="188640"/>
            <a:ext cx="626469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Психолог, психотерапевт и психиатр. 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К кому обратиться?</a:t>
            </a: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373831" y="1238605"/>
            <a:ext cx="3816424" cy="783193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Психолог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8369" y="2276872"/>
            <a:ext cx="4115242" cy="43935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ru-RU" sz="2150" b="1" dirty="0"/>
              <a:t>это специалист, который имеет гуманитарное образование, и не относится к медицине. </a:t>
            </a:r>
          </a:p>
          <a:p>
            <a:pPr marL="342900" indent="-342900" algn="ctr">
              <a:buFontTx/>
              <a:buChar char="-"/>
            </a:pPr>
            <a:endParaRPr lang="ru-RU" sz="2150" b="1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150" b="1" dirty="0"/>
              <a:t>Он работает с психически здоровыми людьми, которые попали в тяжелую жизненную ситуацию, испытывают период острого горя, а также имеют некие проблемы в поведении и </a:t>
            </a:r>
            <a:r>
              <a:rPr lang="ru-RU" sz="2150" b="1" dirty="0" err="1"/>
              <a:t>самовосприятии</a:t>
            </a:r>
            <a:r>
              <a:rPr lang="ru-RU" sz="2150" b="1" dirty="0"/>
              <a:t>. </a:t>
            </a:r>
          </a:p>
        </p:txBody>
      </p:sp>
      <p:sp>
        <p:nvSpPr>
          <p:cNvPr id="7" name="Выгнутая вправо стрелка 6"/>
          <p:cNvSpPr/>
          <p:nvPr/>
        </p:nvSpPr>
        <p:spPr>
          <a:xfrm rot="16379215">
            <a:off x="1318896" y="313248"/>
            <a:ext cx="820203" cy="73779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/>
          <a:stretch/>
        </p:blipFill>
        <p:spPr bwMode="auto">
          <a:xfrm>
            <a:off x="4552978" y="4227597"/>
            <a:ext cx="4222689" cy="2299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50" y="1428850"/>
            <a:ext cx="3600400" cy="2798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753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755576" y="548680"/>
            <a:ext cx="3484941" cy="715089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63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</a:rPr>
              <a:t>Психотерапевт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935538"/>
            <a:ext cx="4176464" cy="381642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ru-RU" sz="2200" b="1" dirty="0"/>
              <a:t>это специалист у которого есть медицинское образование, и он обладает правом назначать медикаментозное лечение.</a:t>
            </a:r>
          </a:p>
          <a:p>
            <a:pPr marL="342900" indent="-342900">
              <a:buFontTx/>
              <a:buChar char="-"/>
            </a:pPr>
            <a:endParaRPr lang="ru-RU" sz="2200" b="1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200" b="1" dirty="0"/>
              <a:t>Психотерапевт способен ввести человека в состояние транса, провести аутотренинг и прочие психологические методики.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10765" r="16019" b="15445"/>
          <a:stretch/>
        </p:blipFill>
        <p:spPr bwMode="auto">
          <a:xfrm>
            <a:off x="5724128" y="365405"/>
            <a:ext cx="2808312" cy="2743964"/>
          </a:xfrm>
          <a:prstGeom prst="snip2DiagRect">
            <a:avLst>
              <a:gd name="adj1" fmla="val 287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864" y="3212976"/>
            <a:ext cx="3590824" cy="3261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624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656927" y="476672"/>
            <a:ext cx="3213133" cy="783193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Психиатр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675408"/>
            <a:ext cx="4248471" cy="41934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50" b="1" dirty="0"/>
              <a:t>это специалист, имеющий высшее медицинское образование. Он может работать в специализированной клинике или в психоневрологическом диспансере.</a:t>
            </a:r>
          </a:p>
          <a:p>
            <a:r>
              <a:rPr lang="ru-RU" sz="2050" b="1" dirty="0"/>
              <a:t>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50" b="1" dirty="0"/>
              <a:t>Такой врач оказывает медицинскую помощь при тяжёлых психических расстройствах и психопатологиях.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4"/>
          <a:stretch/>
        </p:blipFill>
        <p:spPr bwMode="auto">
          <a:xfrm>
            <a:off x="5134309" y="3634537"/>
            <a:ext cx="3678703" cy="254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013" y="476672"/>
            <a:ext cx="4013253" cy="26755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0507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90034" y="137440"/>
            <a:ext cx="330545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Астенический синдром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5394" y="766909"/>
            <a:ext cx="332655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2400" b="1" dirty="0"/>
              <a:t>Навязчивые состояния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t="5051" r="13749" b="2735"/>
          <a:stretch/>
        </p:blipFill>
        <p:spPr bwMode="auto">
          <a:xfrm>
            <a:off x="5508104" y="368273"/>
            <a:ext cx="2304256" cy="200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5394" y="1452134"/>
            <a:ext cx="332655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ru-RU" sz="2400" b="1" dirty="0"/>
              <a:t>Изменения настроения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5394" y="2221709"/>
            <a:ext cx="332655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Необычные ощущения в теле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5394" y="3260887"/>
            <a:ext cx="32819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Ипохондрия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90034" y="6078486"/>
            <a:ext cx="317293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Иллюзии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90034" y="4602465"/>
            <a:ext cx="328191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Галлюцинации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90034" y="5321360"/>
            <a:ext cx="328191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2400" b="1" dirty="0"/>
              <a:t>Изменения мышления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45394" y="3974567"/>
            <a:ext cx="32819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Бредовые мысли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4" b="17998"/>
          <a:stretch/>
        </p:blipFill>
        <p:spPr bwMode="auto">
          <a:xfrm>
            <a:off x="4712778" y="2481377"/>
            <a:ext cx="3894907" cy="2222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830" y="4833297"/>
            <a:ext cx="3055790" cy="1857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 rot="16200000">
            <a:off x="-2384235" y="3164602"/>
            <a:ext cx="576532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Признаки психических расстройств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3426211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катерина\Downloads\ФОТО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60" y="1301396"/>
            <a:ext cx="6995089" cy="442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8600" y="5390625"/>
            <a:ext cx="769721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Государственное бюджетное учреждение здравоохранения Самарской области «</a:t>
            </a:r>
            <a:r>
              <a:rPr lang="ru-RU" sz="2400" b="1" dirty="0" err="1"/>
              <a:t>Сызранский</a:t>
            </a:r>
            <a:r>
              <a:rPr lang="ru-RU" sz="2400" b="1" dirty="0"/>
              <a:t> психоневрологический диспансер»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1094" y="303245"/>
            <a:ext cx="8136904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первичной медико-санитарной помощи </a:t>
            </a:r>
            <a:r>
              <a:rPr lang="ru-RU" sz="2000" dirty="0"/>
              <a:t>(ПМСП) пациентам с психическими расстройствами, заключается в обращении населения в специализированное учреждение, Психоневрологический диспансер.</a:t>
            </a:r>
          </a:p>
        </p:txBody>
      </p:sp>
    </p:spTree>
    <p:extLst>
      <p:ext uri="{BB962C8B-B14F-4D97-AF65-F5344CB8AC3E}">
        <p14:creationId xmlns:p14="http://schemas.microsoft.com/office/powerpoint/2010/main" val="1004624821"/>
      </p:ext>
    </p:extLst>
  </p:cSld>
  <p:clrMapOvr>
    <a:masterClrMapping/>
  </p:clrMapOvr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584</TotalTime>
  <Words>991</Words>
  <Application>Microsoft Office PowerPoint</Application>
  <PresentationFormat>Экран (4:3)</PresentationFormat>
  <Paragraphs>126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La mente</vt:lpstr>
      <vt:lpstr>Нарушение психического здоровья населения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свойства внимания, их характеристика. Концентрация и распределение внимания. Переключаемость и объем внимания. Отвлекаемость и ее физиологические основы. Мнимая и подлинная рассеянность.</dc:title>
  <dc:creator>Екатерина</dc:creator>
  <cp:lastModifiedBy>rabota</cp:lastModifiedBy>
  <cp:revision>70</cp:revision>
  <dcterms:created xsi:type="dcterms:W3CDTF">2018-04-25T17:55:47Z</dcterms:created>
  <dcterms:modified xsi:type="dcterms:W3CDTF">2023-04-14T06:47:48Z</dcterms:modified>
</cp:coreProperties>
</file>