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48" r:id="rId1"/>
  </p:sld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65" r:id="rId9"/>
    <p:sldId id="266" r:id="rId10"/>
    <p:sldId id="268" r:id="rId11"/>
    <p:sldId id="269" r:id="rId12"/>
    <p:sldId id="271" r:id="rId13"/>
    <p:sldId id="274" r:id="rId14"/>
    <p:sldId id="275" r:id="rId15"/>
    <p:sldId id="276" r:id="rId16"/>
    <p:sldId id="278" r:id="rId17"/>
    <p:sldId id="279" r:id="rId18"/>
    <p:sldId id="281" r:id="rId19"/>
    <p:sldId id="28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DDEB2B"/>
    <a:srgbClr val="F9AA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620F97-9F7E-4397-A950-2806D211C384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3C74C2F-E513-4C60-8FF1-64D020E6606B}">
      <dgm:prSet phldrT="[Текст]"/>
      <dgm:spPr>
        <a:solidFill>
          <a:schemeClr val="accent3">
            <a:lumMod val="20000"/>
            <a:lumOff val="80000"/>
          </a:schemeClr>
        </a:solidFill>
        <a:ln w="38100"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b="1" u="sng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rPr>
            <a:t>Бережная медицина</a:t>
          </a:r>
          <a:endParaRPr lang="ru-RU" dirty="0"/>
        </a:p>
      </dgm:t>
    </dgm:pt>
    <dgm:pt modelId="{04C87649-D581-4358-BE6A-A889334BE6AC}" type="parTrans" cxnId="{132CC4ED-9A80-452C-BCBD-D0209089FD3F}">
      <dgm:prSet/>
      <dgm:spPr/>
      <dgm:t>
        <a:bodyPr/>
        <a:lstStyle/>
        <a:p>
          <a:endParaRPr lang="ru-RU"/>
        </a:p>
      </dgm:t>
    </dgm:pt>
    <dgm:pt modelId="{69128B91-E388-4CC1-970F-0F892E662CE3}" type="sibTrans" cxnId="{132CC4ED-9A80-452C-BCBD-D0209089FD3F}">
      <dgm:prSet/>
      <dgm:spPr/>
      <dgm:t>
        <a:bodyPr/>
        <a:lstStyle/>
        <a:p>
          <a:endParaRPr lang="ru-RU"/>
        </a:p>
      </dgm:t>
    </dgm:pt>
    <dgm:pt modelId="{5867BA69-2996-4604-8820-F1862B6BA2C1}">
      <dgm:prSet/>
      <dgm:spPr>
        <a:solidFill>
          <a:schemeClr val="accent4">
            <a:lumMod val="20000"/>
            <a:lumOff val="80000"/>
          </a:schemeClr>
        </a:solidFill>
        <a:ln w="38100"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accent1">
                  <a:lumMod val="50000"/>
                </a:schemeClr>
              </a:solidFill>
              <a:latin typeface="Times New Roman"/>
              <a:ea typeface="Calibri"/>
            </a:rPr>
            <a:t>Б</a:t>
          </a:r>
          <a:r>
            <a:rPr lang="ru-RU" b="1" dirty="0" smtClean="0">
              <a:solidFill>
                <a:schemeClr val="accent1">
                  <a:lumMod val="50000"/>
                </a:schemeClr>
              </a:solidFill>
              <a:effectLst/>
              <a:latin typeface="Times New Roman"/>
              <a:ea typeface="Calibri"/>
            </a:rPr>
            <a:t>ережное отношение к пациенту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dgm:t>
    </dgm:pt>
    <dgm:pt modelId="{A2B091BB-C8C3-4FCB-BA0B-96D8E2D5CC25}" type="parTrans" cxnId="{CC286647-7C5F-4F96-A0C8-C6CD81FA80AB}">
      <dgm:prSet/>
      <dgm:spPr>
        <a:solidFill>
          <a:schemeClr val="accent6"/>
        </a:solidFill>
      </dgm:spPr>
      <dgm:t>
        <a:bodyPr/>
        <a:lstStyle/>
        <a:p>
          <a:endParaRPr lang="ru-RU"/>
        </a:p>
      </dgm:t>
    </dgm:pt>
    <dgm:pt modelId="{360C6615-E082-423C-9C6C-D1509AFF58C1}" type="sibTrans" cxnId="{CC286647-7C5F-4F96-A0C8-C6CD81FA80AB}">
      <dgm:prSet/>
      <dgm:spPr/>
      <dgm:t>
        <a:bodyPr/>
        <a:lstStyle/>
        <a:p>
          <a:endParaRPr lang="ru-RU"/>
        </a:p>
      </dgm:t>
    </dgm:pt>
    <dgm:pt modelId="{BD4EAA5A-26AA-40A3-BE08-6351735FDDBD}">
      <dgm:prSet/>
      <dgm:spPr>
        <a:solidFill>
          <a:schemeClr val="accent4">
            <a:lumMod val="20000"/>
            <a:lumOff val="80000"/>
          </a:schemeClr>
        </a:solidFill>
        <a:ln w="38100"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Times New Roman"/>
              <a:ea typeface="Calibri"/>
            </a:rPr>
            <a:t>Б</a:t>
          </a:r>
          <a:r>
            <a:rPr lang="ru-RU" b="1" dirty="0" smtClean="0">
              <a:solidFill>
                <a:srgbClr val="002060"/>
              </a:solidFill>
              <a:effectLst/>
              <a:latin typeface="Times New Roman"/>
              <a:ea typeface="Calibri"/>
            </a:rPr>
            <a:t>ережное отношение к ресурсам</a:t>
          </a:r>
          <a:endParaRPr lang="ru-RU" dirty="0"/>
        </a:p>
      </dgm:t>
    </dgm:pt>
    <dgm:pt modelId="{062EFC48-D9A0-4702-83EB-20F8E605BB8C}" type="parTrans" cxnId="{7B456F43-5E7B-4A70-85AA-65EBE227E760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8ED85228-ED52-4C81-A105-CE002EA169E4}" type="sibTrans" cxnId="{7B456F43-5E7B-4A70-85AA-65EBE227E760}">
      <dgm:prSet/>
      <dgm:spPr/>
      <dgm:t>
        <a:bodyPr/>
        <a:lstStyle/>
        <a:p>
          <a:endParaRPr lang="ru-RU"/>
        </a:p>
      </dgm:t>
    </dgm:pt>
    <dgm:pt modelId="{A3F7B1C3-7D56-4ACF-957F-5CF526D08461}">
      <dgm:prSet/>
      <dgm:spPr>
        <a:solidFill>
          <a:schemeClr val="accent4">
            <a:lumMod val="20000"/>
            <a:lumOff val="80000"/>
          </a:schemeClr>
        </a:solidFill>
        <a:ln w="38100"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Times New Roman"/>
              <a:ea typeface="Calibri"/>
            </a:rPr>
            <a:t>Б</a:t>
          </a:r>
          <a:r>
            <a:rPr lang="ru-RU" b="1" dirty="0" smtClean="0">
              <a:solidFill>
                <a:srgbClr val="002060"/>
              </a:solidFill>
              <a:effectLst/>
              <a:latin typeface="Times New Roman"/>
              <a:ea typeface="Calibri"/>
            </a:rPr>
            <a:t>ережное отношение к персоналу </a:t>
          </a:r>
          <a:endParaRPr lang="ru-RU" b="1" dirty="0">
            <a:solidFill>
              <a:srgbClr val="002060"/>
            </a:solidFill>
          </a:endParaRPr>
        </a:p>
      </dgm:t>
    </dgm:pt>
    <dgm:pt modelId="{8C36D589-1FA7-458D-9EDD-4871A866545A}" type="parTrans" cxnId="{996AB473-ED84-4C3D-A725-EB50F29A03C6}">
      <dgm:prSet/>
      <dgm:spPr>
        <a:solidFill>
          <a:schemeClr val="accent6"/>
        </a:solidFill>
      </dgm:spPr>
      <dgm:t>
        <a:bodyPr/>
        <a:lstStyle/>
        <a:p>
          <a:endParaRPr lang="ru-RU"/>
        </a:p>
      </dgm:t>
    </dgm:pt>
    <dgm:pt modelId="{9D068A87-5107-4466-BA55-CCE7B5DC8B0C}" type="sibTrans" cxnId="{996AB473-ED84-4C3D-A725-EB50F29A03C6}">
      <dgm:prSet/>
      <dgm:spPr/>
      <dgm:t>
        <a:bodyPr/>
        <a:lstStyle/>
        <a:p>
          <a:endParaRPr lang="ru-RU"/>
        </a:p>
      </dgm:t>
    </dgm:pt>
    <dgm:pt modelId="{00DC174B-72CB-4412-A006-C4A393D14372}">
      <dgm:prSet/>
      <dgm:spPr/>
    </dgm:pt>
    <dgm:pt modelId="{50F96E3D-95A6-421F-BEC6-EB21B3B59951}" type="parTrans" cxnId="{1E9F177F-6D3B-499A-A6A5-0D17C4D5E883}">
      <dgm:prSet/>
      <dgm:spPr/>
      <dgm:t>
        <a:bodyPr/>
        <a:lstStyle/>
        <a:p>
          <a:endParaRPr lang="ru-RU"/>
        </a:p>
      </dgm:t>
    </dgm:pt>
    <dgm:pt modelId="{4E23D844-C815-4856-9D25-00621DDB8DCB}" type="sibTrans" cxnId="{1E9F177F-6D3B-499A-A6A5-0D17C4D5E883}">
      <dgm:prSet/>
      <dgm:spPr/>
      <dgm:t>
        <a:bodyPr/>
        <a:lstStyle/>
        <a:p>
          <a:endParaRPr lang="ru-RU"/>
        </a:p>
      </dgm:t>
    </dgm:pt>
    <dgm:pt modelId="{A7852528-42C5-4032-92AE-CBED392CAE14}" type="pres">
      <dgm:prSet presAssocID="{BA620F97-9F7E-4397-A950-2806D211C38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7BA12E0-E720-4A03-AD47-1C008CE3CD8D}" type="pres">
      <dgm:prSet presAssocID="{E3C74C2F-E513-4C60-8FF1-64D020E6606B}" presName="centerShape" presStyleLbl="node0" presStyleIdx="0" presStyleCnt="1" custScaleX="136523" custScaleY="101238" custLinFactNeighborX="2197" custLinFactNeighborY="-6267"/>
      <dgm:spPr/>
      <dgm:t>
        <a:bodyPr/>
        <a:lstStyle/>
        <a:p>
          <a:endParaRPr lang="ru-RU"/>
        </a:p>
      </dgm:t>
    </dgm:pt>
    <dgm:pt modelId="{3B082AD7-9D10-4A7A-B36D-56A41D711437}" type="pres">
      <dgm:prSet presAssocID="{A2B091BB-C8C3-4FCB-BA0B-96D8E2D5CC25}" presName="parTrans" presStyleLbl="sibTrans2D1" presStyleIdx="0" presStyleCnt="3" custScaleX="220852"/>
      <dgm:spPr/>
    </dgm:pt>
    <dgm:pt modelId="{24E11950-7E63-4F04-BBD4-445BC6128B09}" type="pres">
      <dgm:prSet presAssocID="{A2B091BB-C8C3-4FCB-BA0B-96D8E2D5CC25}" presName="connectorText" presStyleLbl="sibTrans2D1" presStyleIdx="0" presStyleCnt="3"/>
      <dgm:spPr/>
    </dgm:pt>
    <dgm:pt modelId="{71265CFC-D657-48AE-9439-0D09484C76A1}" type="pres">
      <dgm:prSet presAssocID="{5867BA69-2996-4604-8820-F1862B6BA2C1}" presName="node" presStyleLbl="node1" presStyleIdx="0" presStyleCnt="3" custScaleX="166188" custRadScaleRad="103930" custRadScaleInc="2477">
        <dgm:presLayoutVars>
          <dgm:bulletEnabled val="1"/>
        </dgm:presLayoutVars>
      </dgm:prSet>
      <dgm:spPr/>
    </dgm:pt>
    <dgm:pt modelId="{C153F5C6-1A8D-49DA-B92E-0E5C6F3B952B}" type="pres">
      <dgm:prSet presAssocID="{8C36D589-1FA7-458D-9EDD-4871A866545A}" presName="parTrans" presStyleLbl="sibTrans2D1" presStyleIdx="1" presStyleCnt="3" custScaleX="287176" custLinFactX="25582" custLinFactNeighborX="100000" custLinFactNeighborY="-14320"/>
      <dgm:spPr/>
    </dgm:pt>
    <dgm:pt modelId="{01847130-CD17-4D1A-BDBE-3F2463371F74}" type="pres">
      <dgm:prSet presAssocID="{8C36D589-1FA7-458D-9EDD-4871A866545A}" presName="connectorText" presStyleLbl="sibTrans2D1" presStyleIdx="1" presStyleCnt="3"/>
      <dgm:spPr/>
    </dgm:pt>
    <dgm:pt modelId="{1890E476-0C0C-4B1C-9451-B0FC6B8B8FC6}" type="pres">
      <dgm:prSet presAssocID="{A3F7B1C3-7D56-4ACF-957F-5CF526D08461}" presName="node" presStyleLbl="node1" presStyleIdx="1" presStyleCnt="3" custAng="20550877" custScaleX="156135">
        <dgm:presLayoutVars>
          <dgm:bulletEnabled val="1"/>
        </dgm:presLayoutVars>
      </dgm:prSet>
      <dgm:spPr/>
    </dgm:pt>
    <dgm:pt modelId="{7A0AE877-CE92-4C5F-9349-95C316392B78}" type="pres">
      <dgm:prSet presAssocID="{062EFC48-D9A0-4702-83EB-20F8E605BB8C}" presName="parTrans" presStyleLbl="sibTrans2D1" presStyleIdx="2" presStyleCnt="3" custScaleX="277846" custLinFactX="-4541" custLinFactNeighborX="-100000" custLinFactNeighborY="-23880"/>
      <dgm:spPr/>
    </dgm:pt>
    <dgm:pt modelId="{3C5E9AD2-F941-4AF0-8E99-C2B0F0A1A61A}" type="pres">
      <dgm:prSet presAssocID="{062EFC48-D9A0-4702-83EB-20F8E605BB8C}" presName="connectorText" presStyleLbl="sibTrans2D1" presStyleIdx="2" presStyleCnt="3"/>
      <dgm:spPr/>
    </dgm:pt>
    <dgm:pt modelId="{14EDEAC9-A895-4B01-AB55-D521A4C354C5}" type="pres">
      <dgm:prSet presAssocID="{BD4EAA5A-26AA-40A3-BE08-6351735FDDBD}" presName="node" presStyleLbl="node1" presStyleIdx="2" presStyleCnt="3" custAng="774690" custScaleX="161406" custScaleY="100258">
        <dgm:presLayoutVars>
          <dgm:bulletEnabled val="1"/>
        </dgm:presLayoutVars>
      </dgm:prSet>
      <dgm:spPr/>
    </dgm:pt>
  </dgm:ptLst>
  <dgm:cxnLst>
    <dgm:cxn modelId="{1E89FB4A-1A69-41BE-8D6D-929526AE6845}" type="presOf" srcId="{A2B091BB-C8C3-4FCB-BA0B-96D8E2D5CC25}" destId="{24E11950-7E63-4F04-BBD4-445BC6128B09}" srcOrd="1" destOrd="0" presId="urn:microsoft.com/office/officeart/2005/8/layout/radial5"/>
    <dgm:cxn modelId="{019D7676-62EF-42AA-9BC9-CDA9FA8F2A90}" type="presOf" srcId="{A2B091BB-C8C3-4FCB-BA0B-96D8E2D5CC25}" destId="{3B082AD7-9D10-4A7A-B36D-56A41D711437}" srcOrd="0" destOrd="0" presId="urn:microsoft.com/office/officeart/2005/8/layout/radial5"/>
    <dgm:cxn modelId="{F63544C7-198A-4624-AF71-BC22338C0907}" type="presOf" srcId="{BA620F97-9F7E-4397-A950-2806D211C384}" destId="{A7852528-42C5-4032-92AE-CBED392CAE14}" srcOrd="0" destOrd="0" presId="urn:microsoft.com/office/officeart/2005/8/layout/radial5"/>
    <dgm:cxn modelId="{7592226A-F2AF-45C7-B225-94C873CC5997}" type="presOf" srcId="{BD4EAA5A-26AA-40A3-BE08-6351735FDDBD}" destId="{14EDEAC9-A895-4B01-AB55-D521A4C354C5}" srcOrd="0" destOrd="0" presId="urn:microsoft.com/office/officeart/2005/8/layout/radial5"/>
    <dgm:cxn modelId="{1C1F03C9-A09A-4CC6-A665-01085A114815}" type="presOf" srcId="{062EFC48-D9A0-4702-83EB-20F8E605BB8C}" destId="{3C5E9AD2-F941-4AF0-8E99-C2B0F0A1A61A}" srcOrd="1" destOrd="0" presId="urn:microsoft.com/office/officeart/2005/8/layout/radial5"/>
    <dgm:cxn modelId="{132CC4ED-9A80-452C-BCBD-D0209089FD3F}" srcId="{BA620F97-9F7E-4397-A950-2806D211C384}" destId="{E3C74C2F-E513-4C60-8FF1-64D020E6606B}" srcOrd="0" destOrd="0" parTransId="{04C87649-D581-4358-BE6A-A889334BE6AC}" sibTransId="{69128B91-E388-4CC1-970F-0F892E662CE3}"/>
    <dgm:cxn modelId="{1E9F177F-6D3B-499A-A6A5-0D17C4D5E883}" srcId="{BA620F97-9F7E-4397-A950-2806D211C384}" destId="{00DC174B-72CB-4412-A006-C4A393D14372}" srcOrd="1" destOrd="0" parTransId="{50F96E3D-95A6-421F-BEC6-EB21B3B59951}" sibTransId="{4E23D844-C815-4856-9D25-00621DDB8DCB}"/>
    <dgm:cxn modelId="{2C3D701A-1C79-4459-980B-C642F4D7F999}" type="presOf" srcId="{5867BA69-2996-4604-8820-F1862B6BA2C1}" destId="{71265CFC-D657-48AE-9439-0D09484C76A1}" srcOrd="0" destOrd="0" presId="urn:microsoft.com/office/officeart/2005/8/layout/radial5"/>
    <dgm:cxn modelId="{CD0681B8-CD60-410E-ACF4-770483E0C243}" type="presOf" srcId="{8C36D589-1FA7-458D-9EDD-4871A866545A}" destId="{C153F5C6-1A8D-49DA-B92E-0E5C6F3B952B}" srcOrd="0" destOrd="0" presId="urn:microsoft.com/office/officeart/2005/8/layout/radial5"/>
    <dgm:cxn modelId="{191DE6C1-1DAA-4DFF-B97C-EC634C1B7EAE}" type="presOf" srcId="{062EFC48-D9A0-4702-83EB-20F8E605BB8C}" destId="{7A0AE877-CE92-4C5F-9349-95C316392B78}" srcOrd="0" destOrd="0" presId="urn:microsoft.com/office/officeart/2005/8/layout/radial5"/>
    <dgm:cxn modelId="{F440C696-2E92-4C60-9178-D350C2052351}" type="presOf" srcId="{A3F7B1C3-7D56-4ACF-957F-5CF526D08461}" destId="{1890E476-0C0C-4B1C-9451-B0FC6B8B8FC6}" srcOrd="0" destOrd="0" presId="urn:microsoft.com/office/officeart/2005/8/layout/radial5"/>
    <dgm:cxn modelId="{CC286647-7C5F-4F96-A0C8-C6CD81FA80AB}" srcId="{E3C74C2F-E513-4C60-8FF1-64D020E6606B}" destId="{5867BA69-2996-4604-8820-F1862B6BA2C1}" srcOrd="0" destOrd="0" parTransId="{A2B091BB-C8C3-4FCB-BA0B-96D8E2D5CC25}" sibTransId="{360C6615-E082-423C-9C6C-D1509AFF58C1}"/>
    <dgm:cxn modelId="{996AB473-ED84-4C3D-A725-EB50F29A03C6}" srcId="{E3C74C2F-E513-4C60-8FF1-64D020E6606B}" destId="{A3F7B1C3-7D56-4ACF-957F-5CF526D08461}" srcOrd="1" destOrd="0" parTransId="{8C36D589-1FA7-458D-9EDD-4871A866545A}" sibTransId="{9D068A87-5107-4466-BA55-CCE7B5DC8B0C}"/>
    <dgm:cxn modelId="{D94642EA-B142-4FD7-866B-27C8BAD60345}" type="presOf" srcId="{E3C74C2F-E513-4C60-8FF1-64D020E6606B}" destId="{F7BA12E0-E720-4A03-AD47-1C008CE3CD8D}" srcOrd="0" destOrd="0" presId="urn:microsoft.com/office/officeart/2005/8/layout/radial5"/>
    <dgm:cxn modelId="{7B456F43-5E7B-4A70-85AA-65EBE227E760}" srcId="{E3C74C2F-E513-4C60-8FF1-64D020E6606B}" destId="{BD4EAA5A-26AA-40A3-BE08-6351735FDDBD}" srcOrd="2" destOrd="0" parTransId="{062EFC48-D9A0-4702-83EB-20F8E605BB8C}" sibTransId="{8ED85228-ED52-4C81-A105-CE002EA169E4}"/>
    <dgm:cxn modelId="{B1FD5BB5-732C-4CBA-85BB-F6187FFE4443}" type="presOf" srcId="{8C36D589-1FA7-458D-9EDD-4871A866545A}" destId="{01847130-CD17-4D1A-BDBE-3F2463371F74}" srcOrd="1" destOrd="0" presId="urn:microsoft.com/office/officeart/2005/8/layout/radial5"/>
    <dgm:cxn modelId="{0BE4E07A-9939-4399-A9F1-DDF85DA15FDC}" type="presParOf" srcId="{A7852528-42C5-4032-92AE-CBED392CAE14}" destId="{F7BA12E0-E720-4A03-AD47-1C008CE3CD8D}" srcOrd="0" destOrd="0" presId="urn:microsoft.com/office/officeart/2005/8/layout/radial5"/>
    <dgm:cxn modelId="{946E9661-8430-42E6-9BB6-98CC76F56DCB}" type="presParOf" srcId="{A7852528-42C5-4032-92AE-CBED392CAE14}" destId="{3B082AD7-9D10-4A7A-B36D-56A41D711437}" srcOrd="1" destOrd="0" presId="urn:microsoft.com/office/officeart/2005/8/layout/radial5"/>
    <dgm:cxn modelId="{1DC840B5-FA20-4252-B6FC-1CFF1F6D2E32}" type="presParOf" srcId="{3B082AD7-9D10-4A7A-B36D-56A41D711437}" destId="{24E11950-7E63-4F04-BBD4-445BC6128B09}" srcOrd="0" destOrd="0" presId="urn:microsoft.com/office/officeart/2005/8/layout/radial5"/>
    <dgm:cxn modelId="{ABDBA355-C787-4D74-B81E-E1E493488449}" type="presParOf" srcId="{A7852528-42C5-4032-92AE-CBED392CAE14}" destId="{71265CFC-D657-48AE-9439-0D09484C76A1}" srcOrd="2" destOrd="0" presId="urn:microsoft.com/office/officeart/2005/8/layout/radial5"/>
    <dgm:cxn modelId="{7FB179CE-A15D-4B4A-8BB9-3E73C74EF922}" type="presParOf" srcId="{A7852528-42C5-4032-92AE-CBED392CAE14}" destId="{C153F5C6-1A8D-49DA-B92E-0E5C6F3B952B}" srcOrd="3" destOrd="0" presId="urn:microsoft.com/office/officeart/2005/8/layout/radial5"/>
    <dgm:cxn modelId="{C13D8FFD-E12F-446E-9D23-23113B85B92B}" type="presParOf" srcId="{C153F5C6-1A8D-49DA-B92E-0E5C6F3B952B}" destId="{01847130-CD17-4D1A-BDBE-3F2463371F74}" srcOrd="0" destOrd="0" presId="urn:microsoft.com/office/officeart/2005/8/layout/radial5"/>
    <dgm:cxn modelId="{F745242D-4EA1-4D7F-96F4-C11F77E803D4}" type="presParOf" srcId="{A7852528-42C5-4032-92AE-CBED392CAE14}" destId="{1890E476-0C0C-4B1C-9451-B0FC6B8B8FC6}" srcOrd="4" destOrd="0" presId="urn:microsoft.com/office/officeart/2005/8/layout/radial5"/>
    <dgm:cxn modelId="{44D4D724-0663-4B97-890C-88BE031D574B}" type="presParOf" srcId="{A7852528-42C5-4032-92AE-CBED392CAE14}" destId="{7A0AE877-CE92-4C5F-9349-95C316392B78}" srcOrd="5" destOrd="0" presId="urn:microsoft.com/office/officeart/2005/8/layout/radial5"/>
    <dgm:cxn modelId="{598E68E3-C5D4-4230-8236-59B741FDB707}" type="presParOf" srcId="{7A0AE877-CE92-4C5F-9349-95C316392B78}" destId="{3C5E9AD2-F941-4AF0-8E99-C2B0F0A1A61A}" srcOrd="0" destOrd="0" presId="urn:microsoft.com/office/officeart/2005/8/layout/radial5"/>
    <dgm:cxn modelId="{316A723E-2FC9-4815-89AE-B96354FA16F5}" type="presParOf" srcId="{A7852528-42C5-4032-92AE-CBED392CAE14}" destId="{14EDEAC9-A895-4B01-AB55-D521A4C354C5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8B7896-6A0A-493B-849E-580932C8C8BF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AAB50AA-EA5A-4016-A50C-69AC3893E379}">
      <dgm:prSet phldrT="[Текст]" custT="1"/>
      <dgm:spPr/>
      <dgm:t>
        <a:bodyPr/>
        <a:lstStyle/>
        <a:p>
          <a:r>
            <a:rPr lang="ru-RU" sz="2400" b="1" u="sng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Пациент </a:t>
          </a:r>
          <a:endParaRPr lang="ru-RU" sz="2400" b="1" u="sng" dirty="0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CA5C43B-10ED-4AC3-9850-F822A4CE157F}" type="parTrans" cxnId="{418E8FB7-7570-4671-A1EF-6451CC89E47B}">
      <dgm:prSet/>
      <dgm:spPr/>
      <dgm:t>
        <a:bodyPr/>
        <a:lstStyle/>
        <a:p>
          <a:endParaRPr lang="ru-RU"/>
        </a:p>
      </dgm:t>
    </dgm:pt>
    <dgm:pt modelId="{DDED2A84-E496-4486-B5CF-961222671BA8}" type="sibTrans" cxnId="{418E8FB7-7570-4671-A1EF-6451CC89E47B}">
      <dgm:prSet/>
      <dgm:spPr/>
      <dgm:t>
        <a:bodyPr/>
        <a:lstStyle/>
        <a:p>
          <a:endParaRPr lang="ru-RU"/>
        </a:p>
      </dgm:t>
    </dgm:pt>
    <dgm:pt modelId="{2F504D01-5F43-4A58-9326-691ADEDB8B45}">
      <dgm:prSet phldrT="[Текст]" custT="1"/>
      <dgm:spPr/>
      <dgm:t>
        <a:bodyPr/>
        <a:lstStyle/>
        <a:p>
          <a:r>
            <a:rPr lang="ru-RU" sz="2800" b="1" u="sng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Врач </a:t>
          </a:r>
          <a:endParaRPr lang="ru-RU" sz="2800" b="1" u="sng" dirty="0">
            <a:solidFill>
              <a:schemeClr val="bg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3BE195F-C492-41BF-9FED-067877D48BA8}" type="parTrans" cxnId="{91D8FADC-8602-4250-85C9-8AF6B3D84D3D}">
      <dgm:prSet/>
      <dgm:spPr/>
      <dgm:t>
        <a:bodyPr/>
        <a:lstStyle/>
        <a:p>
          <a:endParaRPr lang="ru-RU"/>
        </a:p>
      </dgm:t>
    </dgm:pt>
    <dgm:pt modelId="{F06F8BC0-9875-4E25-BDA8-7BA2A953F9B1}" type="sibTrans" cxnId="{91D8FADC-8602-4250-85C9-8AF6B3D84D3D}">
      <dgm:prSet/>
      <dgm:spPr/>
      <dgm:t>
        <a:bodyPr/>
        <a:lstStyle/>
        <a:p>
          <a:endParaRPr lang="ru-RU"/>
        </a:p>
      </dgm:t>
    </dgm:pt>
    <dgm:pt modelId="{F09FF655-4E2F-4F9D-94AF-22C3E80F5963}">
      <dgm:prSet phldrT="[Текст]" custT="1"/>
      <dgm:spPr/>
      <dgm:t>
        <a:bodyPr/>
        <a:lstStyle/>
        <a:p>
          <a:r>
            <a:rPr lang="ru-RU" sz="2000" b="1" u="sng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Медицинская сестра</a:t>
          </a:r>
          <a:endParaRPr lang="ru-RU" sz="2000" b="1" u="sng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0BC24F6-4B98-46D2-B948-5BF3F463A6A5}" type="parTrans" cxnId="{ED54EC2F-82A9-4DE8-8763-F6C76AE42567}">
      <dgm:prSet/>
      <dgm:spPr/>
      <dgm:t>
        <a:bodyPr/>
        <a:lstStyle/>
        <a:p>
          <a:endParaRPr lang="ru-RU"/>
        </a:p>
      </dgm:t>
    </dgm:pt>
    <dgm:pt modelId="{6F7E757F-30C7-4A10-8ED5-988DC5DEDC99}" type="sibTrans" cxnId="{ED54EC2F-82A9-4DE8-8763-F6C76AE42567}">
      <dgm:prSet/>
      <dgm:spPr/>
      <dgm:t>
        <a:bodyPr/>
        <a:lstStyle/>
        <a:p>
          <a:endParaRPr lang="ru-RU"/>
        </a:p>
      </dgm:t>
    </dgm:pt>
    <dgm:pt modelId="{6490C0AA-B0B3-4AFB-BBC6-27240CA2409E}">
      <dgm:prSet phldrT="[Текст]" custT="1"/>
      <dgm:spPr/>
      <dgm:t>
        <a:bodyPr/>
        <a:lstStyle/>
        <a:p>
          <a:r>
            <a:rPr lang="ru-RU" sz="28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Временные потери </a:t>
          </a:r>
          <a:endParaRPr lang="ru-RU" sz="2800" b="1" u="sng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2AE02E9-3E9D-4E85-B8B6-1E637A9B91C8}" type="parTrans" cxnId="{13E35250-7BC3-4CBD-A2B6-0C68DDF29D85}">
      <dgm:prSet/>
      <dgm:spPr/>
      <dgm:t>
        <a:bodyPr/>
        <a:lstStyle/>
        <a:p>
          <a:endParaRPr lang="ru-RU"/>
        </a:p>
      </dgm:t>
    </dgm:pt>
    <dgm:pt modelId="{6D2D8D8D-621E-42BD-B63B-2477B4C7DCCE}" type="sibTrans" cxnId="{13E35250-7BC3-4CBD-A2B6-0C68DDF29D85}">
      <dgm:prSet/>
      <dgm:spPr/>
      <dgm:t>
        <a:bodyPr/>
        <a:lstStyle/>
        <a:p>
          <a:endParaRPr lang="ru-RU"/>
        </a:p>
      </dgm:t>
    </dgm:pt>
    <dgm:pt modelId="{40B3CD94-D95D-46F3-843E-ACE9477A0972}" type="pres">
      <dgm:prSet presAssocID="{218B7896-6A0A-493B-849E-580932C8C8BF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A5139F1-1943-432E-B10A-B006C8838942}" type="pres">
      <dgm:prSet presAssocID="{3AAB50AA-EA5A-4016-A50C-69AC3893E379}" presName="Accent1" presStyleCnt="0"/>
      <dgm:spPr/>
    </dgm:pt>
    <dgm:pt modelId="{3F0994E5-BB5B-4581-8DF9-D09F06214E37}" type="pres">
      <dgm:prSet presAssocID="{3AAB50AA-EA5A-4016-A50C-69AC3893E379}" presName="Accent" presStyleLbl="node1" presStyleIdx="0" presStyleCnt="4" custScaleX="187772"/>
      <dgm:spPr>
        <a:ln>
          <a:solidFill>
            <a:srgbClr val="FFFF00"/>
          </a:solidFill>
        </a:ln>
      </dgm:spPr>
    </dgm:pt>
    <dgm:pt modelId="{1BCEAED0-F1D1-4B42-9EA5-C14C2E866D00}" type="pres">
      <dgm:prSet presAssocID="{3AAB50AA-EA5A-4016-A50C-69AC3893E379}" presName="Parent1" presStyleLbl="revTx" presStyleIdx="0" presStyleCnt="4" custScaleX="211894" custLinFactNeighborX="3486" custLinFactNeighborY="-27564">
        <dgm:presLayoutVars>
          <dgm:chMax val="1"/>
          <dgm:chPref val="1"/>
          <dgm:bulletEnabled val="1"/>
        </dgm:presLayoutVars>
      </dgm:prSet>
      <dgm:spPr/>
    </dgm:pt>
    <dgm:pt modelId="{F90C590D-3CDD-4D4B-BE55-CCBE9CFE8D06}" type="pres">
      <dgm:prSet presAssocID="{2F504D01-5F43-4A58-9326-691ADEDB8B45}" presName="Accent2" presStyleCnt="0"/>
      <dgm:spPr/>
    </dgm:pt>
    <dgm:pt modelId="{441D4304-EBAF-4B31-8039-2CFED5FF29FE}" type="pres">
      <dgm:prSet presAssocID="{2F504D01-5F43-4A58-9326-691ADEDB8B45}" presName="Accent" presStyleLbl="node1" presStyleIdx="1" presStyleCnt="4" custScaleX="276533"/>
      <dgm:spPr>
        <a:ln>
          <a:solidFill>
            <a:schemeClr val="accent4">
              <a:lumMod val="75000"/>
            </a:schemeClr>
          </a:solidFill>
        </a:ln>
      </dgm:spPr>
    </dgm:pt>
    <dgm:pt modelId="{2807A047-5606-40F9-9812-C22B2C0E2C9A}" type="pres">
      <dgm:prSet presAssocID="{2F504D01-5F43-4A58-9326-691ADEDB8B45}" presName="Parent2" presStyleLbl="revTx" presStyleIdx="1" presStyleCnt="4" custScaleX="193883" custLinFactNeighborX="-75830" custLinFactNeighborY="726">
        <dgm:presLayoutVars>
          <dgm:chMax val="1"/>
          <dgm:chPref val="1"/>
          <dgm:bulletEnabled val="1"/>
        </dgm:presLayoutVars>
      </dgm:prSet>
      <dgm:spPr/>
    </dgm:pt>
    <dgm:pt modelId="{A59279D2-2564-4447-A17C-52A10E1A73FE}" type="pres">
      <dgm:prSet presAssocID="{F09FF655-4E2F-4F9D-94AF-22C3E80F5963}" presName="Accent3" presStyleCnt="0"/>
      <dgm:spPr/>
    </dgm:pt>
    <dgm:pt modelId="{CBFEEEE2-206F-4964-B76E-CDA2D8AEE869}" type="pres">
      <dgm:prSet presAssocID="{F09FF655-4E2F-4F9D-94AF-22C3E80F5963}" presName="Accent" presStyleLbl="node1" presStyleIdx="2" presStyleCnt="4" custScaleX="304748" custLinFactNeighborX="4488" custLinFactNeighborY="-11100"/>
      <dgm:spPr>
        <a:ln>
          <a:solidFill>
            <a:schemeClr val="accent3">
              <a:lumMod val="75000"/>
            </a:schemeClr>
          </a:solidFill>
        </a:ln>
      </dgm:spPr>
    </dgm:pt>
    <dgm:pt modelId="{80DEB24F-4E4B-4813-81D2-D313D692E7B9}" type="pres">
      <dgm:prSet presAssocID="{F09FF655-4E2F-4F9D-94AF-22C3E80F5963}" presName="Parent3" presStyleLbl="revTx" presStyleIdx="2" presStyleCnt="4" custScaleX="324878" custLinFactNeighborX="74541" custLinFactNeighborY="-7085">
        <dgm:presLayoutVars>
          <dgm:chMax val="1"/>
          <dgm:chPref val="1"/>
          <dgm:bulletEnabled val="1"/>
        </dgm:presLayoutVars>
      </dgm:prSet>
      <dgm:spPr/>
    </dgm:pt>
    <dgm:pt modelId="{197EEEF5-BF62-4E91-AD43-95940B7E0065}" type="pres">
      <dgm:prSet presAssocID="{6490C0AA-B0B3-4AFB-BBC6-27240CA2409E}" presName="Accent4" presStyleCnt="0"/>
      <dgm:spPr/>
    </dgm:pt>
    <dgm:pt modelId="{20197A1C-E3ED-4482-927B-1AA5E761CCDA}" type="pres">
      <dgm:prSet presAssocID="{6490C0AA-B0B3-4AFB-BBC6-27240CA2409E}" presName="Accent" presStyleLbl="node1" presStyleIdx="3" presStyleCnt="4" custScaleX="309346" custLinFactNeighborX="-8628" custLinFactNeighborY="6255"/>
      <dgm:spPr>
        <a:ln>
          <a:solidFill>
            <a:schemeClr val="accent6">
              <a:lumMod val="75000"/>
            </a:schemeClr>
          </a:solidFill>
        </a:ln>
      </dgm:spPr>
    </dgm:pt>
    <dgm:pt modelId="{DED9A986-0201-4AAE-97B6-36EE09E4199F}" type="pres">
      <dgm:prSet presAssocID="{6490C0AA-B0B3-4AFB-BBC6-27240CA2409E}" presName="Parent4" presStyleLbl="revTx" presStyleIdx="3" presStyleCnt="4" custScaleX="339590" custScaleY="195119">
        <dgm:presLayoutVars>
          <dgm:chMax val="1"/>
          <dgm:chPref val="1"/>
          <dgm:bulletEnabled val="1"/>
        </dgm:presLayoutVars>
      </dgm:prSet>
      <dgm:spPr/>
    </dgm:pt>
  </dgm:ptLst>
  <dgm:cxnLst>
    <dgm:cxn modelId="{1144DE93-6965-44F8-BC3A-6F7C855E4187}" type="presOf" srcId="{6490C0AA-B0B3-4AFB-BBC6-27240CA2409E}" destId="{DED9A986-0201-4AAE-97B6-36EE09E4199F}" srcOrd="0" destOrd="0" presId="urn:microsoft.com/office/officeart/2009/layout/CircleArrowProcess"/>
    <dgm:cxn modelId="{F6C04776-AE6C-4932-9A62-E20D810B0F36}" type="presOf" srcId="{218B7896-6A0A-493B-849E-580932C8C8BF}" destId="{40B3CD94-D95D-46F3-843E-ACE9477A0972}" srcOrd="0" destOrd="0" presId="urn:microsoft.com/office/officeart/2009/layout/CircleArrowProcess"/>
    <dgm:cxn modelId="{6E63F0AB-E386-4A47-8170-705783CE1CE6}" type="presOf" srcId="{F09FF655-4E2F-4F9D-94AF-22C3E80F5963}" destId="{80DEB24F-4E4B-4813-81D2-D313D692E7B9}" srcOrd="0" destOrd="0" presId="urn:microsoft.com/office/officeart/2009/layout/CircleArrowProcess"/>
    <dgm:cxn modelId="{91D8FADC-8602-4250-85C9-8AF6B3D84D3D}" srcId="{218B7896-6A0A-493B-849E-580932C8C8BF}" destId="{2F504D01-5F43-4A58-9326-691ADEDB8B45}" srcOrd="1" destOrd="0" parTransId="{43BE195F-C492-41BF-9FED-067877D48BA8}" sibTransId="{F06F8BC0-9875-4E25-BDA8-7BA2A953F9B1}"/>
    <dgm:cxn modelId="{C2876EE3-8300-480E-A156-DA8BBA862F4C}" type="presOf" srcId="{3AAB50AA-EA5A-4016-A50C-69AC3893E379}" destId="{1BCEAED0-F1D1-4B42-9EA5-C14C2E866D00}" srcOrd="0" destOrd="0" presId="urn:microsoft.com/office/officeart/2009/layout/CircleArrowProcess"/>
    <dgm:cxn modelId="{13E35250-7BC3-4CBD-A2B6-0C68DDF29D85}" srcId="{218B7896-6A0A-493B-849E-580932C8C8BF}" destId="{6490C0AA-B0B3-4AFB-BBC6-27240CA2409E}" srcOrd="3" destOrd="0" parTransId="{22AE02E9-3E9D-4E85-B8B6-1E637A9B91C8}" sibTransId="{6D2D8D8D-621E-42BD-B63B-2477B4C7DCCE}"/>
    <dgm:cxn modelId="{418E8FB7-7570-4671-A1EF-6451CC89E47B}" srcId="{218B7896-6A0A-493B-849E-580932C8C8BF}" destId="{3AAB50AA-EA5A-4016-A50C-69AC3893E379}" srcOrd="0" destOrd="0" parTransId="{FCA5C43B-10ED-4AC3-9850-F822A4CE157F}" sibTransId="{DDED2A84-E496-4486-B5CF-961222671BA8}"/>
    <dgm:cxn modelId="{B87118C9-7ED3-4939-9AF0-D81DFE06DE9B}" type="presOf" srcId="{2F504D01-5F43-4A58-9326-691ADEDB8B45}" destId="{2807A047-5606-40F9-9812-C22B2C0E2C9A}" srcOrd="0" destOrd="0" presId="urn:microsoft.com/office/officeart/2009/layout/CircleArrowProcess"/>
    <dgm:cxn modelId="{ED54EC2F-82A9-4DE8-8763-F6C76AE42567}" srcId="{218B7896-6A0A-493B-849E-580932C8C8BF}" destId="{F09FF655-4E2F-4F9D-94AF-22C3E80F5963}" srcOrd="2" destOrd="0" parTransId="{D0BC24F6-4B98-46D2-B948-5BF3F463A6A5}" sibTransId="{6F7E757F-30C7-4A10-8ED5-988DC5DEDC99}"/>
    <dgm:cxn modelId="{4824BA75-9B6A-49FB-B115-529843D86987}" type="presParOf" srcId="{40B3CD94-D95D-46F3-843E-ACE9477A0972}" destId="{FA5139F1-1943-432E-B10A-B006C8838942}" srcOrd="0" destOrd="0" presId="urn:microsoft.com/office/officeart/2009/layout/CircleArrowProcess"/>
    <dgm:cxn modelId="{0B529275-61D1-4E48-910E-6C8C2D70E6C0}" type="presParOf" srcId="{FA5139F1-1943-432E-B10A-B006C8838942}" destId="{3F0994E5-BB5B-4581-8DF9-D09F06214E37}" srcOrd="0" destOrd="0" presId="urn:microsoft.com/office/officeart/2009/layout/CircleArrowProcess"/>
    <dgm:cxn modelId="{A3E079F4-522A-46CC-8A98-D1857AA7BF2F}" type="presParOf" srcId="{40B3CD94-D95D-46F3-843E-ACE9477A0972}" destId="{1BCEAED0-F1D1-4B42-9EA5-C14C2E866D00}" srcOrd="1" destOrd="0" presId="urn:microsoft.com/office/officeart/2009/layout/CircleArrowProcess"/>
    <dgm:cxn modelId="{AD3A3C79-D2CD-4D36-AF13-9CEF9CE7208D}" type="presParOf" srcId="{40B3CD94-D95D-46F3-843E-ACE9477A0972}" destId="{F90C590D-3CDD-4D4B-BE55-CCBE9CFE8D06}" srcOrd="2" destOrd="0" presId="urn:microsoft.com/office/officeart/2009/layout/CircleArrowProcess"/>
    <dgm:cxn modelId="{908CE810-32B7-4B28-9C4E-2B4A18B00437}" type="presParOf" srcId="{F90C590D-3CDD-4D4B-BE55-CCBE9CFE8D06}" destId="{441D4304-EBAF-4B31-8039-2CFED5FF29FE}" srcOrd="0" destOrd="0" presId="urn:microsoft.com/office/officeart/2009/layout/CircleArrowProcess"/>
    <dgm:cxn modelId="{2AA87365-8534-4AD6-8949-BF7CD1FF7682}" type="presParOf" srcId="{40B3CD94-D95D-46F3-843E-ACE9477A0972}" destId="{2807A047-5606-40F9-9812-C22B2C0E2C9A}" srcOrd="3" destOrd="0" presId="urn:microsoft.com/office/officeart/2009/layout/CircleArrowProcess"/>
    <dgm:cxn modelId="{AA01BC7A-4A05-4C1F-B766-A021046F2466}" type="presParOf" srcId="{40B3CD94-D95D-46F3-843E-ACE9477A0972}" destId="{A59279D2-2564-4447-A17C-52A10E1A73FE}" srcOrd="4" destOrd="0" presId="urn:microsoft.com/office/officeart/2009/layout/CircleArrowProcess"/>
    <dgm:cxn modelId="{9CB663C0-606C-468D-9C67-936458B42C5F}" type="presParOf" srcId="{A59279D2-2564-4447-A17C-52A10E1A73FE}" destId="{CBFEEEE2-206F-4964-B76E-CDA2D8AEE869}" srcOrd="0" destOrd="0" presId="urn:microsoft.com/office/officeart/2009/layout/CircleArrowProcess"/>
    <dgm:cxn modelId="{F6266BDF-8574-43A1-9494-3303E8825722}" type="presParOf" srcId="{40B3CD94-D95D-46F3-843E-ACE9477A0972}" destId="{80DEB24F-4E4B-4813-81D2-D313D692E7B9}" srcOrd="5" destOrd="0" presId="urn:microsoft.com/office/officeart/2009/layout/CircleArrowProcess"/>
    <dgm:cxn modelId="{F96D7434-4B8A-45EE-8908-08DD6D0834B9}" type="presParOf" srcId="{40B3CD94-D95D-46F3-843E-ACE9477A0972}" destId="{197EEEF5-BF62-4E91-AD43-95940B7E0065}" srcOrd="6" destOrd="0" presId="urn:microsoft.com/office/officeart/2009/layout/CircleArrowProcess"/>
    <dgm:cxn modelId="{213570D3-DC02-4AE4-92E0-2175789F4E06}" type="presParOf" srcId="{197EEEF5-BF62-4E91-AD43-95940B7E0065}" destId="{20197A1C-E3ED-4482-927B-1AA5E761CCDA}" srcOrd="0" destOrd="0" presId="urn:microsoft.com/office/officeart/2009/layout/CircleArrowProcess"/>
    <dgm:cxn modelId="{31BBBF3D-D97B-4BB4-AC83-FDA6FFBD94E6}" type="presParOf" srcId="{40B3CD94-D95D-46F3-843E-ACE9477A0972}" destId="{DED9A986-0201-4AAE-97B6-36EE09E4199F}" srcOrd="7" destOrd="0" presId="urn:microsoft.com/office/officeart/2009/layout/CircleArrowProcess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154A66-90C8-4796-93AB-504D476D6F15}" type="doc">
      <dgm:prSet loTypeId="urn:microsoft.com/office/officeart/2005/8/layout/chevron1" loCatId="process" qsTypeId="urn:microsoft.com/office/officeart/2005/8/quickstyle/3d4" qsCatId="3D" csTypeId="urn:microsoft.com/office/officeart/2005/8/colors/accent1_2" csCatId="accent1" phldr="1"/>
      <dgm:spPr/>
    </dgm:pt>
    <dgm:pt modelId="{05B8EBF9-9910-4FFA-B9D5-2274A10EA590}">
      <dgm:prSet custT="1"/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r>
            <a:rPr lang="ru-RU" sz="2400" b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Врач</a:t>
          </a:r>
          <a:endParaRPr lang="ru-RU" sz="2400" b="1" dirty="0">
            <a:solidFill>
              <a:schemeClr val="bg2">
                <a:lumMod val="50000"/>
              </a:schemeClr>
            </a:solidFill>
          </a:endParaRPr>
        </a:p>
      </dgm:t>
    </dgm:pt>
    <dgm:pt modelId="{1F74E021-B395-4E01-9712-F371A42BE570}" type="parTrans" cxnId="{361616CF-8671-439D-8F63-82C4008E510E}">
      <dgm:prSet/>
      <dgm:spPr/>
      <dgm:t>
        <a:bodyPr/>
        <a:lstStyle/>
        <a:p>
          <a:endParaRPr lang="ru-RU"/>
        </a:p>
      </dgm:t>
    </dgm:pt>
    <dgm:pt modelId="{D157D48C-AA60-45E8-8FDC-B34CA114690D}" type="sibTrans" cxnId="{361616CF-8671-439D-8F63-82C4008E510E}">
      <dgm:prSet/>
      <dgm:spPr/>
      <dgm:t>
        <a:bodyPr/>
        <a:lstStyle/>
        <a:p>
          <a:endParaRPr lang="ru-RU"/>
        </a:p>
      </dgm:t>
    </dgm:pt>
    <dgm:pt modelId="{06E66E17-82F5-46D2-86A4-EC77E29850B6}">
      <dgm:prSet custT="1"/>
      <dgm:spPr>
        <a:solidFill>
          <a:schemeClr val="bg1"/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Пациент</a:t>
          </a:r>
          <a:endParaRPr lang="ru-RU" sz="2000" dirty="0">
            <a:solidFill>
              <a:schemeClr val="bg2">
                <a:lumMod val="50000"/>
              </a:schemeClr>
            </a:solidFill>
          </a:endParaRPr>
        </a:p>
      </dgm:t>
    </dgm:pt>
    <dgm:pt modelId="{915A1E15-0A04-4A2D-82F6-8FCCD9E6660E}" type="parTrans" cxnId="{0D53BE4E-6104-4985-A930-D91E974A2CC7}">
      <dgm:prSet/>
      <dgm:spPr/>
      <dgm:t>
        <a:bodyPr/>
        <a:lstStyle/>
        <a:p>
          <a:endParaRPr lang="ru-RU"/>
        </a:p>
      </dgm:t>
    </dgm:pt>
    <dgm:pt modelId="{0DDA1AB4-A4A9-4F18-8564-D9153193082A}" type="sibTrans" cxnId="{0D53BE4E-6104-4985-A930-D91E974A2CC7}">
      <dgm:prSet/>
      <dgm:spPr/>
      <dgm:t>
        <a:bodyPr/>
        <a:lstStyle/>
        <a:p>
          <a:endParaRPr lang="ru-RU"/>
        </a:p>
      </dgm:t>
    </dgm:pt>
    <dgm:pt modelId="{558510C8-28BA-4AEC-B018-9F7FF6303384}" type="pres">
      <dgm:prSet presAssocID="{01154A66-90C8-4796-93AB-504D476D6F15}" presName="Name0" presStyleCnt="0">
        <dgm:presLayoutVars>
          <dgm:dir/>
          <dgm:animLvl val="lvl"/>
          <dgm:resizeHandles val="exact"/>
        </dgm:presLayoutVars>
      </dgm:prSet>
      <dgm:spPr/>
    </dgm:pt>
    <dgm:pt modelId="{9F5818E1-8690-472A-A7B5-D49EDD071D0D}" type="pres">
      <dgm:prSet presAssocID="{05B8EBF9-9910-4FFA-B9D5-2274A10EA590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A3C590-18CE-4B24-82E9-CD0D39C01A83}" type="pres">
      <dgm:prSet presAssocID="{D157D48C-AA60-45E8-8FDC-B34CA114690D}" presName="parTxOnlySpace" presStyleCnt="0"/>
      <dgm:spPr/>
    </dgm:pt>
    <dgm:pt modelId="{3F89BB6F-EDE6-4042-AE65-D019477A15E2}" type="pres">
      <dgm:prSet presAssocID="{06E66E17-82F5-46D2-86A4-EC77E29850B6}" presName="parTxOnly" presStyleLbl="node1" presStyleIdx="1" presStyleCnt="2" custScaleX="143491">
        <dgm:presLayoutVars>
          <dgm:chMax val="0"/>
          <dgm:chPref val="0"/>
          <dgm:bulletEnabled val="1"/>
        </dgm:presLayoutVars>
      </dgm:prSet>
      <dgm:spPr/>
    </dgm:pt>
  </dgm:ptLst>
  <dgm:cxnLst>
    <dgm:cxn modelId="{C552E808-ACE8-44F7-8C83-6F226AF9B73D}" type="presOf" srcId="{06E66E17-82F5-46D2-86A4-EC77E29850B6}" destId="{3F89BB6F-EDE6-4042-AE65-D019477A15E2}" srcOrd="0" destOrd="0" presId="urn:microsoft.com/office/officeart/2005/8/layout/chevron1"/>
    <dgm:cxn modelId="{84AB5BDA-FC6F-44EC-AF28-83CC1790E62E}" type="presOf" srcId="{05B8EBF9-9910-4FFA-B9D5-2274A10EA590}" destId="{9F5818E1-8690-472A-A7B5-D49EDD071D0D}" srcOrd="0" destOrd="0" presId="urn:microsoft.com/office/officeart/2005/8/layout/chevron1"/>
    <dgm:cxn modelId="{361616CF-8671-439D-8F63-82C4008E510E}" srcId="{01154A66-90C8-4796-93AB-504D476D6F15}" destId="{05B8EBF9-9910-4FFA-B9D5-2274A10EA590}" srcOrd="0" destOrd="0" parTransId="{1F74E021-B395-4E01-9712-F371A42BE570}" sibTransId="{D157D48C-AA60-45E8-8FDC-B34CA114690D}"/>
    <dgm:cxn modelId="{AC505F90-FAE3-426C-938C-548728CBE7D7}" type="presOf" srcId="{01154A66-90C8-4796-93AB-504D476D6F15}" destId="{558510C8-28BA-4AEC-B018-9F7FF6303384}" srcOrd="0" destOrd="0" presId="urn:microsoft.com/office/officeart/2005/8/layout/chevron1"/>
    <dgm:cxn modelId="{0D53BE4E-6104-4985-A930-D91E974A2CC7}" srcId="{01154A66-90C8-4796-93AB-504D476D6F15}" destId="{06E66E17-82F5-46D2-86A4-EC77E29850B6}" srcOrd="1" destOrd="0" parTransId="{915A1E15-0A04-4A2D-82F6-8FCCD9E6660E}" sibTransId="{0DDA1AB4-A4A9-4F18-8564-D9153193082A}"/>
    <dgm:cxn modelId="{4AE5A1CF-8BE2-49CE-ADA4-D60E44516CC0}" type="presParOf" srcId="{558510C8-28BA-4AEC-B018-9F7FF6303384}" destId="{9F5818E1-8690-472A-A7B5-D49EDD071D0D}" srcOrd="0" destOrd="0" presId="urn:microsoft.com/office/officeart/2005/8/layout/chevron1"/>
    <dgm:cxn modelId="{339CD999-F2C0-456C-9477-8B97D41B197F}" type="presParOf" srcId="{558510C8-28BA-4AEC-B018-9F7FF6303384}" destId="{9FA3C590-18CE-4B24-82E9-CD0D39C01A83}" srcOrd="1" destOrd="0" presId="urn:microsoft.com/office/officeart/2005/8/layout/chevron1"/>
    <dgm:cxn modelId="{0C07AD40-0A7F-4DC3-9A21-6E387497E369}" type="presParOf" srcId="{558510C8-28BA-4AEC-B018-9F7FF6303384}" destId="{3F89BB6F-EDE6-4042-AE65-D019477A15E2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F6E2DF9-80AD-4C31-8814-DF7C98ADE843}" type="doc">
      <dgm:prSet loTypeId="urn:microsoft.com/office/officeart/2005/8/layout/chevron1" loCatId="process" qsTypeId="urn:microsoft.com/office/officeart/2005/8/quickstyle/3d4" qsCatId="3D" csTypeId="urn:microsoft.com/office/officeart/2005/8/colors/accent1_2" csCatId="accent1" phldr="1"/>
      <dgm:spPr/>
    </dgm:pt>
    <dgm:pt modelId="{E0540559-435A-408E-9291-3A66FC1D9FDB}">
      <dgm:prSet custT="1"/>
      <dgm:spPr>
        <a:solidFill>
          <a:schemeClr val="bg1"/>
        </a:solidFill>
        <a:ln>
          <a:solidFill>
            <a:schemeClr val="bg2">
              <a:lumMod val="25000"/>
            </a:schemeClr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bg2">
                  <a:lumMod val="50000"/>
                </a:schemeClr>
              </a:solidFill>
              <a:latin typeface="Times New Roman"/>
              <a:ea typeface="Calibri"/>
            </a:rPr>
            <a:t>М</a:t>
          </a:r>
          <a:r>
            <a:rPr lang="ru-RU" sz="2000" b="1" dirty="0" smtClean="0">
              <a:solidFill>
                <a:schemeClr val="bg2">
                  <a:lumMod val="50000"/>
                </a:schemeClr>
              </a:solidFill>
              <a:effectLst/>
              <a:latin typeface="Times New Roman"/>
              <a:ea typeface="Calibri"/>
            </a:rPr>
            <a:t>едицинская сестра </a:t>
          </a:r>
          <a:endParaRPr lang="ru-RU" sz="2000" b="1" dirty="0">
            <a:solidFill>
              <a:schemeClr val="bg2">
                <a:lumMod val="50000"/>
              </a:schemeClr>
            </a:solidFill>
          </a:endParaRPr>
        </a:p>
      </dgm:t>
    </dgm:pt>
    <dgm:pt modelId="{AC0A9BDE-A162-4CEF-A9E4-EC885024D7BC}" type="parTrans" cxnId="{FF6AB746-71C4-4041-AAD7-B847311A68F2}">
      <dgm:prSet/>
      <dgm:spPr/>
      <dgm:t>
        <a:bodyPr/>
        <a:lstStyle/>
        <a:p>
          <a:endParaRPr lang="ru-RU"/>
        </a:p>
      </dgm:t>
    </dgm:pt>
    <dgm:pt modelId="{AC538EF9-16D8-4C9B-B106-97E813590962}" type="sibTrans" cxnId="{FF6AB746-71C4-4041-AAD7-B847311A68F2}">
      <dgm:prSet/>
      <dgm:spPr/>
      <dgm:t>
        <a:bodyPr/>
        <a:lstStyle/>
        <a:p>
          <a:endParaRPr lang="ru-RU"/>
        </a:p>
      </dgm:t>
    </dgm:pt>
    <dgm:pt modelId="{F1884D2E-A309-42DE-B48A-50D8A09AD03A}">
      <dgm:prSet/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r>
            <a:rPr lang="ru-RU" b="1" dirty="0" smtClean="0">
              <a:solidFill>
                <a:schemeClr val="bg2">
                  <a:lumMod val="50000"/>
                </a:schemeClr>
              </a:solidFill>
              <a:effectLst/>
              <a:latin typeface="Times New Roman"/>
              <a:ea typeface="Calibri"/>
            </a:rPr>
            <a:t>Пациент</a:t>
          </a:r>
          <a:endParaRPr lang="ru-RU" b="1" dirty="0">
            <a:solidFill>
              <a:schemeClr val="bg2">
                <a:lumMod val="50000"/>
              </a:schemeClr>
            </a:solidFill>
          </a:endParaRPr>
        </a:p>
      </dgm:t>
    </dgm:pt>
    <dgm:pt modelId="{1D04F8EC-9D8E-4401-BD0A-3858E069A7C1}" type="parTrans" cxnId="{322F3196-1258-437B-8199-2A2579D22F6A}">
      <dgm:prSet/>
      <dgm:spPr/>
      <dgm:t>
        <a:bodyPr/>
        <a:lstStyle/>
        <a:p>
          <a:endParaRPr lang="ru-RU"/>
        </a:p>
      </dgm:t>
    </dgm:pt>
    <dgm:pt modelId="{F2E17A67-7C34-4ACF-9DA4-6503D9EEDF88}" type="sibTrans" cxnId="{322F3196-1258-437B-8199-2A2579D22F6A}">
      <dgm:prSet/>
      <dgm:spPr/>
      <dgm:t>
        <a:bodyPr/>
        <a:lstStyle/>
        <a:p>
          <a:endParaRPr lang="ru-RU"/>
        </a:p>
      </dgm:t>
    </dgm:pt>
    <dgm:pt modelId="{83C59F69-90E0-456A-97F3-D20906FD7894}" type="pres">
      <dgm:prSet presAssocID="{5F6E2DF9-80AD-4C31-8814-DF7C98ADE843}" presName="Name0" presStyleCnt="0">
        <dgm:presLayoutVars>
          <dgm:dir/>
          <dgm:animLvl val="lvl"/>
          <dgm:resizeHandles val="exact"/>
        </dgm:presLayoutVars>
      </dgm:prSet>
      <dgm:spPr/>
    </dgm:pt>
    <dgm:pt modelId="{D72564E5-7ED9-4449-AE44-F6E7F2A41840}" type="pres">
      <dgm:prSet presAssocID="{E0540559-435A-408E-9291-3A66FC1D9FDB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2CAE3D68-0BE2-4C24-9FE7-1554530488FB}" type="pres">
      <dgm:prSet presAssocID="{AC538EF9-16D8-4C9B-B106-97E813590962}" presName="parTxOnlySpace" presStyleCnt="0"/>
      <dgm:spPr/>
    </dgm:pt>
    <dgm:pt modelId="{29C70D71-C982-4820-BBAE-74F37B0219A0}" type="pres">
      <dgm:prSet presAssocID="{F1884D2E-A309-42DE-B48A-50D8A09AD03A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2F3196-1258-437B-8199-2A2579D22F6A}" srcId="{5F6E2DF9-80AD-4C31-8814-DF7C98ADE843}" destId="{F1884D2E-A309-42DE-B48A-50D8A09AD03A}" srcOrd="1" destOrd="0" parTransId="{1D04F8EC-9D8E-4401-BD0A-3858E069A7C1}" sibTransId="{F2E17A67-7C34-4ACF-9DA4-6503D9EEDF88}"/>
    <dgm:cxn modelId="{FF6AB746-71C4-4041-AAD7-B847311A68F2}" srcId="{5F6E2DF9-80AD-4C31-8814-DF7C98ADE843}" destId="{E0540559-435A-408E-9291-3A66FC1D9FDB}" srcOrd="0" destOrd="0" parTransId="{AC0A9BDE-A162-4CEF-A9E4-EC885024D7BC}" sibTransId="{AC538EF9-16D8-4C9B-B106-97E813590962}"/>
    <dgm:cxn modelId="{B725C9BB-D507-46B3-A1C8-CDA83ABEC2D8}" type="presOf" srcId="{5F6E2DF9-80AD-4C31-8814-DF7C98ADE843}" destId="{83C59F69-90E0-456A-97F3-D20906FD7894}" srcOrd="0" destOrd="0" presId="urn:microsoft.com/office/officeart/2005/8/layout/chevron1"/>
    <dgm:cxn modelId="{0755F09C-7572-4D95-A5D8-0F3BBA6248A3}" type="presOf" srcId="{F1884D2E-A309-42DE-B48A-50D8A09AD03A}" destId="{29C70D71-C982-4820-BBAE-74F37B0219A0}" srcOrd="0" destOrd="0" presId="urn:microsoft.com/office/officeart/2005/8/layout/chevron1"/>
    <dgm:cxn modelId="{92ACBACE-CF25-4E0E-960A-E7CDE8657A3B}" type="presOf" srcId="{E0540559-435A-408E-9291-3A66FC1D9FDB}" destId="{D72564E5-7ED9-4449-AE44-F6E7F2A41840}" srcOrd="0" destOrd="0" presId="urn:microsoft.com/office/officeart/2005/8/layout/chevron1"/>
    <dgm:cxn modelId="{49F19F7C-DAFA-4D91-A0EC-7C5FDF618EE8}" type="presParOf" srcId="{83C59F69-90E0-456A-97F3-D20906FD7894}" destId="{D72564E5-7ED9-4449-AE44-F6E7F2A41840}" srcOrd="0" destOrd="0" presId="urn:microsoft.com/office/officeart/2005/8/layout/chevron1"/>
    <dgm:cxn modelId="{DC5A1533-DDC0-490C-87BB-1D1B50BCBC81}" type="presParOf" srcId="{83C59F69-90E0-456A-97F3-D20906FD7894}" destId="{2CAE3D68-0BE2-4C24-9FE7-1554530488FB}" srcOrd="1" destOrd="0" presId="urn:microsoft.com/office/officeart/2005/8/layout/chevron1"/>
    <dgm:cxn modelId="{20E419DD-C84E-42E1-A47A-DBE4805A6CBB}" type="presParOf" srcId="{83C59F69-90E0-456A-97F3-D20906FD7894}" destId="{29C70D71-C982-4820-BBAE-74F37B0219A0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C7FE168-49F9-45B7-B390-0B505069BC1D}" type="doc">
      <dgm:prSet loTypeId="urn:microsoft.com/office/officeart/2005/8/layout/target3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9F2682C-F9C7-4CE8-85AD-F595047D047F}">
      <dgm:prSet/>
      <dgm:spPr/>
      <dgm:t>
        <a:bodyPr/>
        <a:lstStyle/>
        <a:p>
          <a:pPr rtl="0"/>
          <a:r>
            <a:rPr lang="ru-RU" b="1" dirty="0" smtClean="0">
              <a:latin typeface="Times New Roman" pitchFamily="18" charset="0"/>
              <a:cs typeface="Times New Roman" pitchFamily="18" charset="0"/>
            </a:rPr>
            <a:t>Сбалансировать нагрузку между медицинскими сестрами </a:t>
          </a:r>
        </a:p>
        <a:p>
          <a:pPr rtl="0"/>
          <a:r>
            <a:rPr lang="ru-RU" b="1" dirty="0" smtClean="0">
              <a:latin typeface="Times New Roman" pitchFamily="18" charset="0"/>
              <a:cs typeface="Times New Roman" pitchFamily="18" charset="0"/>
            </a:rPr>
            <a:t> Эффективно использовать кадровый ресурс 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556781CA-51C1-49A9-8A7E-18E605B783EF}" type="parTrans" cxnId="{5A92098C-91BA-45B2-BB1C-27C0F7A3BAC1}">
      <dgm:prSet/>
      <dgm:spPr/>
      <dgm:t>
        <a:bodyPr/>
        <a:lstStyle/>
        <a:p>
          <a:endParaRPr lang="ru-RU"/>
        </a:p>
      </dgm:t>
    </dgm:pt>
    <dgm:pt modelId="{60215BF1-3BF3-4E81-BA99-B81A96083CDA}" type="sibTrans" cxnId="{5A92098C-91BA-45B2-BB1C-27C0F7A3BAC1}">
      <dgm:prSet/>
      <dgm:spPr/>
      <dgm:t>
        <a:bodyPr/>
        <a:lstStyle/>
        <a:p>
          <a:endParaRPr lang="ru-RU"/>
        </a:p>
      </dgm:t>
    </dgm:pt>
    <dgm:pt modelId="{83DC1A22-C23D-4A71-87C8-E7D864195900}">
      <dgm:prSet/>
      <dgm:spPr/>
      <dgm:t>
        <a:bodyPr/>
        <a:lstStyle/>
        <a:p>
          <a:pPr rtl="0"/>
          <a:r>
            <a:rPr lang="ru-RU" b="1" dirty="0" smtClean="0">
              <a:latin typeface="Times New Roman" pitchFamily="18" charset="0"/>
              <a:cs typeface="Times New Roman" pitchFamily="18" charset="0"/>
            </a:rPr>
            <a:t>Оптимально расставить офисную технику и    сократить лишние перемещения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55B44668-7298-4AF9-961E-55905A01FEA6}" type="parTrans" cxnId="{2BCD1BE6-9658-48BC-8D50-A9CC811DB752}">
      <dgm:prSet/>
      <dgm:spPr/>
      <dgm:t>
        <a:bodyPr/>
        <a:lstStyle/>
        <a:p>
          <a:endParaRPr lang="ru-RU"/>
        </a:p>
      </dgm:t>
    </dgm:pt>
    <dgm:pt modelId="{7EBA2522-0934-4B39-AF8A-522047FA1B21}" type="sibTrans" cxnId="{2BCD1BE6-9658-48BC-8D50-A9CC811DB752}">
      <dgm:prSet/>
      <dgm:spPr/>
      <dgm:t>
        <a:bodyPr/>
        <a:lstStyle/>
        <a:p>
          <a:endParaRPr lang="ru-RU"/>
        </a:p>
      </dgm:t>
    </dgm:pt>
    <dgm:pt modelId="{6AC4A898-ACA6-47E4-AF70-4CB6845FB038}">
      <dgm:prSet/>
      <dgm:spPr/>
      <dgm:t>
        <a:bodyPr/>
        <a:lstStyle/>
        <a:p>
          <a:pPr rtl="0"/>
          <a:r>
            <a:rPr lang="ru-RU" b="1" dirty="0" smtClean="0">
              <a:latin typeface="Times New Roman" pitchFamily="18" charset="0"/>
              <a:cs typeface="Times New Roman" pitchFamily="18" charset="0"/>
            </a:rPr>
            <a:t>Сформировать рациональные потоки пациентов в зависимости от цели посещения. 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7CB5A001-8F04-4FE1-AD18-32DB6BB7FD1E}" type="parTrans" cxnId="{9F9B1033-97E1-4A0D-A603-482E73FFF609}">
      <dgm:prSet/>
      <dgm:spPr/>
      <dgm:t>
        <a:bodyPr/>
        <a:lstStyle/>
        <a:p>
          <a:endParaRPr lang="ru-RU"/>
        </a:p>
      </dgm:t>
    </dgm:pt>
    <dgm:pt modelId="{A48E6AC4-BD27-46CF-A138-B7C0906DDFEB}" type="sibTrans" cxnId="{9F9B1033-97E1-4A0D-A603-482E73FFF609}">
      <dgm:prSet/>
      <dgm:spPr/>
      <dgm:t>
        <a:bodyPr/>
        <a:lstStyle/>
        <a:p>
          <a:endParaRPr lang="ru-RU"/>
        </a:p>
      </dgm:t>
    </dgm:pt>
    <dgm:pt modelId="{FAEA9A51-3010-4F43-8E93-999D0C05D978}">
      <dgm:prSet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Снизить дефекты в  работе медицинских сестер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D825E030-02D3-4352-9074-EEA40544A9A0}" type="parTrans" cxnId="{A058830D-CD62-47F8-BDC2-9A26598B387E}">
      <dgm:prSet/>
      <dgm:spPr/>
      <dgm:t>
        <a:bodyPr/>
        <a:lstStyle/>
        <a:p>
          <a:endParaRPr lang="ru-RU"/>
        </a:p>
      </dgm:t>
    </dgm:pt>
    <dgm:pt modelId="{E200A320-C7B5-4684-9FEA-574EC01F301D}" type="sibTrans" cxnId="{A058830D-CD62-47F8-BDC2-9A26598B387E}">
      <dgm:prSet/>
      <dgm:spPr/>
      <dgm:t>
        <a:bodyPr/>
        <a:lstStyle/>
        <a:p>
          <a:endParaRPr lang="ru-RU"/>
        </a:p>
      </dgm:t>
    </dgm:pt>
    <dgm:pt modelId="{BD1F6FD1-29C5-4787-9C92-3DB827E546B4}" type="pres">
      <dgm:prSet presAssocID="{DC7FE168-49F9-45B7-B390-0B505069BC1D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4403430-7EAC-4997-8AB8-27F072920D13}" type="pres">
      <dgm:prSet presAssocID="{19F2682C-F9C7-4CE8-85AD-F595047D047F}" presName="circle1" presStyleLbl="node1" presStyleIdx="0" presStyleCnt="4"/>
      <dgm:spPr/>
    </dgm:pt>
    <dgm:pt modelId="{C8F19249-259A-46C6-9DB5-E319075F93B8}" type="pres">
      <dgm:prSet presAssocID="{19F2682C-F9C7-4CE8-85AD-F595047D047F}" presName="space" presStyleCnt="0"/>
      <dgm:spPr/>
    </dgm:pt>
    <dgm:pt modelId="{3F6890B1-5BFA-45C5-918D-A84F76466A04}" type="pres">
      <dgm:prSet presAssocID="{19F2682C-F9C7-4CE8-85AD-F595047D047F}" presName="rect1" presStyleLbl="alignAcc1" presStyleIdx="0" presStyleCnt="4" custScaleX="100398" custScaleY="102076"/>
      <dgm:spPr/>
      <dgm:t>
        <a:bodyPr/>
        <a:lstStyle/>
        <a:p>
          <a:endParaRPr lang="ru-RU"/>
        </a:p>
      </dgm:t>
    </dgm:pt>
    <dgm:pt modelId="{D312ADA8-D763-4F15-B21B-F155EF0D7098}" type="pres">
      <dgm:prSet presAssocID="{83DC1A22-C23D-4A71-87C8-E7D864195900}" presName="vertSpace2" presStyleLbl="node1" presStyleIdx="0" presStyleCnt="4"/>
      <dgm:spPr/>
    </dgm:pt>
    <dgm:pt modelId="{AC0EAAB8-ACBA-4839-9375-2EA1F5EE5BCA}" type="pres">
      <dgm:prSet presAssocID="{83DC1A22-C23D-4A71-87C8-E7D864195900}" presName="circle2" presStyleLbl="node1" presStyleIdx="1" presStyleCnt="4"/>
      <dgm:spPr/>
    </dgm:pt>
    <dgm:pt modelId="{03A76266-DBC7-4EA3-8122-D0EE53B065AA}" type="pres">
      <dgm:prSet presAssocID="{83DC1A22-C23D-4A71-87C8-E7D864195900}" presName="rect2" presStyleLbl="alignAcc1" presStyleIdx="1" presStyleCnt="4"/>
      <dgm:spPr/>
      <dgm:t>
        <a:bodyPr/>
        <a:lstStyle/>
        <a:p>
          <a:endParaRPr lang="ru-RU"/>
        </a:p>
      </dgm:t>
    </dgm:pt>
    <dgm:pt modelId="{90925C48-0467-480B-AB85-6A8F7552940D}" type="pres">
      <dgm:prSet presAssocID="{FAEA9A51-3010-4F43-8E93-999D0C05D978}" presName="vertSpace3" presStyleLbl="node1" presStyleIdx="1" presStyleCnt="4"/>
      <dgm:spPr/>
    </dgm:pt>
    <dgm:pt modelId="{9297F765-F617-4E51-89BD-E3F06A321442}" type="pres">
      <dgm:prSet presAssocID="{FAEA9A51-3010-4F43-8E93-999D0C05D978}" presName="circle3" presStyleLbl="node1" presStyleIdx="2" presStyleCnt="4"/>
      <dgm:spPr/>
    </dgm:pt>
    <dgm:pt modelId="{8588BBC6-0284-406D-B428-DD14E183B303}" type="pres">
      <dgm:prSet presAssocID="{FAEA9A51-3010-4F43-8E93-999D0C05D978}" presName="rect3" presStyleLbl="alignAcc1" presStyleIdx="2" presStyleCnt="4"/>
      <dgm:spPr/>
      <dgm:t>
        <a:bodyPr/>
        <a:lstStyle/>
        <a:p>
          <a:endParaRPr lang="ru-RU"/>
        </a:p>
      </dgm:t>
    </dgm:pt>
    <dgm:pt modelId="{D0CA0241-AAF8-4E50-B70F-5A3E72B38276}" type="pres">
      <dgm:prSet presAssocID="{6AC4A898-ACA6-47E4-AF70-4CB6845FB038}" presName="vertSpace4" presStyleLbl="node1" presStyleIdx="2" presStyleCnt="4"/>
      <dgm:spPr/>
    </dgm:pt>
    <dgm:pt modelId="{33B8309A-FC69-40C4-BF38-6B0B369446E5}" type="pres">
      <dgm:prSet presAssocID="{6AC4A898-ACA6-47E4-AF70-4CB6845FB038}" presName="circle4" presStyleLbl="node1" presStyleIdx="3" presStyleCnt="4"/>
      <dgm:spPr/>
    </dgm:pt>
    <dgm:pt modelId="{CF4BD8E8-B206-4245-81CB-0D746344F24F}" type="pres">
      <dgm:prSet presAssocID="{6AC4A898-ACA6-47E4-AF70-4CB6845FB038}" presName="rect4" presStyleLbl="alignAcc1" presStyleIdx="3" presStyleCnt="4"/>
      <dgm:spPr/>
      <dgm:t>
        <a:bodyPr/>
        <a:lstStyle/>
        <a:p>
          <a:endParaRPr lang="ru-RU"/>
        </a:p>
      </dgm:t>
    </dgm:pt>
    <dgm:pt modelId="{0430767C-CD91-4257-9C9A-E54B251C98B0}" type="pres">
      <dgm:prSet presAssocID="{19F2682C-F9C7-4CE8-85AD-F595047D047F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53533B-087E-403F-9222-7DCA4A972017}" type="pres">
      <dgm:prSet presAssocID="{83DC1A22-C23D-4A71-87C8-E7D864195900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525DB4-3D8A-4B46-BBE4-4BA6D78D5F15}" type="pres">
      <dgm:prSet presAssocID="{FAEA9A51-3010-4F43-8E93-999D0C05D978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A635B8-6FCE-446B-BCD7-17D106B8AF4D}" type="pres">
      <dgm:prSet presAssocID="{6AC4A898-ACA6-47E4-AF70-4CB6845FB038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9B1033-97E1-4A0D-A603-482E73FFF609}" srcId="{DC7FE168-49F9-45B7-B390-0B505069BC1D}" destId="{6AC4A898-ACA6-47E4-AF70-4CB6845FB038}" srcOrd="3" destOrd="0" parTransId="{7CB5A001-8F04-4FE1-AD18-32DB6BB7FD1E}" sibTransId="{A48E6AC4-BD27-46CF-A138-B7C0906DDFEB}"/>
    <dgm:cxn modelId="{F51C2A4C-D007-48EF-B327-27CBBC720DB5}" type="presOf" srcId="{83DC1A22-C23D-4A71-87C8-E7D864195900}" destId="{D453533B-087E-403F-9222-7DCA4A972017}" srcOrd="1" destOrd="0" presId="urn:microsoft.com/office/officeart/2005/8/layout/target3"/>
    <dgm:cxn modelId="{5A92098C-91BA-45B2-BB1C-27C0F7A3BAC1}" srcId="{DC7FE168-49F9-45B7-B390-0B505069BC1D}" destId="{19F2682C-F9C7-4CE8-85AD-F595047D047F}" srcOrd="0" destOrd="0" parTransId="{556781CA-51C1-49A9-8A7E-18E605B783EF}" sibTransId="{60215BF1-3BF3-4E81-BA99-B81A96083CDA}"/>
    <dgm:cxn modelId="{71ADDB1A-8447-43F8-A13C-224A440AF45B}" type="presOf" srcId="{83DC1A22-C23D-4A71-87C8-E7D864195900}" destId="{03A76266-DBC7-4EA3-8122-D0EE53B065AA}" srcOrd="0" destOrd="0" presId="urn:microsoft.com/office/officeart/2005/8/layout/target3"/>
    <dgm:cxn modelId="{4B1685A0-656B-4E8A-BF1A-9B5CF98E1DFC}" type="presOf" srcId="{FAEA9A51-3010-4F43-8E93-999D0C05D978}" destId="{92525DB4-3D8A-4B46-BBE4-4BA6D78D5F15}" srcOrd="1" destOrd="0" presId="urn:microsoft.com/office/officeart/2005/8/layout/target3"/>
    <dgm:cxn modelId="{2543C15F-C68E-4B8B-9464-592A7D9CA90C}" type="presOf" srcId="{19F2682C-F9C7-4CE8-85AD-F595047D047F}" destId="{3F6890B1-5BFA-45C5-918D-A84F76466A04}" srcOrd="0" destOrd="0" presId="urn:microsoft.com/office/officeart/2005/8/layout/target3"/>
    <dgm:cxn modelId="{DD92ABA9-3375-4C1D-BCB3-4F284E659770}" type="presOf" srcId="{DC7FE168-49F9-45B7-B390-0B505069BC1D}" destId="{BD1F6FD1-29C5-4787-9C92-3DB827E546B4}" srcOrd="0" destOrd="0" presId="urn:microsoft.com/office/officeart/2005/8/layout/target3"/>
    <dgm:cxn modelId="{9A698CD7-5F92-4C12-9A74-1A276DE61B39}" type="presOf" srcId="{19F2682C-F9C7-4CE8-85AD-F595047D047F}" destId="{0430767C-CD91-4257-9C9A-E54B251C98B0}" srcOrd="1" destOrd="0" presId="urn:microsoft.com/office/officeart/2005/8/layout/target3"/>
    <dgm:cxn modelId="{195A46C9-A1DE-48BC-92CF-50B5D2FA3B3D}" type="presOf" srcId="{6AC4A898-ACA6-47E4-AF70-4CB6845FB038}" destId="{CF4BD8E8-B206-4245-81CB-0D746344F24F}" srcOrd="0" destOrd="0" presId="urn:microsoft.com/office/officeart/2005/8/layout/target3"/>
    <dgm:cxn modelId="{2BCD1BE6-9658-48BC-8D50-A9CC811DB752}" srcId="{DC7FE168-49F9-45B7-B390-0B505069BC1D}" destId="{83DC1A22-C23D-4A71-87C8-E7D864195900}" srcOrd="1" destOrd="0" parTransId="{55B44668-7298-4AF9-961E-55905A01FEA6}" sibTransId="{7EBA2522-0934-4B39-AF8A-522047FA1B21}"/>
    <dgm:cxn modelId="{A058830D-CD62-47F8-BDC2-9A26598B387E}" srcId="{DC7FE168-49F9-45B7-B390-0B505069BC1D}" destId="{FAEA9A51-3010-4F43-8E93-999D0C05D978}" srcOrd="2" destOrd="0" parTransId="{D825E030-02D3-4352-9074-EEA40544A9A0}" sibTransId="{E200A320-C7B5-4684-9FEA-574EC01F301D}"/>
    <dgm:cxn modelId="{F85B4F46-750A-4AF7-AC1F-85A8112214B8}" type="presOf" srcId="{6AC4A898-ACA6-47E4-AF70-4CB6845FB038}" destId="{CEA635B8-6FCE-446B-BCD7-17D106B8AF4D}" srcOrd="1" destOrd="0" presId="urn:microsoft.com/office/officeart/2005/8/layout/target3"/>
    <dgm:cxn modelId="{B58C9004-8288-42CD-BE5C-2C3449E81853}" type="presOf" srcId="{FAEA9A51-3010-4F43-8E93-999D0C05D978}" destId="{8588BBC6-0284-406D-B428-DD14E183B303}" srcOrd="0" destOrd="0" presId="urn:microsoft.com/office/officeart/2005/8/layout/target3"/>
    <dgm:cxn modelId="{05066112-ED4F-4AB6-A057-817BF0A5287D}" type="presParOf" srcId="{BD1F6FD1-29C5-4787-9C92-3DB827E546B4}" destId="{04403430-7EAC-4997-8AB8-27F072920D13}" srcOrd="0" destOrd="0" presId="urn:microsoft.com/office/officeart/2005/8/layout/target3"/>
    <dgm:cxn modelId="{8C335187-B0EF-4FEF-B577-B0F4904B861E}" type="presParOf" srcId="{BD1F6FD1-29C5-4787-9C92-3DB827E546B4}" destId="{C8F19249-259A-46C6-9DB5-E319075F93B8}" srcOrd="1" destOrd="0" presId="urn:microsoft.com/office/officeart/2005/8/layout/target3"/>
    <dgm:cxn modelId="{CFFDEE3D-CD69-4576-85F2-85C8A818B16F}" type="presParOf" srcId="{BD1F6FD1-29C5-4787-9C92-3DB827E546B4}" destId="{3F6890B1-5BFA-45C5-918D-A84F76466A04}" srcOrd="2" destOrd="0" presId="urn:microsoft.com/office/officeart/2005/8/layout/target3"/>
    <dgm:cxn modelId="{5BD80528-B46C-4DD8-A2EC-6806A2AE364B}" type="presParOf" srcId="{BD1F6FD1-29C5-4787-9C92-3DB827E546B4}" destId="{D312ADA8-D763-4F15-B21B-F155EF0D7098}" srcOrd="3" destOrd="0" presId="urn:microsoft.com/office/officeart/2005/8/layout/target3"/>
    <dgm:cxn modelId="{B5ADCA63-B564-4D1D-8B34-1EF1C022344A}" type="presParOf" srcId="{BD1F6FD1-29C5-4787-9C92-3DB827E546B4}" destId="{AC0EAAB8-ACBA-4839-9375-2EA1F5EE5BCA}" srcOrd="4" destOrd="0" presId="urn:microsoft.com/office/officeart/2005/8/layout/target3"/>
    <dgm:cxn modelId="{0C063049-743C-4BCD-81C8-C77120F475AA}" type="presParOf" srcId="{BD1F6FD1-29C5-4787-9C92-3DB827E546B4}" destId="{03A76266-DBC7-4EA3-8122-D0EE53B065AA}" srcOrd="5" destOrd="0" presId="urn:microsoft.com/office/officeart/2005/8/layout/target3"/>
    <dgm:cxn modelId="{28DE9087-AA45-4C51-A7FA-1FAD6C246C17}" type="presParOf" srcId="{BD1F6FD1-29C5-4787-9C92-3DB827E546B4}" destId="{90925C48-0467-480B-AB85-6A8F7552940D}" srcOrd="6" destOrd="0" presId="urn:microsoft.com/office/officeart/2005/8/layout/target3"/>
    <dgm:cxn modelId="{71A9EF0B-7A12-41C8-9BAF-32A1C0C89CF3}" type="presParOf" srcId="{BD1F6FD1-29C5-4787-9C92-3DB827E546B4}" destId="{9297F765-F617-4E51-89BD-E3F06A321442}" srcOrd="7" destOrd="0" presId="urn:microsoft.com/office/officeart/2005/8/layout/target3"/>
    <dgm:cxn modelId="{F175082C-E71E-4296-83BB-E22C0EFB7F30}" type="presParOf" srcId="{BD1F6FD1-29C5-4787-9C92-3DB827E546B4}" destId="{8588BBC6-0284-406D-B428-DD14E183B303}" srcOrd="8" destOrd="0" presId="urn:microsoft.com/office/officeart/2005/8/layout/target3"/>
    <dgm:cxn modelId="{7AC76120-D260-4739-B29E-1BB173BFD6F4}" type="presParOf" srcId="{BD1F6FD1-29C5-4787-9C92-3DB827E546B4}" destId="{D0CA0241-AAF8-4E50-B70F-5A3E72B38276}" srcOrd="9" destOrd="0" presId="urn:microsoft.com/office/officeart/2005/8/layout/target3"/>
    <dgm:cxn modelId="{142EA1FF-8894-4EF0-9E6E-B2C13752D670}" type="presParOf" srcId="{BD1F6FD1-29C5-4787-9C92-3DB827E546B4}" destId="{33B8309A-FC69-40C4-BF38-6B0B369446E5}" srcOrd="10" destOrd="0" presId="urn:microsoft.com/office/officeart/2005/8/layout/target3"/>
    <dgm:cxn modelId="{93014ABF-1D91-413A-A579-8EB77E3E8DC3}" type="presParOf" srcId="{BD1F6FD1-29C5-4787-9C92-3DB827E546B4}" destId="{CF4BD8E8-B206-4245-81CB-0D746344F24F}" srcOrd="11" destOrd="0" presId="urn:microsoft.com/office/officeart/2005/8/layout/target3"/>
    <dgm:cxn modelId="{FC1CA63F-981B-4180-B3D0-6223CED10F7F}" type="presParOf" srcId="{BD1F6FD1-29C5-4787-9C92-3DB827E546B4}" destId="{0430767C-CD91-4257-9C9A-E54B251C98B0}" srcOrd="12" destOrd="0" presId="urn:microsoft.com/office/officeart/2005/8/layout/target3"/>
    <dgm:cxn modelId="{A220E5B9-800F-4891-A360-B3C993C393A0}" type="presParOf" srcId="{BD1F6FD1-29C5-4787-9C92-3DB827E546B4}" destId="{D453533B-087E-403F-9222-7DCA4A972017}" srcOrd="13" destOrd="0" presId="urn:microsoft.com/office/officeart/2005/8/layout/target3"/>
    <dgm:cxn modelId="{4CC1F630-6D7E-42AE-969E-C686FA974422}" type="presParOf" srcId="{BD1F6FD1-29C5-4787-9C92-3DB827E546B4}" destId="{92525DB4-3D8A-4B46-BBE4-4BA6D78D5F15}" srcOrd="14" destOrd="0" presId="urn:microsoft.com/office/officeart/2005/8/layout/target3"/>
    <dgm:cxn modelId="{9E75F7BC-0C08-4EE1-8438-419C3A001BFD}" type="presParOf" srcId="{BD1F6FD1-29C5-4787-9C92-3DB827E546B4}" destId="{CEA635B8-6FCE-446B-BCD7-17D106B8AF4D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BA12E0-E720-4A03-AD47-1C008CE3CD8D}">
      <dsp:nvSpPr>
        <dsp:cNvPr id="0" name=""/>
        <dsp:cNvSpPr/>
      </dsp:nvSpPr>
      <dsp:spPr>
        <a:xfrm>
          <a:off x="2738687" y="2235664"/>
          <a:ext cx="2501320" cy="1854842"/>
        </a:xfrm>
        <a:prstGeom prst="ellipse">
          <a:avLst/>
        </a:prstGeom>
        <a:solidFill>
          <a:schemeClr val="accent3">
            <a:lumMod val="20000"/>
            <a:lumOff val="80000"/>
          </a:schemeClr>
        </a:solidFill>
        <a:ln w="381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u="sng" kern="1200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rPr>
            <a:t>Бережная медицина</a:t>
          </a:r>
          <a:endParaRPr lang="ru-RU" sz="2800" kern="1200" dirty="0"/>
        </a:p>
      </dsp:txBody>
      <dsp:txXfrm>
        <a:off x="3104997" y="2507299"/>
        <a:ext cx="1768700" cy="1311572"/>
      </dsp:txXfrm>
    </dsp:sp>
    <dsp:sp modelId="{3B082AD7-9D10-4A7A-B36D-56A41D711437}">
      <dsp:nvSpPr>
        <dsp:cNvPr id="0" name=""/>
        <dsp:cNvSpPr/>
      </dsp:nvSpPr>
      <dsp:spPr>
        <a:xfrm rot="16133315">
          <a:off x="3731268" y="1728516"/>
          <a:ext cx="472581" cy="6229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0800000">
        <a:off x="3803530" y="1923977"/>
        <a:ext cx="330807" cy="373760"/>
      </dsp:txXfrm>
    </dsp:sp>
    <dsp:sp modelId="{71265CFC-D657-48AE-9439-0D09484C76A1}">
      <dsp:nvSpPr>
        <dsp:cNvPr id="0" name=""/>
        <dsp:cNvSpPr/>
      </dsp:nvSpPr>
      <dsp:spPr>
        <a:xfrm>
          <a:off x="2423339" y="0"/>
          <a:ext cx="3044831" cy="1832160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 w="381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solidFill>
                <a:schemeClr val="accent1">
                  <a:lumMod val="50000"/>
                </a:schemeClr>
              </a:solidFill>
              <a:latin typeface="Times New Roman"/>
              <a:ea typeface="Calibri"/>
            </a:rPr>
            <a:t>Б</a:t>
          </a:r>
          <a:r>
            <a:rPr lang="ru-RU" sz="2700" b="1" kern="1200" dirty="0" smtClean="0">
              <a:solidFill>
                <a:schemeClr val="accent1">
                  <a:lumMod val="50000"/>
                </a:schemeClr>
              </a:solidFill>
              <a:effectLst/>
              <a:latin typeface="Times New Roman"/>
              <a:ea typeface="Calibri"/>
            </a:rPr>
            <a:t>ережное отношение к пациенту</a:t>
          </a:r>
          <a:endParaRPr lang="ru-RU" sz="2700" b="1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869244" y="268314"/>
        <a:ext cx="2153021" cy="1295532"/>
      </dsp:txXfrm>
    </dsp:sp>
    <dsp:sp modelId="{C153F5C6-1A8D-49DA-B92E-0E5C6F3B952B}">
      <dsp:nvSpPr>
        <dsp:cNvPr id="0" name=""/>
        <dsp:cNvSpPr/>
      </dsp:nvSpPr>
      <dsp:spPr>
        <a:xfrm rot="2235561">
          <a:off x="4977626" y="3542967"/>
          <a:ext cx="603723" cy="6229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4996109" y="3612728"/>
        <a:ext cx="422606" cy="373760"/>
      </dsp:txXfrm>
    </dsp:sp>
    <dsp:sp modelId="{1890E476-0C0C-4B1C-9451-B0FC6B8B8FC6}">
      <dsp:nvSpPr>
        <dsp:cNvPr id="0" name=""/>
        <dsp:cNvSpPr/>
      </dsp:nvSpPr>
      <dsp:spPr>
        <a:xfrm rot="20550877">
          <a:off x="4668982" y="3851997"/>
          <a:ext cx="2860643" cy="1832160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 w="381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solidFill>
                <a:srgbClr val="002060"/>
              </a:solidFill>
              <a:latin typeface="Times New Roman"/>
              <a:ea typeface="Calibri"/>
            </a:rPr>
            <a:t>Б</a:t>
          </a:r>
          <a:r>
            <a:rPr lang="ru-RU" sz="2700" b="1" kern="1200" dirty="0" smtClean="0">
              <a:solidFill>
                <a:srgbClr val="002060"/>
              </a:solidFill>
              <a:effectLst/>
              <a:latin typeface="Times New Roman"/>
              <a:ea typeface="Calibri"/>
            </a:rPr>
            <a:t>ережное отношение к персоналу </a:t>
          </a:r>
          <a:endParaRPr lang="ru-RU" sz="2700" b="1" kern="1200" dirty="0">
            <a:solidFill>
              <a:srgbClr val="002060"/>
            </a:solidFill>
          </a:endParaRPr>
        </a:p>
      </dsp:txBody>
      <dsp:txXfrm>
        <a:off x="5087913" y="4120311"/>
        <a:ext cx="2022781" cy="1295532"/>
      </dsp:txXfrm>
    </dsp:sp>
    <dsp:sp modelId="{7A0AE877-CE92-4C5F-9349-95C316392B78}">
      <dsp:nvSpPr>
        <dsp:cNvPr id="0" name=""/>
        <dsp:cNvSpPr/>
      </dsp:nvSpPr>
      <dsp:spPr>
        <a:xfrm rot="8730159">
          <a:off x="2196985" y="3475475"/>
          <a:ext cx="762438" cy="622934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0800000">
        <a:off x="2367434" y="3547141"/>
        <a:ext cx="575558" cy="373760"/>
      </dsp:txXfrm>
    </dsp:sp>
    <dsp:sp modelId="{14EDEAC9-A895-4B01-AB55-D521A4C354C5}">
      <dsp:nvSpPr>
        <dsp:cNvPr id="0" name=""/>
        <dsp:cNvSpPr/>
      </dsp:nvSpPr>
      <dsp:spPr>
        <a:xfrm rot="774690">
          <a:off x="175229" y="3849633"/>
          <a:ext cx="2957217" cy="1836887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 w="381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solidFill>
                <a:srgbClr val="002060"/>
              </a:solidFill>
              <a:latin typeface="Times New Roman"/>
              <a:ea typeface="Calibri"/>
            </a:rPr>
            <a:t>Б</a:t>
          </a:r>
          <a:r>
            <a:rPr lang="ru-RU" sz="2700" b="1" kern="1200" dirty="0" smtClean="0">
              <a:solidFill>
                <a:srgbClr val="002060"/>
              </a:solidFill>
              <a:effectLst/>
              <a:latin typeface="Times New Roman"/>
              <a:ea typeface="Calibri"/>
            </a:rPr>
            <a:t>ережное отношение к ресурсам</a:t>
          </a:r>
          <a:endParaRPr lang="ru-RU" sz="2700" kern="1200" dirty="0"/>
        </a:p>
      </dsp:txBody>
      <dsp:txXfrm>
        <a:off x="608303" y="4118639"/>
        <a:ext cx="2091069" cy="12988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0994E5-BB5B-4581-8DF9-D09F06214E37}">
      <dsp:nvSpPr>
        <dsp:cNvPr id="0" name=""/>
        <dsp:cNvSpPr/>
      </dsp:nvSpPr>
      <dsp:spPr>
        <a:xfrm>
          <a:off x="2355743" y="0"/>
          <a:ext cx="2684819" cy="1429974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CEAED0-F1D1-4B42-9EA5-C14C2E866D00}">
      <dsp:nvSpPr>
        <dsp:cNvPr id="0" name=""/>
        <dsp:cNvSpPr/>
      </dsp:nvSpPr>
      <dsp:spPr>
        <a:xfrm>
          <a:off x="2880322" y="407653"/>
          <a:ext cx="1690756" cy="398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u="sng" kern="12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Пациент </a:t>
          </a:r>
          <a:endParaRPr lang="ru-RU" sz="2400" b="1" u="sng" kern="1200" dirty="0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880322" y="407653"/>
        <a:ext cx="1690756" cy="398921"/>
      </dsp:txXfrm>
    </dsp:sp>
    <dsp:sp modelId="{441D4304-EBAF-4B31-8039-2CFED5FF29FE}">
      <dsp:nvSpPr>
        <dsp:cNvPr id="0" name=""/>
        <dsp:cNvSpPr/>
      </dsp:nvSpPr>
      <dsp:spPr>
        <a:xfrm>
          <a:off x="1323958" y="821733"/>
          <a:ext cx="3953950" cy="1429974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07A047-5606-40F9-9812-C22B2C0E2C9A}">
      <dsp:nvSpPr>
        <dsp:cNvPr id="0" name=""/>
        <dsp:cNvSpPr/>
      </dsp:nvSpPr>
      <dsp:spPr>
        <a:xfrm>
          <a:off x="1920467" y="1343758"/>
          <a:ext cx="1547042" cy="398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u="sng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Врач </a:t>
          </a:r>
          <a:endParaRPr lang="ru-RU" sz="2800" b="1" u="sng" kern="1200" dirty="0">
            <a:solidFill>
              <a:schemeClr val="bg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920467" y="1343758"/>
        <a:ext cx="1547042" cy="398921"/>
      </dsp:txXfrm>
    </dsp:sp>
    <dsp:sp modelId="{CBFEEEE2-206F-4964-B76E-CDA2D8AEE869}">
      <dsp:nvSpPr>
        <dsp:cNvPr id="0" name=""/>
        <dsp:cNvSpPr/>
      </dsp:nvSpPr>
      <dsp:spPr>
        <a:xfrm>
          <a:off x="1583635" y="1487772"/>
          <a:ext cx="4357376" cy="1429974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DEB24F-4E4B-4813-81D2-D313D692E7B9}">
      <dsp:nvSpPr>
        <dsp:cNvPr id="0" name=""/>
        <dsp:cNvSpPr/>
      </dsp:nvSpPr>
      <dsp:spPr>
        <a:xfrm>
          <a:off x="2996524" y="2135848"/>
          <a:ext cx="2592285" cy="398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Медицинская сестра</a:t>
          </a:r>
          <a:endParaRPr lang="ru-RU" sz="2000" b="1" u="sng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96524" y="2135848"/>
        <a:ext cx="2592285" cy="398921"/>
      </dsp:txXfrm>
    </dsp:sp>
    <dsp:sp modelId="{20197A1C-E3ED-4482-927B-1AA5E761CCDA}">
      <dsp:nvSpPr>
        <dsp:cNvPr id="0" name=""/>
        <dsp:cNvSpPr/>
      </dsp:nvSpPr>
      <dsp:spPr>
        <a:xfrm>
          <a:off x="1296145" y="2639907"/>
          <a:ext cx="3800016" cy="1228997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D9A986-0201-4AAE-97B6-36EE09E4199F}">
      <dsp:nvSpPr>
        <dsp:cNvPr id="0" name=""/>
        <dsp:cNvSpPr/>
      </dsp:nvSpPr>
      <dsp:spPr>
        <a:xfrm>
          <a:off x="1944218" y="2797636"/>
          <a:ext cx="2709676" cy="778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u="sng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Временные потери </a:t>
          </a:r>
          <a:endParaRPr lang="ru-RU" sz="2800" b="1" u="sng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944218" y="2797636"/>
        <a:ext cx="2709676" cy="7783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5818E1-8690-472A-A7B5-D49EDD071D0D}">
      <dsp:nvSpPr>
        <dsp:cNvPr id="0" name=""/>
        <dsp:cNvSpPr/>
      </dsp:nvSpPr>
      <dsp:spPr>
        <a:xfrm>
          <a:off x="228" y="841484"/>
          <a:ext cx="1412636" cy="565054"/>
        </a:xfrm>
        <a:prstGeom prst="chevron">
          <a:avLst/>
        </a:prstGeom>
        <a:solidFill>
          <a:schemeClr val="bg1"/>
        </a:solidFill>
        <a:ln>
          <a:solidFill>
            <a:srgbClr val="0070C0"/>
          </a:soli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Врач</a:t>
          </a:r>
          <a:endParaRPr lang="ru-RU" sz="2400" b="1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282755" y="841484"/>
        <a:ext cx="847582" cy="565054"/>
      </dsp:txXfrm>
    </dsp:sp>
    <dsp:sp modelId="{3F89BB6F-EDE6-4042-AE65-D019477A15E2}">
      <dsp:nvSpPr>
        <dsp:cNvPr id="0" name=""/>
        <dsp:cNvSpPr/>
      </dsp:nvSpPr>
      <dsp:spPr>
        <a:xfrm>
          <a:off x="1271601" y="841484"/>
          <a:ext cx="2027005" cy="565054"/>
        </a:xfrm>
        <a:prstGeom prst="chevron">
          <a:avLst/>
        </a:prstGeom>
        <a:solidFill>
          <a:schemeClr val="bg1"/>
        </a:solidFill>
        <a:ln>
          <a:solidFill>
            <a:schemeClr val="bg2">
              <a:lumMod val="50000"/>
            </a:schemeClr>
          </a:soli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Пациент</a:t>
          </a:r>
          <a:endParaRPr lang="ru-RU" sz="20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1554128" y="841484"/>
        <a:ext cx="1461951" cy="5650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2564E5-7ED9-4449-AE44-F6E7F2A41840}">
      <dsp:nvSpPr>
        <dsp:cNvPr id="0" name=""/>
        <dsp:cNvSpPr/>
      </dsp:nvSpPr>
      <dsp:spPr>
        <a:xfrm>
          <a:off x="4113" y="0"/>
          <a:ext cx="2459101" cy="737866"/>
        </a:xfrm>
        <a:prstGeom prst="chevron">
          <a:avLst/>
        </a:prstGeom>
        <a:solidFill>
          <a:schemeClr val="bg1"/>
        </a:solidFill>
        <a:ln>
          <a:solidFill>
            <a:schemeClr val="bg2">
              <a:lumMod val="25000"/>
            </a:schemeClr>
          </a:soli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2">
                  <a:lumMod val="50000"/>
                </a:schemeClr>
              </a:solidFill>
              <a:latin typeface="Times New Roman"/>
              <a:ea typeface="Calibri"/>
            </a:rPr>
            <a:t>М</a:t>
          </a:r>
          <a:r>
            <a:rPr lang="ru-RU" sz="2000" b="1" kern="1200" dirty="0" smtClean="0">
              <a:solidFill>
                <a:schemeClr val="bg2">
                  <a:lumMod val="50000"/>
                </a:schemeClr>
              </a:solidFill>
              <a:effectLst/>
              <a:latin typeface="Times New Roman"/>
              <a:ea typeface="Calibri"/>
            </a:rPr>
            <a:t>едицинская сестра </a:t>
          </a:r>
          <a:endParaRPr lang="ru-RU" sz="2000" b="1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73046" y="0"/>
        <a:ext cx="1721235" cy="737866"/>
      </dsp:txXfrm>
    </dsp:sp>
    <dsp:sp modelId="{29C70D71-C982-4820-BBAE-74F37B0219A0}">
      <dsp:nvSpPr>
        <dsp:cNvPr id="0" name=""/>
        <dsp:cNvSpPr/>
      </dsp:nvSpPr>
      <dsp:spPr>
        <a:xfrm>
          <a:off x="2217304" y="0"/>
          <a:ext cx="2459101" cy="737866"/>
        </a:xfrm>
        <a:prstGeom prst="chevron">
          <a:avLst/>
        </a:prstGeom>
        <a:solidFill>
          <a:schemeClr val="bg1"/>
        </a:solidFill>
        <a:ln>
          <a:solidFill>
            <a:srgbClr val="0070C0"/>
          </a:soli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016" tIns="41339" rIns="41339" bIns="41339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solidFill>
                <a:schemeClr val="bg2">
                  <a:lumMod val="50000"/>
                </a:schemeClr>
              </a:solidFill>
              <a:effectLst/>
              <a:latin typeface="Times New Roman"/>
              <a:ea typeface="Calibri"/>
            </a:rPr>
            <a:t>Пациент</a:t>
          </a:r>
          <a:endParaRPr lang="ru-RU" sz="3100" b="1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2586237" y="0"/>
        <a:ext cx="1721235" cy="7378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403430-7EAC-4997-8AB8-27F072920D13}">
      <dsp:nvSpPr>
        <dsp:cNvPr id="0" name=""/>
        <dsp:cNvSpPr/>
      </dsp:nvSpPr>
      <dsp:spPr>
        <a:xfrm>
          <a:off x="-5423" y="112204"/>
          <a:ext cx="4672134" cy="4672134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6890B1-5BFA-45C5-918D-A84F76466A04}">
      <dsp:nvSpPr>
        <dsp:cNvPr id="0" name=""/>
        <dsp:cNvSpPr/>
      </dsp:nvSpPr>
      <dsp:spPr>
        <a:xfrm>
          <a:off x="2319796" y="63708"/>
          <a:ext cx="5472517" cy="476912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Times New Roman" pitchFamily="18" charset="0"/>
              <a:cs typeface="Times New Roman" pitchFamily="18" charset="0"/>
            </a:rPr>
            <a:t>Сбалансировать нагрузку между медицинскими сестрами </a:t>
          </a:r>
        </a:p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Times New Roman" pitchFamily="18" charset="0"/>
              <a:cs typeface="Times New Roman" pitchFamily="18" charset="0"/>
            </a:rPr>
            <a:t> Эффективно использовать кадровый ресурс </a:t>
          </a:r>
          <a:endParaRPr lang="ru-RU" sz="19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19796" y="63708"/>
        <a:ext cx="5472517" cy="1013439"/>
      </dsp:txXfrm>
    </dsp:sp>
    <dsp:sp modelId="{AC0EAAB8-ACBA-4839-9375-2EA1F5EE5BCA}">
      <dsp:nvSpPr>
        <dsp:cNvPr id="0" name=""/>
        <dsp:cNvSpPr/>
      </dsp:nvSpPr>
      <dsp:spPr>
        <a:xfrm>
          <a:off x="607794" y="1105033"/>
          <a:ext cx="3445698" cy="344569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A76266-DBC7-4EA3-8122-D0EE53B065AA}">
      <dsp:nvSpPr>
        <dsp:cNvPr id="0" name=""/>
        <dsp:cNvSpPr/>
      </dsp:nvSpPr>
      <dsp:spPr>
        <a:xfrm>
          <a:off x="2330643" y="1105033"/>
          <a:ext cx="5450822" cy="344569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Times New Roman" pitchFamily="18" charset="0"/>
              <a:cs typeface="Times New Roman" pitchFamily="18" charset="0"/>
            </a:rPr>
            <a:t>Оптимально расставить офисную технику и    сократить лишние перемещения</a:t>
          </a:r>
          <a:endParaRPr lang="ru-RU" sz="19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30643" y="1105033"/>
        <a:ext cx="5450822" cy="992828"/>
      </dsp:txXfrm>
    </dsp:sp>
    <dsp:sp modelId="{9297F765-F617-4E51-89BD-E3F06A321442}">
      <dsp:nvSpPr>
        <dsp:cNvPr id="0" name=""/>
        <dsp:cNvSpPr/>
      </dsp:nvSpPr>
      <dsp:spPr>
        <a:xfrm>
          <a:off x="1221011" y="2097861"/>
          <a:ext cx="2219263" cy="221926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88BBC6-0284-406D-B428-DD14E183B303}">
      <dsp:nvSpPr>
        <dsp:cNvPr id="0" name=""/>
        <dsp:cNvSpPr/>
      </dsp:nvSpPr>
      <dsp:spPr>
        <a:xfrm>
          <a:off x="2330643" y="2097861"/>
          <a:ext cx="5450822" cy="221926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Times New Roman" pitchFamily="18" charset="0"/>
              <a:cs typeface="Times New Roman" pitchFamily="18" charset="0"/>
            </a:rPr>
            <a:t>Снизить дефекты в  работе медицинских сестер</a:t>
          </a:r>
          <a:endParaRPr lang="ru-RU" sz="19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30643" y="2097861"/>
        <a:ext cx="5450822" cy="992828"/>
      </dsp:txXfrm>
    </dsp:sp>
    <dsp:sp modelId="{33B8309A-FC69-40C4-BF38-6B0B369446E5}">
      <dsp:nvSpPr>
        <dsp:cNvPr id="0" name=""/>
        <dsp:cNvSpPr/>
      </dsp:nvSpPr>
      <dsp:spPr>
        <a:xfrm>
          <a:off x="1834229" y="3090690"/>
          <a:ext cx="992828" cy="99282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F4BD8E8-B206-4245-81CB-0D746344F24F}">
      <dsp:nvSpPr>
        <dsp:cNvPr id="0" name=""/>
        <dsp:cNvSpPr/>
      </dsp:nvSpPr>
      <dsp:spPr>
        <a:xfrm>
          <a:off x="2330643" y="3090690"/>
          <a:ext cx="5450822" cy="9928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Times New Roman" pitchFamily="18" charset="0"/>
              <a:cs typeface="Times New Roman" pitchFamily="18" charset="0"/>
            </a:rPr>
            <a:t>Сформировать рациональные потоки пациентов в зависимости от цели посещения. </a:t>
          </a:r>
          <a:endParaRPr lang="ru-RU" sz="19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30643" y="3090690"/>
        <a:ext cx="5450822" cy="9928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9099-1544-4780-BEFC-4FB43AB66782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E7AFE-CFA2-4315-AF3F-C3A8BB776E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9099-1544-4780-BEFC-4FB43AB66782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E7AFE-CFA2-4315-AF3F-C3A8BB776E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9099-1544-4780-BEFC-4FB43AB66782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E7AFE-CFA2-4315-AF3F-C3A8BB776E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9099-1544-4780-BEFC-4FB43AB66782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E7AFE-CFA2-4315-AF3F-C3A8BB776E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9099-1544-4780-BEFC-4FB43AB66782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E7AFE-CFA2-4315-AF3F-C3A8BB776E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9099-1544-4780-BEFC-4FB43AB66782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E7AFE-CFA2-4315-AF3F-C3A8BB776E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9099-1544-4780-BEFC-4FB43AB66782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E7AFE-CFA2-4315-AF3F-C3A8BB776E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9099-1544-4780-BEFC-4FB43AB66782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E7AFE-CFA2-4315-AF3F-C3A8BB776E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9099-1544-4780-BEFC-4FB43AB66782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E7AFE-CFA2-4315-AF3F-C3A8BB776E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9099-1544-4780-BEFC-4FB43AB66782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E7AFE-CFA2-4315-AF3F-C3A8BB776EF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B9099-1544-4780-BEFC-4FB43AB66782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6E7AFE-CFA2-4315-AF3F-C3A8BB776EF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06E7AFE-CFA2-4315-AF3F-C3A8BB776EFB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1DCB9099-1544-4780-BEFC-4FB43AB66782}" type="datetimeFigureOut">
              <a:rPr lang="ru-RU" smtClean="0"/>
              <a:t>13.04.2023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cropped-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827584" y="1700809"/>
            <a:ext cx="7148905" cy="311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291047" cy="2308398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ru-RU" sz="2800" u="sng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u="sng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u="sng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u="sng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u="sng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u="sng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u="sng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u="sng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u="sng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u="sng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b="1" u="sng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ГБУЗ </a:t>
            </a:r>
            <a:r>
              <a:rPr lang="ru-RU" sz="3600" b="1" u="sng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СО «</a:t>
            </a:r>
            <a:r>
              <a:rPr lang="ru-RU" sz="3600" b="1" u="sng" dirty="0" err="1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Сызранская</a:t>
            </a:r>
            <a:r>
              <a:rPr lang="ru-RU" sz="3600" b="1" u="sng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u="sng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ЦГРБ»</a:t>
            </a:r>
            <a:br>
              <a:rPr lang="ru-RU" sz="3600" b="1" u="sng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Сестринский </a:t>
            </a:r>
            <a:r>
              <a:rPr lang="ru-RU" sz="4000" b="1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пост </a:t>
            </a:r>
            <a:r>
              <a:rPr lang="ru-RU" sz="40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 амбулаторно </a:t>
            </a:r>
            <a:r>
              <a:rPr lang="ru-RU" sz="4000" b="1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40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поликлиническом подразделении»</a:t>
            </a:r>
            <a:r>
              <a:rPr lang="ru-RU" sz="4000" b="1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5301208"/>
            <a:ext cx="7272808" cy="1064648"/>
          </a:xfrm>
        </p:spPr>
        <p:txBody>
          <a:bodyPr>
            <a:normAutofit fontScale="85000" lnSpcReduction="10000"/>
          </a:bodyPr>
          <a:lstStyle/>
          <a:p>
            <a:pPr algn="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Докладчик</a:t>
            </a:r>
            <a:r>
              <a:rPr lang="ru-RU" sz="2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Трифонова Оксана </a:t>
            </a:r>
            <a:r>
              <a:rPr lang="ru-RU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Владимировна</a:t>
            </a:r>
            <a:endParaRPr lang="ru-RU" sz="2800" b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Старшая медицинская сестра поликлиники№5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3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45993"/>
            <a:ext cx="7560840" cy="648072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Оптимизация процесса:</a:t>
            </a:r>
            <a:endParaRPr lang="ru-RU" sz="40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48" y="1196752"/>
            <a:ext cx="2648646" cy="3974522"/>
          </a:xfrm>
          <a:prstGeom prst="rect">
            <a:avLst/>
          </a:prstGeom>
          <a:noFill/>
          <a:ln w="3810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20888"/>
            <a:ext cx="2929664" cy="3906218"/>
          </a:xfrm>
          <a:prstGeom prst="rect">
            <a:avLst/>
          </a:prstGeom>
          <a:noFill/>
          <a:ln w="3810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428174891"/>
              </p:ext>
            </p:extLst>
          </p:nvPr>
        </p:nvGraphicFramePr>
        <p:xfrm>
          <a:off x="3721436" y="548680"/>
          <a:ext cx="3298836" cy="2248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442121160"/>
              </p:ext>
            </p:extLst>
          </p:nvPr>
        </p:nvGraphicFramePr>
        <p:xfrm>
          <a:off x="323528" y="5589240"/>
          <a:ext cx="4680520" cy="737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35244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548830" cy="607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4941168"/>
            <a:ext cx="18722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Содержание в чистоте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88143" y="908720"/>
            <a:ext cx="24951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Стандартизация</a:t>
            </a:r>
            <a:endParaRPr lang="ru-RU" sz="2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07904" y="692696"/>
            <a:ext cx="2736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39639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Совершенствование/ самодисциплина</a:t>
            </a:r>
            <a:endParaRPr lang="ru-RU" sz="2000" dirty="0">
              <a:solidFill>
                <a:srgbClr val="39639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60232" y="1196752"/>
            <a:ext cx="24279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Сортировка</a:t>
            </a:r>
            <a:endParaRPr lang="de-DE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36096" y="5229200"/>
            <a:ext cx="31888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Соблюдение порядка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51947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Улучшение рабочего</a:t>
            </a:r>
          </a:p>
          <a:p>
            <a:pPr lvl="0" algn="ctr"/>
            <a:r>
              <a:rPr lang="ru-RU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пространства</a:t>
            </a:r>
            <a:endParaRPr lang="de-DE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00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123728" y="1052736"/>
            <a:ext cx="6480720" cy="151216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пять простых принципов рациональной организации рабочего пространства, соблюдая которые, можно извлечь максимальную выгоду из имеющихся ресурсов</a:t>
            </a:r>
          </a:p>
          <a:p>
            <a:pPr lvl="0"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60648"/>
            <a:ext cx="4813920" cy="936104"/>
          </a:xfrm>
        </p:spPr>
        <p:txBody>
          <a:bodyPr/>
          <a:lstStyle/>
          <a:p>
            <a:pPr marL="0" indent="0">
              <a:buNone/>
            </a:pPr>
            <a:r>
              <a:rPr lang="ru-RU" sz="4400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Что такое 5С?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05575"/>
            <a:ext cx="1800200" cy="5719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195736" y="2852936"/>
            <a:ext cx="6408712" cy="122413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Это система направленная на правильную, безопасную и эффективную организацию рабочего места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95736" y="4365104"/>
            <a:ext cx="6408712" cy="127444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фундамент Бережливого производства</a:t>
            </a:r>
          </a:p>
        </p:txBody>
      </p:sp>
    </p:spTree>
    <p:extLst>
      <p:ext uri="{BB962C8B-B14F-4D97-AF65-F5344CB8AC3E}">
        <p14:creationId xmlns:p14="http://schemas.microsoft.com/office/powerpoint/2010/main" val="174427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95536" y="332656"/>
            <a:ext cx="7776864" cy="1008112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рабочих мест </a:t>
            </a:r>
            <a:endParaRPr lang="ru-RU" sz="4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67544" y="1340768"/>
            <a:ext cx="3922768" cy="639762"/>
          </a:xfrm>
        </p:spPr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Рабочее место врача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0879" y="2348880"/>
            <a:ext cx="4035607" cy="1008112"/>
          </a:xfrm>
        </p:spPr>
        <p:txBody>
          <a:bodyPr>
            <a:normAutofit fontScale="77500" lnSpcReduction="20000"/>
          </a:bodyPr>
          <a:lstStyle/>
          <a:p>
            <a:pPr marL="45720" indent="0" algn="just">
              <a:buNone/>
            </a:pPr>
            <a:r>
              <a:rPr lang="ru-RU" b="1" dirty="0">
                <a:latin typeface="Times New Roman"/>
                <a:ea typeface="Calibri"/>
              </a:rPr>
              <a:t>В кабинете приема врача было организовано одно рабочее место, оборудованное офисной техникой</a:t>
            </a:r>
            <a:endParaRPr lang="ru-RU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644008" y="1484784"/>
            <a:ext cx="3813130" cy="648072"/>
          </a:xfrm>
        </p:spPr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Рабочее место м/сестры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>
          <a:xfrm>
            <a:off x="4499992" y="2276872"/>
            <a:ext cx="3888432" cy="1368152"/>
          </a:xfrm>
        </p:spPr>
        <p:txBody>
          <a:bodyPr>
            <a:normAutofit fontScale="70000" lnSpcReduction="20000"/>
          </a:bodyPr>
          <a:lstStyle/>
          <a:p>
            <a:pPr marL="45720" indent="0" algn="ctr">
              <a:buNone/>
            </a:pPr>
            <a:r>
              <a:rPr lang="ru-RU" b="1" dirty="0">
                <a:latin typeface="Times New Roman"/>
                <a:ea typeface="Calibri"/>
              </a:rPr>
              <a:t>Рабочее место медицинской сестры было вынесено в  отдельный кабинет, в  котором оборудовано три рабочих места, обеспеченных офисной мебелью и техникой</a:t>
            </a:r>
            <a:r>
              <a:rPr lang="ru-RU" dirty="0">
                <a:latin typeface="Times New Roman"/>
                <a:ea typeface="Calibri"/>
              </a:rPr>
              <a:t>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01007"/>
            <a:ext cx="4064966" cy="2708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01008"/>
            <a:ext cx="4064965" cy="2708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644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8959" y="366970"/>
            <a:ext cx="81369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/>
                <a:ea typeface="Calibri"/>
              </a:rPr>
              <a:t>Прием пациентов врачом-терапевтом осуществляется по записи и участковому принципу. Осмотр и опрос пациента происходит строго конфиденциально,</a:t>
            </a:r>
            <a:r>
              <a:rPr lang="ru-RU" b="1" dirty="0">
                <a:latin typeface="Times New Roman"/>
                <a:ea typeface="Times New Roman"/>
              </a:rPr>
              <a:t> </a:t>
            </a:r>
            <a:r>
              <a:rPr lang="ru-RU" sz="2000" b="1" dirty="0">
                <a:latin typeface="Times New Roman"/>
                <a:ea typeface="Calibri"/>
              </a:rPr>
              <a:t>максимально используется время для  непосредственного выявления проблем у  пациента.</a:t>
            </a:r>
            <a:endParaRPr lang="ru-RU" sz="2000" b="1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6052"/>
            <a:ext cx="3252795" cy="4337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69983"/>
            <a:ext cx="3257346" cy="434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103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6593"/>
              </p:ext>
            </p:extLst>
          </p:nvPr>
        </p:nvGraphicFramePr>
        <p:xfrm>
          <a:off x="755576" y="1845197"/>
          <a:ext cx="6192688" cy="4609500"/>
        </p:xfrm>
        <a:graphic>
          <a:graphicData uri="http://schemas.openxmlformats.org/drawingml/2006/table">
            <a:tbl>
              <a:tblPr firstRow="1" firstCol="1" bandRow="1"/>
              <a:tblGrid>
                <a:gridCol w="5184576"/>
                <a:gridCol w="1008112"/>
              </a:tblGrid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Назначение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999" marR="35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Необходимое для обследования</a:t>
                      </a:r>
                      <a:endParaRPr lang="ru-RU" sz="8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999" marR="35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9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Анализ крови клинический</a:t>
                      </a:r>
                      <a:endParaRPr lang="ru-RU" sz="105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999" marR="35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99" marR="35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48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Биохимический анализ крови: сахар, холестерин, билирубин, АСТ, АЛТ, </a:t>
                      </a:r>
                      <a:r>
                        <a:rPr lang="ru-RU" sz="11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креатинин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мочевина, мочевая кислота, ЛПНП, триглицериды, </a:t>
                      </a: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_______________________</a:t>
                      </a:r>
                      <a:endParaRPr lang="ru-RU" sz="105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Коагулограмма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 ПТИ. МНО, фибриноген, АЧТВ, Д-</a:t>
                      </a:r>
                      <a:r>
                        <a:rPr lang="ru-RU" sz="11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димер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 </a:t>
                      </a: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________________________</a:t>
                      </a:r>
                      <a:endParaRPr lang="ru-RU" sz="105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999" marR="35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99" marR="35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2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Анализ мочи общий,</a:t>
                      </a:r>
                      <a:endParaRPr lang="ru-RU" sz="105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Ничепоренко, ________________</a:t>
                      </a:r>
                      <a:endParaRPr lang="ru-RU" sz="105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999" marR="35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99" marR="35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8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Кал на </a:t>
                      </a:r>
                      <a:r>
                        <a:rPr lang="ru-RU" sz="11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скрыт.кровь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endParaRPr lang="ru-RU" sz="105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яйца глист, гельминты,</a:t>
                      </a:r>
                      <a:endParaRPr lang="ru-RU" sz="105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999" marR="35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99" marR="35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9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ФЛГ</a:t>
                      </a:r>
                      <a:endParaRPr lang="ru-RU" sz="105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999" marR="35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99" marR="35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8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R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графия ОГК, ______________ отдел позвоночника, ____________ сустава, черепа.</a:t>
                      </a:r>
                      <a:endParaRPr lang="ru-RU" sz="105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999" marR="35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99" marR="35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9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ФГДС</a:t>
                      </a:r>
                      <a:endParaRPr lang="ru-RU" sz="105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999" marR="35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99" marR="35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9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Фиброколоноскопия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ru-RU" sz="105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999" marR="35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99" marR="35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8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УЗИ органов брюшной полости, почек и мочевого пузыря, органов малого таза ,щитовидной железы,________________</a:t>
                      </a:r>
                      <a:endParaRPr lang="ru-RU" sz="105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999" marR="35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99" marR="35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9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Смотровой кабинет</a:t>
                      </a:r>
                      <a:endParaRPr lang="ru-RU" sz="105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999" marR="35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99" marR="35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9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ЭКГ, ЭХОКГ, </a:t>
                      </a:r>
                      <a:r>
                        <a:rPr lang="ru-RU" sz="11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Холте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ЭКГ,</a:t>
                      </a:r>
                      <a:endParaRPr lang="ru-RU" sz="105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999" marR="35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99" marR="35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9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ЦДК БЦС, ЦДК ВЕН нижних </a:t>
                      </a:r>
                      <a:r>
                        <a:rPr lang="ru-RU" sz="11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конечностей,верхних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конечностей.</a:t>
                      </a:r>
                      <a:endParaRPr lang="ru-RU" sz="105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999" marR="35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99" marR="35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9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ЭЭГ, ЭНМГ</a:t>
                      </a:r>
                      <a:endParaRPr lang="ru-RU" sz="105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999" marR="35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99" marR="35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9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Кабинет </a:t>
                      </a:r>
                      <a:r>
                        <a:rPr lang="ru-RU" sz="11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мед.профилактики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206,208.</a:t>
                      </a:r>
                      <a:endParaRPr lang="ru-RU" sz="105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999" marR="35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99" marR="35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9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5999" marR="35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99" marR="35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11560" y="337092"/>
            <a:ext cx="7344815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Чек лист</a:t>
            </a:r>
            <a:r>
              <a:rPr lang="ru-RU" sz="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ФИО______________________________________________________________</a:t>
            </a: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Дата рождения_____________________________________________________</a:t>
            </a: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Адрес_____________________________________________________________</a:t>
            </a: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Диагноз___________________________________________________________</a:t>
            </a: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Врач______________________________________________________________</a:t>
            </a: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59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352928" cy="1143000"/>
          </a:xfrm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 marL="0" indent="0" algn="ctr">
              <a:buNone/>
            </a:pP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/>
                <a:ea typeface="Calibri"/>
              </a:rPr>
              <a:t>Основные принципы работы сестринского поста 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465250"/>
            <a:ext cx="79928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400" b="1" dirty="0" smtClean="0">
                <a:latin typeface="Times New Roman"/>
              </a:rPr>
              <a:t>обслуживание </a:t>
            </a:r>
            <a:r>
              <a:rPr lang="ru-RU" sz="2400" b="1" dirty="0">
                <a:latin typeface="Times New Roman"/>
              </a:rPr>
              <a:t>пациентов от всех участковых </a:t>
            </a:r>
            <a:r>
              <a:rPr lang="ru-RU" sz="2400" b="1" dirty="0" smtClean="0">
                <a:latin typeface="Times New Roman"/>
              </a:rPr>
              <a:t>врачей-терапевтов;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400" b="1" dirty="0" smtClean="0">
                <a:latin typeface="Times New Roman"/>
              </a:rPr>
              <a:t> индивидуальный подход </a:t>
            </a:r>
            <a:r>
              <a:rPr lang="ru-RU" sz="2400" b="1" dirty="0">
                <a:latin typeface="Times New Roman"/>
              </a:rPr>
              <a:t>к пациенту (подбор времени для  записи на  прием или  исследование</a:t>
            </a:r>
            <a:r>
              <a:rPr lang="ru-RU" sz="2400" b="1" dirty="0" smtClean="0">
                <a:latin typeface="Times New Roman"/>
              </a:rPr>
              <a:t>);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400" b="1" dirty="0" smtClean="0">
                <a:latin typeface="Times New Roman"/>
              </a:rPr>
              <a:t> использование </a:t>
            </a:r>
            <a:r>
              <a:rPr lang="ru-RU" sz="2400" b="1" dirty="0">
                <a:latin typeface="Times New Roman"/>
              </a:rPr>
              <a:t>информационных медицинских </a:t>
            </a:r>
            <a:r>
              <a:rPr lang="ru-RU" sz="2400" b="1" dirty="0" smtClean="0">
                <a:latin typeface="Times New Roman"/>
              </a:rPr>
              <a:t>систем;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400" b="1" dirty="0" smtClean="0">
                <a:latin typeface="Times New Roman"/>
              </a:rPr>
              <a:t> равномерное распределение </a:t>
            </a:r>
            <a:r>
              <a:rPr lang="ru-RU" sz="2400" b="1" dirty="0">
                <a:latin typeface="Times New Roman"/>
              </a:rPr>
              <a:t>функциональных обязанностей между врачом и медицинской сестрой</a:t>
            </a:r>
            <a:r>
              <a:rPr lang="ru-RU" dirty="0">
                <a:latin typeface="Times New Roman"/>
              </a:rPr>
              <a:t>. 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9399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22937"/>
            <a:ext cx="7056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/>
                <a:ea typeface="Calibri"/>
              </a:rPr>
              <a:t>Внедрение сестринского поста позволило решить следующие </a:t>
            </a:r>
            <a:r>
              <a:rPr lang="ru-RU" sz="2800" b="1" dirty="0" smtClean="0">
                <a:latin typeface="Times New Roman"/>
                <a:ea typeface="Calibri"/>
              </a:rPr>
              <a:t>задачи:</a:t>
            </a:r>
            <a:endParaRPr lang="ru-RU" sz="2800" b="1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602621360"/>
              </p:ext>
            </p:extLst>
          </p:nvPr>
        </p:nvGraphicFramePr>
        <p:xfrm>
          <a:off x="251520" y="1628800"/>
          <a:ext cx="7786890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4064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41033">
            <a:off x="3681012" y="2411564"/>
            <a:ext cx="4772577" cy="3541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352927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 работы сестринского поста 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628800"/>
            <a:ext cx="80648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400" b="1" dirty="0">
                <a:latin typeface="Times New Roman"/>
              </a:rPr>
              <a:t>Повысилась удовлетворенность пациентов </a:t>
            </a:r>
            <a:r>
              <a:rPr lang="ru-RU" sz="2400" b="1" dirty="0" smtClean="0">
                <a:latin typeface="Times New Roman"/>
              </a:rPr>
              <a:t>качеством</a:t>
            </a:r>
            <a:r>
              <a:rPr lang="ru-RU" sz="2400" b="1" dirty="0">
                <a:solidFill>
                  <a:prstClr val="black"/>
                </a:solidFill>
                <a:latin typeface="Times New Roman"/>
              </a:rPr>
              <a:t> оказания медицинских услуг</a:t>
            </a:r>
            <a:r>
              <a:rPr lang="ru-RU" sz="2400" b="1" dirty="0" smtClean="0">
                <a:latin typeface="Times New Roman"/>
              </a:rPr>
              <a:t> </a:t>
            </a:r>
            <a:endParaRPr lang="ru-RU" sz="2400" b="1" dirty="0">
              <a:latin typeface="Times New Roman"/>
            </a:endParaRP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400" b="1" dirty="0">
                <a:latin typeface="Times New Roman"/>
              </a:rPr>
              <a:t> </a:t>
            </a:r>
            <a:r>
              <a:rPr lang="ru-RU" sz="2400" b="1" dirty="0">
                <a:solidFill>
                  <a:prstClr val="black"/>
                </a:solidFill>
                <a:latin typeface="Times New Roman"/>
              </a:rPr>
              <a:t> Повысилась удовлетворенность пациентов </a:t>
            </a:r>
            <a:r>
              <a:rPr lang="ru-RU" sz="2400" b="1" dirty="0">
                <a:latin typeface="Times New Roman"/>
              </a:rPr>
              <a:t>с</a:t>
            </a:r>
            <a:r>
              <a:rPr lang="ru-RU" sz="2400" b="1" dirty="0" smtClean="0">
                <a:latin typeface="Times New Roman"/>
              </a:rPr>
              <a:t>роками </a:t>
            </a:r>
            <a:r>
              <a:rPr lang="ru-RU" sz="2400" b="1" dirty="0">
                <a:latin typeface="Times New Roman"/>
              </a:rPr>
              <a:t>оказания медицинских услуг</a:t>
            </a:r>
            <a:r>
              <a:rPr lang="ru-RU" sz="2400" b="1" dirty="0" smtClean="0">
                <a:latin typeface="Times New Roman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400" b="1" dirty="0" smtClean="0">
                <a:latin typeface="Times New Roman"/>
              </a:rPr>
              <a:t> </a:t>
            </a:r>
            <a:r>
              <a:rPr lang="ru-RU" sz="2400" b="1" dirty="0">
                <a:latin typeface="Times New Roman"/>
              </a:rPr>
              <a:t>Повысилась эффективность работы и компетентность медицинских сестер на фоне улучшения условий труда</a:t>
            </a:r>
            <a:endParaRPr lang="ru-RU" sz="24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1328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://900igr.net/up/datas/188897/0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8240703" cy="617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28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40768"/>
            <a:ext cx="7992888" cy="4608512"/>
          </a:xfrm>
        </p:spPr>
        <p:txBody>
          <a:bodyPr>
            <a:normAutofit/>
          </a:bodyPr>
          <a:lstStyle/>
          <a:p>
            <a:pPr marL="45720" lvl="0" indent="0" algn="r">
              <a:buClr>
                <a:srgbClr val="F14124">
                  <a:lumMod val="75000"/>
                </a:srgbClr>
              </a:buClr>
              <a:buNone/>
            </a:pPr>
            <a:endParaRPr lang="ru-RU" sz="1100" dirty="0" smtClean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/>
                <a:ea typeface="Calibri"/>
              </a:rPr>
              <a:t>Развитие первичной медико-санитарной помощи — одно из основных направлений государственной политики в сфере здравоохранения.</a:t>
            </a:r>
          </a:p>
          <a:p>
            <a:pPr marL="45720" lvl="0" indent="0" algn="r">
              <a:buClr>
                <a:srgbClr val="F14124">
                  <a:lumMod val="75000"/>
                </a:srgbClr>
              </a:buClr>
              <a:buNone/>
            </a:pPr>
            <a:r>
              <a:rPr lang="ru-RU" sz="2400" b="1" dirty="0" err="1">
                <a:solidFill>
                  <a:srgbClr val="C00000"/>
                </a:solidFill>
                <a:latin typeface="Times New Roman"/>
              </a:rPr>
              <a:t>В.В.Путин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</a:rPr>
              <a:t>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/>
              <a:ea typeface="Calibri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0"/>
            <a:ext cx="2419882" cy="162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Блок-схема: перфолента 1"/>
          <p:cNvSpPr/>
          <p:nvPr/>
        </p:nvSpPr>
        <p:spPr>
          <a:xfrm>
            <a:off x="467544" y="3429000"/>
            <a:ext cx="7704856" cy="2304256"/>
          </a:xfrm>
          <a:prstGeom prst="flowChartPunchedTa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lvl="0">
              <a:spcBef>
                <a:spcPct val="20000"/>
              </a:spcBef>
              <a:buClr>
                <a:srgbClr val="4E67C8"/>
              </a:buClr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Указ Президента РФ от 6 июня 2019 г. N 254 “О Стратегии развития здравоохранения в Российской Федерации на период до 2025 года”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81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0993">
            <a:off x="344483" y="2182160"/>
            <a:ext cx="3039903" cy="150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6632"/>
            <a:ext cx="1368152" cy="1598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187805335"/>
              </p:ext>
            </p:extLst>
          </p:nvPr>
        </p:nvGraphicFramePr>
        <p:xfrm>
          <a:off x="467544" y="404664"/>
          <a:ext cx="7704856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9276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050" y="4149080"/>
            <a:ext cx="4235016" cy="2297944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848" y="116632"/>
            <a:ext cx="7632848" cy="1296144"/>
          </a:xfrm>
          <a:ln w="28575">
            <a:solidFill>
              <a:srgbClr val="0070C0"/>
            </a:solidFill>
          </a:ln>
        </p:spPr>
        <p:txBody>
          <a:bodyPr>
            <a:normAutofit fontScale="90000"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  <a:buNone/>
            </a:pPr>
            <a:r>
              <a:rPr lang="ru-RU" sz="1200" b="0" dirty="0">
                <a:solidFill>
                  <a:prstClr val="black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1100" b="0" dirty="0">
                <a:solidFill>
                  <a:prstClr val="black"/>
                </a:solidFill>
                <a:effectLst/>
                <a:latin typeface="Calibri"/>
                <a:ea typeface="Times New Roman"/>
                <a:cs typeface="Times New Roman"/>
              </a:rPr>
              <a:t/>
            </a:r>
            <a:br>
              <a:rPr lang="ru-RU" sz="1100" b="0" dirty="0">
                <a:solidFill>
                  <a:prstClr val="black"/>
                </a:solidFill>
                <a:effectLst/>
                <a:latin typeface="Calibri"/>
                <a:ea typeface="Times New Roman"/>
                <a:cs typeface="Times New Roman"/>
              </a:rPr>
            </a:br>
            <a:r>
              <a:rPr lang="ru-RU" sz="1100" b="0" dirty="0" smtClean="0">
                <a:solidFill>
                  <a:prstClr val="black"/>
                </a:solidFill>
                <a:effectLst/>
                <a:latin typeface="Calibri"/>
                <a:ea typeface="Times New Roman"/>
                <a:cs typeface="Times New Roman"/>
              </a:rPr>
              <a:t/>
            </a:r>
            <a:br>
              <a:rPr lang="ru-RU" sz="1100" b="0" dirty="0" smtClean="0">
                <a:solidFill>
                  <a:prstClr val="black"/>
                </a:solidFill>
                <a:effectLst/>
                <a:latin typeface="Calibri"/>
                <a:ea typeface="Times New Roman"/>
                <a:cs typeface="Times New Roman"/>
              </a:rPr>
            </a:br>
            <a:r>
              <a:rPr lang="ru-RU" sz="1100" dirty="0">
                <a:solidFill>
                  <a:prstClr val="black"/>
                </a:solidFill>
                <a:latin typeface="Calibri"/>
                <a:ea typeface="Times New Roman"/>
                <a:cs typeface="Times New Roman"/>
              </a:rPr>
              <a:t/>
            </a:r>
            <a:br>
              <a:rPr lang="ru-RU" sz="1100" dirty="0">
                <a:solidFill>
                  <a:prstClr val="black"/>
                </a:solidFill>
                <a:latin typeface="Calibri"/>
                <a:ea typeface="Times New Roman"/>
                <a:cs typeface="Times New Roman"/>
              </a:rPr>
            </a:br>
            <a:r>
              <a:rPr lang="ru-RU" sz="1100" dirty="0" smtClean="0">
                <a:solidFill>
                  <a:prstClr val="black"/>
                </a:solidFill>
                <a:latin typeface="Calibri"/>
                <a:ea typeface="Times New Roman"/>
                <a:cs typeface="Times New Roman"/>
              </a:rPr>
              <a:t/>
            </a:r>
            <a:br>
              <a:rPr lang="ru-RU" sz="1100" dirty="0" smtClean="0">
                <a:solidFill>
                  <a:prstClr val="black"/>
                </a:solidFill>
                <a:latin typeface="Calibri"/>
                <a:ea typeface="Times New Roman"/>
                <a:cs typeface="Times New Roman"/>
              </a:rPr>
            </a:br>
            <a:r>
              <a:rPr lang="ru-RU" sz="1100" dirty="0">
                <a:solidFill>
                  <a:prstClr val="black"/>
                </a:solidFill>
                <a:latin typeface="Calibri"/>
                <a:ea typeface="Times New Roman"/>
                <a:cs typeface="Times New Roman"/>
              </a:rPr>
              <a:t/>
            </a:r>
            <a:br>
              <a:rPr lang="ru-RU" sz="1100" dirty="0">
                <a:solidFill>
                  <a:prstClr val="black"/>
                </a:solidFill>
                <a:latin typeface="Calibri"/>
                <a:ea typeface="Times New Roman"/>
                <a:cs typeface="Times New Roman"/>
              </a:rPr>
            </a:br>
            <a:r>
              <a:rPr lang="ru-RU" sz="1100" dirty="0" smtClean="0">
                <a:solidFill>
                  <a:prstClr val="black"/>
                </a:solidFill>
                <a:latin typeface="Calibri"/>
                <a:ea typeface="Times New Roman"/>
                <a:cs typeface="Times New Roman"/>
              </a:rPr>
              <a:t/>
            </a:r>
            <a:br>
              <a:rPr lang="ru-RU" sz="1100" dirty="0" smtClean="0">
                <a:solidFill>
                  <a:prstClr val="black"/>
                </a:solidFill>
                <a:latin typeface="Calibri"/>
                <a:ea typeface="Times New Roman"/>
                <a:cs typeface="Times New Roman"/>
              </a:rPr>
            </a:br>
            <a:r>
              <a:rPr lang="ru-RU" sz="1100" dirty="0">
                <a:solidFill>
                  <a:prstClr val="black"/>
                </a:solidFill>
                <a:latin typeface="Calibri"/>
                <a:ea typeface="Times New Roman"/>
                <a:cs typeface="Times New Roman"/>
              </a:rPr>
              <a:t/>
            </a:r>
            <a:br>
              <a:rPr lang="ru-RU" sz="1100" dirty="0">
                <a:solidFill>
                  <a:prstClr val="black"/>
                </a:solidFill>
                <a:latin typeface="Calibri"/>
                <a:ea typeface="Times New Roman"/>
                <a:cs typeface="Times New Roman"/>
              </a:rPr>
            </a:br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НОВАЯ </a:t>
            </a:r>
            <a:r>
              <a:rPr lang="ru-RU" sz="22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МОДЕЛЬ МЕДИЦИНСКОЙ ОРГАНИЗАЦИИ, ОКАЗЫВАЮЩЕЙ ПЕРВИЧНУЮ МЕДИКО-САНИТАРНУЮ ПОМОЩЬ</a:t>
            </a:r>
            <a:r>
              <a:rPr lang="ru-RU" sz="1300" b="1" dirty="0">
                <a:solidFill>
                  <a:schemeClr val="bg2">
                    <a:lumMod val="25000"/>
                  </a:schemeClr>
                </a:solidFill>
                <a:effectLst/>
                <a:latin typeface="Calibri"/>
                <a:ea typeface="Times New Roman"/>
                <a:cs typeface="Times New Roman"/>
              </a:rPr>
              <a:t/>
            </a:r>
            <a:br>
              <a:rPr lang="ru-RU" sz="1300" b="1" dirty="0">
                <a:solidFill>
                  <a:schemeClr val="bg2">
                    <a:lumMod val="25000"/>
                  </a:schemeClr>
                </a:solidFill>
                <a:effectLst/>
                <a:latin typeface="Calibri"/>
                <a:ea typeface="Times New Roman"/>
                <a:cs typeface="Times New Roman"/>
              </a:rPr>
            </a:br>
            <a:r>
              <a:rPr lang="ru-RU" sz="1200" b="0" dirty="0">
                <a:solidFill>
                  <a:prstClr val="black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1100" b="0" dirty="0">
                <a:solidFill>
                  <a:prstClr val="black"/>
                </a:solidFill>
                <a:effectLst/>
                <a:latin typeface="Calibri"/>
                <a:ea typeface="Times New Roman"/>
                <a:cs typeface="Times New Roman"/>
              </a:rPr>
              <a:t/>
            </a:r>
            <a:br>
              <a:rPr lang="ru-RU" sz="1100" b="0" dirty="0">
                <a:solidFill>
                  <a:prstClr val="black"/>
                </a:solidFill>
                <a:effectLst/>
                <a:latin typeface="Calibri"/>
                <a:ea typeface="Times New Roman"/>
                <a:cs typeface="Times New Roman"/>
              </a:rPr>
            </a:br>
            <a:r>
              <a:rPr lang="ru-RU" sz="1100" b="0" dirty="0" smtClean="0">
                <a:solidFill>
                  <a:prstClr val="black"/>
                </a:solidFill>
                <a:effectLst/>
                <a:latin typeface="Calibri"/>
                <a:ea typeface="Times New Roman"/>
                <a:cs typeface="Times New Roman"/>
              </a:rPr>
              <a:t>                                                                                                                       </a:t>
            </a:r>
            <a:br>
              <a:rPr lang="ru-RU" sz="1100" b="0" dirty="0" smtClean="0">
                <a:solidFill>
                  <a:prstClr val="black"/>
                </a:solidFill>
                <a:effectLst/>
                <a:latin typeface="Calibri"/>
                <a:ea typeface="Times New Roman"/>
                <a:cs typeface="Times New Roman"/>
              </a:rPr>
            </a:br>
            <a:r>
              <a:rPr lang="ru-RU" sz="1100" b="0" dirty="0">
                <a:solidFill>
                  <a:prstClr val="black"/>
                </a:solidFill>
                <a:effectLst/>
                <a:latin typeface="Calibri"/>
                <a:ea typeface="Times New Roman"/>
                <a:cs typeface="Times New Roman"/>
              </a:rPr>
              <a:t> </a:t>
            </a:r>
            <a:r>
              <a:rPr lang="ru-RU" sz="1100" b="0" dirty="0" smtClean="0">
                <a:solidFill>
                  <a:prstClr val="black"/>
                </a:solidFill>
                <a:effectLst/>
                <a:latin typeface="Calibri"/>
                <a:ea typeface="Times New Roman"/>
                <a:cs typeface="Times New Roman"/>
              </a:rPr>
              <a:t>                                                                      </a:t>
            </a:r>
            <a:br>
              <a:rPr lang="ru-RU" sz="1100" b="0" dirty="0" smtClean="0">
                <a:solidFill>
                  <a:prstClr val="black"/>
                </a:solidFill>
                <a:effectLst/>
                <a:latin typeface="Calibri"/>
                <a:ea typeface="Times New Roman"/>
                <a:cs typeface="Times New Roman"/>
              </a:rPr>
            </a:br>
            <a:r>
              <a:rPr lang="ru-RU" sz="1100" b="0" dirty="0">
                <a:solidFill>
                  <a:prstClr val="black"/>
                </a:solidFill>
                <a:effectLst/>
                <a:latin typeface="Calibri"/>
                <a:ea typeface="Times New Roman"/>
                <a:cs typeface="Times New Roman"/>
              </a:rPr>
              <a:t> </a:t>
            </a:r>
            <a:r>
              <a:rPr lang="ru-RU" sz="1100" b="0" dirty="0" smtClean="0">
                <a:solidFill>
                  <a:prstClr val="black"/>
                </a:solidFill>
                <a:effectLst/>
                <a:latin typeface="Calibri"/>
                <a:ea typeface="Times New Roman"/>
                <a:cs typeface="Times New Roman"/>
              </a:rPr>
              <a:t> </a:t>
            </a:r>
            <a:br>
              <a:rPr lang="ru-RU" sz="1100" b="0" dirty="0" smtClean="0">
                <a:solidFill>
                  <a:prstClr val="black"/>
                </a:solidFill>
                <a:effectLst/>
                <a:latin typeface="Calibri"/>
                <a:ea typeface="Times New Roman"/>
                <a:cs typeface="Times New Roman"/>
              </a:rPr>
            </a:br>
            <a:r>
              <a:rPr lang="ru-RU" sz="1800" dirty="0">
                <a:solidFill>
                  <a:prstClr val="black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                                                               </a:t>
            </a:r>
            <a:endParaRPr lang="ru-RU" sz="8000" b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3903238" cy="2808312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H="1">
            <a:off x="4329702" y="2526197"/>
            <a:ext cx="811859" cy="85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3491880" y="5474730"/>
            <a:ext cx="590479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5141561" y="1916832"/>
            <a:ext cx="3102847" cy="12241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700" b="1" u="sng" spc="-10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Взрослая </a:t>
            </a:r>
            <a:br>
              <a:rPr lang="ru-RU" sz="2700" b="1" u="sng" spc="-10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700" b="1" u="sng" spc="-10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поликлиника №5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251520" y="4928172"/>
            <a:ext cx="3168352" cy="1093116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u="sng" dirty="0">
                <a:solidFill>
                  <a:srgbClr val="00B05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Детская поликлиника №3</a:t>
            </a: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85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48680"/>
            <a:ext cx="80648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/>
                <a:ea typeface="Calibri"/>
              </a:rPr>
              <a:t>Проект: «Выравнивание нагрузки между врачами и  средним медицинским персоналом»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/>
                <a:ea typeface="Calibri"/>
              </a:rPr>
              <a:t>Создан «Сестринский пост »</a:t>
            </a:r>
            <a:endParaRPr lang="ru-RU" sz="3200" b="1" dirty="0" smtClean="0">
              <a:solidFill>
                <a:srgbClr val="C0000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4608978" cy="259228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792" y="2492896"/>
            <a:ext cx="2787774" cy="371703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34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6632"/>
            <a:ext cx="2444628" cy="180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45024"/>
            <a:ext cx="348615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07704" y="692696"/>
            <a:ext cx="52565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800" b="1" dirty="0" smtClean="0">
              <a:solidFill>
                <a:srgbClr val="B4DCFA">
                  <a:lumMod val="25000"/>
                </a:srgbClr>
              </a:solidFill>
              <a:latin typeface="Times New Roman"/>
            </a:endParaRPr>
          </a:p>
          <a:p>
            <a:pPr lvl="0" algn="ctr"/>
            <a:endParaRPr lang="ru-RU" sz="2800" b="1" dirty="0">
              <a:solidFill>
                <a:srgbClr val="B4DCFA">
                  <a:lumMod val="25000"/>
                </a:srgbClr>
              </a:solidFill>
              <a:latin typeface="Times New Roman"/>
            </a:endParaRPr>
          </a:p>
          <a:p>
            <a:pPr lvl="0" algn="ctr"/>
            <a:endParaRPr lang="ru-RU" sz="2800" b="1" dirty="0" smtClean="0">
              <a:solidFill>
                <a:srgbClr val="B4DCFA">
                  <a:lumMod val="25000"/>
                </a:srgbClr>
              </a:solidFill>
              <a:latin typeface="Times New Roman"/>
            </a:endParaRPr>
          </a:p>
          <a:p>
            <a:pPr lvl="0" algn="ctr"/>
            <a:endParaRPr lang="ru-RU" sz="2800" b="1" dirty="0">
              <a:solidFill>
                <a:srgbClr val="B4DCFA">
                  <a:lumMod val="25000"/>
                </a:srgbClr>
              </a:solidFill>
              <a:latin typeface="Times New Roman"/>
            </a:endParaRPr>
          </a:p>
          <a:p>
            <a:pPr lvl="0" algn="ctr"/>
            <a:endParaRPr lang="ru-RU" sz="2800" b="1" dirty="0" smtClean="0">
              <a:solidFill>
                <a:srgbClr val="B4DCFA">
                  <a:lumMod val="25000"/>
                </a:srgbClr>
              </a:solidFill>
              <a:latin typeface="Times New Roman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159732" y="389667"/>
            <a:ext cx="3758716" cy="1262742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</a:rPr>
              <a:t>Проблемы</a:t>
            </a:r>
            <a:endParaRPr lang="ru-RU" sz="3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8" name="Прямая со стрелкой 7"/>
          <p:cNvCxnSpPr>
            <a:stCxn id="4" idx="3"/>
          </p:cNvCxnSpPr>
          <p:nvPr/>
        </p:nvCxnSpPr>
        <p:spPr>
          <a:xfrm flipH="1">
            <a:off x="2022994" y="1467485"/>
            <a:ext cx="687189" cy="737379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323528" y="2289232"/>
            <a:ext cx="3672408" cy="1643824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</a:rPr>
              <a:t>Н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/>
                <a:ea typeface="Calibri"/>
              </a:rPr>
              <a:t>изкая удовлетворенность пациентов  доступностью и сроками ожидания медицинских услуг</a:t>
            </a:r>
            <a:endParaRPr lang="ru-RU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539552" y="2660795"/>
            <a:ext cx="0" cy="1152128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3347864" y="3645024"/>
            <a:ext cx="2952328" cy="20882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Н</a:t>
            </a:r>
            <a:r>
              <a:rPr lang="ru-RU" b="1" dirty="0" smtClean="0">
                <a:solidFill>
                  <a:srgbClr val="002060"/>
                </a:solidFill>
                <a:effectLst/>
                <a:latin typeface="Times New Roman"/>
                <a:ea typeface="Calibri"/>
              </a:rPr>
              <a:t>еравномерное распределении функциональных обязанностей между врачами и  средним медицинским персоналом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17" name="Прямая со стрелкой 16"/>
          <p:cNvCxnSpPr>
            <a:endCxn id="15" idx="0"/>
          </p:cNvCxnSpPr>
          <p:nvPr/>
        </p:nvCxnSpPr>
        <p:spPr>
          <a:xfrm>
            <a:off x="4211960" y="1700808"/>
            <a:ext cx="612068" cy="1944216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5864500" y="2228473"/>
            <a:ext cx="2376264" cy="130320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/>
                <a:ea typeface="Calibri"/>
              </a:rPr>
              <a:t>Наличие временных потерь</a:t>
            </a:r>
            <a:endParaRPr lang="ru-RU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24" name="Прямая со стрелкой 23"/>
          <p:cNvCxnSpPr>
            <a:stCxn id="4" idx="5"/>
          </p:cNvCxnSpPr>
          <p:nvPr/>
        </p:nvCxnSpPr>
        <p:spPr>
          <a:xfrm>
            <a:off x="5367997" y="1467485"/>
            <a:ext cx="1472255" cy="760988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310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03" y="256927"/>
            <a:ext cx="2586263" cy="268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7744" y="260648"/>
            <a:ext cx="576064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/>
              </a:rPr>
              <a:t>Хронометраж приема пациента врачом-терапевтом участковым выявил ряд существенных недостатков данного процесса между всеми участниками</a:t>
            </a:r>
          </a:p>
          <a:p>
            <a:pPr indent="450215" algn="ctr">
              <a:lnSpc>
                <a:spcPct val="150000"/>
              </a:lnSpc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/>
              </a:rPr>
              <a:t> (пациент — врач — медицинская сестра). </a:t>
            </a:r>
            <a:endParaRPr lang="ru-RU" sz="2000" b="1" dirty="0"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770816377"/>
              </p:ext>
            </p:extLst>
          </p:nvPr>
        </p:nvGraphicFramePr>
        <p:xfrm>
          <a:off x="683568" y="2661305"/>
          <a:ext cx="7200800" cy="3792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2766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60648"/>
            <a:ext cx="75608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</a:pPr>
            <a:r>
              <a:rPr lang="ru-RU" sz="2000" b="1" u="sng" dirty="0">
                <a:latin typeface="Times New Roman"/>
              </a:rPr>
              <a:t>В</a:t>
            </a:r>
            <a:r>
              <a:rPr lang="ru-RU" sz="2000" b="1" u="sng" dirty="0" smtClean="0">
                <a:effectLst/>
                <a:latin typeface="Times New Roman"/>
              </a:rPr>
              <a:t>ременные потери возникают:</a:t>
            </a:r>
            <a:endParaRPr lang="ru-RU" sz="2000" b="1" u="sng" dirty="0" smtClean="0">
              <a:effectLst/>
            </a:endParaRPr>
          </a:p>
          <a:p>
            <a:pPr indent="450215" algn="just">
              <a:lnSpc>
                <a:spcPct val="150000"/>
              </a:lnSpc>
            </a:pPr>
            <a:r>
              <a:rPr lang="ru-RU" sz="2000" b="1" dirty="0" smtClean="0">
                <a:effectLst/>
                <a:latin typeface="Times New Roman"/>
              </a:rPr>
              <a:t>• в процессе ожидания пациентом приема врача в очереди;</a:t>
            </a:r>
            <a:endParaRPr lang="ru-RU" sz="2000" b="1" dirty="0" smtClean="0">
              <a:effectLst/>
            </a:endParaRPr>
          </a:p>
          <a:p>
            <a:pPr indent="450215" algn="just">
              <a:lnSpc>
                <a:spcPct val="150000"/>
              </a:lnSpc>
            </a:pPr>
            <a:r>
              <a:rPr lang="ru-RU" sz="2000" b="1" dirty="0" smtClean="0">
                <a:effectLst/>
                <a:latin typeface="Times New Roman"/>
              </a:rPr>
              <a:t>• при  осмотре врачом пациента временные потери со  стороны</a:t>
            </a:r>
            <a:r>
              <a:rPr lang="ru-RU" sz="2000" b="1" dirty="0"/>
              <a:t> </a:t>
            </a:r>
            <a:r>
              <a:rPr lang="ru-RU" sz="2000" b="1" dirty="0" smtClean="0">
                <a:effectLst/>
                <a:latin typeface="Times New Roman"/>
              </a:rPr>
              <a:t>медицинской сестры;</a:t>
            </a:r>
            <a:endParaRPr lang="ru-RU" sz="2000" b="1" dirty="0" smtClean="0">
              <a:effectLst/>
            </a:endParaRPr>
          </a:p>
          <a:p>
            <a:pPr indent="450215" algn="just">
              <a:lnSpc>
                <a:spcPct val="150000"/>
              </a:lnSpc>
            </a:pPr>
            <a:r>
              <a:rPr lang="ru-RU" sz="2000" b="1" dirty="0" smtClean="0">
                <a:effectLst/>
                <a:latin typeface="Times New Roman"/>
              </a:rPr>
              <a:t>• при  выписке направлений медицинской сестрой временные потери со стороны врача.</a:t>
            </a:r>
            <a:endParaRPr lang="ru-RU" sz="2000" b="1" dirty="0">
              <a:effectLst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134261"/>
            <a:ext cx="4032448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664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8220" y="440407"/>
            <a:ext cx="80561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</a:rPr>
              <a:t>Н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/>
                <a:ea typeface="Calibri"/>
              </a:rPr>
              <a:t>ерациональное использование времени и врача, и медицинской сестры на  приеме</a:t>
            </a:r>
            <a:endParaRPr lang="ru-RU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136" y="1340768"/>
            <a:ext cx="3933655" cy="2622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8220" y="3622405"/>
            <a:ext cx="8385431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6"/>
                </a:solidFill>
                <a:effectLst/>
                <a:latin typeface="Times New Roman"/>
                <a:ea typeface="Calibri"/>
              </a:rPr>
              <a:t>20 %</a:t>
            </a:r>
            <a:r>
              <a:rPr lang="ru-RU" sz="3200" b="1" dirty="0" smtClean="0">
                <a:effectLst/>
                <a:latin typeface="Times New Roman"/>
                <a:ea typeface="Calibri"/>
              </a:rPr>
              <a:t> посещений, от  всех принятых терапевтом пациентов были </a:t>
            </a:r>
            <a:r>
              <a:rPr lang="ru-RU" sz="3200" b="1" dirty="0" smtClean="0">
                <a:solidFill>
                  <a:schemeClr val="accent6"/>
                </a:solidFill>
                <a:effectLst/>
                <a:latin typeface="Times New Roman"/>
                <a:ea typeface="Calibri"/>
              </a:rPr>
              <a:t>необоснованные</a:t>
            </a:r>
            <a:r>
              <a:rPr lang="ru-RU" sz="3200" b="1" dirty="0" smtClean="0">
                <a:effectLst/>
                <a:latin typeface="Times New Roman"/>
                <a:ea typeface="Calibri"/>
              </a:rPr>
              <a:t>     </a:t>
            </a:r>
          </a:p>
          <a:p>
            <a:pPr algn="ctr"/>
            <a:r>
              <a:rPr lang="ru-RU" sz="8800" b="1" dirty="0" smtClean="0">
                <a:solidFill>
                  <a:schemeClr val="accent6"/>
                </a:solidFill>
                <a:effectLst/>
                <a:latin typeface="Times New Roman"/>
                <a:ea typeface="Calibri"/>
              </a:rPr>
              <a:t>!</a:t>
            </a:r>
            <a:endParaRPr lang="ru-RU" sz="32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16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547</TotalTime>
  <Words>376</Words>
  <Application>Microsoft Office PowerPoint</Application>
  <PresentationFormat>Экран (4:3)</PresentationFormat>
  <Paragraphs>115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Соседство</vt:lpstr>
      <vt:lpstr>     ГБУЗ СО «Сызранская ЦГРБ» «Сестринский пост в амбулаторно -поликлиническом подразделении» </vt:lpstr>
      <vt:lpstr>Презентация PowerPoint</vt:lpstr>
      <vt:lpstr>Презентация PowerPoint</vt:lpstr>
      <vt:lpstr>        НОВАЯ МОДЕЛЬ МЕДИЦИНСКОЙ ОРГАНИЗАЦИИ, ОКАЗЫВАЮЩЕЙ ПЕРВИЧНУЮ МЕДИКО-САНИТАРНУЮ ПОМОЩЬ  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Оптимизация процесса:</vt:lpstr>
      <vt:lpstr>Презентация PowerPoint</vt:lpstr>
      <vt:lpstr>Что такое 5С?</vt:lpstr>
      <vt:lpstr>Организация рабочих мест </vt:lpstr>
      <vt:lpstr>Презентация PowerPoint</vt:lpstr>
      <vt:lpstr>Презентация PowerPoint</vt:lpstr>
      <vt:lpstr>Основные принципы работы сестринского поста </vt:lpstr>
      <vt:lpstr>Презентация PowerPoint</vt:lpstr>
      <vt:lpstr>Результат работы сестринского поста 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ГБУЗ СО «Сызранская ЦГРБ» «Сестринский пост в амбулаторно – поликлиническом подразделении»</dc:title>
  <dc:creator>user</dc:creator>
  <cp:lastModifiedBy>user</cp:lastModifiedBy>
  <cp:revision>37</cp:revision>
  <dcterms:created xsi:type="dcterms:W3CDTF">2023-04-07T10:10:39Z</dcterms:created>
  <dcterms:modified xsi:type="dcterms:W3CDTF">2023-04-13T09:08:27Z</dcterms:modified>
</cp:coreProperties>
</file>