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5" r:id="rId10"/>
    <p:sldId id="264" r:id="rId11"/>
    <p:sldId id="266" r:id="rId12"/>
    <p:sldId id="277" r:id="rId13"/>
    <p:sldId id="263" r:id="rId14"/>
    <p:sldId id="276" r:id="rId15"/>
    <p:sldId id="271" r:id="rId16"/>
    <p:sldId id="265" r:id="rId17"/>
    <p:sldId id="272" r:id="rId18"/>
    <p:sldId id="267" r:id="rId19"/>
    <p:sldId id="268" r:id="rId20"/>
    <p:sldId id="269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Партнерские роды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2020 - 21 год</c:v>
                </c:pt>
                <c:pt idx="3">
                  <c:v>2022 год </c:v>
                </c:pt>
                <c:pt idx="4">
                  <c:v>2023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</c:v>
                </c:pt>
                <c:pt idx="1">
                  <c:v>39</c:v>
                </c:pt>
                <c:pt idx="2">
                  <c:v>0</c:v>
                </c:pt>
                <c:pt idx="3">
                  <c:v>43</c:v>
                </c:pt>
                <c:pt idx="4">
                  <c:v>12</c:v>
                </c:pt>
              </c:numCache>
            </c:numRef>
          </c:val>
        </c:ser>
        <c:marker val="1"/>
        <c:axId val="28590848"/>
        <c:axId val="28592384"/>
      </c:lineChart>
      <c:catAx>
        <c:axId val="28590848"/>
        <c:scaling>
          <c:orientation val="minMax"/>
        </c:scaling>
        <c:axPos val="b"/>
        <c:majorTickMark val="none"/>
        <c:tickLblPos val="nextTo"/>
        <c:crossAx val="28592384"/>
        <c:crosses val="autoZero"/>
        <c:auto val="1"/>
        <c:lblAlgn val="ctr"/>
        <c:lblOffset val="100"/>
      </c:catAx>
      <c:valAx>
        <c:axId val="285923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28590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самопроизвольных родов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2020год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3106</c:v>
                </c:pt>
                <c:pt idx="1">
                  <c:v>3097</c:v>
                </c:pt>
                <c:pt idx="2">
                  <c:v>3352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роды с медикаментозным обезболиванием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2020год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750</c:v>
                </c:pt>
                <c:pt idx="1">
                  <c:v>766</c:v>
                </c:pt>
                <c:pt idx="2">
                  <c:v>1016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роды с немедикаментозным обезболиванием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2020год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2356</c:v>
                </c:pt>
                <c:pt idx="1">
                  <c:v>2331</c:v>
                </c:pt>
                <c:pt idx="2">
                  <c:v>2336</c:v>
                </c:pt>
              </c:numCache>
            </c:numRef>
          </c:val>
        </c:ser>
        <c:axId val="81906304"/>
        <c:axId val="81912192"/>
      </c:barChart>
      <c:catAx>
        <c:axId val="81906304"/>
        <c:scaling>
          <c:orientation val="minMax"/>
        </c:scaling>
        <c:axPos val="b"/>
        <c:majorTickMark val="none"/>
        <c:tickLblPos val="nextTo"/>
        <c:crossAx val="81912192"/>
        <c:crosses val="autoZero"/>
        <c:auto val="1"/>
        <c:lblAlgn val="ctr"/>
        <c:lblOffset val="100"/>
      </c:catAx>
      <c:valAx>
        <c:axId val="819121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1906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6408712" cy="36806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6693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000" i="1" dirty="0" smtClean="0"/>
              <a:t>ГБУЗ «СОКБ им. В.Д. </a:t>
            </a:r>
            <a:r>
              <a:rPr lang="ru-RU" sz="1000" i="1" dirty="0" err="1" smtClean="0"/>
              <a:t>Середавина</a:t>
            </a:r>
            <a:r>
              <a:rPr lang="ru-RU" sz="1000" i="1" dirty="0" smtClean="0"/>
              <a:t>»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Научно- практическая конференция </a:t>
            </a:r>
          </a:p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«Сохранение здоровья женщины и ребенка – наша цель на века»</a:t>
            </a:r>
          </a:p>
          <a:p>
            <a:pPr algn="ctr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endParaRPr lang="ru-RU" sz="1000" i="1" dirty="0" smtClean="0"/>
          </a:p>
          <a:p>
            <a:pPr algn="ctr">
              <a:buNone/>
            </a:pPr>
            <a:r>
              <a:rPr lang="ru-RU" sz="1000" i="1" dirty="0" smtClean="0"/>
              <a:t>2023год</a:t>
            </a:r>
            <a:endParaRPr lang="ru-RU" sz="1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err="1" smtClean="0">
                <a:latin typeface="Times New Roman" pitchFamily="18" charset="0"/>
                <a:cs typeface="Times New Roman" pitchFamily="18" charset="0"/>
              </a:rPr>
              <a:t>Немедикаментозное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обезболивание родов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/>
          <p:cNvPicPr/>
          <p:nvPr/>
        </p:nvPicPr>
        <p:blipFill>
          <a:blip r:embed="rId3" cstate="print"/>
          <a:stretch/>
        </p:blipFill>
        <p:spPr>
          <a:xfrm>
            <a:off x="8144640" y="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5733256"/>
            <a:ext cx="3025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Докладчик :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старшая акушерка родового отделения №1</a:t>
            </a:r>
          </a:p>
          <a:p>
            <a:pPr algn="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Локоткова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565212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Отвлекающим и обезболивающим эффектом обладает правильное дыхание. Акушерки обучены и  с удовольствием обучают рожениц техникам дыхания, для облегчения родового процесса. В начале схватки следует сделать полный выдох через рот, а затем глубоко вдохнуть через нос. Соотношение длительности вдоха и выдоха 1:1. Это так называемое "медленное, экономное" дыхание. Некоторым женщинам, особенно при учащении и усилении интенсивности схваток, легче дышать "по-собачьи" - часто и поверхностно. Это тоже допустимо, но в начале схватки рекомендуется все, же сделать полный выдох и глубокий вдох.</a:t>
            </a:r>
          </a:p>
          <a:p>
            <a:pPr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 Цель освоения и применения дыхательных методик в период беременности и во время родов состоит в том, чтобы обеспечить оптимальный приток кислорода и высокое содержание его как в крови матери, так и плода. </a:t>
            </a:r>
            <a:endParaRPr lang="ru-RU" sz="1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Специальное дыхание в сочетании с релаксацией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65077" y="2015843"/>
            <a:ext cx="4248472" cy="31863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575000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Правильное дыхание помогает уменьшить боль, сэкономить силы, отключиться от желания тужиться.</a:t>
            </a:r>
          </a:p>
          <a:p>
            <a:endParaRPr lang="ru-RU" dirty="0"/>
          </a:p>
        </p:txBody>
      </p:sp>
      <p:pic>
        <p:nvPicPr>
          <p:cNvPr id="8" name="Рисунок 6"/>
          <p:cNvPicPr/>
          <p:nvPr/>
        </p:nvPicPr>
        <p:blipFill>
          <a:blip r:embed="rId3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0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66836" y="1899084"/>
            <a:ext cx="4104456" cy="25557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Свободное поведение в родах</a:t>
            </a:r>
            <a:endParaRPr lang="ru-RU" dirty="0"/>
          </a:p>
        </p:txBody>
      </p:sp>
      <p:pic>
        <p:nvPicPr>
          <p:cNvPr id="4" name="Содержимое 3" descr="IMG_069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844824"/>
            <a:ext cx="2808312" cy="43924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1556792"/>
            <a:ext cx="3816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Свободное поведение в родах: женщина может двигаться как хочет.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Ходить, сидеть или лежать - выбор за вами. Действуйте, как подсказывает вам ваше тело, и как вам наиболее комфортно.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/>
          <p:cNvPicPr/>
          <p:nvPr/>
        </p:nvPicPr>
        <p:blipFill>
          <a:blip r:embed="rId4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1196752"/>
            <a:ext cx="5674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«Чтобы понять чего хочет женщина достаточно обычной беседы»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068960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Сами роды мама должна провести в максимально комфортной обстановке. Женщина  рожает в стандартной больничной палате.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ней удобная кровать-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трансформер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всякие приспособления для того, чтобы легче перенести схватки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Можно взять на роды мужа или любого близкого человека, но можно и не брать.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Тишина, уединение, приглушенный свет, минимум посторонних людей позволяют женщине максимально расслабиться и включить природные инстинкты.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2287141" cy="2287141"/>
          </a:xfrm>
        </p:spPr>
      </p:pic>
      <p:pic>
        <p:nvPicPr>
          <p:cNvPr id="5" name="Рисунок 4" descr="e5a0e3aa75f26375816218c20ed8e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471392" cy="6408712"/>
          </a:xfrm>
          <a:prstGeom prst="rect">
            <a:avLst/>
          </a:prstGeom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4664"/>
            <a:ext cx="2057400" cy="2219325"/>
          </a:xfrm>
          <a:prstGeom prst="rect">
            <a:avLst/>
          </a:prstGeom>
        </p:spPr>
      </p:pic>
      <p:pic>
        <p:nvPicPr>
          <p:cNvPr id="7" name="Рисунок 6" descr="images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80928"/>
            <a:ext cx="2790825" cy="1638300"/>
          </a:xfrm>
          <a:prstGeom prst="rect">
            <a:avLst/>
          </a:prstGeom>
        </p:spPr>
      </p:pic>
      <p:pic>
        <p:nvPicPr>
          <p:cNvPr id="8" name="Рисунок 7" descr="images (1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365104"/>
            <a:ext cx="3456384" cy="18173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images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2780928"/>
            <a:ext cx="115252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752"/>
            <a:ext cx="5338936" cy="46839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Акушеры и психологи во всем мире сходятся во мнении, что присутствие родного человека помогает роженице легче перенести родовой процесс и уменьшает вероятность осложнений во время родов. Во время партнерских родов идет максимальная психологическая поддержка женщины и ее семьи. 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Важность участия отца в подготовке к родам и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родительству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Всячески способствовать, а не создавать препятствия для того, что бы роды  могли  переживаться как семейное событие, поощрять участие отца ребенка в процессе подготовки к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родам. Такая работа будет способствовать улучшению психологического здоровья будущих матерей и их детей, улучшать  взаимоотношения женщины с ребенком после его рождения, а также улучшать семейные отношения родителей друг с другом.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Партнерские роды</a:t>
            </a:r>
            <a:endParaRPr lang="ru-RU" dirty="0"/>
          </a:p>
        </p:txBody>
      </p:sp>
      <p:pic>
        <p:nvPicPr>
          <p:cNvPr id="6" name="Рисунок 5" descr="IMG_1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052736"/>
            <a:ext cx="2835188" cy="37802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IMG_1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10000"/>
            <a:ext cx="2286000" cy="30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6"/>
          <p:cNvPicPr/>
          <p:nvPr/>
        </p:nvPicPr>
        <p:blipFill>
          <a:blip r:embed="rId4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584BAA-9AE4-45E1-965B-7E0F8742B96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3257600"/>
            <a:ext cx="2700301" cy="3600400"/>
          </a:xfr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0"/>
            <a:ext cx="6131024" cy="1084982"/>
          </a:xfrm>
        </p:spPr>
        <p:txBody>
          <a:bodyPr/>
          <a:lstStyle/>
          <a:p>
            <a:r>
              <a:rPr lang="ru-RU" dirty="0" smtClean="0"/>
              <a:t>Партнерские роды</a:t>
            </a:r>
            <a:endParaRPr lang="ru-RU" dirty="0"/>
          </a:p>
        </p:txBody>
      </p:sp>
      <p:pic>
        <p:nvPicPr>
          <p:cNvPr id="6" name="Рисунок 5" descr="imgonline-com-ua-bigpicture-rseixk03o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764704"/>
            <a:ext cx="3923928" cy="42449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Depositphotos_55535725_m-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931664"/>
            <a:ext cx="3048000" cy="19263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908720"/>
            <a:ext cx="4464496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Медицинские работники, оказывающие помощь беременным женщинам,  прежде всего, сотрудники женских консультаций должны быть осведомлены о сущности и значении психологических процессов на этапе беременности и родов, а так же о важности участия отца в подготовке к родам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родительству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Количество партнерских родов в разрезе предыдущих лет</a:t>
            </a:r>
            <a:endParaRPr lang="ru-RU" dirty="0"/>
          </a:p>
        </p:txBody>
      </p:sp>
      <p:pic>
        <p:nvPicPr>
          <p:cNvPr id="5" name="Рисунок 6"/>
          <p:cNvPicPr/>
          <p:nvPr/>
        </p:nvPicPr>
        <p:blipFill>
          <a:blip r:embed="rId3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46531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COVID-19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08721"/>
            <a:ext cx="8568952" cy="15841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Вертикальные роды – один из способов ведения родовой деятельности, ключевое отличие которого от традиционных родов – положение женщины в каждом этапе родов. При вертикальном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родоразрешении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будущая мама может следовать за подсказками своего тела и пребывать в движении, либо принимать статичные позы, в которых чувствует себя лучшим образом.</a:t>
            </a:r>
          </a:p>
          <a:p>
            <a:pPr>
              <a:buNone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Вертикальные роды</a:t>
            </a:r>
            <a:endParaRPr lang="ru-RU" dirty="0"/>
          </a:p>
        </p:txBody>
      </p:sp>
      <p:pic>
        <p:nvPicPr>
          <p:cNvPr id="4" name="Рисунок 3" descr="IMG_0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72176" y="2948905"/>
            <a:ext cx="3648067" cy="27360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G_0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32" y="2816932"/>
            <a:ext cx="3744416" cy="28083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03848" y="2200218"/>
            <a:ext cx="30243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Ключевое отличие вертикальных родов от горизонтальных с одной стороны – положение роженицы,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другой – целый комплекс преимуществ, начиная от менее болезненных схваток, что достигается за счет изменения положения тела,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малыш медленно и плавно движется по родовым путям,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многом благодаря природной силе тяжести, мама помогает ему, при этом потуги при вертикальных родах значительно менее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энергозатратны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tretch/>
        </p:blipFill>
        <p:spPr>
          <a:xfrm>
            <a:off x="8144640" y="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43808" y="1268760"/>
            <a:ext cx="35387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Самарский Областной Перинатальный центр им.В.Д.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Середавина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приветствует и успешно проводит вертикальные роды. Наши специалисты с легкостью адаптируются ко всем пожеланиям будущих мам, а оснащение родильного дома в целом и каждого индивидуального бокса в частности позволяют гарантировать высокий уровень безопасности для женщины и ребенка как во время родов, так и в послеродовом периоде.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Вертикальные роды</a:t>
            </a:r>
            <a:endParaRPr lang="ru-RU" dirty="0"/>
          </a:p>
        </p:txBody>
      </p:sp>
      <p:pic>
        <p:nvPicPr>
          <p:cNvPr id="4" name="Рисунок 3" descr="55899DE7-2A2A-4EA6-8745-9B6E6F1FD9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795133" cy="49634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30DE254C-5B52-4EE9-8072-A3D0DB47D2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12776"/>
            <a:ext cx="2861472" cy="50812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06C9726E-69C3-4D87-9725-8DA695540ABA.jpeg"/>
          <p:cNvPicPr>
            <a:picLocks noChangeAspect="1"/>
          </p:cNvPicPr>
          <p:nvPr/>
        </p:nvPicPr>
        <p:blipFill>
          <a:blip r:embed="rId4" cstate="print"/>
          <a:srcRect t="11126" r="-14052" b="28961"/>
          <a:stretch>
            <a:fillRect/>
          </a:stretch>
        </p:blipFill>
        <p:spPr>
          <a:xfrm>
            <a:off x="3923928" y="4842886"/>
            <a:ext cx="2160240" cy="20151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6"/>
          <p:cNvPicPr/>
          <p:nvPr/>
        </p:nvPicPr>
        <p:blipFill>
          <a:blip r:embed="rId5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Показатели медикаментозного 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немедикаментозного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обезболивания самопроизвольных  родов в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Перинатальном центре  «им В.Д.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Середавина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340768"/>
          <a:ext cx="7931224" cy="445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6"/>
          <p:cNvPicPr/>
          <p:nvPr/>
        </p:nvPicPr>
        <p:blipFill>
          <a:blip r:embed="rId3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842992" cy="4525963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расслабления мышц происходит укорачивание времени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периода родов;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рождается с более высокими баллами по шкале АПГАР;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Формируются  реалистичные, доверительные и эмоционально-позитивные отношения у  беременной с отцом вынашиваемого ребёнка;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Благоприятное эмоциональное состояние и «приятное послевкусие» родов пробуждают желание еще раз придти рожать;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«мягких» родов женщина особенно ощущает радость материнства.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Экономия на затратах, связанных  с расходом лекарственных средств.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Исход родов в результате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немедикаментозного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обезболивания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229200"/>
            <a:ext cx="2158864" cy="1340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1_59f584447acb659f584447ac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509120"/>
            <a:ext cx="3315585" cy="22048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618e8592f3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124744"/>
            <a:ext cx="2713230" cy="36176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3203848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 Роды – высшее творчество Природы - это естественный физиологический процесс, завершающий беременность любой женщины.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pic>
        <p:nvPicPr>
          <p:cNvPr id="4" name="Рисунок 6"/>
          <p:cNvPicPr/>
          <p:nvPr/>
        </p:nvPicPr>
        <p:blipFill>
          <a:blip r:embed="rId2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  <p:pic>
        <p:nvPicPr>
          <p:cNvPr id="6" name="Рисунок 5" descr="chto-nuzhno-znat-o-rodah_9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340768"/>
            <a:ext cx="5746831" cy="28083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788024" y="4653136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Роды имеют определенные особенности , как процесс  и сопровождаются рядом специфических проявлений. Самым  наиболее известным проявлением родового процесса является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боль.</a:t>
            </a:r>
          </a:p>
          <a:p>
            <a:endParaRPr lang="ru-RU" dirty="0"/>
          </a:p>
        </p:txBody>
      </p:sp>
      <p:pic>
        <p:nvPicPr>
          <p:cNvPr id="8" name="Рисунок 7" descr="2A7B0EE7-1AA4-4B9B-BE27-D3ED503032B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708920"/>
            <a:ext cx="2787774" cy="37170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Главную роль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немедикаментозном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обезболивании родов отводится акушерке; 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Прогрессивные подходы к родам обязывают акушерку знать не только   о физиологии родов, но и о «свежих» взглядах,  в поведении современных рожениц.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стандартные функции акушерки накладываются дополнительные требования, связанные с разработкой и совершенствованием новых методик проведения различных манипуляций.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акушерки  главным условием достижения общей цели в сложной, многопрофильной деятельности, является кадровая подготовка, соответствующая профессиональная компетентность.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Внедрение в повседневную работу новых медицинских веяний обусловило изменение труда акушерки. Потребовалось приобретение новых  навыков при подготовке и работе.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своей работе акушерки родильных отделений в соответствии с этическим кодексом медицинской сестры России следуют принципам этики и деонтологии партнерства, конфиденциальности, индивидуального подхода к пациентам и уважительного отношения к личности.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заключении: </a:t>
            </a:r>
            <a:endParaRPr lang="ru-RU" dirty="0"/>
          </a:p>
        </p:txBody>
      </p:sp>
      <p:pic>
        <p:nvPicPr>
          <p:cNvPr id="4" name="Рисунок 6"/>
          <p:cNvPicPr/>
          <p:nvPr/>
        </p:nvPicPr>
        <p:blipFill>
          <a:blip r:embed="rId2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DFF4FEC-1D84-4033-92F3-50901F68932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677" y="0"/>
            <a:ext cx="9162677" cy="6884278"/>
          </a:xfrm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87484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endParaRPr lang="ru-RU" sz="9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9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404664"/>
            <a:ext cx="4330824" cy="518803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 время родов боль возникает на фоне активных физиологических процессов: раскрытия шейки матки, сокращения матки и натяжения маточных связок, раздражения брюшины и внутренней поверхности крестца при прохождении ребенка через родовые пути, сопротивления мышц тазового дна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8640"/>
            <a:ext cx="4746089" cy="434725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437112"/>
            <a:ext cx="3740646" cy="20685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6"/>
          <p:cNvPicPr/>
          <p:nvPr/>
        </p:nvPicPr>
        <p:blipFill>
          <a:blip r:embed="rId4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4114800" cy="59046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 невозможности медикаментозного обезболивания в родах в Самарском перинатальном центре широко используются методы и техники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немедикаментозного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обезболивания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Роль акушерки в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немедикаментозном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обезболивании родов </a:t>
            </a:r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очень важна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Ее спокойная уверенность поможет роженице справиться с сомнениями и поверить в свои силы, осознать, что роды – это прекрасный естественный процесс, в котором женщина по-новому учится любить и доверять: себе, своему телу, даже своей боли.</a:t>
            </a: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 любой стране мира акушерка – это медицинский работник, дипломированный специалист, помогающий женщине во время беременности и родов. Дословно английское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midwife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означает «быть рядом с женщиной (матерью)»,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34988643_0_57_2752_1614_1920x0_80_0_0_46b0c468e7ed69c5406f64f4168fbc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077072"/>
            <a:ext cx="4600246" cy="26020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IMG_06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51073" y="773663"/>
            <a:ext cx="3528053" cy="26460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6"/>
          <p:cNvPicPr/>
          <p:nvPr/>
        </p:nvPicPr>
        <p:blipFill>
          <a:blip r:embed="rId4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6632"/>
            <a:ext cx="5256584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Акушерка Перинатального центра им. В.Д.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Середавина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занимает активную роль в судьбе роженицы - осуществлять морально-информационное сопровождение. Также акушерка  должна проявлять себя и заниматься усовершенствованием своих мануальных знаний, обладать определенной находчивостью, инициативностью и скоростью работы.</a:t>
            </a: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Немедикаментозные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методы в основном направлены на избавление от страха, расслабление роженицы через создание для нее комфортной эмоциональной и психологической обстановки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orodni-asistentk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933056"/>
            <a:ext cx="4182697" cy="24482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6"/>
          <p:cNvPicPr/>
          <p:nvPr/>
        </p:nvPicPr>
        <p:blipFill>
          <a:blip r:embed="rId3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  <p:pic>
        <p:nvPicPr>
          <p:cNvPr id="6" name="Рисунок 5" descr="IMG_1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32656"/>
            <a:ext cx="2286000" cy="30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1B4C3C05-C17E-4739-84F7-4D57E447DFC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672615" y="3473077"/>
            <a:ext cx="3868484" cy="290136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9249" y="4941168"/>
            <a:ext cx="2174751" cy="174153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ru-RU" i="1" dirty="0" smtClean="0"/>
              <a:t>Психопрофилактическая подготовка к родам.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i="1" dirty="0" smtClean="0"/>
              <a:t>Партнерские роды -  являются одними из самых популярных и востребованных и считаются современной перинатальной технологией.;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i="1" dirty="0" smtClean="0"/>
              <a:t>Информирование пациентки и ее сопровождающих о родах в максимально необходимом для них объеме. Информация должна быть правдивой с обсуждением как положительных, так и отрицательных моментов того или иного вмешательства или метода, применяемого при оказании помощи;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i="1" dirty="0" smtClean="0"/>
              <a:t>Свободный выбор позиции во время 1 и 2-го периодов родов;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i="1" dirty="0" smtClean="0"/>
              <a:t>Вертикальные положения тела во время схваток  и родов.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i="1" dirty="0" smtClean="0"/>
              <a:t>Массаж;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i="1" dirty="0" smtClean="0"/>
              <a:t>Специальное дыхание в сочетании с релаксацией;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i="1" dirty="0" smtClean="0"/>
              <a:t>Душ и ванна;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i="1" dirty="0" smtClean="0"/>
              <a:t>Музыка;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i="1" dirty="0" err="1" smtClean="0"/>
              <a:t>Ароматерапия</a:t>
            </a:r>
            <a:r>
              <a:rPr lang="ru-RU" i="1" dirty="0" smtClean="0"/>
              <a:t> (горячие ароматические салфетки, ножные ванночки).</a:t>
            </a:r>
          </a:p>
          <a:p>
            <a:pPr marL="624078" indent="-51435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Способы используемых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немедикаментозных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обезболиваний в Перинатальном центре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/>
          <p:cNvPicPr/>
          <p:nvPr/>
        </p:nvPicPr>
        <p:blipFill>
          <a:blip r:embed="rId3" cstate="print"/>
          <a:stretch/>
        </p:blipFill>
        <p:spPr>
          <a:xfrm>
            <a:off x="8144640" y="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Психопрофилактическая подготовка –оказывает организующее влияние на женщину и 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направлена на устранение отрицательных эмоций и формирование положительных условно-рефлекторных связей- снятие страха перед родами, перед родовыми болями. </a:t>
            </a:r>
          </a:p>
          <a:p>
            <a:pPr algn="ctr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Привлечение к активному участию в родовом акте самой роженицы.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Психопрофилактическая подготовка</a:t>
            </a:r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3469927" cy="23090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G_06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11213" y="3497966"/>
            <a:ext cx="3240021" cy="24300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G_0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62908" y="3485964"/>
            <a:ext cx="3336032" cy="25020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Суть – путем словесного воздействия создать более правильное функциональное взаимоотношение между корой головного мозга и подкорковыми образованиями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-Снизить возбуждение в подкорковых центрах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Уравновесить процессы возбуждения и торможения в коре головного мозга.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Метод абсолютно безвреден для матери и плода, поэтому нет противопоказаний в его применению при нормально протекающей беременности и родов. </a:t>
            </a:r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Психопрофилактическая подготовка</a:t>
            </a:r>
            <a:endParaRPr lang="ru-RU" dirty="0"/>
          </a:p>
        </p:txBody>
      </p:sp>
      <p:pic>
        <p:nvPicPr>
          <p:cNvPr id="5" name="Рисунок 4" descr="Без названия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3181895" cy="21174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373216"/>
            <a:ext cx="2642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Начинается с этапа женской консультации</a:t>
            </a:r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D340FCA-C2FF-48BF-8405-539498956E0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95203" y="3086161"/>
            <a:ext cx="4170053" cy="312754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B19FC25F-03DF-4115-8629-76031257FFDD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674352" y="3151534"/>
            <a:ext cx="4235962" cy="317697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73496" y="497632"/>
            <a:ext cx="3048000" cy="2286000"/>
          </a:xfrm>
          <a:effectLst>
            <a:softEdge rad="127000"/>
          </a:effectLst>
        </p:spPr>
      </p:pic>
      <p:pic>
        <p:nvPicPr>
          <p:cNvPr id="5" name="Рисунок 4" descr="398E88CF-13B2-4C80-9493-F41B9A661AB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245936" cy="56612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2996952"/>
            <a:ext cx="1724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Приятная музыка во время родов-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аудиоанальгезия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когда любимая мелодия позволяет настроиться на благополучные роды и отвлечься от неприятных эмоций.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2132856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принесеные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 собой саше с любимым запахом- сладкие или свежие)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3933056"/>
            <a:ext cx="280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Благодаря проделанным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 нём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упражнениям происходит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расслабление тазового дна,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 так же обеспечивается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свобода движения.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s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548680"/>
            <a:ext cx="2619375" cy="1743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/>
          <a:stretch/>
        </p:blipFill>
        <p:spPr>
          <a:xfrm>
            <a:off x="8065440" y="104760"/>
            <a:ext cx="999360" cy="1114920"/>
          </a:xfrm>
          <a:prstGeom prst="rect">
            <a:avLst/>
          </a:prstGeom>
          <a:ln>
            <a:noFill/>
          </a:ln>
          <a:effectLst>
            <a:outerShdw>
              <a:srgbClr val="FFFFFF">
                <a:alpha val="40000"/>
              </a:srgbClr>
            </a:outerShdw>
          </a:effectLst>
        </p:spPr>
      </p:pic>
      <p:pic>
        <p:nvPicPr>
          <p:cNvPr id="9" name="Рисунок 8" descr="IMG_06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279232" y="4098032"/>
            <a:ext cx="3048000" cy="2286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700</TotalTime>
  <Words>1250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 Немедикаментозное обезболивание родов</vt:lpstr>
      <vt:lpstr>Определение</vt:lpstr>
      <vt:lpstr>Слайд 3</vt:lpstr>
      <vt:lpstr>Слайд 4</vt:lpstr>
      <vt:lpstr>Слайд 5</vt:lpstr>
      <vt:lpstr>Способы используемых немедикаментозных обезболиваний в Перинатальном центре </vt:lpstr>
      <vt:lpstr>Психопрофилактическая подготовка</vt:lpstr>
      <vt:lpstr>Психопрофилактическая подготовка</vt:lpstr>
      <vt:lpstr>Слайд 9</vt:lpstr>
      <vt:lpstr>Специальное дыхание в сочетании с релаксацией</vt:lpstr>
      <vt:lpstr>Свободное поведение в родах</vt:lpstr>
      <vt:lpstr>Слайд 12</vt:lpstr>
      <vt:lpstr>Партнерские роды</vt:lpstr>
      <vt:lpstr>Партнерские роды</vt:lpstr>
      <vt:lpstr>Количество партнерских родов в разрезе предыдущих лет</vt:lpstr>
      <vt:lpstr>Вертикальные роды</vt:lpstr>
      <vt:lpstr>Вертикальные роды</vt:lpstr>
      <vt:lpstr>Показатели медикаментозного и немедикаментозного обезболивания самопроизвольных  родов в Перинатальном центре  «им В.Д. Середавина» </vt:lpstr>
      <vt:lpstr>Исход родов в результате немедикаментозного обезболивания : </vt:lpstr>
      <vt:lpstr>В заключении: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Немедикаментозное обезболивание родов</dc:title>
  <dc:creator>Локоткова Вера Дмитриевна</dc:creator>
  <cp:lastModifiedBy>локоткова</cp:lastModifiedBy>
  <cp:revision>73</cp:revision>
  <dcterms:created xsi:type="dcterms:W3CDTF">2023-04-13T08:39:12Z</dcterms:created>
  <dcterms:modified xsi:type="dcterms:W3CDTF">2023-05-18T08:16:59Z</dcterms:modified>
</cp:coreProperties>
</file>