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89" r:id="rId3"/>
    <p:sldId id="257" r:id="rId4"/>
    <p:sldId id="258" r:id="rId5"/>
    <p:sldId id="261" r:id="rId6"/>
    <p:sldId id="260" r:id="rId7"/>
    <p:sldId id="266" r:id="rId8"/>
    <p:sldId id="272" r:id="rId9"/>
    <p:sldId id="267" r:id="rId10"/>
    <p:sldId id="265" r:id="rId11"/>
    <p:sldId id="268" r:id="rId12"/>
    <p:sldId id="275" r:id="rId13"/>
    <p:sldId id="278" r:id="rId14"/>
    <p:sldId id="276" r:id="rId15"/>
    <p:sldId id="279" r:id="rId16"/>
    <p:sldId id="273" r:id="rId17"/>
    <p:sldId id="280" r:id="rId18"/>
    <p:sldId id="270" r:id="rId19"/>
    <p:sldId id="274" r:id="rId20"/>
    <p:sldId id="283" r:id="rId21"/>
    <p:sldId id="269" r:id="rId22"/>
    <p:sldId id="282" r:id="rId23"/>
    <p:sldId id="284" r:id="rId24"/>
    <p:sldId id="287" r:id="rId25"/>
    <p:sldId id="288" r:id="rId26"/>
    <p:sldId id="286" r:id="rId27"/>
    <p:sldId id="285" r:id="rId28"/>
    <p:sldId id="271" r:id="rId29"/>
    <p:sldId id="259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92A"/>
    <a:srgbClr val="60F723"/>
    <a:srgbClr val="28DAF2"/>
    <a:srgbClr val="F7AB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>
        <p:scale>
          <a:sx n="60" d="100"/>
          <a:sy n="60" d="100"/>
        </p:scale>
        <p:origin x="-16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Количество молодых специалистов, принятых за период 2020</a:t>
            </a:r>
            <a:r>
              <a:rPr lang="ru-RU" sz="1800" baseline="0"/>
              <a:t> - 2022 г.</a:t>
            </a:r>
            <a:endParaRPr lang="ru-RU" sz="1800"/>
          </a:p>
        </c:rich>
      </c:tx>
      <c:layout>
        <c:manualLayout>
          <c:xMode val="edge"/>
          <c:yMode val="edge"/>
          <c:x val="0.11878818648756269"/>
          <c:y val="2.3302916197881513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7.9632609253155934E-2"/>
          <c:y val="0.36618310642204238"/>
          <c:w val="0.65640345643753328"/>
          <c:h val="0.54783277177774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9292041450186712"/>
          <c:y val="0.31097750712195515"/>
          <c:w val="0.19260431408679488"/>
          <c:h val="0.4556581289407789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62BB-9BAD-4E7C-B3F0-7352FD9DD348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8E008-1F53-42D7-A605-109A178E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37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E008-1F53-42D7-A605-109A178E8A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9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E008-1F53-42D7-A605-109A178E8A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0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667192" cy="324036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Главная медицинская сестра педиатрического корпуса</a:t>
            </a:r>
          </a:p>
          <a:p>
            <a:pPr algn="l"/>
            <a:r>
              <a:rPr lang="ru-RU" sz="1800" dirty="0" smtClean="0"/>
              <a:t>ГБУЗ «Самарская областная клиническая больница Им. </a:t>
            </a:r>
            <a:r>
              <a:rPr lang="ru-RU" sz="1800" dirty="0" err="1" smtClean="0"/>
              <a:t>В.Д.Серадавина</a:t>
            </a:r>
            <a:r>
              <a:rPr lang="ru-RU" sz="1800" dirty="0" smtClean="0"/>
              <a:t>»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Голышева Оксана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2023 ГОД</a:t>
            </a:r>
            <a:endParaRPr lang="ru-RU" dirty="0" smtClean="0"/>
          </a:p>
          <a:p>
            <a:pPr algn="ctr"/>
            <a:r>
              <a:rPr lang="ru-RU" dirty="0" smtClean="0"/>
              <a:t>Самара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Система наставничества глазами молодого специалиста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87817686"/>
              </p:ext>
            </p:extLst>
          </p:nvPr>
        </p:nvGraphicFramePr>
        <p:xfrm>
          <a:off x="179512" y="1340768"/>
          <a:ext cx="4774431" cy="326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72514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причины увольнения:</a:t>
            </a:r>
          </a:p>
          <a:p>
            <a:r>
              <a:rPr lang="ru-RU" dirty="0" smtClean="0"/>
              <a:t>Нашла другую работу – 1</a:t>
            </a:r>
          </a:p>
          <a:p>
            <a:r>
              <a:rPr lang="ru-RU" dirty="0" smtClean="0"/>
              <a:t>Переезд в другой город – 2 </a:t>
            </a:r>
          </a:p>
          <a:p>
            <a:r>
              <a:rPr lang="ru-RU" dirty="0" smtClean="0"/>
              <a:t>По собственному желанию - 1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8177" y="1628800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них 32 человека остались работать по сегодняшний день, уволились – 4 чел. (все в 2022 году)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2998"/>
            <a:ext cx="401002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08" y="1196752"/>
            <a:ext cx="1728192" cy="162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разрезе отделений</a:t>
            </a:r>
            <a:endParaRPr lang="ru-RU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1987550" cy="187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49" y="4829077"/>
            <a:ext cx="1627510" cy="1532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4087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35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290"/>
            <a:ext cx="5859951" cy="295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Возрастная категория молодых специалистов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18 </a:t>
            </a:r>
            <a:r>
              <a:rPr lang="ru-RU" dirty="0"/>
              <a:t>– 20 лет  - </a:t>
            </a:r>
            <a:r>
              <a:rPr lang="ru-RU" dirty="0" smtClean="0"/>
              <a:t>17%, </a:t>
            </a:r>
          </a:p>
          <a:p>
            <a:r>
              <a:rPr lang="ru-RU" dirty="0" smtClean="0"/>
              <a:t>21 </a:t>
            </a:r>
            <a:r>
              <a:rPr lang="ru-RU" dirty="0"/>
              <a:t>– 25 лет </a:t>
            </a:r>
            <a:r>
              <a:rPr lang="ru-RU" dirty="0" smtClean="0"/>
              <a:t>–78%,</a:t>
            </a:r>
          </a:p>
          <a:p>
            <a:r>
              <a:rPr lang="ru-RU" dirty="0" smtClean="0"/>
              <a:t>26 </a:t>
            </a:r>
            <a:r>
              <a:rPr lang="ru-RU" dirty="0"/>
              <a:t>– 30 лет – </a:t>
            </a:r>
            <a:r>
              <a:rPr lang="ru-RU" dirty="0" smtClean="0"/>
              <a:t>5%.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" y="1484784"/>
            <a:ext cx="3553746" cy="1998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11" y="3516299"/>
            <a:ext cx="2615952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90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87" t="-1699" r="28995" b="4179"/>
          <a:stretch/>
        </p:blipFill>
        <p:spPr bwMode="auto">
          <a:xfrm>
            <a:off x="4468962" y="1102518"/>
            <a:ext cx="4402137" cy="496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8555" y="1124744"/>
            <a:ext cx="597666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Инспектор отдела кадров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группы приема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944" y="2348880"/>
            <a:ext cx="5628217" cy="792088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Заместитель главного врача по работе с сестринским персоналом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945" y="3573016"/>
            <a:ext cx="5040560" cy="792088"/>
          </a:xfrm>
          <a:prstGeom prst="round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Главная медицинская сестра,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главная акушерка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 flipH="1">
            <a:off x="3440184" y="476672"/>
            <a:ext cx="4117441" cy="720080"/>
          </a:xfrm>
          <a:prstGeom prst="uturn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945" y="4714144"/>
            <a:ext cx="4248472" cy="792088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Старшая медицинская сестра отделения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988840"/>
            <a:ext cx="3083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77" y="3195191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5" y="4365104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5299" y="5862631"/>
            <a:ext cx="367240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Наставники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04" y="5490234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8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Исходный уровень подготовки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472608" cy="319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264024" cy="326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80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30288" cy="10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Согласно положения о наставничестве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85428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Назначается один или несколько наставников;</a:t>
            </a:r>
          </a:p>
          <a:p>
            <a:r>
              <a:rPr lang="ru-RU" sz="2600" dirty="0" smtClean="0"/>
              <a:t>Заключается договор о наставничестве;</a:t>
            </a:r>
          </a:p>
          <a:p>
            <a:r>
              <a:rPr lang="ru-RU" sz="2600" dirty="0" smtClean="0"/>
              <a:t>Определяется период наставничества;</a:t>
            </a:r>
          </a:p>
          <a:p>
            <a:r>
              <a:rPr lang="ru-RU" sz="2600" dirty="0" smtClean="0"/>
              <a:t>Составляется план работы наставника с молодым специалистом;</a:t>
            </a:r>
          </a:p>
          <a:p>
            <a:r>
              <a:rPr lang="ru-RU" sz="2600" dirty="0" smtClean="0"/>
              <a:t>План обучения молодого специалиста;</a:t>
            </a:r>
          </a:p>
          <a:p>
            <a:r>
              <a:rPr lang="ru-RU" sz="2600" dirty="0"/>
              <a:t>П</a:t>
            </a:r>
            <a:r>
              <a:rPr lang="ru-RU" sz="2600" dirty="0" smtClean="0"/>
              <a:t>лан работы старшей медицинской сестры с молодым специалистом на рабочем месте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8467631"/>
              </p:ext>
            </p:extLst>
          </p:nvPr>
        </p:nvGraphicFramePr>
        <p:xfrm>
          <a:off x="5004048" y="404664"/>
          <a:ext cx="3870205" cy="6048672"/>
        </p:xfrm>
        <a:graphic>
          <a:graphicData uri="http://schemas.openxmlformats.org/presentationml/2006/ole">
            <p:oleObj spid="_x0000_s2065" name="Документ" r:id="rId3" imgW="5938880" imgH="9280818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822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Договор о наставничестве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4248472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наставник _____________________________________________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Обязуюсь: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Быть для подшефного образцом поведения на работе и в быту.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Относиться к молодому специалисту с уважением и в то же время быть требовательным к нему.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Прививать молодому специалисту чувство уважения к старшим, соблюдать этику и деонтологию.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Подготовить к ежегодной	 сдаче зачетов по санитарно-гигиеническому и противоэпидемическому режиму и по выполнению манипуляций в соответствии с алгоритмами. Помогать в освоении работы по специальности и в освоении смежных профессий.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Прививать молодому специалисту чувство гордости за избранную профессию, уважение к ней.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	Воспитывать молодого специалиста трудолюбивым человеком, достойным преемником традиций нашего ЛПУ.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Подпись______________________________________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_______20______г.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908720"/>
            <a:ext cx="4248472" cy="5760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молодой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специалист___________________________________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Обязуюсь: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Быть дисциплинированным и прилежным работником.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Старательно изучать свою профессию, беречь инструменты и оборудование.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Уважать своего наставника, перенимать опыт и приемы работы, соблюдать этику и деонтологию.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Повышать свой образовательный и профессиональный уровень.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Посещать сестринские конференции.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	Относиться с уважением к своей профессии, быть милосердным с больными.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	Участвовать в общественной жизни ЛПУ.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Подпись______________________________________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_______20______г.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работ с молодым специалистом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2629"/>
            <a:ext cx="3528392" cy="5268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3410"/>
            <a:ext cx="3577252" cy="5358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701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ru-RU" b="1" dirty="0" smtClean="0"/>
              <a:t>Обратная связь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67324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Важно </a:t>
            </a:r>
            <a:r>
              <a:rPr lang="ru-RU" dirty="0" smtClean="0"/>
              <a:t>выяснить: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35279" y="1005973"/>
            <a:ext cx="2592288" cy="1584176"/>
          </a:xfrm>
          <a:prstGeom prst="ellipse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ожидал от работы в организации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27567" y="2411713"/>
            <a:ext cx="2808312" cy="1728192"/>
          </a:xfrm>
          <a:prstGeom prst="ellipse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он увидел, узнал или получил на самом деле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2040" y="4581128"/>
            <a:ext cx="2808312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чему научился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27584" y="4565851"/>
            <a:ext cx="3312368" cy="1872208"/>
          </a:xfrm>
          <a:prstGeom prst="ellipse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чему нужно научиться еще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503" y="2129359"/>
            <a:ext cx="3312368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нуждается ли в помощи; если да, то в чьей или какой конкретно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2238979">
            <a:off x="6041849" y="2154389"/>
            <a:ext cx="747501" cy="350354"/>
          </a:xfrm>
          <a:prstGeom prst="right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6942159">
            <a:off x="6894454" y="4386648"/>
            <a:ext cx="747501" cy="350354"/>
          </a:xfrm>
          <a:prstGeom prst="right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32078"/>
            <a:ext cx="2851711" cy="201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3424">
            <a:off x="3163489" y="2044526"/>
            <a:ext cx="5127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4297">
            <a:off x="2025910" y="3940073"/>
            <a:ext cx="5127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9867">
            <a:off x="4288492" y="5004352"/>
            <a:ext cx="644052" cy="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05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3734"/>
            <a:ext cx="7056784" cy="13510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Наставник - это сотрудник, обладающий следующими качествами: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1628800"/>
            <a:ext cx="5904656" cy="720080"/>
          </a:xfrm>
          <a:prstGeom prst="round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высокий уровень профессиональной компетентности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645024"/>
            <a:ext cx="6552728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способность и готовность делиться своим опытом: умение доходчиво объяснять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2549020"/>
            <a:ext cx="6192688" cy="864096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имеющий системное представление о своем участке работы и работе подразделения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653136"/>
            <a:ext cx="66967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лояльность компании: преданность делу компании, поддержание ее стандартов и правил работы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805264"/>
            <a:ext cx="6480720" cy="864096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навыки, гибкость в общении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60" t="8489" r="43846"/>
          <a:stretch/>
        </p:blipFill>
        <p:spPr bwMode="auto">
          <a:xfrm>
            <a:off x="51956" y="133734"/>
            <a:ext cx="2080009" cy="270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56792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ГБУЗ «Самарская областная клиническая больница им. В.Д. </a:t>
            </a:r>
            <a:r>
              <a:rPr lang="ru-RU" altLang="ru-RU" sz="3100" b="1" dirty="0" err="1" smtClean="0">
                <a:solidFill>
                  <a:srgbClr val="7030A0"/>
                </a:solidFill>
              </a:rPr>
              <a:t>Середавина</a:t>
            </a:r>
            <a:r>
              <a:rPr lang="ru-RU" altLang="ru-RU" sz="3100" b="1" dirty="0" smtClean="0">
                <a:solidFill>
                  <a:srgbClr val="7030A0"/>
                </a:solidFill>
              </a:rPr>
              <a:t>»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dirty="0"/>
          </a:p>
        </p:txBody>
      </p:sp>
      <p:pic>
        <p:nvPicPr>
          <p:cNvPr id="4" name="Picture 3" descr="C:\Users\Сергей\Desktop\Вид гл корпус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30000"/>
          </a:blip>
          <a:srcRect t="37828" r="-113"/>
          <a:stretch>
            <a:fillRect/>
          </a:stretch>
        </p:blipFill>
        <p:spPr bwMode="auto">
          <a:xfrm>
            <a:off x="755576" y="1052736"/>
            <a:ext cx="7628611" cy="31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005064"/>
            <a:ext cx="48245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одно из крупнейших в Поволжье государственное многопрофильное медицинское учреждение;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53 специализированных отделения;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штат сотрудников – более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5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тысяч человек</a:t>
            </a:r>
          </a:p>
          <a:p>
            <a:pPr>
              <a:buFont typeface="Arial" charset="0"/>
              <a:buChar char="•"/>
            </a:pPr>
            <a:endParaRPr lang="ru-RU" dirty="0">
              <a:latin typeface="Verdana" pitchFamily="34" charset="0"/>
            </a:endParaRPr>
          </a:p>
        </p:txBody>
      </p:sp>
      <p:pic>
        <p:nvPicPr>
          <p:cNvPr id="6" name="Picture 3" descr="C:\Users\Сергей\Desktop\Для презентации\План больн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744416" cy="211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5971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326120" cy="30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28" y="548680"/>
            <a:ext cx="4211960" cy="241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" y="4077072"/>
            <a:ext cx="3100393" cy="177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276" y="2929172"/>
            <a:ext cx="4969788" cy="7158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A392A"/>
                </a:solidFill>
              </a:rPr>
              <a:t>44 наставника</a:t>
            </a:r>
            <a:endParaRPr lang="ru-RU" sz="3600" b="1" dirty="0">
              <a:solidFill>
                <a:srgbClr val="FA392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5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5147"/>
            <a:ext cx="4562744" cy="380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Стандарты работы наставника с новым сотрудником: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4304" cy="5142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доброжелательное</a:t>
            </a:r>
            <a:r>
              <a:rPr lang="ru-RU" dirty="0"/>
              <a:t>, позитивное отношение к новому сотруднику; </a:t>
            </a:r>
          </a:p>
          <a:p>
            <a:r>
              <a:rPr lang="ru-RU" dirty="0" smtClean="0"/>
              <a:t>рациональное </a:t>
            </a:r>
            <a:r>
              <a:rPr lang="ru-RU" dirty="0"/>
              <a:t>распределение рабочего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последовательная </a:t>
            </a:r>
            <a:r>
              <a:rPr lang="ru-RU" dirty="0"/>
              <a:t>передача необходимой </a:t>
            </a:r>
            <a:r>
              <a:rPr lang="ru-RU" dirty="0" smtClean="0"/>
              <a:t>информации</a:t>
            </a:r>
          </a:p>
          <a:p>
            <a:r>
              <a:rPr lang="ru-RU" dirty="0" smtClean="0"/>
              <a:t>отслеживание </a:t>
            </a:r>
            <a:r>
              <a:rPr lang="ru-RU" dirty="0"/>
              <a:t>обратной связи, </a:t>
            </a:r>
            <a:endParaRPr lang="ru-RU" dirty="0" smtClean="0"/>
          </a:p>
          <a:p>
            <a:r>
              <a:rPr lang="ru-RU" dirty="0" smtClean="0"/>
              <a:t>осуществление </a:t>
            </a:r>
            <a:r>
              <a:rPr lang="ru-RU" dirty="0"/>
              <a:t>текущего контроля </a:t>
            </a:r>
            <a:endParaRPr lang="ru-RU" dirty="0" smtClean="0"/>
          </a:p>
          <a:p>
            <a:r>
              <a:rPr lang="ru-RU" dirty="0" smtClean="0"/>
              <a:t>проявление </a:t>
            </a:r>
            <a:r>
              <a:rPr lang="ru-RU" dirty="0"/>
              <a:t>заботы о новом сотруднике: обстоятельное разъяснение вопросов, привитие культуры отделения; </a:t>
            </a:r>
          </a:p>
          <a:p>
            <a:r>
              <a:rPr lang="ru-RU" dirty="0" smtClean="0"/>
              <a:t>своевременное </a:t>
            </a:r>
            <a:r>
              <a:rPr lang="ru-RU" dirty="0"/>
              <a:t>доведение информации руководителю подразделения о соответствии/несоответствии нового сотрудника данной </a:t>
            </a:r>
            <a:r>
              <a:rPr lang="ru-RU" dirty="0" smtClean="0"/>
              <a:t>должности,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оценке нового сотрудника на промежуточном контроле.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2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46512" cy="8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 анкетирования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6336704" cy="157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5194" y="1653203"/>
            <a:ext cx="5832648" cy="504056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 Вам помогло в период адаптации?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49" y="2276872"/>
            <a:ext cx="2773262" cy="265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1" y="4851647"/>
            <a:ext cx="6479571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0661" y="3968990"/>
            <a:ext cx="5805655" cy="576064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Что Вам показалось наиболее сложным в период Вашей адаптации?</a:t>
            </a:r>
          </a:p>
        </p:txBody>
      </p:sp>
    </p:spTree>
    <p:extLst>
      <p:ext uri="{BB962C8B-B14F-4D97-AF65-F5344CB8AC3E}">
        <p14:creationId xmlns="" xmlns:p14="http://schemas.microsoft.com/office/powerpoint/2010/main" val="1132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268252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0" y="3555538"/>
            <a:ext cx="39971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7" y="4386171"/>
            <a:ext cx="4676335" cy="18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" y="0"/>
            <a:ext cx="66452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2" y="2668750"/>
            <a:ext cx="4680520" cy="17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9"/>
            <a:ext cx="3384375" cy="23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4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Удовлетворенность выбранной профессией</a:t>
            </a:r>
            <a:endParaRPr lang="ru-RU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65775" cy="319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Посвящение в профессию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25" t="5107"/>
          <a:stretch/>
        </p:blipFill>
        <p:spPr bwMode="auto">
          <a:xfrm>
            <a:off x="5292080" y="1412776"/>
            <a:ext cx="3717390" cy="32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0" y="3284984"/>
            <a:ext cx="23688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934" b="10481"/>
          <a:stretch/>
        </p:blipFill>
        <p:spPr bwMode="auto">
          <a:xfrm>
            <a:off x="107504" y="1268760"/>
            <a:ext cx="3441665" cy="30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20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987823" y="1"/>
            <a:ext cx="6068893" cy="645333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8534400" cy="536104"/>
          </a:xfrm>
        </p:spPr>
        <p:txBody>
          <a:bodyPr>
            <a:normAutofit/>
          </a:bodyPr>
          <a:lstStyle/>
          <a:p>
            <a:r>
              <a:rPr lang="ru-RU" sz="2400" b="1" dirty="0"/>
              <a:t>НАПУТСТВИЕ МОЛОДОМУ СПЕЦИАЛИСТУ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23928" y="836712"/>
            <a:ext cx="4752528" cy="518457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Переступив порог нашей больницы, ты начинаешь свой  трудовой путь. Мы, твои старшие товарищи, с радостью принимаем тебя в свой коллектив.</a:t>
            </a:r>
          </a:p>
          <a:p>
            <a:r>
              <a:rPr lang="ru-RU" dirty="0"/>
              <a:t>За плечами у тебя годы кропотливой учебы, впереди -  нелегкая и ответственная, но очень благородная и почетная работа, гуманней и благородней которой нет на свете.</a:t>
            </a:r>
          </a:p>
          <a:p>
            <a:r>
              <a:rPr lang="ru-RU" dirty="0"/>
              <a:t>Мы надеемся, что привели тебя к выбранной профессии веление сердца и горячее желание отдать все силы и знания на благо людей.</a:t>
            </a:r>
          </a:p>
          <a:p>
            <a:r>
              <a:rPr lang="ru-RU" dirty="0"/>
              <a:t>В процессе овладения профессией будут  трудности, возможны неудачи, но есть незыблемые законы нашей работы, которые помогут тебе справиться с ними.</a:t>
            </a:r>
          </a:p>
          <a:p>
            <a:r>
              <a:rPr lang="ru-RU" dirty="0"/>
              <a:t>Постоянно пополняй свои знания и навыки, будь доброжелателен и справедлив в отношениях с коллегами. Будь образцом собранности, сдержанности и дисциплины. Не забывай, что за всеми нашими действиями у постели больного всегда с тревогой следит его семья, которой он так дорог и нужен. Твердо помни о соблюдении врачебной тайны. Будь для больных людей источником надежды. Не скупись на внимание и ласку, всеми своими действиями и обликом  вселяй в них уверенность и силу.</a:t>
            </a:r>
          </a:p>
          <a:p>
            <a:r>
              <a:rPr lang="ru-RU" dirty="0"/>
              <a:t>Живи и трудись, и ты познаешь необычайное счастье своей профессии, найдешь любовь и признательность в сердцах людей.</a:t>
            </a:r>
          </a:p>
          <a:p>
            <a:r>
              <a:rPr lang="ru-RU" dirty="0"/>
              <a:t>И еще помни, что знания и опыт твоих старших коллег всегда придут к тебе на помощь.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36" r="17538"/>
          <a:stretch/>
        </p:blipFill>
        <p:spPr bwMode="auto">
          <a:xfrm>
            <a:off x="199403" y="1381809"/>
            <a:ext cx="2716413" cy="426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8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позитивного образа МО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освоение </a:t>
            </a:r>
            <a:r>
              <a:rPr lang="ru-RU" dirty="0"/>
              <a:t>новыми сотрудниками базовых ценностей и миссии </a:t>
            </a:r>
            <a:r>
              <a:rPr lang="ru-RU" dirty="0" smtClean="0"/>
              <a:t>учреждения;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снижение </a:t>
            </a:r>
            <a:r>
              <a:rPr lang="ru-RU" dirty="0"/>
              <a:t>уровня неопределенности </a:t>
            </a:r>
            <a:r>
              <a:rPr lang="ru-RU" dirty="0" smtClean="0"/>
              <a:t>и </a:t>
            </a:r>
            <a:r>
              <a:rPr lang="ru-RU" dirty="0"/>
              <a:t>формирование состояния психологического комфорта у новых сотрудников;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выстраивание </a:t>
            </a:r>
            <a:r>
              <a:rPr lang="ru-RU" dirty="0"/>
              <a:t>системы взаимодействия с коллегами и предупреждение межличностных конфликтов;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положительного отношения к </a:t>
            </a:r>
            <a:r>
              <a:rPr lang="ru-RU" dirty="0" smtClean="0"/>
              <a:t>работе;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снижение </a:t>
            </a:r>
            <a:r>
              <a:rPr lang="ru-RU" dirty="0"/>
              <a:t>текучести кадров.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188640"/>
            <a:ext cx="8622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65000"/>
                  </a:schemeClr>
                </a:solidFill>
              </a:rPr>
              <a:t>программа адаптации молодых специалистов позволяет решить комплекс задач: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82147"/>
            <a:ext cx="3913115" cy="44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11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3022"/>
            <a:ext cx="3744416" cy="224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82534"/>
            <a:ext cx="3865379" cy="289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846312" cy="758952"/>
          </a:xfrm>
        </p:spPr>
        <p:txBody>
          <a:bodyPr/>
          <a:lstStyle/>
          <a:p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4824536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Грамотный подход к развитию </a:t>
            </a:r>
            <a:r>
              <a:rPr lang="ru-RU" dirty="0"/>
              <a:t>наставничества в МО способствует:</a:t>
            </a:r>
          </a:p>
          <a:p>
            <a:pPr marL="0" indent="0">
              <a:buNone/>
            </a:pPr>
            <a:r>
              <a:rPr lang="ru-RU" dirty="0"/>
              <a:t>1.	Повышению теоретической подготовки медицинских сестер.</a:t>
            </a:r>
          </a:p>
          <a:p>
            <a:pPr marL="0" indent="0">
              <a:buNone/>
            </a:pPr>
            <a:r>
              <a:rPr lang="ru-RU" dirty="0"/>
              <a:t>2.	Совершенствованию практических умений.</a:t>
            </a:r>
          </a:p>
          <a:p>
            <a:pPr marL="0" indent="0">
              <a:buNone/>
            </a:pPr>
            <a:r>
              <a:rPr lang="ru-RU" dirty="0"/>
              <a:t>3.	Повышению качества сестринской помощи и престижа профессии.</a:t>
            </a:r>
          </a:p>
          <a:p>
            <a:pPr marL="0" indent="0">
              <a:buNone/>
            </a:pPr>
            <a:r>
              <a:rPr lang="ru-RU" dirty="0"/>
              <a:t>4.	Укреплению корпоративного духа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01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20" t="4970" r="12516"/>
          <a:stretch/>
        </p:blipFill>
        <p:spPr bwMode="auto">
          <a:xfrm>
            <a:off x="5069695" y="2132856"/>
            <a:ext cx="374431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635961" cy="758952"/>
          </a:xfrm>
        </p:spPr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5206352" cy="4680520"/>
          </a:xfrm>
        </p:spPr>
        <p:txBody>
          <a:bodyPr>
            <a:normAutofit fontScale="55000" lnSpcReduction="20000"/>
          </a:bodyPr>
          <a:lstStyle/>
          <a:p>
            <a:r>
              <a:rPr lang="ru-RU" sz="2200" dirty="0" smtClean="0"/>
              <a:t>«Как адаптировать новых сотрудников к работе в </a:t>
            </a:r>
            <a:r>
              <a:rPr lang="ru-RU" sz="2200" dirty="0" err="1" smtClean="0"/>
              <a:t>медорганизации</a:t>
            </a:r>
            <a:r>
              <a:rPr lang="ru-RU" sz="2200" dirty="0" smtClean="0"/>
              <a:t>». О. Г. </a:t>
            </a:r>
            <a:r>
              <a:rPr lang="ru-RU" sz="2200" dirty="0" err="1" smtClean="0"/>
              <a:t>Чикина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© Материал из Справочной системы «Главная медсестра».</a:t>
            </a:r>
            <a:br>
              <a:rPr lang="ru-RU" sz="2200" dirty="0" smtClean="0"/>
            </a:br>
            <a:r>
              <a:rPr lang="ru-RU" sz="2200" dirty="0" smtClean="0"/>
              <a:t>Подробнее:</a:t>
            </a:r>
            <a:r>
              <a:rPr lang="en-US" sz="2200" dirty="0" smtClean="0"/>
              <a:t> https</a:t>
            </a:r>
            <a:r>
              <a:rPr lang="ru-RU" sz="2200" dirty="0" smtClean="0"/>
              <a:t>://</a:t>
            </a:r>
            <a:r>
              <a:rPr lang="en-US" sz="2200" dirty="0" smtClean="0"/>
              <a:t>plus</a:t>
            </a:r>
            <a:r>
              <a:rPr lang="ru-RU" sz="2200" dirty="0" smtClean="0"/>
              <a:t>.1</a:t>
            </a:r>
            <a:r>
              <a:rPr lang="en-US" sz="2200" dirty="0" err="1" smtClean="0"/>
              <a:t>glms</a:t>
            </a:r>
            <a:r>
              <a:rPr lang="ru-RU" sz="2200" dirty="0" smtClean="0"/>
              <a:t>.</a:t>
            </a:r>
            <a:r>
              <a:rPr lang="en-US" sz="2200" dirty="0" err="1" smtClean="0"/>
              <a:t>ru</a:t>
            </a:r>
            <a:r>
              <a:rPr lang="ru-RU" sz="2200" dirty="0" smtClean="0"/>
              <a:t>/#/</a:t>
            </a:r>
            <a:r>
              <a:rPr lang="en-US" sz="2200" dirty="0" smtClean="0"/>
              <a:t>document</a:t>
            </a:r>
            <a:r>
              <a:rPr lang="ru-RU" sz="2200" dirty="0" smtClean="0"/>
              <a:t>/16/37968/</a:t>
            </a:r>
            <a:r>
              <a:rPr lang="en-US" sz="2200" dirty="0" err="1" smtClean="0"/>
              <a:t>bssPhr</a:t>
            </a:r>
            <a:r>
              <a:rPr lang="ru-RU" sz="2200" dirty="0" smtClean="0"/>
              <a:t>18/?</a:t>
            </a:r>
            <a:r>
              <a:rPr lang="en-US" sz="2200" dirty="0" smtClean="0"/>
              <a:t>of</a:t>
            </a:r>
            <a:r>
              <a:rPr lang="ru-RU" sz="2200" dirty="0" smtClean="0"/>
              <a:t>=</a:t>
            </a:r>
            <a:r>
              <a:rPr lang="en-US" sz="2200" dirty="0" smtClean="0"/>
              <a:t>copy</a:t>
            </a:r>
            <a:r>
              <a:rPr lang="ru-RU" sz="2200" dirty="0" smtClean="0"/>
              <a:t>-87</a:t>
            </a:r>
            <a:r>
              <a:rPr lang="en-US" sz="2200" dirty="0" smtClean="0"/>
              <a:t>e</a:t>
            </a:r>
            <a:r>
              <a:rPr lang="ru-RU" sz="2200" dirty="0" smtClean="0"/>
              <a:t>8</a:t>
            </a:r>
            <a:r>
              <a:rPr lang="en-US" sz="2200" dirty="0" smtClean="0"/>
              <a:t>c</a:t>
            </a:r>
            <a:r>
              <a:rPr lang="ru-RU" sz="2200" dirty="0" smtClean="0"/>
              <a:t>03</a:t>
            </a:r>
            <a:r>
              <a:rPr lang="en-US" sz="2200" dirty="0" err="1" smtClean="0"/>
              <a:t>ccd</a:t>
            </a:r>
            <a:endParaRPr lang="ru-RU" sz="2200" dirty="0" smtClean="0"/>
          </a:p>
          <a:p>
            <a:r>
              <a:rPr lang="ru-RU" sz="2200" dirty="0"/>
              <a:t>Киселева А.Н., Мышкина Л.В. «ОРГАНИЗАЦИЯ СЕСТРИНСКОЙ ДЕЯТЕЛЬНОСТИ» Учебное </a:t>
            </a:r>
            <a:r>
              <a:rPr lang="ru-RU" sz="2200" dirty="0" smtClean="0"/>
              <a:t>пособие Составители</a:t>
            </a:r>
            <a:r>
              <a:rPr lang="ru-RU" sz="2200" dirty="0"/>
              <a:t>: Киселева А.Н., заслуженный учитель РФ, преподаватель КОГБОУ СПО «Кировский медицинский колледж». Мышкина Л.В., к.м.н., медицинская сестра КОГБУЗ «Кировская областная клиническая больница»</a:t>
            </a:r>
          </a:p>
          <a:p>
            <a:r>
              <a:rPr lang="ru-RU" sz="2200" dirty="0" smtClean="0"/>
              <a:t>Голенков </a:t>
            </a:r>
            <a:r>
              <a:rPr lang="ru-RU" sz="2200" dirty="0"/>
              <a:t>А.В. Удовлетворенность работой и терминальные ценности у медицинских сестер // Главная медицинская сестра. – 2009. – № 11. – С. 137-146.</a:t>
            </a:r>
          </a:p>
          <a:p>
            <a:r>
              <a:rPr lang="ru-RU" sz="2200" dirty="0" smtClean="0"/>
              <a:t>Козлов </a:t>
            </a:r>
            <a:r>
              <a:rPr lang="ru-RU" sz="2200" dirty="0"/>
              <a:t>А.Б., </a:t>
            </a:r>
            <a:r>
              <a:rPr lang="ru-RU" sz="2200" dirty="0" err="1"/>
              <a:t>Ронжина</a:t>
            </a:r>
            <a:r>
              <a:rPr lang="ru-RU" sz="2200" dirty="0"/>
              <a:t> Л.Г., Аверин А.В. Традиции наставничества в Республиканской психиатрической больнице // Сестринское дело в психиатрии: материалы </a:t>
            </a:r>
            <a:r>
              <a:rPr lang="ru-RU" sz="2200" dirty="0" err="1"/>
              <a:t>Всерос</a:t>
            </a:r>
            <a:r>
              <a:rPr lang="ru-RU" sz="2200" dirty="0"/>
              <a:t>. науч.-</a:t>
            </a:r>
            <a:r>
              <a:rPr lang="ru-RU" sz="2200" dirty="0" err="1"/>
              <a:t>практ</a:t>
            </a:r>
            <a:r>
              <a:rPr lang="ru-RU" sz="2200" dirty="0"/>
              <a:t>. </a:t>
            </a:r>
            <a:r>
              <a:rPr lang="ru-RU" sz="2200" dirty="0" err="1"/>
              <a:t>конф</a:t>
            </a:r>
            <a:r>
              <a:rPr lang="ru-RU" sz="2200" dirty="0"/>
              <a:t>. – Чебоксары, – 2006. – С. 55-59.</a:t>
            </a:r>
          </a:p>
          <a:p>
            <a:r>
              <a:rPr lang="ru-RU" sz="2200" dirty="0" err="1" smtClean="0"/>
              <a:t>Ронжина</a:t>
            </a:r>
            <a:r>
              <a:rPr lang="ru-RU" sz="2200" dirty="0" smtClean="0"/>
              <a:t> </a:t>
            </a:r>
            <a:r>
              <a:rPr lang="ru-RU" sz="2200" dirty="0"/>
              <a:t>Л.Г., Аверин А.В. Наставничество как одна из форм воспитания и обучения молодого специалиста на рабочем месте // Сестринское дело и высшее сестринское образование в XXI веке. Проблемы и перспективы: труды </a:t>
            </a:r>
            <a:r>
              <a:rPr lang="ru-RU" sz="2200" dirty="0" err="1"/>
              <a:t>междунар</a:t>
            </a:r>
            <a:r>
              <a:rPr lang="ru-RU" sz="2200" dirty="0"/>
              <a:t>. науч.-</a:t>
            </a:r>
            <a:r>
              <a:rPr lang="ru-RU" sz="2200" dirty="0" err="1"/>
              <a:t>практ</a:t>
            </a:r>
            <a:r>
              <a:rPr lang="ru-RU" sz="2200" dirty="0"/>
              <a:t>. </a:t>
            </a:r>
            <a:r>
              <a:rPr lang="ru-RU" sz="2200" dirty="0" err="1"/>
              <a:t>конф</a:t>
            </a:r>
            <a:r>
              <a:rPr lang="ru-RU" sz="2200" dirty="0"/>
              <a:t>. (27-28 апреля 2005 г., СПб., </a:t>
            </a:r>
            <a:r>
              <a:rPr lang="ru-RU" sz="2200" dirty="0" err="1"/>
              <a:t>СПбГМА</a:t>
            </a:r>
            <a:r>
              <a:rPr lang="ru-RU" sz="2200" dirty="0"/>
              <a:t> им. И.И. Мечникова).</a:t>
            </a:r>
          </a:p>
          <a:p>
            <a:r>
              <a:rPr lang="ru-RU" sz="2200" dirty="0" err="1" smtClean="0"/>
              <a:t>Ронжина</a:t>
            </a:r>
            <a:r>
              <a:rPr lang="ru-RU" sz="2200" dirty="0" smtClean="0"/>
              <a:t> </a:t>
            </a:r>
            <a:r>
              <a:rPr lang="ru-RU" sz="2200" dirty="0"/>
              <a:t>Л.Г., Аверин А.В. Обучение и наставничество среднего медицинского персонала // Третий съезд психиатров, наркологов и психотерапевтов Чувашской Республики: тез. </a:t>
            </a:r>
            <a:r>
              <a:rPr lang="ru-RU" sz="2200" dirty="0" err="1"/>
              <a:t>докл</a:t>
            </a:r>
            <a:r>
              <a:rPr lang="ru-RU" sz="2200" dirty="0"/>
              <a:t>. – Чебоксары, 2005. – С. 303-306.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темы: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34344" cy="478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Актуальность темы продиктована наличием истинного  понимания естественной потребности новичка в освоении профессией, формировании профессиональных навыков для более успешной его адаптации.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Цель работы</a:t>
            </a:r>
            <a:r>
              <a:rPr lang="ru-RU" dirty="0" smtClean="0"/>
              <a:t> – выявление проблем, с которыми сталкиваются молодые специалисты на новом месте работы для разработки программы их адаптации.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27" y="1988840"/>
            <a:ext cx="3378054" cy="403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348263" cy="459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0403" y="4725144"/>
            <a:ext cx="8208912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Смысл наставничества – провести своего подопечного (подшефного) «над пропастью», по «бездне» как через самые сложные моменты профессиональной деятельности</a:t>
            </a:r>
          </a:p>
          <a:p>
            <a:r>
              <a:rPr lang="ru-RU" dirty="0" smtClean="0"/>
              <a:t>Адаптация</a:t>
            </a:r>
            <a:r>
              <a:rPr lang="en-US" dirty="0" smtClean="0"/>
              <a:t> </a:t>
            </a:r>
            <a:r>
              <a:rPr lang="ru-RU" dirty="0" smtClean="0"/>
              <a:t>— это процесс взаимного приспособления работника к организации и организации к работнику.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522605"/>
            <a:ext cx="4176464" cy="341856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Наставничество – это форма участия опытных профессионалов в подготовке и воспитании молодежи по соответствующей профессии. </a:t>
            </a:r>
          </a:p>
          <a:p>
            <a:r>
              <a:rPr lang="ru-RU" dirty="0" smtClean="0"/>
              <a:t>Суть наставничества – в передаче богатого личного опыта профессиональной деятельности молодому человеку, в ускорении его адаптации к профессиональной деятельности, оказание помощи и поддержки.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4470"/>
            <a:ext cx="4625733" cy="318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точки зрения работника, можно выделить два направления адаптации: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780928"/>
            <a:ext cx="4032448" cy="2304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	процесс приспособления работников, не имеющих никакого трудового опыта. </a:t>
            </a:r>
          </a:p>
          <a:p>
            <a:pPr lvl="0"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381642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первичная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556792"/>
            <a:ext cx="381642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вторичная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4008" y="2852936"/>
            <a:ext cx="4104456" cy="30243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700" dirty="0" smtClean="0"/>
              <a:t>	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приспособления работников, имеющих трудовой опыт, но переходящих либо на новое рабочее место, либо в другую организацию.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348880"/>
            <a:ext cx="432048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2348880"/>
            <a:ext cx="432048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Опасения молодых специалистов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51520" y="2132856"/>
            <a:ext cx="2736304" cy="1152128"/>
          </a:xfrm>
          <a:prstGeom prst="wedgeEllipseCallout">
            <a:avLst>
              <a:gd name="adj1" fmla="val 64803"/>
              <a:gd name="adj2" fmla="val 48608"/>
            </a:avLst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суметь завоевать уважение коллег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79512" y="3573016"/>
            <a:ext cx="3024336" cy="1152128"/>
          </a:xfrm>
          <a:prstGeom prst="wedgeEllipseCallout">
            <a:avLst>
              <a:gd name="adj1" fmla="val 61684"/>
              <a:gd name="adj2" fmla="val 26385"/>
            </a:avLst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не понравится</a:t>
            </a:r>
            <a:r>
              <a:rPr lang="en-US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трудовому коллективу</a:t>
            </a:r>
          </a:p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267744" y="1484784"/>
            <a:ext cx="3312368" cy="936104"/>
          </a:xfrm>
          <a:prstGeom prst="wedgeEllipseCallout">
            <a:avLst>
              <a:gd name="adj1" fmla="val 7209"/>
              <a:gd name="adj2" fmla="val 1072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«не возлюбить» трудовой коллектив самому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79512" y="5589240"/>
            <a:ext cx="3456384" cy="864096"/>
          </a:xfrm>
          <a:prstGeom prst="wedgeEllipseCallout">
            <a:avLst>
              <a:gd name="adj1" fmla="val 50296"/>
              <a:gd name="adj2" fmla="val -97661"/>
            </a:avLst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суметь найти общего языка с руководителем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687616" y="5589240"/>
            <a:ext cx="2988840" cy="936104"/>
          </a:xfrm>
          <a:prstGeom prst="wedgeEllipseCallout">
            <a:avLst>
              <a:gd name="adj1" fmla="val -69736"/>
              <a:gd name="adj2" fmla="val -9436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показаться некомпетентным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40152" y="4077072"/>
            <a:ext cx="3024336" cy="1080120"/>
          </a:xfrm>
          <a:prstGeom prst="wedgeEllipseCallout">
            <a:avLst>
              <a:gd name="adj1" fmla="val -75380"/>
              <a:gd name="adj2" fmla="val 12864"/>
            </a:avLst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обнаружить недостаток опыта или знаний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940152" y="2924944"/>
            <a:ext cx="3024336" cy="792088"/>
          </a:xfrm>
          <a:prstGeom prst="wedgeEllipseCallout">
            <a:avLst>
              <a:gd name="adj1" fmla="val -61766"/>
              <a:gd name="adj2" fmla="val 755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справиться с новой работой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652120" y="1412776"/>
            <a:ext cx="3240360" cy="1080120"/>
          </a:xfrm>
          <a:prstGeom prst="wedgeEllipseCallout">
            <a:avLst>
              <a:gd name="adj1" fmla="val -57841"/>
              <a:gd name="adj2" fmla="val 1136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боязнь потерять работу (быть уволенным по какой-то причине)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ru-RU" b="1" dirty="0" smtClean="0"/>
              <a:t>Три подхода к адаптации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3528" y="2564904"/>
            <a:ext cx="252028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«начинайте работать, мы на вас посмотрим»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259228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оптический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556792"/>
            <a:ext cx="2808312" cy="720080"/>
          </a:xfrm>
          <a:prstGeom prst="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армейский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700808"/>
            <a:ext cx="2664296" cy="720080"/>
          </a:xfrm>
          <a:prstGeom prst="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партнерский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348880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«трудно в учении, легко в бою»</a:t>
            </a:r>
          </a:p>
          <a:p>
            <a:endParaRPr lang="ru-RU" sz="2000" dirty="0" smtClean="0"/>
          </a:p>
          <a:p>
            <a:r>
              <a:rPr lang="ru-RU" sz="2000" dirty="0" smtClean="0"/>
              <a:t>Жесткое дисциплинарное отношение </a:t>
            </a:r>
            <a:endParaRPr lang="ru-RU" sz="2000" dirty="0"/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>
            <a:off x="6084168" y="3573016"/>
            <a:ext cx="2470048" cy="2598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372200" y="2351492"/>
            <a:ext cx="2304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компромисс между ожиданиями и действительностью.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9" t="1429" r="12784"/>
          <a:stretch/>
        </p:blipFill>
        <p:spPr bwMode="auto">
          <a:xfrm>
            <a:off x="3131840" y="4316210"/>
            <a:ext cx="2544803" cy="191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7139"/>
            <a:ext cx="2232248" cy="174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7" y="4184056"/>
            <a:ext cx="1813570" cy="2181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7993" y="-845784"/>
            <a:ext cx="5804406" cy="830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2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Четыре этапа процесса адаптации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1" y="1556792"/>
            <a:ext cx="428169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Оценка уровня подготовленности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Ориентация на месте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Непосредственная адаптация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Полное включение в работу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28" r="28751" b="3460"/>
          <a:stretch/>
        </p:blipFill>
        <p:spPr bwMode="auto">
          <a:xfrm>
            <a:off x="251520" y="1502197"/>
            <a:ext cx="3886170" cy="44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1456</TotalTime>
  <Words>883</Words>
  <Application>Microsoft Office PowerPoint</Application>
  <PresentationFormat>Экран (4:3)</PresentationFormat>
  <Paragraphs>177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Официальная</vt:lpstr>
      <vt:lpstr>Документ</vt:lpstr>
      <vt:lpstr>Система наставничества глазами молодого специалиста</vt:lpstr>
      <vt:lpstr>  ГБУЗ «Самарская областная клиническая больница им. В.Д. Середавина» </vt:lpstr>
      <vt:lpstr>Актуальность темы:</vt:lpstr>
      <vt:lpstr>Определения</vt:lpstr>
      <vt:lpstr> С точки зрения работника, можно выделить два направления адаптации:</vt:lpstr>
      <vt:lpstr>Опасения молодых специалистов</vt:lpstr>
      <vt:lpstr>Три подхода к адаптации</vt:lpstr>
      <vt:lpstr>Слайд 8</vt:lpstr>
      <vt:lpstr>Четыре этапа процесса адаптации</vt:lpstr>
      <vt:lpstr>Статистика</vt:lpstr>
      <vt:lpstr>В разрезе отделений</vt:lpstr>
      <vt:lpstr>Результаты анкетирования</vt:lpstr>
      <vt:lpstr>Слайд 13</vt:lpstr>
      <vt:lpstr>Исходный уровень подготовки</vt:lpstr>
      <vt:lpstr>Согласно положения о наставничестве</vt:lpstr>
      <vt:lpstr>     Договор о наставничестве</vt:lpstr>
      <vt:lpstr>Планы работ с молодым специалистом</vt:lpstr>
      <vt:lpstr>Обратная связь</vt:lpstr>
      <vt:lpstr>   Наставник - это сотрудник, обладающий следующими качествами:  </vt:lpstr>
      <vt:lpstr>Слайд 20</vt:lpstr>
      <vt:lpstr> Стандарты работы наставника с новым сотрудником: </vt:lpstr>
      <vt:lpstr>Результат анкетирования</vt:lpstr>
      <vt:lpstr>Слайд 23</vt:lpstr>
      <vt:lpstr>Удовлетворенность выбранной профессией</vt:lpstr>
      <vt:lpstr>Посвящение в профессию</vt:lpstr>
      <vt:lpstr>НАПУТСТВИЕ МОЛОДОМУ СПЕЦИАЛИСТУ</vt:lpstr>
      <vt:lpstr>Слайд 27</vt:lpstr>
      <vt:lpstr>Выводы:</vt:lpstr>
      <vt:lpstr>Список литературы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глазами молодого специалиста</dc:title>
  <dc:creator>Оксана</dc:creator>
  <cp:lastModifiedBy>Пользователь</cp:lastModifiedBy>
  <cp:revision>119</cp:revision>
  <dcterms:created xsi:type="dcterms:W3CDTF">2009-02-21T15:07:59Z</dcterms:created>
  <dcterms:modified xsi:type="dcterms:W3CDTF">2010-05-09T02:42:58Z</dcterms:modified>
</cp:coreProperties>
</file>