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</p:sldMasterIdLst>
  <p:notesMasterIdLst>
    <p:notesMasterId r:id="rId19"/>
  </p:notesMasterIdLst>
  <p:sldIdLst>
    <p:sldId id="256" r:id="rId2"/>
    <p:sldId id="301" r:id="rId3"/>
    <p:sldId id="275" r:id="rId4"/>
    <p:sldId id="300" r:id="rId5"/>
    <p:sldId id="276" r:id="rId6"/>
    <p:sldId id="295" r:id="rId7"/>
    <p:sldId id="289" r:id="rId8"/>
    <p:sldId id="296" r:id="rId9"/>
    <p:sldId id="297" r:id="rId10"/>
    <p:sldId id="298" r:id="rId11"/>
    <p:sldId id="277" r:id="rId12"/>
    <p:sldId id="299" r:id="rId13"/>
    <p:sldId id="278" r:id="rId14"/>
    <p:sldId id="302" r:id="rId15"/>
    <p:sldId id="280" r:id="rId16"/>
    <p:sldId id="279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00CC00"/>
    <a:srgbClr val="00CC9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9" autoAdjust="0"/>
    <p:restoredTop sz="94660"/>
  </p:normalViewPr>
  <p:slideViewPr>
    <p:cSldViewPr snapToGrid="0">
      <p:cViewPr varScale="1">
        <p:scale>
          <a:sx n="63" d="100"/>
          <a:sy n="63" d="100"/>
        </p:scale>
        <p:origin x="612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9D17C-3630-9F40-8EA5-35437C991DD5}" type="datetimeFigureOut">
              <a:rPr lang="ru-RU" smtClean="0"/>
              <a:pPr/>
              <a:t>29.09.2023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0527B6-39DF-C242-AD6A-DEC41771D41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12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9/29/2023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F5FB-1971-4940-977B-7B992B3EF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4999" y="317965"/>
            <a:ext cx="7598441" cy="3563155"/>
          </a:xfrm>
        </p:spPr>
        <p:txBody>
          <a:bodyPr>
            <a:noAutofit/>
          </a:bodyPr>
          <a:lstStyle/>
          <a:p>
            <a:pPr algn="l"/>
            <a:r>
              <a:rPr lang="ru-RU" sz="3200" b="1" dirty="0">
                <a:solidFill>
                  <a:srgbClr val="008080"/>
                </a:solidFill>
              </a:rPr>
              <a:t>Биологические плёнки как причина распространения ИСМП.</a:t>
            </a:r>
            <a:br>
              <a:rPr lang="ru-RU" sz="3200" b="1" dirty="0">
                <a:solidFill>
                  <a:srgbClr val="008080"/>
                </a:solidFill>
              </a:rPr>
            </a:br>
            <a:br>
              <a:rPr lang="ru-RU" sz="3200" b="1" dirty="0">
                <a:solidFill>
                  <a:srgbClr val="00808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Комплекс средств 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«АВАНСЕПТ БИО</a:t>
            </a:r>
            <a:r>
              <a:rPr lang="en-US" sz="3200" b="1" dirty="0">
                <a:solidFill>
                  <a:srgbClr val="0070C0"/>
                </a:solidFill>
              </a:rPr>
              <a:t>FILM</a:t>
            </a:r>
            <a:r>
              <a:rPr lang="ru-RU" sz="3200" b="1" dirty="0">
                <a:solidFill>
                  <a:srgbClr val="0070C0"/>
                </a:solidFill>
              </a:rPr>
              <a:t>»</a:t>
            </a:r>
            <a:br>
              <a:rPr lang="ru-RU" sz="3200" b="1" dirty="0">
                <a:solidFill>
                  <a:srgbClr val="0070C0"/>
                </a:solidFill>
              </a:rPr>
            </a:br>
            <a:r>
              <a:rPr lang="ru-RU" sz="3200" b="1" dirty="0">
                <a:solidFill>
                  <a:srgbClr val="0070C0"/>
                </a:solidFill>
              </a:rPr>
              <a:t>для диагностики и уничтожения биологических плёнок.</a:t>
            </a:r>
          </a:p>
        </p:txBody>
      </p:sp>
      <p:pic>
        <p:nvPicPr>
          <p:cNvPr id="11265" name="Picture 1" descr="C:\Users\Alexandra Komarova\Desktop\вита-пул_идущ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47854" y="4533894"/>
            <a:ext cx="1404047" cy="200614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51534" y="4915595"/>
            <a:ext cx="61443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Спикер: Ненашев Сергей Николаевич</a:t>
            </a:r>
          </a:p>
          <a:p>
            <a:r>
              <a:rPr lang="ru-RU" b="1" dirty="0">
                <a:solidFill>
                  <a:srgbClr val="002060"/>
                </a:solidFill>
              </a:rPr>
              <a:t>Региональный менеджер по развитию бизнеса</a:t>
            </a:r>
          </a:p>
          <a:p>
            <a:r>
              <a:rPr lang="ru-RU" b="1" dirty="0">
                <a:solidFill>
                  <a:srgbClr val="002060"/>
                </a:solidFill>
              </a:rPr>
              <a:t>ООО «ВИТА-ПУЛ»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015A31-ACFC-57F7-6770-0E36F3C1B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194" y="1117600"/>
            <a:ext cx="4570646" cy="489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8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55904"/>
            <a:ext cx="10972800" cy="544576"/>
          </a:xfrm>
        </p:spPr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Объекты, подлежащие контролю на предмет наличия биоплёнок</a:t>
            </a:r>
            <a:b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b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b="1" dirty="0">
                <a:latin typeface="Arial" pitchFamily="34" charset="0"/>
                <a:cs typeface="Arial" pitchFamily="34" charset="0"/>
              </a:rPr>
              <a:t>МР 4.2.0161-19 «Методы индикации биологических плёнок микроорганизмов на абиотических объектах»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574470"/>
              </p:ext>
            </p:extLst>
          </p:nvPr>
        </p:nvGraphicFramePr>
        <p:xfrm>
          <a:off x="609600" y="2209800"/>
          <a:ext cx="11176000" cy="43058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305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74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18920">
                <a:tc>
                  <a:txBody>
                    <a:bodyPr/>
                    <a:lstStyle/>
                    <a:p>
                      <a:r>
                        <a:rPr lang="ru-RU" dirty="0"/>
                        <a:t>Операционный блок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Перевязочные</a:t>
                      </a:r>
                      <a:r>
                        <a:rPr lang="ru-RU" baseline="0" dirty="0"/>
                        <a:t> и процедурные кабинеты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Хирургические</a:t>
                      </a:r>
                      <a:r>
                        <a:rPr lang="ru-RU" baseline="0" dirty="0"/>
                        <a:t>, послеоперационные  и палаты интенсивной терапии и реанимации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Стоматологические кабинеты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86901">
                <a:tc>
                  <a:txBody>
                    <a:bodyPr/>
                    <a:lstStyle/>
                    <a:p>
                      <a:r>
                        <a:rPr lang="ru-RU" sz="1400" dirty="0"/>
                        <a:t>-инкубационная</a:t>
                      </a:r>
                      <a:r>
                        <a:rPr lang="ru-RU" sz="1400" baseline="0" dirty="0"/>
                        <a:t> трубка</a:t>
                      </a:r>
                    </a:p>
                    <a:p>
                      <a:r>
                        <a:rPr lang="ru-RU" sz="1400" baseline="0" dirty="0"/>
                        <a:t>-маска наркозного аппарата</a:t>
                      </a:r>
                    </a:p>
                    <a:p>
                      <a:r>
                        <a:rPr lang="ru-RU" sz="1400" baseline="0" dirty="0"/>
                        <a:t>-тройник наркозного аппарата</a:t>
                      </a:r>
                    </a:p>
                    <a:p>
                      <a:r>
                        <a:rPr lang="ru-RU" sz="1400" baseline="0" dirty="0"/>
                        <a:t>-гофрированная трубка</a:t>
                      </a:r>
                    </a:p>
                    <a:p>
                      <a:r>
                        <a:rPr lang="ru-RU" sz="1400" baseline="0" dirty="0"/>
                        <a:t>-ларингоскоп</a:t>
                      </a:r>
                    </a:p>
                    <a:p>
                      <a:r>
                        <a:rPr lang="ru-RU" sz="1400" baseline="0" dirty="0"/>
                        <a:t>-дыхательный мешок</a:t>
                      </a:r>
                    </a:p>
                    <a:p>
                      <a:r>
                        <a:rPr lang="ru-RU" sz="1400" baseline="0" dirty="0"/>
                        <a:t>-дыхательный мешок</a:t>
                      </a:r>
                    </a:p>
                    <a:p>
                      <a:r>
                        <a:rPr lang="ru-RU" sz="1400" baseline="0" dirty="0"/>
                        <a:t>-емкости и приспособления для мытья и обработки рук</a:t>
                      </a:r>
                    </a:p>
                    <a:p>
                      <a:r>
                        <a:rPr lang="ru-RU" sz="1400" baseline="0" dirty="0"/>
                        <a:t>-рабочие столы</a:t>
                      </a:r>
                    </a:p>
                    <a:p>
                      <a:r>
                        <a:rPr lang="ru-RU" sz="1400" baseline="0" dirty="0"/>
                        <a:t>-операционные столы</a:t>
                      </a:r>
                    </a:p>
                    <a:p>
                      <a:r>
                        <a:rPr lang="ru-RU" sz="1400" baseline="0" dirty="0"/>
                        <a:t>-клапан воздуха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-кушетка и приспособления для перевязок</a:t>
                      </a:r>
                    </a:p>
                    <a:p>
                      <a:r>
                        <a:rPr lang="ru-RU" sz="1400" dirty="0"/>
                        <a:t>-дозаторы</a:t>
                      </a:r>
                      <a:r>
                        <a:rPr lang="ru-RU" sz="1400" baseline="0" dirty="0"/>
                        <a:t> для мыла и КА</a:t>
                      </a:r>
                    </a:p>
                    <a:p>
                      <a:r>
                        <a:rPr lang="ru-RU" sz="1400" baseline="0" dirty="0"/>
                        <a:t>-внутренние и наружные поверхности оборудования для стерилизации</a:t>
                      </a:r>
                    </a:p>
                    <a:p>
                      <a:r>
                        <a:rPr lang="ru-RU" sz="1400" baseline="0" dirty="0"/>
                        <a:t>-эндоскопы</a:t>
                      </a:r>
                    </a:p>
                    <a:p>
                      <a:r>
                        <a:rPr lang="ru-RU" sz="1400" baseline="0" dirty="0"/>
                        <a:t>-внутренняя поверхность шкафов и холодильников для ЛС и </a:t>
                      </a:r>
                      <a:r>
                        <a:rPr lang="ru-RU" sz="1400" baseline="0" dirty="0" err="1"/>
                        <a:t>медизделий</a:t>
                      </a:r>
                      <a:endParaRPr lang="ru-RU" sz="1400" baseline="0" dirty="0"/>
                    </a:p>
                    <a:p>
                      <a:r>
                        <a:rPr lang="ru-RU" sz="1400" baseline="0" dirty="0"/>
                        <a:t>-</a:t>
                      </a:r>
                      <a:r>
                        <a:rPr lang="ru-RU" sz="1400" baseline="0" dirty="0" err="1"/>
                        <a:t>сан-тех</a:t>
                      </a:r>
                      <a:r>
                        <a:rPr lang="ru-RU" sz="1400" baseline="0" dirty="0"/>
                        <a:t> оборудование (сифоны, раковины смесители)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/>
                        <a:t>-дозаторы</a:t>
                      </a:r>
                      <a:r>
                        <a:rPr lang="ru-RU" sz="1400" baseline="0" dirty="0"/>
                        <a:t> для мыла и КА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/>
                        <a:t>Кровати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ru-RU" sz="1400" dirty="0"/>
                        <a:t>набор реанимационной укладки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/>
                        <a:t>-внутренняя поверхность шкафов и холодильников для ЛС и </a:t>
                      </a:r>
                      <a:r>
                        <a:rPr lang="ru-RU" sz="1400" baseline="0" dirty="0" err="1"/>
                        <a:t>медизделий</a:t>
                      </a:r>
                      <a:endParaRPr lang="ru-RU" sz="140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/>
                        <a:t>-МИ многократного использования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-</a:t>
                      </a:r>
                      <a:r>
                        <a:rPr lang="ru-RU" sz="1400" dirty="0" err="1"/>
                        <a:t>слюноотсосы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-</a:t>
                      </a:r>
                      <a:r>
                        <a:rPr lang="ru-RU" sz="1400" dirty="0" err="1"/>
                        <a:t>ретракторы</a:t>
                      </a:r>
                      <a:endParaRPr lang="ru-RU" sz="1400" dirty="0"/>
                    </a:p>
                    <a:p>
                      <a:r>
                        <a:rPr lang="ru-RU" sz="1400" dirty="0"/>
                        <a:t>-роторасширители</a:t>
                      </a:r>
                    </a:p>
                    <a:p>
                      <a:r>
                        <a:rPr lang="ru-RU" sz="1400" dirty="0"/>
                        <a:t>-зеркала</a:t>
                      </a:r>
                    </a:p>
                    <a:p>
                      <a:r>
                        <a:rPr lang="ru-RU" sz="1400" dirty="0"/>
                        <a:t>-МИ в т.ч. Вращающиеся</a:t>
                      </a:r>
                    </a:p>
                    <a:p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7" name="Picture 2" descr="C:\Users\Alexandra Komarova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347893" y="136457"/>
            <a:ext cx="93472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Нормативно-правовая база</a:t>
            </a:r>
            <a:r>
              <a:rPr lang="en-US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:</a:t>
            </a:r>
            <a:endParaRPr lang="ru-RU" sz="360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4" name="Picture 2" descr="https://files.stroyinf.ru/Data2/1/4293719/4293719414.files/0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68"/>
          <a:stretch/>
        </p:blipFill>
        <p:spPr bwMode="auto">
          <a:xfrm>
            <a:off x="585216" y="3169725"/>
            <a:ext cx="2726943" cy="357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98212" y="802445"/>
            <a:ext cx="11951547" cy="236728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 algn="ctr">
              <a:buClr>
                <a:srgbClr val="0BD0D9"/>
              </a:buClr>
            </a:pPr>
            <a:r>
              <a:rPr lang="ru-RU" b="1" dirty="0">
                <a:solidFill>
                  <a:schemeClr val="tx1"/>
                </a:solidFill>
                <a:latin typeface="Calibri" pitchFamily="34" charset="0"/>
              </a:rPr>
              <a:t>СанПиН 3.3686- 21 «Санитарно-эпидемиологические требования по профилактике инфекционных болезней»</a:t>
            </a:r>
          </a:p>
          <a:p>
            <a:pPr marL="109538" indent="336550">
              <a:buClr>
                <a:srgbClr val="0BD0D9"/>
              </a:buClr>
            </a:pPr>
            <a:r>
              <a:rPr lang="ru-RU" sz="1800" kern="0" dirty="0"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п. 3221. Система водоснабжения, оборудование и инструментарий медицинской организации дополнительно дезинфицируется с помощью препаратов, обладающих способностью разрушать и предотвращать образование новых биопленок.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09538" indent="336550">
              <a:buClr>
                <a:srgbClr val="0BD0D9"/>
              </a:buClr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п. 3534. В связи с тем, что бактерии на абиотических поверхностях могут находиться в форме микробных ассоциаций – биологических пленок, дополнительно 1 раз в 6 месяцев и по эпидемиологическим показателям проводят процедуры индикации и разрушения (деструкции) матрикса биопленок с последующим выявлением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свободноживущих.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микроорганизмов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b="1" i="1" dirty="0">
              <a:latin typeface="Arial Narrow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96640" y="3567078"/>
            <a:ext cx="8119872" cy="2779776"/>
          </a:xfrm>
          <a:prstGeom prst="roundRect">
            <a:avLst/>
          </a:prstGeom>
          <a:solidFill>
            <a:schemeClr val="bg1"/>
          </a:solidFill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263" algn="just"/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Обнаружение мест локации бактериальной контаминации (индикация наличия: планктонной формы бактерий, биологических пленок и других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прокариотных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консорциумов) проводят в соответствии с требованиями </a:t>
            </a:r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МР 4.2.0161-19 «Методы индикации биологических плёнок микроорганизмов на абиотических объектах»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помощи визуального контроля - </a:t>
            </a:r>
            <a:r>
              <a:rPr lang="ru-RU" sz="2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каталазный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тест.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2"/>
          <p:cNvSpPr txBox="1">
            <a:spLocks/>
          </p:cNvSpPr>
          <p:nvPr/>
        </p:nvSpPr>
        <p:spPr bwMode="auto">
          <a:xfrm>
            <a:off x="1840992" y="200024"/>
            <a:ext cx="9838944" cy="946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Схема применения комплекса средств </a:t>
            </a:r>
          </a:p>
          <a:p>
            <a:pPr>
              <a:defRPr/>
            </a:pP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АВАНСЕПТ БИО</a:t>
            </a:r>
            <a:r>
              <a:rPr lang="en-US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FILM</a:t>
            </a: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 на поверхностях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987552" y="1389888"/>
            <a:ext cx="9351264" cy="8656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>
              <a:buClr>
                <a:srgbClr val="0BD0D9"/>
              </a:buClr>
            </a:pPr>
            <a:r>
              <a:rPr lang="en-US" altLang="ru-RU" sz="4000" b="1" i="1" dirty="0">
                <a:solidFill>
                  <a:srgbClr val="C00000"/>
                </a:solidFill>
                <a:latin typeface="Arial Narrow" pitchFamily="34" charset="0"/>
              </a:rPr>
              <a:t>1. 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Цель: Обнаружение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       </a:t>
            </a:r>
            <a:r>
              <a:rPr lang="ru-RU" altLang="ru-RU" b="1" i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altLang="ru-RU" sz="2800" b="1" i="1" dirty="0">
                <a:solidFill>
                  <a:srgbClr val="C00000"/>
                </a:solidFill>
                <a:latin typeface="Arial Narrow" pitchFamily="34" charset="0"/>
              </a:rPr>
              <a:t>АВАНСЕПТ БИО</a:t>
            </a:r>
            <a:r>
              <a:rPr lang="en-US" altLang="ru-RU" sz="2800" b="1" i="1" dirty="0">
                <a:solidFill>
                  <a:srgbClr val="C00000"/>
                </a:solidFill>
                <a:latin typeface="Arial Narrow" pitchFamily="34" charset="0"/>
              </a:rPr>
              <a:t>FILM PLUS</a:t>
            </a:r>
            <a:endParaRPr lang="ru-RU" alt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1030224" y="2493264"/>
            <a:ext cx="9351264" cy="8656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>
              <a:buClr>
                <a:srgbClr val="0BD0D9"/>
              </a:buClr>
            </a:pPr>
            <a:r>
              <a:rPr lang="en-US" altLang="ru-RU" sz="4000" b="1" i="1" dirty="0">
                <a:solidFill>
                  <a:srgbClr val="00CC00"/>
                </a:solidFill>
                <a:latin typeface="Arial Narrow" pitchFamily="34" charset="0"/>
              </a:rPr>
              <a:t>2.   </a:t>
            </a:r>
            <a:r>
              <a:rPr lang="en-US" altLang="ru-RU" b="1" i="1" dirty="0">
                <a:solidFill>
                  <a:srgbClr val="00CC00"/>
                </a:solidFill>
                <a:latin typeface="Arial Narrow" pitchFamily="34" charset="0"/>
              </a:rPr>
              <a:t>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Цель: Индикация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    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  </a:t>
            </a:r>
            <a:r>
              <a:rPr lang="ru-RU" altLang="ru-RU" b="1" i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altLang="ru-RU" sz="2800" b="1" i="1" dirty="0">
                <a:solidFill>
                  <a:srgbClr val="00CC00"/>
                </a:solidFill>
                <a:latin typeface="Arial Narrow" pitchFamily="34" charset="0"/>
              </a:rPr>
              <a:t>АВАНСЕПТ БИО</a:t>
            </a:r>
            <a:r>
              <a:rPr lang="en-US" altLang="ru-RU" sz="2800" b="1" i="1" dirty="0">
                <a:solidFill>
                  <a:srgbClr val="00CC00"/>
                </a:solidFill>
                <a:latin typeface="Arial Narrow" pitchFamily="34" charset="0"/>
              </a:rPr>
              <a:t>FILM TEST</a:t>
            </a:r>
            <a:endParaRPr lang="ru-RU" altLang="ru-RU" sz="2800" b="1" i="1" dirty="0">
              <a:solidFill>
                <a:srgbClr val="00CC00"/>
              </a:solidFill>
              <a:latin typeface="Arial Narrow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54608" y="3529584"/>
            <a:ext cx="9351264" cy="8656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>
              <a:buClr>
                <a:srgbClr val="0BD0D9"/>
              </a:buClr>
            </a:pPr>
            <a:r>
              <a:rPr lang="ru-RU" altLang="ru-RU" sz="4000" b="1" i="1" dirty="0">
                <a:solidFill>
                  <a:srgbClr val="008080"/>
                </a:solidFill>
                <a:latin typeface="Arial Narrow" pitchFamily="34" charset="0"/>
              </a:rPr>
              <a:t>3</a:t>
            </a:r>
            <a:r>
              <a:rPr lang="en-US" altLang="ru-RU" sz="4000" b="1" i="1" dirty="0">
                <a:solidFill>
                  <a:srgbClr val="008080"/>
                </a:solidFill>
                <a:latin typeface="Arial Narrow" pitchFamily="34" charset="0"/>
              </a:rPr>
              <a:t>.</a:t>
            </a:r>
            <a:r>
              <a:rPr lang="en-US" altLang="ru-RU" sz="4000" b="1" i="1" dirty="0">
                <a:solidFill>
                  <a:srgbClr val="C00000"/>
                </a:solidFill>
                <a:latin typeface="Arial Narrow" pitchFamily="34" charset="0"/>
              </a:rPr>
              <a:t> 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Цель: Деструкция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      </a:t>
            </a:r>
            <a:r>
              <a:rPr lang="ru-RU" altLang="ru-RU" b="1" i="1" dirty="0">
                <a:solidFill>
                  <a:srgbClr val="C00000"/>
                </a:solidFill>
                <a:latin typeface="Arial Narrow" pitchFamily="34" charset="0"/>
              </a:rPr>
              <a:t>   </a:t>
            </a:r>
            <a:r>
              <a:rPr lang="ru-RU" altLang="ru-RU" sz="2800" b="1" i="1" dirty="0">
                <a:solidFill>
                  <a:srgbClr val="008080"/>
                </a:solidFill>
                <a:latin typeface="Arial Narrow" pitchFamily="34" charset="0"/>
              </a:rPr>
              <a:t>АВАНСЕПТ БИО</a:t>
            </a:r>
            <a:r>
              <a:rPr lang="en-US" altLang="ru-RU" sz="2800" b="1" i="1" dirty="0">
                <a:solidFill>
                  <a:srgbClr val="008080"/>
                </a:solidFill>
                <a:latin typeface="Arial Narrow" pitchFamily="34" charset="0"/>
              </a:rPr>
              <a:t>FILM ENZYM</a:t>
            </a:r>
            <a:endParaRPr lang="ru-RU" altLang="ru-RU" sz="2800" b="1" i="1" dirty="0">
              <a:solidFill>
                <a:srgbClr val="008080"/>
              </a:solidFill>
              <a:latin typeface="Arial Narrow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66800" y="4614672"/>
            <a:ext cx="9351264" cy="8656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>
              <a:buClr>
                <a:srgbClr val="0BD0D9"/>
              </a:buClr>
            </a:pPr>
            <a:r>
              <a:rPr lang="en-US" altLang="ru-RU" sz="4000" b="1" i="1" dirty="0">
                <a:solidFill>
                  <a:srgbClr val="C00000"/>
                </a:solidFill>
                <a:latin typeface="Arial Narrow" pitchFamily="34" charset="0"/>
              </a:rPr>
              <a:t>4. 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Цель: Дезинфекция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         </a:t>
            </a:r>
            <a:r>
              <a:rPr lang="ru-RU" altLang="ru-RU" b="1" i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altLang="ru-RU" sz="2800" b="1" i="1" dirty="0">
                <a:solidFill>
                  <a:srgbClr val="C00000"/>
                </a:solidFill>
                <a:latin typeface="Arial Narrow" pitchFamily="34" charset="0"/>
              </a:rPr>
              <a:t>АВАНСЕПТ БИО</a:t>
            </a:r>
            <a:r>
              <a:rPr lang="en-US" altLang="ru-RU" sz="2800" b="1" i="1" dirty="0">
                <a:solidFill>
                  <a:srgbClr val="C00000"/>
                </a:solidFill>
                <a:latin typeface="Arial Narrow" pitchFamily="34" charset="0"/>
              </a:rPr>
              <a:t>FILM PLUS</a:t>
            </a:r>
            <a:endParaRPr lang="ru-RU" altLang="ru-RU" sz="2800" b="1" i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1091184" y="5687568"/>
            <a:ext cx="9351264" cy="86563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indent="336550">
              <a:buClr>
                <a:srgbClr val="0BD0D9"/>
              </a:buClr>
            </a:pPr>
            <a:r>
              <a:rPr lang="ru-RU" altLang="ru-RU" sz="4000" b="1" i="1" dirty="0">
                <a:solidFill>
                  <a:srgbClr val="00CC00"/>
                </a:solidFill>
                <a:latin typeface="Arial Narrow" pitchFamily="34" charset="0"/>
              </a:rPr>
              <a:t>5</a:t>
            </a:r>
            <a:r>
              <a:rPr lang="en-US" altLang="ru-RU" sz="4000" b="1" i="1" dirty="0">
                <a:solidFill>
                  <a:srgbClr val="00CC00"/>
                </a:solidFill>
                <a:latin typeface="Arial Narrow" pitchFamily="34" charset="0"/>
              </a:rPr>
              <a:t>.   </a:t>
            </a:r>
            <a:r>
              <a:rPr lang="en-US" altLang="ru-RU" b="1" i="1" dirty="0">
                <a:solidFill>
                  <a:srgbClr val="00CC00"/>
                </a:solidFill>
                <a:latin typeface="Arial Narrow" pitchFamily="34" charset="0"/>
              </a:rPr>
              <a:t>   </a:t>
            </a:r>
            <a:r>
              <a:rPr lang="ru-RU" altLang="ru-RU" b="1" i="1" dirty="0">
                <a:solidFill>
                  <a:schemeClr val="tx1"/>
                </a:solidFill>
                <a:latin typeface="Arial Narrow" pitchFamily="34" charset="0"/>
              </a:rPr>
              <a:t>Цель: Контроль     </a:t>
            </a:r>
            <a:r>
              <a:rPr lang="en-US" altLang="ru-RU" b="1" i="1" dirty="0">
                <a:solidFill>
                  <a:schemeClr val="tx1"/>
                </a:solidFill>
                <a:latin typeface="Arial Narrow" pitchFamily="34" charset="0"/>
              </a:rPr>
              <a:t>             </a:t>
            </a:r>
            <a:r>
              <a:rPr lang="ru-RU" altLang="ru-RU" b="1" i="1" dirty="0">
                <a:solidFill>
                  <a:srgbClr val="C00000"/>
                </a:solidFill>
                <a:latin typeface="Arial Narrow" pitchFamily="34" charset="0"/>
              </a:rPr>
              <a:t> </a:t>
            </a:r>
            <a:r>
              <a:rPr lang="ru-RU" altLang="ru-RU" sz="2800" b="1" i="1" dirty="0">
                <a:solidFill>
                  <a:srgbClr val="00CC00"/>
                </a:solidFill>
                <a:latin typeface="Arial Narrow" pitchFamily="34" charset="0"/>
              </a:rPr>
              <a:t>АВАНСЕПТ БИО</a:t>
            </a:r>
            <a:r>
              <a:rPr lang="en-US" altLang="ru-RU" sz="2800" b="1" i="1" dirty="0">
                <a:solidFill>
                  <a:srgbClr val="00CC00"/>
                </a:solidFill>
                <a:latin typeface="Arial Narrow" pitchFamily="34" charset="0"/>
              </a:rPr>
              <a:t>FILM TEST</a:t>
            </a:r>
            <a:endParaRPr lang="ru-RU" altLang="ru-RU" sz="2800" b="1" i="1" dirty="0">
              <a:solidFill>
                <a:srgbClr val="00CC00"/>
              </a:solidFill>
              <a:latin typeface="Arial Narrow" pitchFamily="34" charset="0"/>
            </a:endParaRPr>
          </a:p>
        </p:txBody>
      </p:sp>
      <p:pic>
        <p:nvPicPr>
          <p:cNvPr id="27" name="Picture 1" descr="C:\Users\Alexandra Komarova\Desktop\вита-пул_идущ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82919" y="4661910"/>
            <a:ext cx="1404047" cy="20061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20E14B6-6D48-035E-B20D-DB9816E63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14" y="1234442"/>
            <a:ext cx="5172225" cy="5541670"/>
          </a:xfrm>
          <a:prstGeom prst="rect">
            <a:avLst/>
          </a:prstGeom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629920" y="284480"/>
            <a:ext cx="6106160" cy="94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Средство дезинфицирующее </a:t>
            </a:r>
          </a:p>
          <a:p>
            <a:pPr>
              <a:defRPr/>
            </a:pP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АВАНСЕПТ БИО</a:t>
            </a:r>
            <a:r>
              <a:rPr lang="en-US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FILM</a:t>
            </a: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PLUS</a:t>
            </a:r>
            <a:endParaRPr lang="ru-RU" sz="320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9460" name="Прямоугольник 6"/>
          <p:cNvSpPr>
            <a:spLocks noChangeArrowheads="1"/>
          </p:cNvSpPr>
          <p:nvPr/>
        </p:nvSpPr>
        <p:spPr bwMode="auto">
          <a:xfrm>
            <a:off x="4663440" y="1389063"/>
            <a:ext cx="727534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8288" algn="just" eaLnBrk="1" hangingPunct="1"/>
            <a:r>
              <a:rPr lang="ru-RU" altLang="ru-RU" sz="2000" dirty="0">
                <a:cs typeface="Times New Roman" pitchFamily="18" charset="0"/>
              </a:rPr>
              <a:t>Состав: пероксид водорода, вспомогательные вещества и функциональные добавки</a:t>
            </a:r>
            <a:r>
              <a:rPr lang="en-US" altLang="ru-RU" sz="2000" dirty="0">
                <a:cs typeface="Times New Roman" pitchFamily="18" charset="0"/>
              </a:rPr>
              <a:t>: </a:t>
            </a:r>
            <a:r>
              <a:rPr lang="ru-RU" altLang="ru-RU" sz="2000" dirty="0">
                <a:cs typeface="Times New Roman" pitchFamily="18" charset="0"/>
              </a:rPr>
              <a:t>стабилизаторы, ПАВ.</a:t>
            </a:r>
          </a:p>
          <a:p>
            <a:pPr indent="268288" algn="just"/>
            <a:r>
              <a:rPr lang="ru-RU" altLang="ru-RU" sz="2000" dirty="0">
                <a:cs typeface="Times New Roman" pitchFamily="18" charset="0"/>
              </a:rPr>
              <a:t>рН 1% раствора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2,0 ± 1,0</a:t>
            </a:r>
          </a:p>
          <a:p>
            <a:pPr indent="268288" algn="just"/>
            <a:r>
              <a:rPr lang="ru-RU" altLang="ru-RU" sz="2000" dirty="0">
                <a:cs typeface="Times New Roman" pitchFamily="18" charset="0"/>
              </a:rPr>
              <a:t>Назначение:</a:t>
            </a:r>
          </a:p>
          <a:p>
            <a:pPr indent="360363" algn="just">
              <a:buFont typeface="Wingdings" pitchFamily="2" charset="2"/>
              <a:buChar char="ü"/>
            </a:pPr>
            <a:r>
              <a:rPr lang="ru-RU" altLang="ru-RU" sz="2000" dirty="0">
                <a:cs typeface="Times New Roman" pitchFamily="18" charset="0"/>
              </a:rPr>
              <a:t>обнаружение мест локации бактериальных плёнок (</a:t>
            </a:r>
            <a:r>
              <a:rPr lang="ru-RU" altLang="ru-RU" sz="2000" dirty="0" err="1">
                <a:cs typeface="Times New Roman" pitchFamily="18" charset="0"/>
              </a:rPr>
              <a:t>каталазный</a:t>
            </a:r>
            <a:r>
              <a:rPr lang="ru-RU" altLang="ru-RU" sz="2000" dirty="0">
                <a:cs typeface="Times New Roman" pitchFamily="18" charset="0"/>
              </a:rPr>
              <a:t> тест)</a:t>
            </a:r>
          </a:p>
          <a:p>
            <a:pPr indent="360363" algn="just">
              <a:buFont typeface="Wingdings" pitchFamily="2" charset="2"/>
              <a:buChar char="ü"/>
            </a:pPr>
            <a:r>
              <a:rPr lang="ru-RU" altLang="ru-RU" sz="2000" dirty="0">
                <a:cs typeface="Times New Roman" pitchFamily="18" charset="0"/>
              </a:rPr>
              <a:t> дезинфекция и мытьё поверхностей из различных материалов, в т.ч. </a:t>
            </a:r>
            <a:r>
              <a:rPr lang="ru-RU" altLang="ru-RU" sz="2000" dirty="0" err="1">
                <a:cs typeface="Times New Roman" pitchFamily="18" charset="0"/>
              </a:rPr>
              <a:t>контаминированными</a:t>
            </a:r>
            <a:r>
              <a:rPr lang="ru-RU" altLang="ru-RU" sz="2000" dirty="0">
                <a:cs typeface="Times New Roman" pitchFamily="18" charset="0"/>
              </a:rPr>
              <a:t> биологическими пленками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;</a:t>
            </a:r>
            <a:endParaRPr lang="ru-RU" altLang="ru-RU" sz="2000" dirty="0"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ü"/>
            </a:pP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дезинфекция медицинских изделий, в </a:t>
            </a:r>
            <a:r>
              <a:rPr lang="ru-RU" altLang="ru-RU" sz="2000" dirty="0">
                <a:cs typeface="Times New Roman" pitchFamily="18" charset="0"/>
              </a:rPr>
              <a:t>т.ч. </a:t>
            </a:r>
            <a:r>
              <a:rPr lang="ru-RU" altLang="ru-RU" sz="2000" dirty="0" err="1">
                <a:solidFill>
                  <a:srgbClr val="000000"/>
                </a:solidFill>
                <a:cs typeface="Times New Roman" pitchFamily="18" charset="0"/>
              </a:rPr>
              <a:t>контаминированных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 биологическими пленками, включая </a:t>
            </a:r>
            <a:r>
              <a:rPr lang="ru-RU" altLang="ru-RU" sz="2000" dirty="0">
                <a:cs typeface="Times New Roman" pitchFamily="18" charset="0"/>
              </a:rPr>
              <a:t>датчики диагностического оборудования, </a:t>
            </a:r>
            <a:r>
              <a:rPr lang="ru-RU" altLang="ru-RU" sz="2000" dirty="0">
                <a:solidFill>
                  <a:srgbClr val="000000"/>
                </a:solidFill>
                <a:cs typeface="Times New Roman" pitchFamily="18" charset="0"/>
              </a:rPr>
              <a:t>эндоскопы и инструменты к ним;</a:t>
            </a:r>
            <a:endParaRPr lang="ru-RU" altLang="ru-RU" sz="2000" dirty="0">
              <a:cs typeface="Times New Roman" pitchFamily="18" charset="0"/>
            </a:endParaRPr>
          </a:p>
          <a:p>
            <a:pPr indent="268288" algn="just" eaLnBrk="1" hangingPunct="1"/>
            <a:endParaRPr lang="ru-RU" altLang="ru-RU" sz="2000" dirty="0">
              <a:cs typeface="Times New Roman" pitchFamily="18" charset="0"/>
            </a:endParaRPr>
          </a:p>
          <a:p>
            <a:pPr indent="268288" algn="just" eaLnBrk="1" hangingPunct="1"/>
            <a:endParaRPr lang="ru-RU" altLang="ru-RU" sz="2000" dirty="0">
              <a:cs typeface="Times New Roman" pitchFamily="18" charset="0"/>
            </a:endParaRPr>
          </a:p>
        </p:txBody>
      </p:sp>
      <p:sp>
        <p:nvSpPr>
          <p:cNvPr id="19462" name="Прямоугольник 8"/>
          <p:cNvSpPr>
            <a:spLocks noChangeArrowheads="1"/>
          </p:cNvSpPr>
          <p:nvPr/>
        </p:nvSpPr>
        <p:spPr bwMode="auto">
          <a:xfrm>
            <a:off x="4286993" y="2924175"/>
            <a:ext cx="7006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 eaLnBrk="1" hangingPunct="1"/>
            <a:r>
              <a:rPr lang="ru-RU" alt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lexandra Komarova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CD902C-085C-E2D1-E25B-3ED68698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89280"/>
            <a:ext cx="10972800" cy="120904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08080"/>
                </a:solidFill>
              </a:rPr>
              <a:t>Спектр антимикробной активности</a:t>
            </a:r>
            <a:br>
              <a:rPr lang="ru-RU" sz="3600" dirty="0"/>
            </a:br>
            <a:r>
              <a:rPr lang="ru-RU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АВАНСЕПТ БИО</a:t>
            </a:r>
            <a:r>
              <a:rPr lang="en-US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FILM</a:t>
            </a:r>
            <a:r>
              <a:rPr lang="ru-RU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PLUS</a:t>
            </a:r>
            <a:br>
              <a:rPr lang="ru-RU" sz="44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6C9C97D-559F-5136-F6A4-8E98DFFF7F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6272" y="1493520"/>
            <a:ext cx="10774570" cy="4551680"/>
          </a:xfrm>
        </p:spPr>
      </p:pic>
    </p:spTree>
    <p:extLst>
      <p:ext uri="{BB962C8B-B14F-4D97-AF65-F5344CB8AC3E}">
        <p14:creationId xmlns:p14="http://schemas.microsoft.com/office/powerpoint/2010/main" val="333197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904239" y="355943"/>
            <a:ext cx="5537201" cy="7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АВАНСЕПТ БИО</a:t>
            </a:r>
            <a:r>
              <a:rPr lang="en-US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FILM TEST</a:t>
            </a:r>
            <a:endParaRPr lang="ru-RU" sz="320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3073" name="Picture 1" descr="C:\Users\Alexandra Komarova\Deskto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5264" y="3429000"/>
            <a:ext cx="7690295" cy="2763808"/>
          </a:xfrm>
          <a:prstGeom prst="rect">
            <a:avLst/>
          </a:prstGeom>
          <a:noFill/>
        </p:spPr>
      </p:pic>
      <p:pic>
        <p:nvPicPr>
          <p:cNvPr id="3074" name="Picture 2" descr="C:\Users\Alexandra Komarova\Desktop\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9945" y="3169919"/>
            <a:ext cx="3441808" cy="3688081"/>
          </a:xfrm>
          <a:prstGeom prst="rect">
            <a:avLst/>
          </a:prstGeom>
          <a:noFill/>
        </p:spPr>
      </p:pic>
      <p:pic>
        <p:nvPicPr>
          <p:cNvPr id="10" name="Picture 2" descr="C:\Users\Alexandra Komarova\Desktop\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802640" y="1292352"/>
            <a:ext cx="1057249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8288" algn="just"/>
            <a:endParaRPr lang="ru-RU" altLang="ru-RU" dirty="0">
              <a:solidFill>
                <a:srgbClr val="000000"/>
              </a:solidFill>
              <a:cs typeface="Times New Roman" pitchFamily="18" charset="0"/>
            </a:endParaRPr>
          </a:p>
          <a:p>
            <a:pPr indent="268288" algn="just"/>
            <a:r>
              <a:rPr lang="ru-RU" altLang="ru-RU" dirty="0">
                <a:cs typeface="Times New Roman" pitchFamily="18" charset="0"/>
              </a:rPr>
              <a:t>Средство предназначено:</a:t>
            </a:r>
          </a:p>
          <a:p>
            <a:pPr indent="268288" algn="just"/>
            <a:endParaRPr lang="ru-RU" altLang="ru-RU" dirty="0">
              <a:cs typeface="Times New Roman" pitchFamily="18" charset="0"/>
            </a:endParaRPr>
          </a:p>
          <a:p>
            <a:pPr indent="360363" algn="just">
              <a:buFont typeface="Wingdings" pitchFamily="2" charset="2"/>
              <a:buChar char="ü"/>
            </a:pPr>
            <a:r>
              <a:rPr lang="ru-RU" altLang="ru-RU" dirty="0">
                <a:cs typeface="Times New Roman" pitchFamily="18" charset="0"/>
              </a:rPr>
              <a:t>для обнаружения мест локации бактериальных плёнок </a:t>
            </a:r>
          </a:p>
          <a:p>
            <a:pPr indent="360363" algn="just"/>
            <a:r>
              <a:rPr lang="ru-RU" altLang="ru-RU" dirty="0">
                <a:cs typeface="Times New Roman" pitchFamily="18" charset="0"/>
              </a:rPr>
              <a:t>Извлечь зонд  из пробирки, протереть 1-2 см исследуемой поверхности и подождать 30 секунд</a:t>
            </a:r>
          </a:p>
          <a:p>
            <a:pPr indent="360363" algn="just">
              <a:buFont typeface="Wingdings" pitchFamily="2" charset="2"/>
              <a:buChar char="ü"/>
            </a:pPr>
            <a:r>
              <a:rPr lang="ru-RU" altLang="ru-RU" dirty="0">
                <a:cs typeface="Times New Roman" pitchFamily="18" charset="0"/>
              </a:rPr>
              <a:t> Экспресс-тест используется на поверхности до применения любого средства, либо после использования «АВАНСЕПТ БИО</a:t>
            </a:r>
            <a:r>
              <a:rPr lang="en-US" altLang="ru-RU" dirty="0">
                <a:cs typeface="Times New Roman" pitchFamily="18" charset="0"/>
              </a:rPr>
              <a:t>FILM PLUS</a:t>
            </a:r>
            <a:r>
              <a:rPr lang="ru-RU" altLang="ru-RU" dirty="0"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E5ABE50-C9A1-C7DF-0F91-E1A64ADBC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1661"/>
            <a:ext cx="4925576" cy="5277402"/>
          </a:xfrm>
          <a:prstGeom prst="rect">
            <a:avLst/>
          </a:prstGeom>
        </p:spPr>
      </p:pic>
      <p:sp>
        <p:nvSpPr>
          <p:cNvPr id="3" name="Заголовок 2"/>
          <p:cNvSpPr txBox="1">
            <a:spLocks/>
          </p:cNvSpPr>
          <p:nvPr/>
        </p:nvSpPr>
        <p:spPr bwMode="auto">
          <a:xfrm>
            <a:off x="658368" y="476250"/>
            <a:ext cx="5122672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5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5000">
                <a:solidFill>
                  <a:schemeClr val="tx2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ru-RU" sz="3200" b="1" dirty="0" err="1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Авансепт</a:t>
            </a: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Био</a:t>
            </a:r>
            <a:r>
              <a:rPr lang="en-US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Film</a:t>
            </a:r>
            <a:r>
              <a:rPr lang="ru-RU" sz="32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Enzym</a:t>
            </a:r>
            <a:endParaRPr lang="ru-RU" sz="3200" b="1" dirty="0">
              <a:solidFill>
                <a:srgbClr val="008080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4500880" y="1282700"/>
            <a:ext cx="69291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268288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Состав: комплекс ферментов, разрушающих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экзополисахаридный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матрикс биологической плёнки: протеаза, липаза, амилаза, </a:t>
            </a:r>
            <a:r>
              <a:rPr lang="ru-RU" altLang="ru-RU" dirty="0" err="1">
                <a:latin typeface="Times New Roman" pitchFamily="18" charset="0"/>
                <a:cs typeface="Times New Roman" pitchFamily="18" charset="0"/>
              </a:rPr>
              <a:t>маннаназа</a:t>
            </a: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 и вспомогательные вещества</a:t>
            </a:r>
          </a:p>
        </p:txBody>
      </p:sp>
      <p:sp>
        <p:nvSpPr>
          <p:cNvPr id="20485" name="Прямоугольник 5"/>
          <p:cNvSpPr>
            <a:spLocks noChangeArrowheads="1"/>
          </p:cNvSpPr>
          <p:nvPr/>
        </p:nvSpPr>
        <p:spPr bwMode="auto">
          <a:xfrm>
            <a:off x="4433824" y="2317646"/>
            <a:ext cx="26944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dirty="0" err="1"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 1% раствора </a:t>
            </a:r>
            <a:r>
              <a:rPr lang="ru-RU" alt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6,0 ± 1,0.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6" name="Прямоугольник 6"/>
          <p:cNvSpPr>
            <a:spLocks noChangeArrowheads="1"/>
          </p:cNvSpPr>
          <p:nvPr/>
        </p:nvSpPr>
        <p:spPr bwMode="auto">
          <a:xfrm>
            <a:off x="4406394" y="2656200"/>
            <a:ext cx="65694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60363" algn="just" eaLnBrk="1" hangingPunct="1"/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Назначение:</a:t>
            </a:r>
          </a:p>
          <a:p>
            <a:pPr indent="360363" algn="just" eaLnBrk="1" hangingPunct="1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indent="360363" algn="just" eaLnBrk="1" hangingPunct="1"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разрушает матрикс биологических пленок на различных пористых и гладких поверхностях в помещениях МО и способствует активному проникновению действующих веществ</a:t>
            </a:r>
          </a:p>
          <a:p>
            <a:pPr indent="360363" algn="just" eaLnBrk="1" hangingPunct="1">
              <a:buFont typeface="Wingdings" pitchFamily="2" charset="2"/>
              <a:buChar char="ü"/>
            </a:pPr>
            <a:r>
              <a:rPr lang="ru-RU" altLang="ru-RU" dirty="0">
                <a:latin typeface="Times New Roman" pitchFamily="18" charset="0"/>
                <a:cs typeface="Times New Roman" pitchFamily="18" charset="0"/>
              </a:rPr>
              <a:t>эффективно разрушает любые органические загрязнения: белки, углеводы, липиды, полисахариды на любых поверхностях, включая ИМН</a:t>
            </a:r>
          </a:p>
        </p:txBody>
      </p:sp>
      <p:pic>
        <p:nvPicPr>
          <p:cNvPr id="8" name="Picture 2" descr="C:\Users\Alexandra Komarova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/>
              <a:t> 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1484311" y="617517"/>
            <a:ext cx="9701850" cy="39443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152" y="2090414"/>
            <a:ext cx="4212336" cy="2012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426A511-B76C-422D-EF5B-DEA7AC327221}"/>
              </a:ext>
            </a:extLst>
          </p:cNvPr>
          <p:cNvSpPr/>
          <p:nvPr/>
        </p:nvSpPr>
        <p:spPr>
          <a:xfrm>
            <a:off x="609600" y="5317153"/>
            <a:ext cx="11673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Спикер: </a:t>
            </a:r>
            <a:r>
              <a:rPr lang="ru-RU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Ненашев Сергей Николаевич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+7-987-163-7000, 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nenashevs@vitapool.ru</a:t>
            </a:r>
            <a:endParaRPr lang="ru-RU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805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3AF7-B1B1-50F6-E0EC-5F55B2926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0" i="0" dirty="0">
                <a:effectLst/>
                <a:latin typeface="Roboto" panose="02000000000000000000" pitchFamily="2" charset="0"/>
              </a:rPr>
              <a:t>Медицинская компания ВИТА-ПУЛ основана в 1996 году.</a:t>
            </a:r>
            <a:br>
              <a:rPr lang="ru-RU" sz="2800" b="0" i="0" dirty="0">
                <a:effectLst/>
                <a:latin typeface="Roboto" panose="02000000000000000000" pitchFamily="2" charset="0"/>
              </a:rPr>
            </a:br>
            <a:r>
              <a:rPr lang="ru-RU" sz="2800" b="0" i="0" dirty="0">
                <a:effectLst/>
                <a:latin typeface="Roboto" panose="02000000000000000000" pitchFamily="2" charset="0"/>
              </a:rPr>
              <a:t>(все для дезинфекции и стерилизации)</a:t>
            </a:r>
            <a:endParaRPr lang="ru-RU" sz="28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294929A4-7355-78CF-67AD-C2B604FDAE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5680" y="1275399"/>
            <a:ext cx="7244079" cy="4826368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E8EF878-B414-2173-64EE-75391AFB4465}"/>
              </a:ext>
            </a:extLst>
          </p:cNvPr>
          <p:cNvSpPr/>
          <p:nvPr/>
        </p:nvSpPr>
        <p:spPr>
          <a:xfrm>
            <a:off x="3380508" y="5934670"/>
            <a:ext cx="48417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www.vitapool.ru</a:t>
            </a:r>
            <a:endParaRPr lang="ru-RU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3902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F5FB-1971-4940-977B-7B992B3EF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137" y="2485136"/>
            <a:ext cx="6339840" cy="3791712"/>
          </a:xfrm>
        </p:spPr>
        <p:txBody>
          <a:bodyPr>
            <a:noAutofit/>
          </a:bodyPr>
          <a:lstStyle/>
          <a:p>
            <a:pPr algn="l"/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r>
              <a:rPr lang="ru-RU" sz="2400" b="1" dirty="0"/>
              <a:t>Биологические пленки</a:t>
            </a:r>
            <a:r>
              <a:rPr lang="ru-RU" sz="2400" dirty="0"/>
              <a:t> являются одним из патогенетических факторов формирования хронических инфекционных процессов.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На сегодняшний день достоверно установлена роль биоплёнок при большинстве случаев всех хронических и рецидивирующих инфекций.</a:t>
            </a:r>
            <a:br>
              <a:rPr lang="ru-RU" sz="2400" dirty="0"/>
            </a:br>
            <a:br>
              <a:rPr lang="ru-RU" sz="2400" dirty="0"/>
            </a:br>
            <a:r>
              <a:rPr lang="ru-RU" sz="2400" dirty="0" err="1"/>
              <a:t>Биоплёнки</a:t>
            </a:r>
            <a:r>
              <a:rPr lang="ru-RU" sz="2400" dirty="0"/>
              <a:t> являются причиной более 65% случаев инфекций, связанных с оказанием медицинской помощи </a:t>
            </a:r>
            <a:r>
              <a:rPr lang="ru-RU" sz="2400" b="1" dirty="0"/>
              <a:t>(ИСМП</a:t>
            </a:r>
            <a:r>
              <a:rPr lang="ru-RU" sz="2400" dirty="0"/>
              <a:t>).</a:t>
            </a:r>
            <a:br>
              <a:rPr lang="ru-RU" dirty="0">
                <a:solidFill>
                  <a:srgbClr val="00808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3200" b="1" dirty="0"/>
            </a:br>
            <a:br>
              <a:rPr lang="ru-RU" sz="3200" b="1" dirty="0">
                <a:solidFill>
                  <a:srgbClr val="339933"/>
                </a:solidFill>
              </a:rPr>
            </a:br>
            <a:endParaRPr lang="ru-RU" sz="3200" b="1" dirty="0">
              <a:solidFill>
                <a:srgbClr val="33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07137" y="309014"/>
            <a:ext cx="10448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Биологическая пленка – причина возникновения и распространения ИСМП </a:t>
            </a:r>
            <a:endParaRPr lang="ru-RU" sz="36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:\Users\Aleksandra\OneDrive\Рабочий стол\ae152be1-4921-4b0d-bbe3-85aa7b396146-1366x976.jpg"/>
          <p:cNvPicPr>
            <a:picLocks noChangeAspect="1" noChangeArrowheads="1"/>
          </p:cNvPicPr>
          <p:nvPr/>
        </p:nvPicPr>
        <p:blipFill>
          <a:blip r:embed="rId2"/>
          <a:srcRect r="22529"/>
          <a:stretch>
            <a:fillRect/>
          </a:stretch>
        </p:blipFill>
        <p:spPr bwMode="auto">
          <a:xfrm>
            <a:off x="7499192" y="1951893"/>
            <a:ext cx="3707888" cy="3490545"/>
          </a:xfrm>
          <a:prstGeom prst="ellipse">
            <a:avLst/>
          </a:prstGeom>
          <a:ln w="63500" cap="rnd">
            <a:solidFill>
              <a:srgbClr val="0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41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F5FB-1971-4940-977B-7B992B3EF3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591" y="486165"/>
            <a:ext cx="8943278" cy="4353464"/>
          </a:xfrm>
        </p:spPr>
        <p:txBody>
          <a:bodyPr>
            <a:noAutofit/>
          </a:bodyPr>
          <a:lstStyle/>
          <a:p>
            <a:pPr algn="ctr"/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4400" b="1" dirty="0">
                <a:solidFill>
                  <a:srgbClr val="C00000"/>
                </a:solidFill>
              </a:rPr>
            </a:br>
            <a:br>
              <a:rPr lang="ru-RU" sz="3200" b="1" dirty="0"/>
            </a:br>
            <a:br>
              <a:rPr lang="ru-RU" sz="3200" b="1" dirty="0">
                <a:solidFill>
                  <a:srgbClr val="339933"/>
                </a:solidFill>
              </a:rPr>
            </a:br>
            <a:endParaRPr lang="ru-RU" sz="3200" b="1" dirty="0">
              <a:solidFill>
                <a:srgbClr val="339933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4177" y="285873"/>
            <a:ext cx="10448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Биологическая пленка как форма существования бактериальных клеток</a:t>
            </a:r>
            <a:endParaRPr lang="ru-RU" sz="360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C:\Users\Aleksandra\OneDrive\Рабочий стол\slide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4640" y="1728439"/>
            <a:ext cx="7019866" cy="4684598"/>
          </a:xfrm>
          <a:prstGeom prst="rect">
            <a:avLst/>
          </a:prstGeom>
          <a:noFill/>
        </p:spPr>
      </p:pic>
      <p:pic>
        <p:nvPicPr>
          <p:cNvPr id="1026" name="Picture 2" descr="C:\Users\Alexandra Komarova\Desktop\scale_12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9579" y="1930401"/>
            <a:ext cx="4357781" cy="4135120"/>
          </a:xfrm>
          <a:prstGeom prst="ellipse">
            <a:avLst/>
          </a:prstGeom>
          <a:ln w="63500" cap="rnd">
            <a:solidFill>
              <a:srgbClr val="00808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9418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526006" y="371177"/>
            <a:ext cx="9889067" cy="416894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008080"/>
                </a:solidFill>
                <a:latin typeface="Arial" pitchFamily="34" charset="0"/>
                <a:ea typeface="+mn-ea"/>
                <a:cs typeface="Arial" pitchFamily="34" charset="0"/>
              </a:rPr>
              <a:t>Внешний вид и строение биопленки</a:t>
            </a:r>
          </a:p>
        </p:txBody>
      </p:sp>
      <p:pic>
        <p:nvPicPr>
          <p:cNvPr id="17410" name="Содержимое 3" descr="Биоплека синегнойная палоч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414" r="5550"/>
          <a:stretch>
            <a:fillRect/>
          </a:stretch>
        </p:blipFill>
        <p:spPr>
          <a:xfrm>
            <a:off x="1572080" y="1216026"/>
            <a:ext cx="4032249" cy="2284413"/>
          </a:xfrm>
          <a:ln w="28575">
            <a:solidFill>
              <a:srgbClr val="080070"/>
            </a:solidFill>
          </a:ln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-48683" y="3552826"/>
            <a:ext cx="5080001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008080"/>
                </a:solidFill>
              </a:rPr>
              <a:t>                                                </a:t>
            </a:r>
            <a:r>
              <a:rPr lang="ru-RU" altLang="ru-RU" sz="1400" b="1" dirty="0" err="1">
                <a:solidFill>
                  <a:srgbClr val="008080"/>
                </a:solidFill>
              </a:rPr>
              <a:t>Биопленка</a:t>
            </a:r>
            <a:r>
              <a:rPr lang="ru-RU" altLang="ru-RU" sz="1400" b="1" dirty="0">
                <a:solidFill>
                  <a:srgbClr val="008080"/>
                </a:solidFill>
              </a:rPr>
              <a:t> </a:t>
            </a:r>
            <a:r>
              <a:rPr lang="en-US" altLang="ru-RU" sz="1400" b="1" dirty="0">
                <a:solidFill>
                  <a:srgbClr val="008080"/>
                </a:solidFill>
              </a:rPr>
              <a:t>Pseudomonas </a:t>
            </a:r>
            <a:r>
              <a:rPr lang="en-US" altLang="ru-RU" sz="1400" b="1" dirty="0" err="1">
                <a:solidFill>
                  <a:srgbClr val="008080"/>
                </a:solidFill>
              </a:rPr>
              <a:t>aeruginosa</a:t>
            </a:r>
            <a:endParaRPr lang="ru-RU" altLang="ru-RU" sz="1400" b="1" dirty="0">
              <a:solidFill>
                <a:srgbClr val="008080"/>
              </a:solidFill>
            </a:endParaRPr>
          </a:p>
        </p:txBody>
      </p:sp>
      <p:sp>
        <p:nvSpPr>
          <p:cNvPr id="17412" name="TextBox 6"/>
          <p:cNvSpPr txBox="1">
            <a:spLocks noChangeArrowheads="1"/>
          </p:cNvSpPr>
          <p:nvPr/>
        </p:nvSpPr>
        <p:spPr bwMode="auto">
          <a:xfrm>
            <a:off x="527051" y="6289289"/>
            <a:ext cx="533935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400" b="1" dirty="0">
                <a:solidFill>
                  <a:srgbClr val="C00000"/>
                </a:solidFill>
              </a:rPr>
              <a:t>               </a:t>
            </a:r>
            <a:r>
              <a:rPr lang="ru-RU" altLang="ru-RU" sz="1400" b="1" dirty="0" err="1">
                <a:solidFill>
                  <a:srgbClr val="008080"/>
                </a:solidFill>
              </a:rPr>
              <a:t>Биопленка</a:t>
            </a:r>
            <a:r>
              <a:rPr lang="ru-RU" altLang="ru-RU" sz="1400" b="1" dirty="0">
                <a:solidFill>
                  <a:srgbClr val="008080"/>
                </a:solidFill>
              </a:rPr>
              <a:t> </a:t>
            </a:r>
            <a:r>
              <a:rPr lang="en-US" altLang="ru-RU" sz="1400" b="1" dirty="0">
                <a:solidFill>
                  <a:srgbClr val="008080"/>
                </a:solidFill>
              </a:rPr>
              <a:t>Escherichia coli</a:t>
            </a:r>
            <a:endParaRPr lang="ru-RU" altLang="ru-RU" sz="1400" b="1" dirty="0">
              <a:solidFill>
                <a:srgbClr val="008080"/>
              </a:solidFill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833" y="3862760"/>
            <a:ext cx="4048382" cy="2439987"/>
          </a:xfrm>
          <a:prstGeom prst="rect">
            <a:avLst/>
          </a:prstGeom>
          <a:noFill/>
          <a:ln w="28575">
            <a:solidFill>
              <a:srgbClr val="080070"/>
            </a:solidFill>
            <a:miter lim="800000"/>
            <a:headEnd/>
            <a:tailEnd/>
          </a:ln>
        </p:spPr>
      </p:pic>
      <p:pic>
        <p:nvPicPr>
          <p:cNvPr id="174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0540" y="1177678"/>
            <a:ext cx="5308600" cy="481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Функции </a:t>
            </a:r>
            <a:r>
              <a:rPr lang="ru-RU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экзополисахаридного</a:t>
            </a:r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матрикса биологической пленки</a:t>
            </a:r>
            <a:endParaRPr lang="ru-RU" dirty="0"/>
          </a:p>
        </p:txBody>
      </p:sp>
      <p:pic>
        <p:nvPicPr>
          <p:cNvPr id="33794" name="Picture 2" descr="C:\Users\Alexandra Komarova\Desktop\Untitled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68256" y="2704171"/>
            <a:ext cx="6772857" cy="3782870"/>
          </a:xfrm>
          <a:prstGeom prst="rect">
            <a:avLst/>
          </a:prstGeom>
          <a:noFill/>
        </p:spPr>
      </p:pic>
      <p:pic>
        <p:nvPicPr>
          <p:cNvPr id="5" name="Picture 2" descr="C:\Users\Alexandra Komarova\Desktop\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18010" y="2974705"/>
            <a:ext cx="80177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     Защитная                  Каркасная              Среда жизнеобеспечения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00100" y="1661746"/>
            <a:ext cx="102430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Экзополисахаридный</a:t>
            </a:r>
            <a:r>
              <a:rPr lang="ru-RU" dirty="0"/>
              <a:t> матрикс объединяет микробные клетки в единую систему и выполняет структурообразующую функцию - каркас  </a:t>
            </a:r>
            <a:r>
              <a:rPr lang="ru-RU" dirty="0" err="1"/>
              <a:t>биоплёнки</a:t>
            </a:r>
            <a:r>
              <a:rPr lang="ru-RU" dirty="0"/>
              <a:t>, защищает </a:t>
            </a:r>
            <a:r>
              <a:rPr lang="ru-RU" dirty="0" err="1"/>
              <a:t>биопленку</a:t>
            </a:r>
            <a:r>
              <a:rPr lang="ru-RU" dirty="0"/>
              <a:t> от термических и химических воздействий, в том числе </a:t>
            </a:r>
            <a:r>
              <a:rPr lang="ru-RU" dirty="0" err="1"/>
              <a:t>дезинфектантов</a:t>
            </a:r>
            <a:r>
              <a:rPr lang="ru-RU" dirty="0"/>
              <a:t>, и является средой для межклеточного взаимодействия между микроорганизмами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Стадии развития биологической пленки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lexandra Komarova\Desktop\Biofil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3723" y="1327638"/>
            <a:ext cx="9926515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b="1" dirty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Устойчивость биологических пленок к дезинфицирующим средствам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/>
              <a:t>Не эффективны в отношении зрелых </a:t>
            </a:r>
            <a:r>
              <a:rPr lang="ru-RU" b="1" dirty="0" err="1"/>
              <a:t>биоплёнок</a:t>
            </a:r>
            <a:r>
              <a:rPr lang="ru-RU" b="1" dirty="0"/>
              <a:t>:</a:t>
            </a:r>
          </a:p>
          <a:p>
            <a:pPr>
              <a:buNone/>
            </a:pPr>
            <a:endParaRPr lang="ru-RU" b="1" dirty="0"/>
          </a:p>
          <a:p>
            <a:pPr>
              <a:buFont typeface="Wingdings" pitchFamily="2" charset="2"/>
              <a:buChar char="q"/>
            </a:pPr>
            <a:r>
              <a:rPr lang="ru-RU" dirty="0"/>
              <a:t>   КПАВ (ЧАС)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 </a:t>
            </a:r>
            <a:r>
              <a:rPr lang="ru-RU" dirty="0" err="1"/>
              <a:t>Хлорактивные</a:t>
            </a:r>
            <a:r>
              <a:rPr lang="ru-RU" dirty="0"/>
              <a:t> соединения (гипохлорит натрия, ДХЦК)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 Альдегиды (</a:t>
            </a:r>
            <a:r>
              <a:rPr lang="ru-RU" dirty="0" err="1"/>
              <a:t>глутаровый</a:t>
            </a:r>
            <a:r>
              <a:rPr lang="ru-RU" dirty="0"/>
              <a:t> альдегид, </a:t>
            </a:r>
            <a:r>
              <a:rPr lang="ru-RU" dirty="0" err="1"/>
              <a:t>глиоксаль</a:t>
            </a:r>
            <a:r>
              <a:rPr lang="ru-RU" dirty="0"/>
              <a:t>)</a:t>
            </a:r>
          </a:p>
          <a:p>
            <a:pPr>
              <a:buFont typeface="Wingdings" pitchFamily="2" charset="2"/>
              <a:buChar char="q"/>
            </a:pPr>
            <a:r>
              <a:rPr lang="ru-RU" dirty="0"/>
              <a:t>   Спирты  </a:t>
            </a:r>
          </a:p>
        </p:txBody>
      </p:sp>
      <p:pic>
        <p:nvPicPr>
          <p:cNvPr id="31746" name="Picture 2" descr="C:\Users\Alexandra Komarova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принципы борьбы с </a:t>
            </a:r>
            <a:r>
              <a:rPr lang="ru-RU" b="1" dirty="0" err="1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биоплёнками</a:t>
            </a:r>
            <a:r>
              <a:rPr lang="ru-RU" b="1" dirty="0">
                <a:solidFill>
                  <a:srgbClr val="008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поверхностях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1600203"/>
            <a:ext cx="10972800" cy="3796987"/>
          </a:xfrm>
        </p:spPr>
        <p:txBody>
          <a:bodyPr/>
          <a:lstStyle/>
          <a:p>
            <a:pPr>
              <a:buNone/>
            </a:pPr>
            <a:endParaRPr lang="ru-RU" b="1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Профилактика образования </a:t>
            </a:r>
            <a:r>
              <a:rPr lang="ru-RU" sz="2400" dirty="0" err="1"/>
              <a:t>биоплёнок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Ротация дезинфицирующих средств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Идентификация биоплёнок (п.3534 СанПиН 3.3686-21)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Использование физических способов дезинфекции</a:t>
            </a:r>
          </a:p>
          <a:p>
            <a:pPr>
              <a:buFont typeface="Courier New" pitchFamily="49" charset="0"/>
              <a:buChar char="o"/>
            </a:pPr>
            <a:r>
              <a:rPr lang="ru-RU" sz="2400" dirty="0"/>
              <a:t> Применение средств, разрушающих </a:t>
            </a:r>
            <a:r>
              <a:rPr lang="ru-RU" sz="2400" dirty="0" err="1"/>
              <a:t>экзополисахаридный</a:t>
            </a:r>
            <a:r>
              <a:rPr lang="ru-RU" sz="2400" dirty="0"/>
              <a:t> матрикс биоплёнки и обеспечивающие доступ ДВ к клеткам (п.3221 СанПиН 3.3686-21)</a:t>
            </a:r>
            <a:r>
              <a:rPr lang="ru-RU" sz="1400" b="1" dirty="0">
                <a:solidFill>
                  <a:schemeClr val="tx1"/>
                </a:solidFill>
                <a:latin typeface="Calibri" pitchFamily="34" charset="0"/>
              </a:rPr>
              <a:t> </a:t>
            </a:r>
            <a:endParaRPr lang="ru-RU" sz="2400" dirty="0"/>
          </a:p>
          <a:p>
            <a:pPr>
              <a:buFont typeface="Courier New" pitchFamily="49" charset="0"/>
              <a:buChar char="o"/>
            </a:pPr>
            <a:endParaRPr lang="ru-RU" sz="2400" dirty="0"/>
          </a:p>
        </p:txBody>
      </p:sp>
      <p:pic>
        <p:nvPicPr>
          <p:cNvPr id="32770" name="Picture 2" descr="C:\Users\Alexandra Komarova\Desktop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4975" y="4648200"/>
            <a:ext cx="2867025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2171</TotalTime>
  <Words>869</Words>
  <Application>Microsoft Office PowerPoint</Application>
  <PresentationFormat>Широкоэкранный</PresentationFormat>
  <Paragraphs>104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Arial Narrow</vt:lpstr>
      <vt:lpstr>Calibri</vt:lpstr>
      <vt:lpstr>Courier New</vt:lpstr>
      <vt:lpstr>Roboto</vt:lpstr>
      <vt:lpstr>Times New Roman</vt:lpstr>
      <vt:lpstr>Wingdings</vt:lpstr>
      <vt:lpstr>Тема Office</vt:lpstr>
      <vt:lpstr>Биологические плёнки как причина распространения ИСМП.  Комплекс средств  «АВАНСЕПТ БИОFILM» для диагностики и уничтожения биологических плёнок.</vt:lpstr>
      <vt:lpstr>Медицинская компания ВИТА-ПУЛ основана в 1996 году. (все для дезинфекции и стерилизации)</vt:lpstr>
      <vt:lpstr>  Биологические пленки являются одним из патогенетических факторов формирования хронических инфекционных процессов.  На сегодняшний день достоверно установлена роль биоплёнок при большинстве случаев всех хронических и рецидивирующих инфекций.  Биоплёнки являются причиной более 65% случаев инфекций, связанных с оказанием медицинской помощи (ИСМП).     </vt:lpstr>
      <vt:lpstr>      </vt:lpstr>
      <vt:lpstr>Внешний вид и строение биопленки</vt:lpstr>
      <vt:lpstr>Функции экзополисахаридного матрикса биологической пленки</vt:lpstr>
      <vt:lpstr>Стадии развития биологической пленки</vt:lpstr>
      <vt:lpstr>Устойчивость биологических пленок к дезинфицирующим средствам</vt:lpstr>
      <vt:lpstr>Основные принципы борьбы с биоплёнками на поверхностях</vt:lpstr>
      <vt:lpstr>Объекты, подлежащие контролю на предмет наличия биоплёнок  МР 4.2.0161-19 «Методы индикации биологических плёнок микроорганизмов на абиотических объектах»</vt:lpstr>
      <vt:lpstr>Презентация PowerPoint</vt:lpstr>
      <vt:lpstr>Презентация PowerPoint</vt:lpstr>
      <vt:lpstr>Презентация PowerPoint</vt:lpstr>
      <vt:lpstr>Спектр антимикробной активности АВАНСЕПТ БИОFILM PLUS </vt:lpstr>
      <vt:lpstr>Презентация PowerPoint</vt:lpstr>
      <vt:lpstr>Презентация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Требования к дезинфицирующим средствам в рамках обеспечения санитарно-эпидемиологического контроля в учебных организациях</dc:title>
  <dc:creator>Vladimir</dc:creator>
  <cp:lastModifiedBy>Сергей Ненашев</cp:lastModifiedBy>
  <cp:revision>144</cp:revision>
  <dcterms:created xsi:type="dcterms:W3CDTF">2020-09-02T13:18:41Z</dcterms:created>
  <dcterms:modified xsi:type="dcterms:W3CDTF">2023-09-29T11:44:39Z</dcterms:modified>
</cp:coreProperties>
</file>