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6" r:id="rId2"/>
    <p:sldId id="350" r:id="rId3"/>
    <p:sldId id="296" r:id="rId4"/>
    <p:sldId id="348" r:id="rId5"/>
    <p:sldId id="334" r:id="rId6"/>
    <p:sldId id="271" r:id="rId7"/>
    <p:sldId id="274" r:id="rId8"/>
    <p:sldId id="308" r:id="rId9"/>
    <p:sldId id="292" r:id="rId10"/>
    <p:sldId id="344" r:id="rId11"/>
    <p:sldId id="299" r:id="rId12"/>
    <p:sldId id="349" r:id="rId13"/>
    <p:sldId id="335" r:id="rId14"/>
    <p:sldId id="336" r:id="rId15"/>
    <p:sldId id="258" r:id="rId16"/>
    <p:sldId id="340" r:id="rId17"/>
    <p:sldId id="345" r:id="rId18"/>
    <p:sldId id="337" r:id="rId19"/>
    <p:sldId id="331" r:id="rId20"/>
    <p:sldId id="34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4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923" autoAdjust="0"/>
  </p:normalViewPr>
  <p:slideViewPr>
    <p:cSldViewPr snapToGrid="0" snapToObjects="1">
      <p:cViewPr varScale="1">
        <p:scale>
          <a:sx n="60" d="100"/>
          <a:sy n="60" d="100"/>
        </p:scale>
        <p:origin x="16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E757F5-F4D5-46E6-941C-22987E910F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3D0D7-630C-421A-978D-F28518547AC9}">
      <dgm:prSet phldrT="[Текст]" custT="1"/>
      <dgm:spPr>
        <a:solidFill>
          <a:srgbClr val="FF00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Нет кабинета Реабилитации             (числился в списке ГНЦК)</a:t>
          </a:r>
        </a:p>
      </dgm:t>
    </dgm:pt>
    <dgm:pt modelId="{6BC7F478-DBD9-4F38-870E-B04857B32AEE}" type="parTrans" cxnId="{64F16060-880F-491B-AF23-B971D17D50B2}">
      <dgm:prSet/>
      <dgm:spPr/>
      <dgm:t>
        <a:bodyPr/>
        <a:lstStyle/>
        <a:p>
          <a:endParaRPr lang="ru-RU"/>
        </a:p>
      </dgm:t>
    </dgm:pt>
    <dgm:pt modelId="{58AC8FBC-D78F-4CBB-A080-5AD5D42DBF97}" type="sibTrans" cxnId="{64F16060-880F-491B-AF23-B971D17D50B2}">
      <dgm:prSet/>
      <dgm:spPr/>
      <dgm:t>
        <a:bodyPr/>
        <a:lstStyle/>
        <a:p>
          <a:endParaRPr lang="ru-RU"/>
        </a:p>
      </dgm:t>
    </dgm:pt>
    <dgm:pt modelId="{AFF4D872-1FAE-430B-BE67-554A9107CD38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Хирург + функция </a:t>
          </a:r>
          <a:r>
            <a:rPr lang="ru-RU" sz="1800" dirty="0" err="1">
              <a:solidFill>
                <a:schemeClr val="tx1"/>
              </a:solidFill>
            </a:rPr>
            <a:t>стома-терапевта</a:t>
          </a:r>
          <a:endParaRPr lang="ru-RU" sz="1800" dirty="0">
            <a:solidFill>
              <a:schemeClr val="tx1"/>
            </a:solidFill>
          </a:endParaRPr>
        </a:p>
      </dgm:t>
    </dgm:pt>
    <dgm:pt modelId="{C7D4E0D6-0865-4F8E-AC8E-EE2D8B0A84CF}" type="parTrans" cxnId="{ACCF8F9C-FF90-4DAC-922C-CD4F27A252F3}">
      <dgm:prSet/>
      <dgm:spPr/>
      <dgm:t>
        <a:bodyPr/>
        <a:lstStyle/>
        <a:p>
          <a:endParaRPr lang="ru-RU"/>
        </a:p>
      </dgm:t>
    </dgm:pt>
    <dgm:pt modelId="{AA61144E-EF7E-44E3-9850-96548600AE57}" type="sibTrans" cxnId="{ACCF8F9C-FF90-4DAC-922C-CD4F27A252F3}">
      <dgm:prSet/>
      <dgm:spPr/>
      <dgm:t>
        <a:bodyPr/>
        <a:lstStyle/>
        <a:p>
          <a:endParaRPr lang="ru-RU"/>
        </a:p>
      </dgm:t>
    </dgm:pt>
    <dgm:pt modelId="{252E22A7-9224-4242-A9F0-DE1343ABA418}">
      <dgm:prSet phldrT="[Текст]" custT="1"/>
      <dgm:spPr>
        <a:solidFill>
          <a:srgbClr val="FF00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Отсутствие информации для пациентов</a:t>
          </a:r>
        </a:p>
      </dgm:t>
    </dgm:pt>
    <dgm:pt modelId="{6F6D7334-6E7E-41F9-858B-DE70D2F12918}" type="parTrans" cxnId="{6FCD3CBC-721D-4890-9331-5BCF79F41A3F}">
      <dgm:prSet/>
      <dgm:spPr/>
      <dgm:t>
        <a:bodyPr/>
        <a:lstStyle/>
        <a:p>
          <a:endParaRPr lang="ru-RU"/>
        </a:p>
      </dgm:t>
    </dgm:pt>
    <dgm:pt modelId="{CBC761DD-2A54-4DFA-B4C5-3E1A64F089EC}" type="sibTrans" cxnId="{6FCD3CBC-721D-4890-9331-5BCF79F41A3F}">
      <dgm:prSet/>
      <dgm:spPr/>
      <dgm:t>
        <a:bodyPr/>
        <a:lstStyle/>
        <a:p>
          <a:endParaRPr lang="ru-RU"/>
        </a:p>
      </dgm:t>
    </dgm:pt>
    <dgm:pt modelId="{F974A97B-D73E-43FD-AAEF-710A97E5BA35}">
      <dgm:prSet phldrT="[Текст]" custT="1"/>
      <dgm:spPr>
        <a:solidFill>
          <a:srgbClr val="0070C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Клинический</a:t>
          </a:r>
          <a:r>
            <a:rPr lang="ru-RU" sz="1800" baseline="0" dirty="0">
              <a:solidFill>
                <a:schemeClr val="tx1"/>
              </a:solidFill>
            </a:rPr>
            <a:t> психолог в отделении</a:t>
          </a:r>
          <a:endParaRPr lang="ru-RU" sz="1800" dirty="0">
            <a:solidFill>
              <a:schemeClr val="tx1"/>
            </a:solidFill>
          </a:endParaRPr>
        </a:p>
      </dgm:t>
    </dgm:pt>
    <dgm:pt modelId="{E1F7DCD0-B697-430B-ADCF-5C7DB063C1C8}" type="parTrans" cxnId="{E0589C19-1206-4504-8CE1-04A2AF6D41FC}">
      <dgm:prSet/>
      <dgm:spPr/>
      <dgm:t>
        <a:bodyPr/>
        <a:lstStyle/>
        <a:p>
          <a:endParaRPr lang="ru-RU"/>
        </a:p>
      </dgm:t>
    </dgm:pt>
    <dgm:pt modelId="{F2B9E5E7-820F-4B8F-A5FD-ABE49A85664D}" type="sibTrans" cxnId="{E0589C19-1206-4504-8CE1-04A2AF6D41FC}">
      <dgm:prSet/>
      <dgm:spPr/>
      <dgm:t>
        <a:bodyPr/>
        <a:lstStyle/>
        <a:p>
          <a:endParaRPr lang="ru-RU"/>
        </a:p>
      </dgm:t>
    </dgm:pt>
    <dgm:pt modelId="{426FB46F-6F1D-4941-8E30-356197DF7E9E}">
      <dgm:prSet phldrT="[Текст]"/>
      <dgm:spPr>
        <a:solidFill>
          <a:srgbClr val="FF00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Количество обращений  в организацию нет</a:t>
          </a:r>
        </a:p>
      </dgm:t>
    </dgm:pt>
    <dgm:pt modelId="{B1032575-85C4-42C7-A343-AE3481E16A84}" type="sibTrans" cxnId="{05416EDB-59CA-4760-8DB6-AAEA541D5523}">
      <dgm:prSet/>
      <dgm:spPr/>
      <dgm:t>
        <a:bodyPr/>
        <a:lstStyle/>
        <a:p>
          <a:endParaRPr lang="ru-RU"/>
        </a:p>
      </dgm:t>
    </dgm:pt>
    <dgm:pt modelId="{661FE8ED-6D49-40BB-8F96-F25F62D1C179}" type="parTrans" cxnId="{05416EDB-59CA-4760-8DB6-AAEA541D5523}">
      <dgm:prSet/>
      <dgm:spPr/>
      <dgm:t>
        <a:bodyPr/>
        <a:lstStyle/>
        <a:p>
          <a:endParaRPr lang="ru-RU"/>
        </a:p>
      </dgm:t>
    </dgm:pt>
    <dgm:pt modelId="{CBEE31B8-B63C-4A33-B4A7-3F9CC7ED0BC4}">
      <dgm:prSet phldrT="[Текст]"/>
      <dgm:spPr>
        <a:solidFill>
          <a:srgbClr val="FF00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Отсутствие региональной льготы по обеспечению пациентов со </a:t>
          </a:r>
          <a:r>
            <a:rPr lang="ru-RU" dirty="0" err="1">
              <a:solidFill>
                <a:schemeClr val="tx1"/>
              </a:solidFill>
            </a:rPr>
            <a:t>стомой</a:t>
          </a:r>
          <a:endParaRPr lang="ru-RU" dirty="0">
            <a:solidFill>
              <a:schemeClr val="tx1"/>
            </a:solidFill>
          </a:endParaRPr>
        </a:p>
      </dgm:t>
    </dgm:pt>
    <dgm:pt modelId="{C20DB95F-D2BF-4DEF-BAED-DAEAE2547897}" type="parTrans" cxnId="{50B9BB45-A0D4-4C90-8A89-A9899A52A161}">
      <dgm:prSet/>
      <dgm:spPr/>
      <dgm:t>
        <a:bodyPr/>
        <a:lstStyle/>
        <a:p>
          <a:endParaRPr lang="ru-RU"/>
        </a:p>
      </dgm:t>
    </dgm:pt>
    <dgm:pt modelId="{A8FB7AFC-9CCC-4E22-8352-070B7B564E1E}" type="sibTrans" cxnId="{50B9BB45-A0D4-4C90-8A89-A9899A52A161}">
      <dgm:prSet/>
      <dgm:spPr/>
      <dgm:t>
        <a:bodyPr/>
        <a:lstStyle/>
        <a:p>
          <a:endParaRPr lang="ru-RU"/>
        </a:p>
      </dgm:t>
    </dgm:pt>
    <dgm:pt modelId="{0DA44F89-FF28-4A83-864C-9D2902297DE0}" type="pres">
      <dgm:prSet presAssocID="{48E757F5-F4D5-46E6-941C-22987E910F97}" presName="diagram" presStyleCnt="0">
        <dgm:presLayoutVars>
          <dgm:dir/>
          <dgm:resizeHandles val="exact"/>
        </dgm:presLayoutVars>
      </dgm:prSet>
      <dgm:spPr/>
    </dgm:pt>
    <dgm:pt modelId="{11619873-9CBA-45B3-9360-EE1316884C3E}" type="pres">
      <dgm:prSet presAssocID="{6CE3D0D7-630C-421A-978D-F28518547AC9}" presName="node" presStyleLbl="node1" presStyleIdx="0" presStyleCnt="6">
        <dgm:presLayoutVars>
          <dgm:bulletEnabled val="1"/>
        </dgm:presLayoutVars>
      </dgm:prSet>
      <dgm:spPr/>
    </dgm:pt>
    <dgm:pt modelId="{0AD2A53F-130C-4FD9-8ED8-D8A9A6357AAD}" type="pres">
      <dgm:prSet presAssocID="{58AC8FBC-D78F-4CBB-A080-5AD5D42DBF97}" presName="sibTrans" presStyleCnt="0"/>
      <dgm:spPr/>
    </dgm:pt>
    <dgm:pt modelId="{B6AB4058-2C25-493A-884E-B5A8C6BFCAE3}" type="pres">
      <dgm:prSet presAssocID="{AFF4D872-1FAE-430B-BE67-554A9107CD38}" presName="node" presStyleLbl="node1" presStyleIdx="1" presStyleCnt="6">
        <dgm:presLayoutVars>
          <dgm:bulletEnabled val="1"/>
        </dgm:presLayoutVars>
      </dgm:prSet>
      <dgm:spPr/>
    </dgm:pt>
    <dgm:pt modelId="{B0CC277C-6F80-425E-9CA0-7653E6A5F3CC}" type="pres">
      <dgm:prSet presAssocID="{AA61144E-EF7E-44E3-9850-96548600AE57}" presName="sibTrans" presStyleCnt="0"/>
      <dgm:spPr/>
    </dgm:pt>
    <dgm:pt modelId="{3E957BA0-56F3-46D3-A950-46923E9293DA}" type="pres">
      <dgm:prSet presAssocID="{252E22A7-9224-4242-A9F0-DE1343ABA418}" presName="node" presStyleLbl="node1" presStyleIdx="2" presStyleCnt="6">
        <dgm:presLayoutVars>
          <dgm:bulletEnabled val="1"/>
        </dgm:presLayoutVars>
      </dgm:prSet>
      <dgm:spPr/>
    </dgm:pt>
    <dgm:pt modelId="{0E0341BD-2922-413D-B993-B768846028FE}" type="pres">
      <dgm:prSet presAssocID="{CBC761DD-2A54-4DFA-B4C5-3E1A64F089EC}" presName="sibTrans" presStyleCnt="0"/>
      <dgm:spPr/>
    </dgm:pt>
    <dgm:pt modelId="{B6BD79AB-C7B1-410C-B01F-CD2BBBCF5549}" type="pres">
      <dgm:prSet presAssocID="{F974A97B-D73E-43FD-AAEF-710A97E5BA35}" presName="node" presStyleLbl="node1" presStyleIdx="3" presStyleCnt="6">
        <dgm:presLayoutVars>
          <dgm:bulletEnabled val="1"/>
        </dgm:presLayoutVars>
      </dgm:prSet>
      <dgm:spPr/>
    </dgm:pt>
    <dgm:pt modelId="{83493365-C45D-42A6-84A2-4B815F18FFB7}" type="pres">
      <dgm:prSet presAssocID="{F2B9E5E7-820F-4B8F-A5FD-ABE49A85664D}" presName="sibTrans" presStyleCnt="0"/>
      <dgm:spPr/>
    </dgm:pt>
    <dgm:pt modelId="{1EEC2DDF-C1E3-45D5-AA7A-828DD18206D2}" type="pres">
      <dgm:prSet presAssocID="{426FB46F-6F1D-4941-8E30-356197DF7E9E}" presName="node" presStyleLbl="node1" presStyleIdx="4" presStyleCnt="6" custLinFactX="11768" custLinFactNeighborX="100000" custLinFactNeighborY="29">
        <dgm:presLayoutVars>
          <dgm:bulletEnabled val="1"/>
        </dgm:presLayoutVars>
      </dgm:prSet>
      <dgm:spPr/>
    </dgm:pt>
    <dgm:pt modelId="{4A20551C-9A01-4D1B-A08D-A207BABA992C}" type="pres">
      <dgm:prSet presAssocID="{B1032575-85C4-42C7-A343-AE3481E16A84}" presName="sibTrans" presStyleCnt="0"/>
      <dgm:spPr/>
    </dgm:pt>
    <dgm:pt modelId="{2FB7AD3A-9BBB-4DC1-A913-5E25FB8BB751}" type="pres">
      <dgm:prSet presAssocID="{CBEE31B8-B63C-4A33-B4A7-3F9CC7ED0BC4}" presName="node" presStyleLbl="node1" presStyleIdx="5" presStyleCnt="6" custLinFactX="-8935" custLinFactNeighborX="-100000" custLinFactNeighborY="29">
        <dgm:presLayoutVars>
          <dgm:bulletEnabled val="1"/>
        </dgm:presLayoutVars>
      </dgm:prSet>
      <dgm:spPr/>
    </dgm:pt>
  </dgm:ptLst>
  <dgm:cxnLst>
    <dgm:cxn modelId="{E0589C19-1206-4504-8CE1-04A2AF6D41FC}" srcId="{48E757F5-F4D5-46E6-941C-22987E910F97}" destId="{F974A97B-D73E-43FD-AAEF-710A97E5BA35}" srcOrd="3" destOrd="0" parTransId="{E1F7DCD0-B697-430B-ADCF-5C7DB063C1C8}" sibTransId="{F2B9E5E7-820F-4B8F-A5FD-ABE49A85664D}"/>
    <dgm:cxn modelId="{60DC7B1F-E05B-437F-8F3C-E46917C7C11A}" type="presOf" srcId="{F974A97B-D73E-43FD-AAEF-710A97E5BA35}" destId="{B6BD79AB-C7B1-410C-B01F-CD2BBBCF5549}" srcOrd="0" destOrd="0" presId="urn:microsoft.com/office/officeart/2005/8/layout/default"/>
    <dgm:cxn modelId="{50941031-F1F0-46A1-B450-19C33FCCF313}" type="presOf" srcId="{AFF4D872-1FAE-430B-BE67-554A9107CD38}" destId="{B6AB4058-2C25-493A-884E-B5A8C6BFCAE3}" srcOrd="0" destOrd="0" presId="urn:microsoft.com/office/officeart/2005/8/layout/default"/>
    <dgm:cxn modelId="{64F16060-880F-491B-AF23-B971D17D50B2}" srcId="{48E757F5-F4D5-46E6-941C-22987E910F97}" destId="{6CE3D0D7-630C-421A-978D-F28518547AC9}" srcOrd="0" destOrd="0" parTransId="{6BC7F478-DBD9-4F38-870E-B04857B32AEE}" sibTransId="{58AC8FBC-D78F-4CBB-A080-5AD5D42DBF97}"/>
    <dgm:cxn modelId="{CCDBE360-DAD5-4C73-AB63-EC1578634FC3}" type="presOf" srcId="{426FB46F-6F1D-4941-8E30-356197DF7E9E}" destId="{1EEC2DDF-C1E3-45D5-AA7A-828DD18206D2}" srcOrd="0" destOrd="0" presId="urn:microsoft.com/office/officeart/2005/8/layout/default"/>
    <dgm:cxn modelId="{50B9BB45-A0D4-4C90-8A89-A9899A52A161}" srcId="{48E757F5-F4D5-46E6-941C-22987E910F97}" destId="{CBEE31B8-B63C-4A33-B4A7-3F9CC7ED0BC4}" srcOrd="5" destOrd="0" parTransId="{C20DB95F-D2BF-4DEF-BAED-DAEAE2547897}" sibTransId="{A8FB7AFC-9CCC-4E22-8352-070B7B564E1E}"/>
    <dgm:cxn modelId="{ACCF8F9C-FF90-4DAC-922C-CD4F27A252F3}" srcId="{48E757F5-F4D5-46E6-941C-22987E910F97}" destId="{AFF4D872-1FAE-430B-BE67-554A9107CD38}" srcOrd="1" destOrd="0" parTransId="{C7D4E0D6-0865-4F8E-AC8E-EE2D8B0A84CF}" sibTransId="{AA61144E-EF7E-44E3-9850-96548600AE57}"/>
    <dgm:cxn modelId="{D9C99BA7-A4A5-4150-85E7-FFBF7152A845}" type="presOf" srcId="{CBEE31B8-B63C-4A33-B4A7-3F9CC7ED0BC4}" destId="{2FB7AD3A-9BBB-4DC1-A913-5E25FB8BB751}" srcOrd="0" destOrd="0" presId="urn:microsoft.com/office/officeart/2005/8/layout/default"/>
    <dgm:cxn modelId="{B8713BBC-83D7-4D14-B2CC-55CE9DD79E6E}" type="presOf" srcId="{252E22A7-9224-4242-A9F0-DE1343ABA418}" destId="{3E957BA0-56F3-46D3-A950-46923E9293DA}" srcOrd="0" destOrd="0" presId="urn:microsoft.com/office/officeart/2005/8/layout/default"/>
    <dgm:cxn modelId="{6FCD3CBC-721D-4890-9331-5BCF79F41A3F}" srcId="{48E757F5-F4D5-46E6-941C-22987E910F97}" destId="{252E22A7-9224-4242-A9F0-DE1343ABA418}" srcOrd="2" destOrd="0" parTransId="{6F6D7334-6E7E-41F9-858B-DE70D2F12918}" sibTransId="{CBC761DD-2A54-4DFA-B4C5-3E1A64F089EC}"/>
    <dgm:cxn modelId="{05416EDB-59CA-4760-8DB6-AAEA541D5523}" srcId="{48E757F5-F4D5-46E6-941C-22987E910F97}" destId="{426FB46F-6F1D-4941-8E30-356197DF7E9E}" srcOrd="4" destOrd="0" parTransId="{661FE8ED-6D49-40BB-8F96-F25F62D1C179}" sibTransId="{B1032575-85C4-42C7-A343-AE3481E16A84}"/>
    <dgm:cxn modelId="{B60390DC-3A65-4C78-9636-DDC167B7C1D3}" type="presOf" srcId="{6CE3D0D7-630C-421A-978D-F28518547AC9}" destId="{11619873-9CBA-45B3-9360-EE1316884C3E}" srcOrd="0" destOrd="0" presId="urn:microsoft.com/office/officeart/2005/8/layout/default"/>
    <dgm:cxn modelId="{F421E7FF-12A4-434E-BB74-D7D37F4D7D4B}" type="presOf" srcId="{48E757F5-F4D5-46E6-941C-22987E910F97}" destId="{0DA44F89-FF28-4A83-864C-9D2902297DE0}" srcOrd="0" destOrd="0" presId="urn:microsoft.com/office/officeart/2005/8/layout/default"/>
    <dgm:cxn modelId="{43FACE68-65FC-4387-B9BB-709A720F0A5F}" type="presParOf" srcId="{0DA44F89-FF28-4A83-864C-9D2902297DE0}" destId="{11619873-9CBA-45B3-9360-EE1316884C3E}" srcOrd="0" destOrd="0" presId="urn:microsoft.com/office/officeart/2005/8/layout/default"/>
    <dgm:cxn modelId="{ADF67C75-7E7C-4B5C-AAD6-6BA9F2421E13}" type="presParOf" srcId="{0DA44F89-FF28-4A83-864C-9D2902297DE0}" destId="{0AD2A53F-130C-4FD9-8ED8-D8A9A6357AAD}" srcOrd="1" destOrd="0" presId="urn:microsoft.com/office/officeart/2005/8/layout/default"/>
    <dgm:cxn modelId="{584F3F63-0973-4CCB-B3DF-301FE1C7AFC0}" type="presParOf" srcId="{0DA44F89-FF28-4A83-864C-9D2902297DE0}" destId="{B6AB4058-2C25-493A-884E-B5A8C6BFCAE3}" srcOrd="2" destOrd="0" presId="urn:microsoft.com/office/officeart/2005/8/layout/default"/>
    <dgm:cxn modelId="{1F007DF2-9FE4-4873-BE59-4E2A728C623F}" type="presParOf" srcId="{0DA44F89-FF28-4A83-864C-9D2902297DE0}" destId="{B0CC277C-6F80-425E-9CA0-7653E6A5F3CC}" srcOrd="3" destOrd="0" presId="urn:microsoft.com/office/officeart/2005/8/layout/default"/>
    <dgm:cxn modelId="{CAEBE90C-B956-4908-BDD4-D78F082A3028}" type="presParOf" srcId="{0DA44F89-FF28-4A83-864C-9D2902297DE0}" destId="{3E957BA0-56F3-46D3-A950-46923E9293DA}" srcOrd="4" destOrd="0" presId="urn:microsoft.com/office/officeart/2005/8/layout/default"/>
    <dgm:cxn modelId="{A545E2FC-4A1D-4CDB-BFE7-8B7B4036DD5F}" type="presParOf" srcId="{0DA44F89-FF28-4A83-864C-9D2902297DE0}" destId="{0E0341BD-2922-413D-B993-B768846028FE}" srcOrd="5" destOrd="0" presId="urn:microsoft.com/office/officeart/2005/8/layout/default"/>
    <dgm:cxn modelId="{66CB85FF-0DA9-4330-B408-76977F0AB494}" type="presParOf" srcId="{0DA44F89-FF28-4A83-864C-9D2902297DE0}" destId="{B6BD79AB-C7B1-410C-B01F-CD2BBBCF5549}" srcOrd="6" destOrd="0" presId="urn:microsoft.com/office/officeart/2005/8/layout/default"/>
    <dgm:cxn modelId="{43A4299B-60DB-4BCB-B425-EA86E97EC5FC}" type="presParOf" srcId="{0DA44F89-FF28-4A83-864C-9D2902297DE0}" destId="{83493365-C45D-42A6-84A2-4B815F18FFB7}" srcOrd="7" destOrd="0" presId="urn:microsoft.com/office/officeart/2005/8/layout/default"/>
    <dgm:cxn modelId="{C6EB9BED-2808-47FB-B29B-B504D8D8A9CD}" type="presParOf" srcId="{0DA44F89-FF28-4A83-864C-9D2902297DE0}" destId="{1EEC2DDF-C1E3-45D5-AA7A-828DD18206D2}" srcOrd="8" destOrd="0" presId="urn:microsoft.com/office/officeart/2005/8/layout/default"/>
    <dgm:cxn modelId="{4FAD7060-66C6-438B-8915-864CF3B56578}" type="presParOf" srcId="{0DA44F89-FF28-4A83-864C-9D2902297DE0}" destId="{4A20551C-9A01-4D1B-A08D-A207BABA992C}" srcOrd="9" destOrd="0" presId="urn:microsoft.com/office/officeart/2005/8/layout/default"/>
    <dgm:cxn modelId="{EC2A8C38-9BF4-4E44-AE25-5BC671C23964}" type="presParOf" srcId="{0DA44F89-FF28-4A83-864C-9D2902297DE0}" destId="{2FB7AD3A-9BBB-4DC1-A913-5E25FB8BB7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E757F5-F4D5-46E6-941C-22987E910F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E3D0D7-630C-421A-978D-F28518547AC9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4 кабинета для </a:t>
          </a:r>
          <a:r>
            <a:rPr lang="ru-RU" sz="1800" dirty="0" err="1">
              <a:solidFill>
                <a:schemeClr val="tx1"/>
              </a:solidFill>
            </a:rPr>
            <a:t>стомированных</a:t>
          </a:r>
          <a:r>
            <a:rPr lang="ru-RU" sz="1800" dirty="0">
              <a:solidFill>
                <a:schemeClr val="tx1"/>
              </a:solidFill>
            </a:rPr>
            <a:t> в Самарской области </a:t>
          </a:r>
        </a:p>
        <a:p>
          <a:r>
            <a:rPr lang="ru-RU" sz="1800" dirty="0">
              <a:solidFill>
                <a:schemeClr val="tx1"/>
              </a:solidFill>
            </a:rPr>
            <a:t>2 Самара + 2 Тольятти</a:t>
          </a:r>
        </a:p>
      </dgm:t>
    </dgm:pt>
    <dgm:pt modelId="{6BC7F478-DBD9-4F38-870E-B04857B32AEE}" type="parTrans" cxnId="{64F16060-880F-491B-AF23-B971D17D50B2}">
      <dgm:prSet/>
      <dgm:spPr/>
      <dgm:t>
        <a:bodyPr/>
        <a:lstStyle/>
        <a:p>
          <a:endParaRPr lang="ru-RU"/>
        </a:p>
      </dgm:t>
    </dgm:pt>
    <dgm:pt modelId="{58AC8FBC-D78F-4CBB-A080-5AD5D42DBF97}" type="sibTrans" cxnId="{64F16060-880F-491B-AF23-B971D17D50B2}">
      <dgm:prSet/>
      <dgm:spPr/>
      <dgm:t>
        <a:bodyPr/>
        <a:lstStyle/>
        <a:p>
          <a:endParaRPr lang="ru-RU"/>
        </a:p>
      </dgm:t>
    </dgm:pt>
    <dgm:pt modelId="{AFF4D872-1FAE-430B-BE67-554A9107CD38}">
      <dgm:prSet phldrT="[Текст]" custT="1"/>
      <dgm:spPr>
        <a:solidFill>
          <a:schemeClr val="tx2">
            <a:lumMod val="40000"/>
            <a:lumOff val="6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Хирург + функция</a:t>
          </a:r>
        </a:p>
        <a:p>
          <a:r>
            <a:rPr lang="ru-RU" sz="1800" dirty="0">
              <a:solidFill>
                <a:schemeClr val="tx1"/>
              </a:solidFill>
            </a:rPr>
            <a:t> </a:t>
          </a:r>
          <a:r>
            <a:rPr lang="ru-RU" sz="1800" dirty="0" err="1">
              <a:solidFill>
                <a:schemeClr val="tx1"/>
              </a:solidFill>
            </a:rPr>
            <a:t>стома</a:t>
          </a:r>
          <a:r>
            <a:rPr lang="ru-RU" sz="1800" dirty="0">
              <a:solidFill>
                <a:schemeClr val="tx1"/>
              </a:solidFill>
            </a:rPr>
            <a:t>-терапевта</a:t>
          </a:r>
        </a:p>
      </dgm:t>
    </dgm:pt>
    <dgm:pt modelId="{C7D4E0D6-0865-4F8E-AC8E-EE2D8B0A84CF}" type="parTrans" cxnId="{ACCF8F9C-FF90-4DAC-922C-CD4F27A252F3}">
      <dgm:prSet/>
      <dgm:spPr/>
      <dgm:t>
        <a:bodyPr/>
        <a:lstStyle/>
        <a:p>
          <a:endParaRPr lang="ru-RU"/>
        </a:p>
      </dgm:t>
    </dgm:pt>
    <dgm:pt modelId="{AA61144E-EF7E-44E3-9850-96548600AE57}" type="sibTrans" cxnId="{ACCF8F9C-FF90-4DAC-922C-CD4F27A252F3}">
      <dgm:prSet/>
      <dgm:spPr/>
      <dgm:t>
        <a:bodyPr/>
        <a:lstStyle/>
        <a:p>
          <a:endParaRPr lang="ru-RU"/>
        </a:p>
      </dgm:t>
    </dgm:pt>
    <dgm:pt modelId="{252E22A7-9224-4242-A9F0-DE1343ABA418}">
      <dgm:prSet phldrT="[Текст]" custT="1"/>
      <dgm:spPr>
        <a:solidFill>
          <a:schemeClr val="tx2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Инфо стенд</a:t>
          </a:r>
        </a:p>
        <a:p>
          <a:r>
            <a:rPr lang="ru-RU" sz="1800" dirty="0">
              <a:solidFill>
                <a:schemeClr val="tx1"/>
              </a:solidFill>
            </a:rPr>
            <a:t>Буклеты, Листовки</a:t>
          </a:r>
        </a:p>
        <a:p>
          <a:r>
            <a:rPr lang="ru-RU" sz="1800" dirty="0">
              <a:solidFill>
                <a:schemeClr val="tx1"/>
              </a:solidFill>
            </a:rPr>
            <a:t>Брошюры, Магниты</a:t>
          </a:r>
        </a:p>
        <a:p>
          <a:r>
            <a:rPr lang="ru-RU" sz="1800" dirty="0">
              <a:solidFill>
                <a:schemeClr val="tx1"/>
              </a:solidFill>
            </a:rPr>
            <a:t>Интернет ресурсы</a:t>
          </a:r>
        </a:p>
      </dgm:t>
    </dgm:pt>
    <dgm:pt modelId="{6F6D7334-6E7E-41F9-858B-DE70D2F12918}" type="parTrans" cxnId="{6FCD3CBC-721D-4890-9331-5BCF79F41A3F}">
      <dgm:prSet/>
      <dgm:spPr/>
      <dgm:t>
        <a:bodyPr/>
        <a:lstStyle/>
        <a:p>
          <a:endParaRPr lang="ru-RU"/>
        </a:p>
      </dgm:t>
    </dgm:pt>
    <dgm:pt modelId="{CBC761DD-2A54-4DFA-B4C5-3E1A64F089EC}" type="sibTrans" cxnId="{6FCD3CBC-721D-4890-9331-5BCF79F41A3F}">
      <dgm:prSet/>
      <dgm:spPr/>
      <dgm:t>
        <a:bodyPr/>
        <a:lstStyle/>
        <a:p>
          <a:endParaRPr lang="ru-RU"/>
        </a:p>
      </dgm:t>
    </dgm:pt>
    <dgm:pt modelId="{F974A97B-D73E-43FD-AAEF-710A97E5BA35}">
      <dgm:prSet phldrT="[Текст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sz="1800" dirty="0">
              <a:solidFill>
                <a:schemeClr val="tx1"/>
              </a:solidFill>
            </a:rPr>
            <a:t>Клинический</a:t>
          </a:r>
          <a:r>
            <a:rPr lang="ru-RU" sz="1800" baseline="0" dirty="0">
              <a:solidFill>
                <a:schemeClr val="tx1"/>
              </a:solidFill>
            </a:rPr>
            <a:t> психолог в отделении</a:t>
          </a:r>
          <a:endParaRPr lang="ru-RU" sz="1800" dirty="0">
            <a:solidFill>
              <a:schemeClr val="tx1"/>
            </a:solidFill>
          </a:endParaRPr>
        </a:p>
      </dgm:t>
    </dgm:pt>
    <dgm:pt modelId="{E1F7DCD0-B697-430B-ADCF-5C7DB063C1C8}" type="parTrans" cxnId="{E0589C19-1206-4504-8CE1-04A2AF6D41FC}">
      <dgm:prSet/>
      <dgm:spPr/>
      <dgm:t>
        <a:bodyPr/>
        <a:lstStyle/>
        <a:p>
          <a:endParaRPr lang="ru-RU"/>
        </a:p>
      </dgm:t>
    </dgm:pt>
    <dgm:pt modelId="{F2B9E5E7-820F-4B8F-A5FD-ABE49A85664D}" type="sibTrans" cxnId="{E0589C19-1206-4504-8CE1-04A2AF6D41FC}">
      <dgm:prSet/>
      <dgm:spPr/>
      <dgm:t>
        <a:bodyPr/>
        <a:lstStyle/>
        <a:p>
          <a:endParaRPr lang="ru-RU"/>
        </a:p>
      </dgm:t>
    </dgm:pt>
    <dgm:pt modelId="{CBEE31B8-B63C-4A33-B4A7-3F9CC7ED0BC4}">
      <dgm:prSet phldrT="[Текст]"/>
      <dgm:spPr>
        <a:solidFill>
          <a:schemeClr val="tx2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ru-RU" dirty="0">
              <a:solidFill>
                <a:schemeClr val="tx1"/>
              </a:solidFill>
            </a:rPr>
            <a:t>Приказ 1187 от 14.09.2021 Региональная льгота для всех</a:t>
          </a:r>
        </a:p>
      </dgm:t>
    </dgm:pt>
    <dgm:pt modelId="{A8FB7AFC-9CCC-4E22-8352-070B7B564E1E}" type="sibTrans" cxnId="{50B9BB45-A0D4-4C90-8A89-A9899A52A161}">
      <dgm:prSet/>
      <dgm:spPr/>
      <dgm:t>
        <a:bodyPr/>
        <a:lstStyle/>
        <a:p>
          <a:endParaRPr lang="ru-RU"/>
        </a:p>
      </dgm:t>
    </dgm:pt>
    <dgm:pt modelId="{C20DB95F-D2BF-4DEF-BAED-DAEAE2547897}" type="parTrans" cxnId="{50B9BB45-A0D4-4C90-8A89-A9899A52A161}">
      <dgm:prSet/>
      <dgm:spPr/>
      <dgm:t>
        <a:bodyPr/>
        <a:lstStyle/>
        <a:p>
          <a:endParaRPr lang="ru-RU"/>
        </a:p>
      </dgm:t>
    </dgm:pt>
    <dgm:pt modelId="{426FB46F-6F1D-4941-8E30-356197DF7E9E}">
      <dgm:prSet phldrT="[Текст]"/>
      <dgm:spPr>
        <a:solidFill>
          <a:srgbClr val="FFFF00"/>
        </a:solidFill>
        <a:ln>
          <a:solidFill>
            <a:schemeClr val="bg2">
              <a:lumMod val="50000"/>
            </a:schemeClr>
          </a:solidFill>
        </a:ln>
      </dgm:spPr>
      <dgm:t>
        <a:bodyPr/>
        <a:lstStyle/>
        <a:p>
          <a:r>
            <a:rPr lang="ru-RU" b="1" dirty="0">
              <a:solidFill>
                <a:schemeClr val="tx1"/>
              </a:solidFill>
            </a:rPr>
            <a:t>Обращения в организацию 24/7, через чат</a:t>
          </a:r>
        </a:p>
      </dgm:t>
    </dgm:pt>
    <dgm:pt modelId="{B1032575-85C4-42C7-A343-AE3481E16A84}" type="sibTrans" cxnId="{05416EDB-59CA-4760-8DB6-AAEA541D5523}">
      <dgm:prSet/>
      <dgm:spPr/>
      <dgm:t>
        <a:bodyPr/>
        <a:lstStyle/>
        <a:p>
          <a:endParaRPr lang="ru-RU"/>
        </a:p>
      </dgm:t>
    </dgm:pt>
    <dgm:pt modelId="{661FE8ED-6D49-40BB-8F96-F25F62D1C179}" type="parTrans" cxnId="{05416EDB-59CA-4760-8DB6-AAEA541D5523}">
      <dgm:prSet/>
      <dgm:spPr/>
      <dgm:t>
        <a:bodyPr/>
        <a:lstStyle/>
        <a:p>
          <a:endParaRPr lang="ru-RU"/>
        </a:p>
      </dgm:t>
    </dgm:pt>
    <dgm:pt modelId="{0DA44F89-FF28-4A83-864C-9D2902297DE0}" type="pres">
      <dgm:prSet presAssocID="{48E757F5-F4D5-46E6-941C-22987E910F97}" presName="diagram" presStyleCnt="0">
        <dgm:presLayoutVars>
          <dgm:dir/>
          <dgm:resizeHandles val="exact"/>
        </dgm:presLayoutVars>
      </dgm:prSet>
      <dgm:spPr/>
    </dgm:pt>
    <dgm:pt modelId="{11619873-9CBA-45B3-9360-EE1316884C3E}" type="pres">
      <dgm:prSet presAssocID="{6CE3D0D7-630C-421A-978D-F28518547AC9}" presName="node" presStyleLbl="node1" presStyleIdx="0" presStyleCnt="6">
        <dgm:presLayoutVars>
          <dgm:bulletEnabled val="1"/>
        </dgm:presLayoutVars>
      </dgm:prSet>
      <dgm:spPr/>
    </dgm:pt>
    <dgm:pt modelId="{0AD2A53F-130C-4FD9-8ED8-D8A9A6357AAD}" type="pres">
      <dgm:prSet presAssocID="{58AC8FBC-D78F-4CBB-A080-5AD5D42DBF97}" presName="sibTrans" presStyleCnt="0"/>
      <dgm:spPr/>
    </dgm:pt>
    <dgm:pt modelId="{B6AB4058-2C25-493A-884E-B5A8C6BFCAE3}" type="pres">
      <dgm:prSet presAssocID="{AFF4D872-1FAE-430B-BE67-554A9107CD38}" presName="node" presStyleLbl="node1" presStyleIdx="1" presStyleCnt="6">
        <dgm:presLayoutVars>
          <dgm:bulletEnabled val="1"/>
        </dgm:presLayoutVars>
      </dgm:prSet>
      <dgm:spPr/>
    </dgm:pt>
    <dgm:pt modelId="{B0CC277C-6F80-425E-9CA0-7653E6A5F3CC}" type="pres">
      <dgm:prSet presAssocID="{AA61144E-EF7E-44E3-9850-96548600AE57}" presName="sibTrans" presStyleCnt="0"/>
      <dgm:spPr/>
    </dgm:pt>
    <dgm:pt modelId="{3E957BA0-56F3-46D3-A950-46923E9293DA}" type="pres">
      <dgm:prSet presAssocID="{252E22A7-9224-4242-A9F0-DE1343ABA418}" presName="node" presStyleLbl="node1" presStyleIdx="2" presStyleCnt="6">
        <dgm:presLayoutVars>
          <dgm:bulletEnabled val="1"/>
        </dgm:presLayoutVars>
      </dgm:prSet>
      <dgm:spPr/>
    </dgm:pt>
    <dgm:pt modelId="{0E0341BD-2922-413D-B993-B768846028FE}" type="pres">
      <dgm:prSet presAssocID="{CBC761DD-2A54-4DFA-B4C5-3E1A64F089EC}" presName="sibTrans" presStyleCnt="0"/>
      <dgm:spPr/>
    </dgm:pt>
    <dgm:pt modelId="{B6BD79AB-C7B1-410C-B01F-CD2BBBCF5549}" type="pres">
      <dgm:prSet presAssocID="{F974A97B-D73E-43FD-AAEF-710A97E5BA35}" presName="node" presStyleLbl="node1" presStyleIdx="3" presStyleCnt="6">
        <dgm:presLayoutVars>
          <dgm:bulletEnabled val="1"/>
        </dgm:presLayoutVars>
      </dgm:prSet>
      <dgm:spPr/>
    </dgm:pt>
    <dgm:pt modelId="{83493365-C45D-42A6-84A2-4B815F18FFB7}" type="pres">
      <dgm:prSet presAssocID="{F2B9E5E7-820F-4B8F-A5FD-ABE49A85664D}" presName="sibTrans" presStyleCnt="0"/>
      <dgm:spPr/>
    </dgm:pt>
    <dgm:pt modelId="{1EEC2DDF-C1E3-45D5-AA7A-828DD18206D2}" type="pres">
      <dgm:prSet presAssocID="{426FB46F-6F1D-4941-8E30-356197DF7E9E}" presName="node" presStyleLbl="node1" presStyleIdx="4" presStyleCnt="6" custLinFactX="14244" custLinFactNeighborX="100000" custLinFactNeighborY="1011">
        <dgm:presLayoutVars>
          <dgm:bulletEnabled val="1"/>
        </dgm:presLayoutVars>
      </dgm:prSet>
      <dgm:spPr/>
    </dgm:pt>
    <dgm:pt modelId="{4A20551C-9A01-4D1B-A08D-A207BABA992C}" type="pres">
      <dgm:prSet presAssocID="{B1032575-85C4-42C7-A343-AE3481E16A84}" presName="sibTrans" presStyleCnt="0"/>
      <dgm:spPr/>
    </dgm:pt>
    <dgm:pt modelId="{2FB7AD3A-9BBB-4DC1-A913-5E25FB8BB751}" type="pres">
      <dgm:prSet presAssocID="{CBEE31B8-B63C-4A33-B4A7-3F9CC7ED0BC4}" presName="node" presStyleLbl="node1" presStyleIdx="5" presStyleCnt="6" custLinFactX="-8935" custLinFactNeighborX="-100000" custLinFactNeighborY="29">
        <dgm:presLayoutVars>
          <dgm:bulletEnabled val="1"/>
        </dgm:presLayoutVars>
      </dgm:prSet>
      <dgm:spPr/>
    </dgm:pt>
  </dgm:ptLst>
  <dgm:cxnLst>
    <dgm:cxn modelId="{E0589C19-1206-4504-8CE1-04A2AF6D41FC}" srcId="{48E757F5-F4D5-46E6-941C-22987E910F97}" destId="{F974A97B-D73E-43FD-AAEF-710A97E5BA35}" srcOrd="3" destOrd="0" parTransId="{E1F7DCD0-B697-430B-ADCF-5C7DB063C1C8}" sibTransId="{F2B9E5E7-820F-4B8F-A5FD-ABE49A85664D}"/>
    <dgm:cxn modelId="{60DC7B1F-E05B-437F-8F3C-E46917C7C11A}" type="presOf" srcId="{F974A97B-D73E-43FD-AAEF-710A97E5BA35}" destId="{B6BD79AB-C7B1-410C-B01F-CD2BBBCF5549}" srcOrd="0" destOrd="0" presId="urn:microsoft.com/office/officeart/2005/8/layout/default"/>
    <dgm:cxn modelId="{50941031-F1F0-46A1-B450-19C33FCCF313}" type="presOf" srcId="{AFF4D872-1FAE-430B-BE67-554A9107CD38}" destId="{B6AB4058-2C25-493A-884E-B5A8C6BFCAE3}" srcOrd="0" destOrd="0" presId="urn:microsoft.com/office/officeart/2005/8/layout/default"/>
    <dgm:cxn modelId="{64F16060-880F-491B-AF23-B971D17D50B2}" srcId="{48E757F5-F4D5-46E6-941C-22987E910F97}" destId="{6CE3D0D7-630C-421A-978D-F28518547AC9}" srcOrd="0" destOrd="0" parTransId="{6BC7F478-DBD9-4F38-870E-B04857B32AEE}" sibTransId="{58AC8FBC-D78F-4CBB-A080-5AD5D42DBF97}"/>
    <dgm:cxn modelId="{CCDBE360-DAD5-4C73-AB63-EC1578634FC3}" type="presOf" srcId="{426FB46F-6F1D-4941-8E30-356197DF7E9E}" destId="{1EEC2DDF-C1E3-45D5-AA7A-828DD18206D2}" srcOrd="0" destOrd="0" presId="urn:microsoft.com/office/officeart/2005/8/layout/default"/>
    <dgm:cxn modelId="{50B9BB45-A0D4-4C90-8A89-A9899A52A161}" srcId="{48E757F5-F4D5-46E6-941C-22987E910F97}" destId="{CBEE31B8-B63C-4A33-B4A7-3F9CC7ED0BC4}" srcOrd="5" destOrd="0" parTransId="{C20DB95F-D2BF-4DEF-BAED-DAEAE2547897}" sibTransId="{A8FB7AFC-9CCC-4E22-8352-070B7B564E1E}"/>
    <dgm:cxn modelId="{ACCF8F9C-FF90-4DAC-922C-CD4F27A252F3}" srcId="{48E757F5-F4D5-46E6-941C-22987E910F97}" destId="{AFF4D872-1FAE-430B-BE67-554A9107CD38}" srcOrd="1" destOrd="0" parTransId="{C7D4E0D6-0865-4F8E-AC8E-EE2D8B0A84CF}" sibTransId="{AA61144E-EF7E-44E3-9850-96548600AE57}"/>
    <dgm:cxn modelId="{D9C99BA7-A4A5-4150-85E7-FFBF7152A845}" type="presOf" srcId="{CBEE31B8-B63C-4A33-B4A7-3F9CC7ED0BC4}" destId="{2FB7AD3A-9BBB-4DC1-A913-5E25FB8BB751}" srcOrd="0" destOrd="0" presId="urn:microsoft.com/office/officeart/2005/8/layout/default"/>
    <dgm:cxn modelId="{B8713BBC-83D7-4D14-B2CC-55CE9DD79E6E}" type="presOf" srcId="{252E22A7-9224-4242-A9F0-DE1343ABA418}" destId="{3E957BA0-56F3-46D3-A950-46923E9293DA}" srcOrd="0" destOrd="0" presId="urn:microsoft.com/office/officeart/2005/8/layout/default"/>
    <dgm:cxn modelId="{6FCD3CBC-721D-4890-9331-5BCF79F41A3F}" srcId="{48E757F5-F4D5-46E6-941C-22987E910F97}" destId="{252E22A7-9224-4242-A9F0-DE1343ABA418}" srcOrd="2" destOrd="0" parTransId="{6F6D7334-6E7E-41F9-858B-DE70D2F12918}" sibTransId="{CBC761DD-2A54-4DFA-B4C5-3E1A64F089EC}"/>
    <dgm:cxn modelId="{05416EDB-59CA-4760-8DB6-AAEA541D5523}" srcId="{48E757F5-F4D5-46E6-941C-22987E910F97}" destId="{426FB46F-6F1D-4941-8E30-356197DF7E9E}" srcOrd="4" destOrd="0" parTransId="{661FE8ED-6D49-40BB-8F96-F25F62D1C179}" sibTransId="{B1032575-85C4-42C7-A343-AE3481E16A84}"/>
    <dgm:cxn modelId="{B60390DC-3A65-4C78-9636-DDC167B7C1D3}" type="presOf" srcId="{6CE3D0D7-630C-421A-978D-F28518547AC9}" destId="{11619873-9CBA-45B3-9360-EE1316884C3E}" srcOrd="0" destOrd="0" presId="urn:microsoft.com/office/officeart/2005/8/layout/default"/>
    <dgm:cxn modelId="{F421E7FF-12A4-434E-BB74-D7D37F4D7D4B}" type="presOf" srcId="{48E757F5-F4D5-46E6-941C-22987E910F97}" destId="{0DA44F89-FF28-4A83-864C-9D2902297DE0}" srcOrd="0" destOrd="0" presId="urn:microsoft.com/office/officeart/2005/8/layout/default"/>
    <dgm:cxn modelId="{43FACE68-65FC-4387-B9BB-709A720F0A5F}" type="presParOf" srcId="{0DA44F89-FF28-4A83-864C-9D2902297DE0}" destId="{11619873-9CBA-45B3-9360-EE1316884C3E}" srcOrd="0" destOrd="0" presId="urn:microsoft.com/office/officeart/2005/8/layout/default"/>
    <dgm:cxn modelId="{ADF67C75-7E7C-4B5C-AAD6-6BA9F2421E13}" type="presParOf" srcId="{0DA44F89-FF28-4A83-864C-9D2902297DE0}" destId="{0AD2A53F-130C-4FD9-8ED8-D8A9A6357AAD}" srcOrd="1" destOrd="0" presId="urn:microsoft.com/office/officeart/2005/8/layout/default"/>
    <dgm:cxn modelId="{584F3F63-0973-4CCB-B3DF-301FE1C7AFC0}" type="presParOf" srcId="{0DA44F89-FF28-4A83-864C-9D2902297DE0}" destId="{B6AB4058-2C25-493A-884E-B5A8C6BFCAE3}" srcOrd="2" destOrd="0" presId="urn:microsoft.com/office/officeart/2005/8/layout/default"/>
    <dgm:cxn modelId="{1F007DF2-9FE4-4873-BE59-4E2A728C623F}" type="presParOf" srcId="{0DA44F89-FF28-4A83-864C-9D2902297DE0}" destId="{B0CC277C-6F80-425E-9CA0-7653E6A5F3CC}" srcOrd="3" destOrd="0" presId="urn:microsoft.com/office/officeart/2005/8/layout/default"/>
    <dgm:cxn modelId="{CAEBE90C-B956-4908-BDD4-D78F082A3028}" type="presParOf" srcId="{0DA44F89-FF28-4A83-864C-9D2902297DE0}" destId="{3E957BA0-56F3-46D3-A950-46923E9293DA}" srcOrd="4" destOrd="0" presId="urn:microsoft.com/office/officeart/2005/8/layout/default"/>
    <dgm:cxn modelId="{A545E2FC-4A1D-4CDB-BFE7-8B7B4036DD5F}" type="presParOf" srcId="{0DA44F89-FF28-4A83-864C-9D2902297DE0}" destId="{0E0341BD-2922-413D-B993-B768846028FE}" srcOrd="5" destOrd="0" presId="urn:microsoft.com/office/officeart/2005/8/layout/default"/>
    <dgm:cxn modelId="{66CB85FF-0DA9-4330-B408-76977F0AB494}" type="presParOf" srcId="{0DA44F89-FF28-4A83-864C-9D2902297DE0}" destId="{B6BD79AB-C7B1-410C-B01F-CD2BBBCF5549}" srcOrd="6" destOrd="0" presId="urn:microsoft.com/office/officeart/2005/8/layout/default"/>
    <dgm:cxn modelId="{43A4299B-60DB-4BCB-B425-EA86E97EC5FC}" type="presParOf" srcId="{0DA44F89-FF28-4A83-864C-9D2902297DE0}" destId="{83493365-C45D-42A6-84A2-4B815F18FFB7}" srcOrd="7" destOrd="0" presId="urn:microsoft.com/office/officeart/2005/8/layout/default"/>
    <dgm:cxn modelId="{C6EB9BED-2808-47FB-B29B-B504D8D8A9CD}" type="presParOf" srcId="{0DA44F89-FF28-4A83-864C-9D2902297DE0}" destId="{1EEC2DDF-C1E3-45D5-AA7A-828DD18206D2}" srcOrd="8" destOrd="0" presId="urn:microsoft.com/office/officeart/2005/8/layout/default"/>
    <dgm:cxn modelId="{4FAD7060-66C6-438B-8915-864CF3B56578}" type="presParOf" srcId="{0DA44F89-FF28-4A83-864C-9D2902297DE0}" destId="{4A20551C-9A01-4D1B-A08D-A207BABA992C}" srcOrd="9" destOrd="0" presId="urn:microsoft.com/office/officeart/2005/8/layout/default"/>
    <dgm:cxn modelId="{EC2A8C38-9BF4-4E44-AE25-5BC671C23964}" type="presParOf" srcId="{0DA44F89-FF28-4A83-864C-9D2902297DE0}" destId="{2FB7AD3A-9BBB-4DC1-A913-5E25FB8BB75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19873-9CBA-45B3-9360-EE1316884C3E}">
      <dsp:nvSpPr>
        <dsp:cNvPr id="0" name=""/>
        <dsp:cNvSpPr/>
      </dsp:nvSpPr>
      <dsp:spPr>
        <a:xfrm>
          <a:off x="1393365" y="446"/>
          <a:ext cx="2591841" cy="15551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Нет кабинета Реабилитации             (числился в списке ГНЦК)</a:t>
          </a:r>
        </a:p>
      </dsp:txBody>
      <dsp:txXfrm>
        <a:off x="1393365" y="446"/>
        <a:ext cx="2591841" cy="1555104"/>
      </dsp:txXfrm>
    </dsp:sp>
    <dsp:sp modelId="{B6AB4058-2C25-493A-884E-B5A8C6BFCAE3}">
      <dsp:nvSpPr>
        <dsp:cNvPr id="0" name=""/>
        <dsp:cNvSpPr/>
      </dsp:nvSpPr>
      <dsp:spPr>
        <a:xfrm>
          <a:off x="4244391" y="446"/>
          <a:ext cx="2591841" cy="155510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Хирург + функция </a:t>
          </a:r>
          <a:r>
            <a:rPr lang="ru-RU" sz="1800" kern="1200" dirty="0" err="1">
              <a:solidFill>
                <a:schemeClr val="tx1"/>
              </a:solidFill>
            </a:rPr>
            <a:t>стома-терапевта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44391" y="446"/>
        <a:ext cx="2591841" cy="1555104"/>
      </dsp:txXfrm>
    </dsp:sp>
    <dsp:sp modelId="{3E957BA0-56F3-46D3-A950-46923E9293DA}">
      <dsp:nvSpPr>
        <dsp:cNvPr id="0" name=""/>
        <dsp:cNvSpPr/>
      </dsp:nvSpPr>
      <dsp:spPr>
        <a:xfrm>
          <a:off x="1393365" y="1814735"/>
          <a:ext cx="2591841" cy="15551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Отсутствие информации для пациентов</a:t>
          </a:r>
        </a:p>
      </dsp:txBody>
      <dsp:txXfrm>
        <a:off x="1393365" y="1814735"/>
        <a:ext cx="2591841" cy="1555104"/>
      </dsp:txXfrm>
    </dsp:sp>
    <dsp:sp modelId="{B6BD79AB-C7B1-410C-B01F-CD2BBBCF5549}">
      <dsp:nvSpPr>
        <dsp:cNvPr id="0" name=""/>
        <dsp:cNvSpPr/>
      </dsp:nvSpPr>
      <dsp:spPr>
        <a:xfrm>
          <a:off x="4244391" y="1814735"/>
          <a:ext cx="2591841" cy="1555104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Клинический</a:t>
          </a:r>
          <a:r>
            <a:rPr lang="ru-RU" sz="1800" kern="1200" baseline="0" dirty="0">
              <a:solidFill>
                <a:schemeClr val="tx1"/>
              </a:solidFill>
            </a:rPr>
            <a:t> психолог в отделении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44391" y="1814735"/>
        <a:ext cx="2591841" cy="1555104"/>
      </dsp:txXfrm>
    </dsp:sp>
    <dsp:sp modelId="{1EEC2DDF-C1E3-45D5-AA7A-828DD18206D2}">
      <dsp:nvSpPr>
        <dsp:cNvPr id="0" name=""/>
        <dsp:cNvSpPr/>
      </dsp:nvSpPr>
      <dsp:spPr>
        <a:xfrm>
          <a:off x="4290215" y="3629471"/>
          <a:ext cx="2591841" cy="15551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tx1"/>
              </a:solidFill>
            </a:rPr>
            <a:t>Количество обращений  в организацию нет</a:t>
          </a:r>
        </a:p>
      </dsp:txBody>
      <dsp:txXfrm>
        <a:off x="4290215" y="3629471"/>
        <a:ext cx="2591841" cy="1555104"/>
      </dsp:txXfrm>
    </dsp:sp>
    <dsp:sp modelId="{2FB7AD3A-9BBB-4DC1-A913-5E25FB8BB751}">
      <dsp:nvSpPr>
        <dsp:cNvPr id="0" name=""/>
        <dsp:cNvSpPr/>
      </dsp:nvSpPr>
      <dsp:spPr>
        <a:xfrm>
          <a:off x="1420969" y="3629471"/>
          <a:ext cx="2591841" cy="1555104"/>
        </a:xfrm>
        <a:prstGeom prst="rect">
          <a:avLst/>
        </a:prstGeom>
        <a:solidFill>
          <a:srgbClr val="FF00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tx1"/>
              </a:solidFill>
            </a:rPr>
            <a:t>Отсутствие региональной льготы по обеспечению пациентов со </a:t>
          </a:r>
          <a:r>
            <a:rPr lang="ru-RU" sz="2000" kern="1200" dirty="0" err="1">
              <a:solidFill>
                <a:schemeClr val="tx1"/>
              </a:solidFill>
            </a:rPr>
            <a:t>стомой</a:t>
          </a:r>
          <a:endParaRPr lang="ru-RU" sz="2000" kern="1200" dirty="0">
            <a:solidFill>
              <a:schemeClr val="tx1"/>
            </a:solidFill>
          </a:endParaRPr>
        </a:p>
      </dsp:txBody>
      <dsp:txXfrm>
        <a:off x="1420969" y="3629471"/>
        <a:ext cx="2591841" cy="15551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19873-9CBA-45B3-9360-EE1316884C3E}">
      <dsp:nvSpPr>
        <dsp:cNvPr id="0" name=""/>
        <dsp:cNvSpPr/>
      </dsp:nvSpPr>
      <dsp:spPr>
        <a:xfrm>
          <a:off x="1393365" y="446"/>
          <a:ext cx="2591841" cy="155510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4 кабинета для </a:t>
          </a:r>
          <a:r>
            <a:rPr lang="ru-RU" sz="1800" kern="1200" dirty="0" err="1">
              <a:solidFill>
                <a:schemeClr val="tx1"/>
              </a:solidFill>
            </a:rPr>
            <a:t>стомированных</a:t>
          </a:r>
          <a:r>
            <a:rPr lang="ru-RU" sz="1800" kern="1200" dirty="0">
              <a:solidFill>
                <a:schemeClr val="tx1"/>
              </a:solidFill>
            </a:rPr>
            <a:t> в Самарской области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2 Самара + 2 Тольятти</a:t>
          </a:r>
        </a:p>
      </dsp:txBody>
      <dsp:txXfrm>
        <a:off x="1393365" y="446"/>
        <a:ext cx="2591841" cy="1555104"/>
      </dsp:txXfrm>
    </dsp:sp>
    <dsp:sp modelId="{B6AB4058-2C25-493A-884E-B5A8C6BFCAE3}">
      <dsp:nvSpPr>
        <dsp:cNvPr id="0" name=""/>
        <dsp:cNvSpPr/>
      </dsp:nvSpPr>
      <dsp:spPr>
        <a:xfrm>
          <a:off x="4244391" y="446"/>
          <a:ext cx="2591841" cy="1555104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Хирург + функция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 </a:t>
          </a:r>
          <a:r>
            <a:rPr lang="ru-RU" sz="1800" kern="1200" dirty="0" err="1">
              <a:solidFill>
                <a:schemeClr val="tx1"/>
              </a:solidFill>
            </a:rPr>
            <a:t>стома</a:t>
          </a:r>
          <a:r>
            <a:rPr lang="ru-RU" sz="1800" kern="1200" dirty="0">
              <a:solidFill>
                <a:schemeClr val="tx1"/>
              </a:solidFill>
            </a:rPr>
            <a:t>-терапевта</a:t>
          </a:r>
        </a:p>
      </dsp:txBody>
      <dsp:txXfrm>
        <a:off x="4244391" y="446"/>
        <a:ext cx="2591841" cy="1555104"/>
      </dsp:txXfrm>
    </dsp:sp>
    <dsp:sp modelId="{3E957BA0-56F3-46D3-A950-46923E9293DA}">
      <dsp:nvSpPr>
        <dsp:cNvPr id="0" name=""/>
        <dsp:cNvSpPr/>
      </dsp:nvSpPr>
      <dsp:spPr>
        <a:xfrm>
          <a:off x="1393365" y="1814735"/>
          <a:ext cx="2591841" cy="155510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Инфо стенд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Буклеты, Листовки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Брошюры, Магниты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Интернет ресурсы</a:t>
          </a:r>
        </a:p>
      </dsp:txBody>
      <dsp:txXfrm>
        <a:off x="1393365" y="1814735"/>
        <a:ext cx="2591841" cy="1555104"/>
      </dsp:txXfrm>
    </dsp:sp>
    <dsp:sp modelId="{B6BD79AB-C7B1-410C-B01F-CD2BBBCF5549}">
      <dsp:nvSpPr>
        <dsp:cNvPr id="0" name=""/>
        <dsp:cNvSpPr/>
      </dsp:nvSpPr>
      <dsp:spPr>
        <a:xfrm>
          <a:off x="4244391" y="1814735"/>
          <a:ext cx="2591841" cy="1555104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</a:rPr>
            <a:t>Клинический</a:t>
          </a:r>
          <a:r>
            <a:rPr lang="ru-RU" sz="1800" kern="1200" baseline="0" dirty="0">
              <a:solidFill>
                <a:schemeClr val="tx1"/>
              </a:solidFill>
            </a:rPr>
            <a:t> психолог в отделении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4244391" y="1814735"/>
        <a:ext cx="2591841" cy="1555104"/>
      </dsp:txXfrm>
    </dsp:sp>
    <dsp:sp modelId="{1EEC2DDF-C1E3-45D5-AA7A-828DD18206D2}">
      <dsp:nvSpPr>
        <dsp:cNvPr id="0" name=""/>
        <dsp:cNvSpPr/>
      </dsp:nvSpPr>
      <dsp:spPr>
        <a:xfrm>
          <a:off x="4354389" y="3629471"/>
          <a:ext cx="2591841" cy="1555104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bg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tx1"/>
              </a:solidFill>
            </a:rPr>
            <a:t>Обращения в организацию 24/7, через чат</a:t>
          </a:r>
        </a:p>
      </dsp:txBody>
      <dsp:txXfrm>
        <a:off x="4354389" y="3629471"/>
        <a:ext cx="2591841" cy="1555104"/>
      </dsp:txXfrm>
    </dsp:sp>
    <dsp:sp modelId="{2FB7AD3A-9BBB-4DC1-A913-5E25FB8BB751}">
      <dsp:nvSpPr>
        <dsp:cNvPr id="0" name=""/>
        <dsp:cNvSpPr/>
      </dsp:nvSpPr>
      <dsp:spPr>
        <a:xfrm>
          <a:off x="1420969" y="3629471"/>
          <a:ext cx="2591841" cy="1555104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>
              <a:solidFill>
                <a:schemeClr val="tx1"/>
              </a:solidFill>
            </a:rPr>
            <a:t>Приказ 1187 от 14.09.2021 Региональная льгота для всех</a:t>
          </a:r>
        </a:p>
      </dsp:txBody>
      <dsp:txXfrm>
        <a:off x="1420969" y="3629471"/>
        <a:ext cx="2591841" cy="1555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14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9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7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923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8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0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Click to edit Master text styles</a:t>
            </a:r>
          </a:p>
          <a:p>
            <a:pPr lvl="1"/>
            <a:r>
              <a:rPr lang="pl-PL"/>
              <a:t>Second level</a:t>
            </a:r>
          </a:p>
          <a:p>
            <a:pPr lvl="2"/>
            <a:r>
              <a:rPr lang="pl-PL"/>
              <a:t>Third level</a:t>
            </a:r>
          </a:p>
          <a:p>
            <a:pPr lvl="3"/>
            <a:r>
              <a:rPr lang="pl-PL"/>
              <a:t>Fourth level</a:t>
            </a:r>
          </a:p>
          <a:p>
            <a:pPr lvl="4"/>
            <a:r>
              <a:rPr lang="pl-P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297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62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8CC1F-67E4-B646-99B5-B847AF68ABB9}" type="datetimeFigureOut">
              <a:rPr lang="en-US" smtClean="0"/>
              <a:pPr/>
              <a:t>10/10/2023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38402-FD09-094D-A250-534C5544EA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77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nco-patients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taplink.cc/stomavmest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91174" y="273049"/>
            <a:ext cx="5625883" cy="2520000"/>
          </a:xfrm>
        </p:spPr>
        <p:txBody>
          <a:bodyPr>
            <a:noAutofit/>
          </a:bodyPr>
          <a:lstStyle/>
          <a:p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br>
              <a:rPr lang="ru-RU" sz="3400" dirty="0">
                <a:solidFill>
                  <a:srgbClr val="0070C0"/>
                </a:solidFill>
              </a:rPr>
            </a:br>
            <a:r>
              <a:rPr lang="ru-RU" sz="3400" dirty="0">
                <a:solidFill>
                  <a:srgbClr val="0070C0"/>
                </a:solidFill>
              </a:rPr>
              <a:t>Автономная некоммерческая организация содействия социальной адаптации личности «СТОМА ВМЕСТЕ». 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991174" y="3155396"/>
            <a:ext cx="6152826" cy="3229905"/>
          </a:xfrm>
        </p:spPr>
        <p:txBody>
          <a:bodyPr>
            <a:normAutofit fontScale="25000" lnSpcReduction="20000"/>
          </a:bodyPr>
          <a:lstStyle/>
          <a:p>
            <a:r>
              <a:rPr lang="ru-RU" sz="12800" b="1" dirty="0">
                <a:solidFill>
                  <a:srgbClr val="0070C0"/>
                </a:solidFill>
              </a:rPr>
              <a:t>Директор и основатель</a:t>
            </a:r>
          </a:p>
          <a:p>
            <a:endParaRPr lang="ru-RU" sz="12800" b="1" dirty="0">
              <a:solidFill>
                <a:srgbClr val="0070C0"/>
              </a:solidFill>
            </a:endParaRPr>
          </a:p>
          <a:p>
            <a:r>
              <a:rPr lang="ru-RU" sz="13600" b="1" dirty="0">
                <a:solidFill>
                  <a:srgbClr val="0070C0"/>
                </a:solidFill>
              </a:rPr>
              <a:t>Борисова </a:t>
            </a:r>
          </a:p>
          <a:p>
            <a:r>
              <a:rPr lang="ru-RU" sz="13600" b="1" dirty="0">
                <a:solidFill>
                  <a:srgbClr val="0070C0"/>
                </a:solidFill>
              </a:rPr>
              <a:t>Татьяна Анатольевна</a:t>
            </a:r>
          </a:p>
          <a:p>
            <a:r>
              <a:rPr lang="ru-RU" sz="9600" b="1" dirty="0">
                <a:solidFill>
                  <a:srgbClr val="002060"/>
                </a:solidFill>
              </a:rPr>
              <a:t>Опыт жизни со </a:t>
            </a:r>
            <a:r>
              <a:rPr lang="ru-RU" sz="9600" b="1" dirty="0" err="1">
                <a:solidFill>
                  <a:srgbClr val="002060"/>
                </a:solidFill>
              </a:rPr>
              <a:t>стомой</a:t>
            </a:r>
            <a:r>
              <a:rPr lang="ru-RU" sz="9600" b="1" dirty="0">
                <a:solidFill>
                  <a:srgbClr val="002060"/>
                </a:solidFill>
              </a:rPr>
              <a:t> 2010-2012</a:t>
            </a:r>
          </a:p>
          <a:p>
            <a:r>
              <a:rPr lang="ru-RU" sz="9600" b="1" dirty="0">
                <a:solidFill>
                  <a:srgbClr val="002060"/>
                </a:solidFill>
              </a:rPr>
              <a:t>с осложнениями вокруг </a:t>
            </a:r>
            <a:r>
              <a:rPr lang="ru-RU" sz="9600" b="1" dirty="0" err="1">
                <a:solidFill>
                  <a:srgbClr val="002060"/>
                </a:solidFill>
              </a:rPr>
              <a:t>стомы</a:t>
            </a:r>
            <a:r>
              <a:rPr lang="ru-RU" sz="9600" b="1" dirty="0">
                <a:solidFill>
                  <a:srgbClr val="002060"/>
                </a:solidFill>
              </a:rPr>
              <a:t>. </a:t>
            </a:r>
            <a:r>
              <a:rPr lang="ru-RU" sz="9600" b="1" dirty="0" err="1">
                <a:solidFill>
                  <a:srgbClr val="002060"/>
                </a:solidFill>
              </a:rPr>
              <a:t>НЯК+Резервуар+Закрытие</a:t>
            </a:r>
            <a:endParaRPr lang="ru-RU" sz="9600" b="1" dirty="0">
              <a:solidFill>
                <a:srgbClr val="0070C0"/>
              </a:solidFill>
            </a:endParaRPr>
          </a:p>
          <a:p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5CXWCM_1MF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25" y="273049"/>
            <a:ext cx="2520000" cy="2520000"/>
          </a:xfrm>
          <a:prstGeom prst="rect">
            <a:avLst/>
          </a:prstGeo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674E4E44-2DDF-4C00-A336-41AC293F4A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6440" r="16483" b="14767"/>
          <a:stretch/>
        </p:blipFill>
        <p:spPr>
          <a:xfrm>
            <a:off x="224725" y="3155396"/>
            <a:ext cx="2520000" cy="3113601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CDA591-0F09-4ACF-9AD9-DAA5A044E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1"/>
                </a:solidFill>
              </a:rPr>
              <a:t>МЫ на </a:t>
            </a:r>
            <a:r>
              <a:rPr lang="en-US" dirty="0">
                <a:solidFill>
                  <a:schemeClr val="accent1"/>
                </a:solidFill>
              </a:rPr>
              <a:t>YouTube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1E8C53-C53A-4D29-909D-45CB86DA77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E9252D-A289-47E7-80CA-68D01556554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51C57C-E0B6-4D00-821F-F5AF9E593F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63" r="1579" b="5924"/>
          <a:stretch/>
        </p:blipFill>
        <p:spPr>
          <a:xfrm>
            <a:off x="0" y="1748586"/>
            <a:ext cx="8999621" cy="441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65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Инфо магнит для учреждений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95139" y="1417638"/>
            <a:ext cx="5109225" cy="510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1545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859DA-BB3D-44CB-994A-653EE7D8D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267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B050"/>
                </a:solidFill>
              </a:rPr>
              <a:t>Рекомендуем: Справочник </a:t>
            </a:r>
            <a:r>
              <a:rPr lang="ru-RU" sz="3600" b="1" dirty="0" err="1">
                <a:solidFill>
                  <a:srgbClr val="00B050"/>
                </a:solidFill>
              </a:rPr>
              <a:t>СуперГерои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C8A5DC-78E0-45A9-A90D-231B26097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6906"/>
            <a:ext cx="8229600" cy="5019258"/>
          </a:xfrm>
        </p:spPr>
        <p:txBody>
          <a:bodyPr/>
          <a:lstStyle/>
          <a:p>
            <a:r>
              <a:rPr lang="en-US" sz="2800" dirty="0">
                <a:hlinkClick r:id="rId2"/>
              </a:rPr>
              <a:t>https://onco-patients.ru/</a:t>
            </a:r>
            <a:endParaRPr lang="ru-RU" sz="1600" dirty="0"/>
          </a:p>
          <a:p>
            <a:r>
              <a:rPr lang="ru-RU" sz="2000" dirty="0"/>
              <a:t>Представители точек опор для онкологических пациентов в России (НКО, фонды, </a:t>
            </a:r>
            <a:r>
              <a:rPr lang="ru-RU" sz="2000" dirty="0" err="1"/>
              <a:t>пациентские</a:t>
            </a:r>
            <a:r>
              <a:rPr lang="ru-RU" sz="2000" dirty="0"/>
              <a:t> чаты, сообщества, равные консультанты, СМИ, блогеры, </a:t>
            </a:r>
            <a:r>
              <a:rPr lang="ru-RU" sz="2000" dirty="0" err="1"/>
              <a:t>мед.учреждения</a:t>
            </a:r>
            <a:r>
              <a:rPr lang="ru-RU" sz="2000" dirty="0"/>
              <a:t>)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096CA4-BDBE-4D66-9D42-352D080582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207" r="1930" b="24334"/>
          <a:stretch/>
        </p:blipFill>
        <p:spPr>
          <a:xfrm>
            <a:off x="577516" y="2818994"/>
            <a:ext cx="8229601" cy="337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779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BA466-977C-4602-809D-35D31A257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304FFF"/>
                </a:solidFill>
              </a:rPr>
              <a:t>Предложения «</a:t>
            </a:r>
            <a:r>
              <a:rPr lang="ru-RU" b="1" dirty="0" err="1">
                <a:solidFill>
                  <a:srgbClr val="304FFF"/>
                </a:solidFill>
              </a:rPr>
              <a:t>Стома</a:t>
            </a:r>
            <a:r>
              <a:rPr lang="ru-RU" b="1" dirty="0">
                <a:solidFill>
                  <a:srgbClr val="304FFF"/>
                </a:solidFill>
              </a:rPr>
              <a:t> Вместе»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5E258C-FF2F-4EBA-B2E0-0B9EF4B20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992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Проводить регулярное повышение осведомленности медицинских специалистов по реабилитации пациентов, через всероссийский «Чат докторов», вступление по заявке.</a:t>
            </a:r>
          </a:p>
          <a:p>
            <a:r>
              <a:rPr lang="ru-RU" dirty="0"/>
              <a:t>Рассказывать обществу о такой особенности как </a:t>
            </a:r>
            <a:r>
              <a:rPr lang="ru-RU" dirty="0" err="1"/>
              <a:t>стома</a:t>
            </a:r>
            <a:r>
              <a:rPr lang="ru-RU" dirty="0"/>
              <a:t> и что с ней может столкнуться каждый, не зависимо от возраста и наличия того или иного заболевания.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8914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E09FE6-4E0D-4693-8967-B1314A597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304FFF"/>
                </a:solidFill>
              </a:rPr>
              <a:t>Что сделано?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83CC3BC-61D4-4213-B67F-2F728BF96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758" y="1064713"/>
            <a:ext cx="8566484" cy="5165724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/>
              <a:t>Задействованы все доступные </a:t>
            </a:r>
            <a:r>
              <a:rPr lang="ru-RU" sz="2400" dirty="0" err="1"/>
              <a:t>инфоресурсы</a:t>
            </a:r>
            <a:r>
              <a:rPr lang="ru-RU" sz="2400" dirty="0"/>
              <a:t> с 2012 г</a:t>
            </a:r>
          </a:p>
          <a:p>
            <a:r>
              <a:rPr lang="ru-RU" sz="2400" dirty="0"/>
              <a:t>Открыт </a:t>
            </a:r>
            <a:r>
              <a:rPr lang="ru-RU" sz="2400" dirty="0" err="1"/>
              <a:t>стомакабинет</a:t>
            </a:r>
            <a:r>
              <a:rPr lang="ru-RU" sz="2400" dirty="0"/>
              <a:t> с нуля в 2014 при областной больнице</a:t>
            </a:r>
          </a:p>
          <a:p>
            <a:r>
              <a:rPr lang="ru-RU" sz="2400" dirty="0"/>
              <a:t>Чаты поддержки пациентов с 2016 (60 регионов + 7 стран)</a:t>
            </a:r>
          </a:p>
          <a:p>
            <a:r>
              <a:rPr lang="ru-RU" sz="2400" dirty="0"/>
              <a:t>Работа со СМИ в регионе и федеральными СМИ</a:t>
            </a:r>
          </a:p>
          <a:p>
            <a:r>
              <a:rPr lang="ru-RU" sz="2400" dirty="0"/>
              <a:t>Проведен круглый стол в Правительстве региона по реабилитации </a:t>
            </a:r>
            <a:r>
              <a:rPr lang="ru-RU" sz="2400" dirty="0" err="1"/>
              <a:t>стомированных</a:t>
            </a:r>
            <a:r>
              <a:rPr lang="ru-RU" sz="2400" dirty="0"/>
              <a:t> Самарской области в 2019, вынесено три важных решения</a:t>
            </a:r>
          </a:p>
          <a:p>
            <a:r>
              <a:rPr lang="ru-RU" sz="2400" dirty="0"/>
              <a:t>Первый регион, который решил вопрос с обеспечением пациентов не имеющих инвалидность (Приказ 1187 от 14.09.21 Минздрав Самарской области)</a:t>
            </a:r>
          </a:p>
          <a:p>
            <a:r>
              <a:rPr lang="ru-RU" sz="2400" dirty="0"/>
              <a:t>Привлечено более 20 волонтеров за 2023г</a:t>
            </a:r>
          </a:p>
          <a:p>
            <a:r>
              <a:rPr lang="ru-RU" sz="2400" dirty="0"/>
              <a:t>Выслано ТСР бесплатно в разные регионы более 170 посылок </a:t>
            </a:r>
          </a:p>
          <a:p>
            <a:r>
              <a:rPr lang="ru-RU" sz="2400" dirty="0"/>
              <a:t>Взаимодействие с фондом помощи хосписам «Вера» (Москва)</a:t>
            </a:r>
          </a:p>
          <a:p>
            <a:r>
              <a:rPr lang="ru-RU" sz="2400" dirty="0"/>
              <a:t>Разработаны брошюры, буклеты, визитки для пациентов и врачей</a:t>
            </a:r>
          </a:p>
          <a:p>
            <a:r>
              <a:rPr lang="ru-RU" sz="2400" dirty="0"/>
              <a:t>Участие на мероприятиях РОКХ (Москва)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E0A6C3-F790-4899-B9AF-5D50A4C657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039" y="5461601"/>
            <a:ext cx="1121761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52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это было в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2010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438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333871" y="1124744"/>
          <a:ext cx="822959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3231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Как это выглядит в 2023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343872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567856807"/>
              </p:ext>
            </p:extLst>
          </p:nvPr>
        </p:nvGraphicFramePr>
        <p:xfrm>
          <a:off x="333871" y="1124744"/>
          <a:ext cx="8229599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195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5EA76C-5890-415D-A596-C76302E2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/>
                </a:solidFill>
              </a:rPr>
              <a:t>СТАТИСТИКА по Самарской области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8596F0-FCBC-40E2-9695-FBDE47454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Ведется локально в мед. учреждениях</a:t>
            </a:r>
          </a:p>
          <a:p>
            <a:r>
              <a:rPr lang="ru-RU" dirty="0"/>
              <a:t>С 2022 года ведется учет выданных </a:t>
            </a:r>
            <a:r>
              <a:rPr lang="ru-RU" dirty="0" err="1"/>
              <a:t>спец.средств</a:t>
            </a:r>
            <a:r>
              <a:rPr lang="ru-RU" dirty="0"/>
              <a:t> по Приказу 1187</a:t>
            </a:r>
          </a:p>
          <a:p>
            <a:r>
              <a:rPr lang="ru-RU" dirty="0"/>
              <a:t>Общей статистики нет</a:t>
            </a:r>
          </a:p>
          <a:p>
            <a:r>
              <a:rPr lang="ru-RU" dirty="0"/>
              <a:t>По данным ВОЗ количество </a:t>
            </a:r>
            <a:r>
              <a:rPr lang="ru-RU" dirty="0" err="1"/>
              <a:t>стомированных</a:t>
            </a:r>
            <a:r>
              <a:rPr lang="ru-RU" dirty="0"/>
              <a:t> составляет 0,1% от численности населения.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43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4BB695-90FF-4295-88F0-2F34589B2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1"/>
                </a:solidFill>
              </a:rPr>
              <a:t>За 2023 год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D1EBD4D-73A9-4F6C-AD90-5E5A2D7AF0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97585"/>
            <a:ext cx="8229600" cy="4720389"/>
          </a:xfrm>
        </p:spPr>
        <p:txBody>
          <a:bodyPr>
            <a:normAutofit/>
          </a:bodyPr>
          <a:lstStyle/>
          <a:p>
            <a:r>
              <a:rPr lang="ru-RU" dirty="0"/>
              <a:t>Написано 30 обращений </a:t>
            </a:r>
          </a:p>
          <a:p>
            <a:r>
              <a:rPr lang="ru-RU" dirty="0"/>
              <a:t>Проведено 3 встречи в Минздраве СО</a:t>
            </a:r>
          </a:p>
          <a:p>
            <a:r>
              <a:rPr lang="ru-RU" dirty="0"/>
              <a:t>Внесены 2 изменения в Приказ 1187 </a:t>
            </a:r>
          </a:p>
          <a:p>
            <a:r>
              <a:rPr lang="ru-RU" dirty="0"/>
              <a:t>Размещены </a:t>
            </a:r>
            <a:r>
              <a:rPr lang="ru-RU" dirty="0" err="1"/>
              <a:t>инфо.материалы</a:t>
            </a:r>
            <a:r>
              <a:rPr lang="ru-RU" dirty="0"/>
              <a:t> в 7 регионах</a:t>
            </a:r>
          </a:p>
          <a:p>
            <a:r>
              <a:rPr lang="ru-RU" dirty="0"/>
              <a:t>Проведено 7 мероприятия оффлайн</a:t>
            </a:r>
          </a:p>
          <a:p>
            <a:r>
              <a:rPr lang="ru-RU" dirty="0"/>
              <a:t>Публикаций в СМИ более 10</a:t>
            </a:r>
          </a:p>
          <a:p>
            <a:r>
              <a:rPr lang="ru-RU" dirty="0"/>
              <a:t>Количество подписчиков достигло +4000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2D0A6F-A89C-4ADA-990B-AB2ECD5A2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477" y="5460038"/>
            <a:ext cx="1123323" cy="112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3196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Контакты: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85322" cy="50141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Борисова Татьяна Анатольевна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Сот.: 8(917)-810-56-22</a:t>
            </a:r>
          </a:p>
          <a:p>
            <a:pPr>
              <a:buNone/>
            </a:pPr>
            <a:r>
              <a:rPr lang="ru-RU" b="1" dirty="0">
                <a:solidFill>
                  <a:srgbClr val="002060"/>
                </a:solidFill>
              </a:rPr>
              <a:t>Почта: </a:t>
            </a:r>
            <a:r>
              <a:rPr lang="en-US" b="1" dirty="0">
                <a:solidFill>
                  <a:srgbClr val="002060"/>
                </a:solidFill>
              </a:rPr>
              <a:t>tatkasam111@mail.ru</a:t>
            </a:r>
            <a:endParaRPr lang="ru-RU" dirty="0"/>
          </a:p>
          <a:p>
            <a:pPr>
              <a:buNone/>
            </a:pPr>
            <a:r>
              <a:rPr lang="ru-RU" dirty="0"/>
              <a:t>Сайт: 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en-US" u="sng" dirty="0">
                <a:solidFill>
                  <a:srgbClr val="002060"/>
                </a:solidFill>
                <a:hlinkClick r:id="rId2"/>
              </a:rPr>
              <a:t>https://taplink.cc/stomavmeste</a:t>
            </a:r>
            <a:endParaRPr lang="ru-RU" u="sng" dirty="0">
              <a:solidFill>
                <a:srgbClr val="002060"/>
              </a:solidFill>
            </a:endParaRPr>
          </a:p>
          <a:p>
            <a:pPr>
              <a:buNone/>
            </a:pPr>
            <a:endParaRPr lang="ru-RU" u="sng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/>
              <a:t>Группы во всех </a:t>
            </a:r>
            <a:r>
              <a:rPr lang="ru-RU" sz="2800" dirty="0" err="1"/>
              <a:t>соц.сетях</a:t>
            </a:r>
            <a:r>
              <a:rPr lang="ru-RU" sz="2800" dirty="0"/>
              <a:t> </a:t>
            </a:r>
            <a:r>
              <a:rPr lang="en-US" sz="2800" b="1" dirty="0">
                <a:solidFill>
                  <a:srgbClr val="002060"/>
                </a:solidFill>
              </a:rPr>
              <a:t>#</a:t>
            </a:r>
            <a:r>
              <a:rPr lang="ru-RU" sz="2800" b="1" dirty="0" err="1">
                <a:solidFill>
                  <a:srgbClr val="002060"/>
                </a:solidFill>
              </a:rPr>
              <a:t>СтомаВместе</a:t>
            </a:r>
            <a:endParaRPr lang="ru-RU" sz="2800" b="1" dirty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2800" dirty="0" err="1"/>
              <a:t>ИнфоКанал</a:t>
            </a:r>
            <a:r>
              <a:rPr lang="ru-RU" sz="2800" dirty="0"/>
              <a:t> в </a:t>
            </a:r>
            <a:r>
              <a:rPr lang="ru-RU" sz="2800" dirty="0" err="1"/>
              <a:t>Телеграм</a:t>
            </a:r>
            <a:r>
              <a:rPr lang="ru-RU" sz="2800" dirty="0"/>
              <a:t> «</a:t>
            </a:r>
            <a:r>
              <a:rPr lang="ru-RU" sz="2800" dirty="0" err="1"/>
              <a:t>Стома</a:t>
            </a:r>
            <a:r>
              <a:rPr lang="ru-RU" sz="2800" dirty="0"/>
              <a:t> Вместе»</a:t>
            </a:r>
          </a:p>
          <a:p>
            <a:pPr>
              <a:buNone/>
            </a:pPr>
            <a:r>
              <a:rPr lang="ru-RU" sz="2800" dirty="0" err="1"/>
              <a:t>Ютуб</a:t>
            </a:r>
            <a:r>
              <a:rPr lang="ru-RU" sz="2800" dirty="0"/>
              <a:t> канал тоже доступен</a:t>
            </a:r>
          </a:p>
          <a:p>
            <a:pPr>
              <a:buNone/>
            </a:pPr>
            <a:r>
              <a:rPr lang="ru-RU" sz="2800" dirty="0"/>
              <a:t>Закрытый чат для специалистов Самарской области</a:t>
            </a:r>
          </a:p>
          <a:p>
            <a:pPr>
              <a:buNone/>
            </a:pPr>
            <a:r>
              <a:rPr lang="ru-RU" sz="2800" dirty="0"/>
              <a:t>Закрытый чат для докторов России</a:t>
            </a:r>
          </a:p>
          <a:p>
            <a:pPr>
              <a:buNone/>
            </a:pPr>
            <a:r>
              <a:rPr lang="ru-RU" sz="2800" dirty="0"/>
              <a:t>Закрытые чаты поддержки для пациентов</a:t>
            </a:r>
          </a:p>
          <a:p>
            <a:pPr>
              <a:buNone/>
            </a:pPr>
            <a:endParaRPr lang="ru-RU" sz="2800" dirty="0"/>
          </a:p>
          <a:p>
            <a:pPr>
              <a:buNone/>
            </a:pPr>
            <a:endParaRPr lang="ru-RU" sz="2800" dirty="0">
              <a:solidFill>
                <a:srgbClr val="0070C0"/>
              </a:solidFill>
            </a:endParaRPr>
          </a:p>
          <a:p>
            <a:pPr>
              <a:buNone/>
            </a:pPr>
            <a:endParaRPr lang="ru-RU" sz="800" dirty="0"/>
          </a:p>
          <a:p>
            <a:pPr>
              <a:buNone/>
            </a:pPr>
            <a:endParaRPr lang="ru-RU" sz="800" dirty="0"/>
          </a:p>
          <a:p>
            <a:pPr>
              <a:buNone/>
            </a:pPr>
            <a:endParaRPr lang="ru-RU" sz="800" dirty="0"/>
          </a:p>
        </p:txBody>
      </p:sp>
      <p:pic>
        <p:nvPicPr>
          <p:cNvPr id="3075" name="Picture 3" descr="C:\Users\Юзверь\Documents\РООИСБ Вместе\фото разные\5CXWCM_1MF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2522" y="5382217"/>
            <a:ext cx="1270000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545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42F2F9-BCCF-4558-A4BB-1AFB7BB01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2057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ПРОБЛЕМЫ ПАЦИЕНТОВ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C40AB2D-8BC1-4165-8CD7-00B51B6536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3768" y="1048334"/>
            <a:ext cx="7828548" cy="5535028"/>
          </a:xfrm>
        </p:spPr>
      </p:pic>
    </p:spTree>
    <p:extLst>
      <p:ext uri="{BB962C8B-B14F-4D97-AF65-F5344CB8AC3E}">
        <p14:creationId xmlns:p14="http://schemas.microsoft.com/office/powerpoint/2010/main" val="6105253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CD06F-D458-43E2-9E02-D09032C44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chemeClr val="accent1"/>
                </a:solidFill>
              </a:rPr>
              <a:t>Стомированный</a:t>
            </a:r>
            <a:r>
              <a:rPr lang="ru-RU" b="1" dirty="0">
                <a:solidFill>
                  <a:schemeClr val="accent1"/>
                </a:solidFill>
              </a:rPr>
              <a:t> может выглядеть красиво и это показывают люди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7A42DB3-19F2-4C7E-B198-FB321053F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1EB124-5DFE-4DE2-BBE6-7350AD98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7722" y="1598621"/>
            <a:ext cx="8021053" cy="467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710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601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Примеры ДО/ПОСЛЕ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628C4766-26C4-4A21-ABE9-B137ED8DDA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76926" y="1010653"/>
            <a:ext cx="5662863" cy="56628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274638"/>
            <a:ext cx="8679049" cy="8162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304FFF"/>
                </a:solidFill>
              </a:rPr>
              <a:t>Проблемы с которыми сталкиваются:</a:t>
            </a:r>
            <a:endParaRPr lang="en-US" sz="3600" b="1" dirty="0">
              <a:solidFill>
                <a:srgbClr val="304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51284"/>
            <a:ext cx="8454325" cy="5149516"/>
          </a:xfrm>
        </p:spPr>
        <p:txBody>
          <a:bodyPr>
            <a:normAutofit fontScale="55000" lnSpcReduction="20000"/>
          </a:bodyPr>
          <a:lstStyle/>
          <a:p>
            <a:pPr marL="914400" indent="-914400">
              <a:buAutoNum type="arabicPeriod"/>
            </a:pPr>
            <a:r>
              <a:rPr lang="ru-RU" sz="4800" dirty="0"/>
              <a:t>Информирование пациентов в РФ;</a:t>
            </a:r>
          </a:p>
          <a:p>
            <a:pPr marL="914400" indent="-914400">
              <a:buAutoNum type="arabicPeriod"/>
            </a:pPr>
            <a:r>
              <a:rPr lang="ru-RU" sz="4800" dirty="0"/>
              <a:t>Отсутствие достаточного финансирования МУ;</a:t>
            </a:r>
          </a:p>
          <a:p>
            <a:pPr marL="914400" indent="-914400">
              <a:buAutoNum type="arabicPeriod"/>
            </a:pPr>
            <a:r>
              <a:rPr lang="ru-RU" sz="4800" dirty="0"/>
              <a:t>Отсутствие штатных единиц «Специалист по </a:t>
            </a:r>
            <a:r>
              <a:rPr lang="ru-RU" sz="4800" dirty="0" err="1"/>
              <a:t>стоме</a:t>
            </a:r>
            <a:r>
              <a:rPr lang="ru-RU" sz="4800" dirty="0"/>
              <a:t>»</a:t>
            </a:r>
          </a:p>
          <a:p>
            <a:pPr marL="914400" indent="-914400">
              <a:buAutoNum type="arabicPeriod"/>
            </a:pPr>
            <a:r>
              <a:rPr lang="ru-RU" sz="4800" dirty="0"/>
              <a:t>Низкое содействие в координации в получении ТСР, инвалидности пациентов;</a:t>
            </a:r>
          </a:p>
          <a:p>
            <a:pPr marL="914400" indent="-914400">
              <a:buAutoNum type="arabicPeriod"/>
            </a:pPr>
            <a:r>
              <a:rPr lang="ru-RU" sz="4800" dirty="0"/>
              <a:t>Маленькое количество или отсутствие мастер-классов/школ пациентов в регионах;</a:t>
            </a:r>
          </a:p>
          <a:p>
            <a:pPr marL="914400" indent="-914400">
              <a:buAutoNum type="arabicPeriod"/>
            </a:pPr>
            <a:r>
              <a:rPr lang="ru-RU" sz="4800" dirty="0"/>
              <a:t>Отсутствие осмотров в поликлиниках; </a:t>
            </a:r>
          </a:p>
          <a:p>
            <a:pPr marL="914400" indent="-914400">
              <a:buAutoNum type="arabicPeriod"/>
            </a:pPr>
            <a:r>
              <a:rPr lang="ru-RU" sz="4800" dirty="0"/>
              <a:t>Отсутствие направления на психологическую консультацию;</a:t>
            </a:r>
          </a:p>
          <a:p>
            <a:pPr marL="914400" indent="-914400">
              <a:buAutoNum type="arabicPeriod"/>
            </a:pPr>
            <a:r>
              <a:rPr lang="ru-RU" sz="4800" dirty="0"/>
              <a:t>Отсутствует регулярное обеспечение от СФР;</a:t>
            </a:r>
          </a:p>
          <a:p>
            <a:pPr marL="914400" indent="-914400">
              <a:buFont typeface="Arial"/>
              <a:buAutoNum type="arabicPeriod"/>
            </a:pPr>
            <a:r>
              <a:rPr lang="ru-RU" sz="4800" dirty="0"/>
              <a:t>Нет туалетов в достаточном количестве;</a:t>
            </a:r>
          </a:p>
          <a:p>
            <a:pPr marL="914400" indent="-914400">
              <a:buAutoNum type="arabicPeriod"/>
            </a:pPr>
            <a:r>
              <a:rPr lang="ru-RU" sz="4800" dirty="0"/>
              <a:t>Пассивная позиция.</a:t>
            </a:r>
          </a:p>
          <a:p>
            <a:pPr marL="914400" indent="-914400">
              <a:buAutoNum type="arabicPeriod"/>
            </a:pPr>
            <a:endParaRPr lang="ru-RU" sz="4800" dirty="0"/>
          </a:p>
          <a:p>
            <a:pPr marL="914400" indent="-914400">
              <a:buNone/>
            </a:pPr>
            <a:endParaRPr lang="en-US" sz="5400" dirty="0"/>
          </a:p>
        </p:txBody>
      </p:sp>
      <p:pic>
        <p:nvPicPr>
          <p:cNvPr id="17410" name="Picture 2" descr="C:\Users\Юзверь\Documents\РООИСБ Вместе\фото разные\5CXWCM_1M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8186" y="5440362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18633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304FFF"/>
                </a:solidFill>
              </a:rPr>
              <a:t>Модель реабилитации:</a:t>
            </a:r>
            <a:endParaRPr lang="en-US" b="1" dirty="0">
              <a:solidFill>
                <a:srgbClr val="304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52165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Дооперационная подготовка пациента;</a:t>
            </a:r>
          </a:p>
          <a:p>
            <a:r>
              <a:rPr lang="ru-RU" dirty="0">
                <a:solidFill>
                  <a:srgbClr val="FF0000"/>
                </a:solidFill>
              </a:rPr>
              <a:t>Послеоперационная помощь + обучение;</a:t>
            </a:r>
          </a:p>
          <a:p>
            <a:r>
              <a:rPr lang="ru-RU" dirty="0">
                <a:solidFill>
                  <a:srgbClr val="FF0000"/>
                </a:solidFill>
              </a:rPr>
              <a:t>Реабилитация в первые 2 недели;</a:t>
            </a:r>
          </a:p>
          <a:p>
            <a:r>
              <a:rPr lang="ru-RU" dirty="0"/>
              <a:t>Реабилитация после выписки из больницы;</a:t>
            </a:r>
          </a:p>
          <a:p>
            <a:r>
              <a:rPr lang="ru-RU" dirty="0"/>
              <a:t>Помощь в оформлении инвалидности;</a:t>
            </a:r>
          </a:p>
          <a:p>
            <a:r>
              <a:rPr lang="ru-RU" dirty="0"/>
              <a:t>Адаптация к новым условиям жизни;</a:t>
            </a:r>
          </a:p>
          <a:p>
            <a:r>
              <a:rPr lang="ru-RU" dirty="0"/>
              <a:t>Общение с такими же пациентами;</a:t>
            </a:r>
          </a:p>
          <a:p>
            <a:r>
              <a:rPr lang="ru-RU" dirty="0"/>
              <a:t>Возращение к полноценной жизни.</a:t>
            </a:r>
          </a:p>
          <a:p>
            <a:endParaRPr lang="ru-RU" dirty="0"/>
          </a:p>
        </p:txBody>
      </p:sp>
      <p:pic>
        <p:nvPicPr>
          <p:cNvPr id="6146" name="Picture 2" descr="C:\Users\Юзверь\Documents\РООИСБ Вместе\фото разные\5CXWCM_1M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18278" y="5347776"/>
            <a:ext cx="1270000" cy="127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1545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304FFF"/>
                </a:solidFill>
              </a:rPr>
              <a:t>Что мы делаем с 2012г.?</a:t>
            </a:r>
            <a:endParaRPr lang="en-US" sz="5400" dirty="0">
              <a:solidFill>
                <a:srgbClr val="304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454325" cy="4983162"/>
          </a:xfrm>
        </p:spPr>
        <p:txBody>
          <a:bodyPr>
            <a:normAutofit fontScale="55000" lnSpcReduction="20000"/>
          </a:bodyPr>
          <a:lstStyle/>
          <a:p>
            <a:pPr marL="914400" indent="-914400">
              <a:buAutoNum type="arabicPeriod"/>
            </a:pPr>
            <a:r>
              <a:rPr lang="ru-RU" sz="4800" dirty="0"/>
              <a:t>Рассказываем о </a:t>
            </a:r>
            <a:r>
              <a:rPr lang="ru-RU" sz="4800" dirty="0" err="1"/>
              <a:t>стоме</a:t>
            </a:r>
            <a:r>
              <a:rPr lang="ru-RU" sz="4800" dirty="0"/>
              <a:t>, ТСР, </a:t>
            </a:r>
            <a:r>
              <a:rPr lang="ru-RU" sz="4800" dirty="0" err="1"/>
              <a:t>соц.поддержке</a:t>
            </a:r>
            <a:r>
              <a:rPr lang="ru-RU" sz="4800" dirty="0"/>
              <a:t> в РФ;</a:t>
            </a:r>
          </a:p>
          <a:p>
            <a:pPr marL="914400" indent="-914400">
              <a:buAutoNum type="arabicPeriod"/>
            </a:pPr>
            <a:r>
              <a:rPr lang="ru-RU" sz="4800" dirty="0"/>
              <a:t>Координируем в получении ТСР, инвалидности;</a:t>
            </a:r>
          </a:p>
          <a:p>
            <a:pPr marL="914400" indent="-914400">
              <a:buAutoNum type="arabicPeriod"/>
            </a:pPr>
            <a:r>
              <a:rPr lang="ru-RU" sz="4800" dirty="0"/>
              <a:t>Проводим «Школы </a:t>
            </a:r>
            <a:r>
              <a:rPr lang="ru-RU" sz="4800" dirty="0" err="1"/>
              <a:t>Стома</a:t>
            </a:r>
            <a:r>
              <a:rPr lang="ru-RU" sz="4800" dirty="0"/>
              <a:t> Вместе», мастер-классы;</a:t>
            </a:r>
          </a:p>
          <a:p>
            <a:pPr marL="914400" indent="-914400">
              <a:buAutoNum type="arabicPeriod"/>
            </a:pPr>
            <a:r>
              <a:rPr lang="ru-RU" sz="4800" dirty="0"/>
              <a:t>Подготавливаем волонтеров к общению с пациентами, в т.ч. и волонтеров-медиков; </a:t>
            </a:r>
          </a:p>
          <a:p>
            <a:pPr marL="914400" indent="-914400">
              <a:buAutoNum type="arabicPeriod"/>
            </a:pPr>
            <a:r>
              <a:rPr lang="ru-RU" sz="4800" dirty="0"/>
              <a:t>Оказываем психологическую, моральную, правовую поддержку;</a:t>
            </a:r>
          </a:p>
          <a:p>
            <a:pPr marL="914400" indent="-914400">
              <a:buAutoNum type="arabicPeriod"/>
            </a:pPr>
            <a:r>
              <a:rPr lang="ru-RU" sz="4800" dirty="0"/>
              <a:t>Создаем условия для улучшения взаимодействия;</a:t>
            </a:r>
          </a:p>
          <a:p>
            <a:pPr marL="914400" indent="-914400">
              <a:buAutoNum type="arabicPeriod"/>
            </a:pPr>
            <a:r>
              <a:rPr lang="ru-RU" sz="4800" dirty="0"/>
              <a:t>Помогаем найти выход из сложной ситуации, не только подопечным, но и врачам;</a:t>
            </a:r>
          </a:p>
          <a:p>
            <a:pPr marL="914400" indent="-914400">
              <a:buAutoNum type="arabicPeriod"/>
            </a:pPr>
            <a:r>
              <a:rPr lang="ru-RU" sz="4800" dirty="0"/>
              <a:t>Выдвигаем инициативы на внесение изменений в законы и нормативно-правовые акты</a:t>
            </a:r>
          </a:p>
          <a:p>
            <a:pPr marL="914400" indent="-914400">
              <a:buAutoNum type="arabicPeriod"/>
            </a:pPr>
            <a:endParaRPr lang="ru-RU" sz="4800" dirty="0"/>
          </a:p>
          <a:p>
            <a:pPr marL="914400" indent="-914400">
              <a:buNone/>
            </a:pPr>
            <a:endParaRPr lang="en-US" sz="5400" dirty="0"/>
          </a:p>
        </p:txBody>
      </p:sp>
      <p:pic>
        <p:nvPicPr>
          <p:cNvPr id="17410" name="Picture 2" descr="C:\Users\Юзверь\Documents\РООИСБ Вместе\фото разные\5CXWCM_1M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5584741"/>
            <a:ext cx="1143000" cy="1143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7558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Сайт со всеми ссылками</a:t>
            </a:r>
            <a:endParaRPr lang="en-US" dirty="0"/>
          </a:p>
        </p:txBody>
      </p:sp>
      <p:pic>
        <p:nvPicPr>
          <p:cNvPr id="10242" name="Picture 2" descr="C:\Users\Юзверь\Documents\РООИСБ Вместе\фото разные\5CXWCM_1M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6162" y="5389713"/>
            <a:ext cx="1270000" cy="1270000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A7C7F0-7AB8-426A-8CEF-C2996BB1E3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775" t="9304" r="3568" b="7401"/>
          <a:stretch/>
        </p:blipFill>
        <p:spPr>
          <a:xfrm>
            <a:off x="689811" y="1417638"/>
            <a:ext cx="7620000" cy="37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58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Группа </a:t>
            </a:r>
            <a:r>
              <a:rPr lang="ru-RU" dirty="0" err="1"/>
              <a:t>Вконтакте</a:t>
            </a:r>
            <a:r>
              <a:rPr lang="en-US" dirty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0414" y="1216160"/>
            <a:ext cx="7423688" cy="544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55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Telegram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1223483" y="1600200"/>
            <a:ext cx="25060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E6F0EAB0-9E27-46B1-9843-2C06A48A4B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ЧАТЫ:</a:t>
            </a:r>
          </a:p>
          <a:p>
            <a:pPr>
              <a:buFontTx/>
              <a:buChar char="-"/>
            </a:pPr>
            <a:r>
              <a:rPr lang="ru-RU" dirty="0"/>
              <a:t>для пациентов</a:t>
            </a:r>
          </a:p>
          <a:p>
            <a:pPr>
              <a:buFontTx/>
              <a:buChar char="-"/>
            </a:pPr>
            <a:r>
              <a:rPr lang="ru-RU" dirty="0"/>
              <a:t>для родителей детей </a:t>
            </a:r>
          </a:p>
          <a:p>
            <a:pPr marL="0" indent="0">
              <a:buNone/>
            </a:pPr>
            <a:r>
              <a:rPr lang="ru-RU" dirty="0"/>
              <a:t>- для врачей Самары</a:t>
            </a:r>
          </a:p>
          <a:p>
            <a:pPr marL="0" indent="0">
              <a:buNone/>
            </a:pPr>
            <a:r>
              <a:rPr lang="ru-RU" dirty="0"/>
              <a:t>- всероссийский чат докторов</a:t>
            </a:r>
          </a:p>
        </p:txBody>
      </p:sp>
      <p:pic>
        <p:nvPicPr>
          <p:cNvPr id="4" name="Picture 3" descr="teplitsa-logo-trans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29" y="5581652"/>
            <a:ext cx="930119" cy="93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594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12199</TotalTime>
  <Words>706</Words>
  <Application>Microsoft Office PowerPoint</Application>
  <PresentationFormat>Экран (4:3)</PresentationFormat>
  <Paragraphs>114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            Автономная некоммерческая организация содействия социальной адаптации личности «СТОМА ВМЕСТЕ». </vt:lpstr>
      <vt:lpstr>ПРОБЛЕМЫ ПАЦИЕНТОВ</vt:lpstr>
      <vt:lpstr>Примеры ДО/ПОСЛЕ</vt:lpstr>
      <vt:lpstr>Проблемы с которыми сталкиваются:</vt:lpstr>
      <vt:lpstr>Модель реабилитации:</vt:lpstr>
      <vt:lpstr>Что мы делаем с 2012г.?</vt:lpstr>
      <vt:lpstr>Сайт со всеми ссылками</vt:lpstr>
      <vt:lpstr>Группа Вконтакте </vt:lpstr>
      <vt:lpstr>Telegram</vt:lpstr>
      <vt:lpstr>МЫ на YouTube</vt:lpstr>
      <vt:lpstr>Инфо магнит для учреждений</vt:lpstr>
      <vt:lpstr>Рекомендуем: Справочник СуперГерои</vt:lpstr>
      <vt:lpstr>Предложения «Стома Вместе»</vt:lpstr>
      <vt:lpstr>Что сделано?</vt:lpstr>
      <vt:lpstr>Как это было в 2010</vt:lpstr>
      <vt:lpstr>Как это выглядит в 2023</vt:lpstr>
      <vt:lpstr>СТАТИСТИКА по Самарской области</vt:lpstr>
      <vt:lpstr>За 2023 год</vt:lpstr>
      <vt:lpstr>Контакты:</vt:lpstr>
      <vt:lpstr>Стомированный может выглядеть красиво и это показывают люди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Alexey Sidorenko</dc:creator>
  <cp:lastModifiedBy>1</cp:lastModifiedBy>
  <cp:revision>230</cp:revision>
  <dcterms:created xsi:type="dcterms:W3CDTF">2014-11-22T12:00:59Z</dcterms:created>
  <dcterms:modified xsi:type="dcterms:W3CDTF">2023-10-10T19:32:05Z</dcterms:modified>
</cp:coreProperties>
</file>