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</p:sldMasterIdLst>
  <p:notesMasterIdLst>
    <p:notesMasterId r:id="rId33"/>
  </p:notesMasterIdLst>
  <p:sldIdLst>
    <p:sldId id="256" r:id="rId2"/>
    <p:sldId id="257" r:id="rId3"/>
    <p:sldId id="302" r:id="rId4"/>
    <p:sldId id="321" r:id="rId5"/>
    <p:sldId id="305" r:id="rId6"/>
    <p:sldId id="322" r:id="rId7"/>
    <p:sldId id="324" r:id="rId8"/>
    <p:sldId id="304" r:id="rId9"/>
    <p:sldId id="332" r:id="rId10"/>
    <p:sldId id="333" r:id="rId11"/>
    <p:sldId id="331" r:id="rId12"/>
    <p:sldId id="309" r:id="rId13"/>
    <p:sldId id="311" r:id="rId14"/>
    <p:sldId id="310" r:id="rId15"/>
    <p:sldId id="314" r:id="rId16"/>
    <p:sldId id="312" r:id="rId17"/>
    <p:sldId id="315" r:id="rId18"/>
    <p:sldId id="313" r:id="rId19"/>
    <p:sldId id="317" r:id="rId20"/>
    <p:sldId id="316" r:id="rId21"/>
    <p:sldId id="318" r:id="rId22"/>
    <p:sldId id="320" r:id="rId23"/>
    <p:sldId id="330" r:id="rId24"/>
    <p:sldId id="334" r:id="rId25"/>
    <p:sldId id="335" r:id="rId26"/>
    <p:sldId id="336" r:id="rId27"/>
    <p:sldId id="337" r:id="rId28"/>
    <p:sldId id="293" r:id="rId29"/>
    <p:sldId id="338" r:id="rId30"/>
    <p:sldId id="339" r:id="rId31"/>
    <p:sldId id="271" r:id="rId32"/>
  </p:sldIdLst>
  <p:sldSz cx="9720263" cy="64801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2E709"/>
    <a:srgbClr val="FCBCE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2" autoAdjust="0"/>
    <p:restoredTop sz="94713" autoAdjust="0"/>
  </p:normalViewPr>
  <p:slideViewPr>
    <p:cSldViewPr>
      <p:cViewPr varScale="1">
        <p:scale>
          <a:sx n="133" d="100"/>
          <a:sy n="133" d="100"/>
        </p:scale>
        <p:origin x="-1530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78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6.5871153205199429E-2"/>
          <c:y val="9.2514260546359126E-2"/>
          <c:w val="0.65058882346406066"/>
          <c:h val="0.86681433896593552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3.6635498687664227E-2"/>
                  <c:y val="-2.9720984645972372E-2"/>
                </c:manualLayout>
              </c:layout>
              <c:showVal val="1"/>
            </c:dLbl>
            <c:dLbl>
              <c:idx val="1"/>
              <c:layout>
                <c:manualLayout>
                  <c:x val="-5.8808070866141926E-2"/>
                  <c:y val="2.5490231734889991E-2"/>
                </c:manualLayout>
              </c:layout>
              <c:showVal val="1"/>
            </c:dLbl>
            <c:dLbl>
              <c:idx val="2"/>
              <c:layout>
                <c:manualLayout>
                  <c:x val="-1.4057305336832929E-3"/>
                  <c:y val="-4.2595818709728304E-2"/>
                </c:manualLayout>
              </c:layout>
              <c:showVal val="1"/>
            </c:dLbl>
            <c:dLbl>
              <c:idx val="3"/>
              <c:layout>
                <c:manualLayout>
                  <c:x val="7.4098520643675961E-3"/>
                  <c:y val="-3.1867724676057002E-2"/>
                </c:manualLayout>
              </c:layout>
              <c:showVal val="1"/>
            </c:dLbl>
            <c:dLbl>
              <c:idx val="4"/>
              <c:layout>
                <c:manualLayout>
                  <c:x val="2.6507545931758542E-2"/>
                  <c:y val="-1.4303189006685995E-2"/>
                </c:manualLayout>
              </c:layout>
              <c:showVal val="1"/>
            </c:dLbl>
            <c:dLbl>
              <c:idx val="5"/>
              <c:layout>
                <c:manualLayout>
                  <c:x val="1.9824912510936141E-2"/>
                  <c:y val="5.9309099064695546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 baseline="0">
                    <a:solidFill>
                      <a:sysClr val="windowText" lastClr="000000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Лист3!$B$3:$G$3</c:f>
              <c:strCache>
                <c:ptCount val="6"/>
                <c:pt idx="0">
                  <c:v>плавание</c:v>
                </c:pt>
                <c:pt idx="1">
                  <c:v>бадминтон</c:v>
                </c:pt>
                <c:pt idx="2">
                  <c:v>пауэрлифтинг</c:v>
                </c:pt>
                <c:pt idx="3">
                  <c:v>парус</c:v>
                </c:pt>
                <c:pt idx="4">
                  <c:v>велоспорт</c:v>
                </c:pt>
                <c:pt idx="5">
                  <c:v>сквош</c:v>
                </c:pt>
              </c:strCache>
            </c:strRef>
          </c:cat>
          <c:val>
            <c:numRef>
              <c:f>Лист3!$B$4:$G$4</c:f>
              <c:numCache>
                <c:formatCode>General</c:formatCode>
                <c:ptCount val="6"/>
                <c:pt idx="0">
                  <c:v>10</c:v>
                </c:pt>
                <c:pt idx="1">
                  <c:v>22</c:v>
                </c:pt>
                <c:pt idx="2">
                  <c:v>4</c:v>
                </c:pt>
                <c:pt idx="3">
                  <c:v>3</c:v>
                </c:pt>
                <c:pt idx="4">
                  <c:v>5</c:v>
                </c:pt>
                <c:pt idx="5">
                  <c:v>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2.1567859976805225E-2"/>
                  <c:y val="-6.018491749006543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2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>
                <c:manualLayout>
                  <c:x val="-9.1298907404016357E-3"/>
                  <c:y val="1.027329467185931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34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0160532259049023E-2"/>
                  <c:y val="-1.249797339047522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1.1941189037416903E-2"/>
                  <c:y val="-5.202632608288980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Лист1!$E$3:$I$3</c:f>
              <c:strCache>
                <c:ptCount val="5"/>
                <c:pt idx="0">
                  <c:v>нарушения слуха</c:v>
                </c:pt>
                <c:pt idx="1">
                  <c:v>передвигающие на креслях-колясках</c:v>
                </c:pt>
                <c:pt idx="2">
                  <c:v>нарушения опорно-двигательного аппарата</c:v>
                </c:pt>
                <c:pt idx="3">
                  <c:v>нарушения зрения</c:v>
                </c:pt>
                <c:pt idx="4">
                  <c:v>интеллектуальные развититя</c:v>
                </c:pt>
              </c:strCache>
            </c:strRef>
          </c:cat>
          <c:val>
            <c:numRef>
              <c:f>Лист1!$E$4:$I$4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15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A9DC62-E901-412C-AFDE-85DF8C104B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EDF7A1-3CE6-4D83-A203-38A3A2817E6D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Инвалиды I, II, III группы (после 18 лет) и дети-инвалиды (до 18 лет) 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26AB168-DED9-48C0-B261-4104270E59D4}" type="parTrans" cxnId="{B98B267A-87B6-4277-899B-0EF84901205C}">
      <dgm:prSet/>
      <dgm:spPr/>
      <dgm:t>
        <a:bodyPr/>
        <a:lstStyle/>
        <a:p>
          <a:endParaRPr lang="ru-RU"/>
        </a:p>
      </dgm:t>
    </dgm:pt>
    <dgm:pt modelId="{654808A9-BFA5-4898-A053-133E6B6B7CF3}" type="sibTrans" cxnId="{B98B267A-87B6-4277-899B-0EF84901205C}">
      <dgm:prSet/>
      <dgm:spPr/>
      <dgm:t>
        <a:bodyPr/>
        <a:lstStyle/>
        <a:p>
          <a:endParaRPr lang="ru-RU"/>
        </a:p>
      </dgm:t>
    </dgm:pt>
    <dgm:pt modelId="{7F13F18C-A891-4D51-9C27-983D8ADE87A6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Определяются Государственной службой медико- социальной экспертизы (МСЭ)   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576247-537E-4A6D-A83D-9CCF4E778F1F}" type="parTrans" cxnId="{595963F0-457B-4E10-BE8C-D6F376F9E910}">
      <dgm:prSet/>
      <dgm:spPr/>
      <dgm:t>
        <a:bodyPr/>
        <a:lstStyle/>
        <a:p>
          <a:endParaRPr lang="ru-RU"/>
        </a:p>
      </dgm:t>
    </dgm:pt>
    <dgm:pt modelId="{F7458081-587E-4405-96D6-D06209972B45}" type="sibTrans" cxnId="{595963F0-457B-4E10-BE8C-D6F376F9E910}">
      <dgm:prSet/>
      <dgm:spPr/>
      <dgm:t>
        <a:bodyPr/>
        <a:lstStyle/>
        <a:p>
          <a:endParaRPr lang="ru-RU"/>
        </a:p>
      </dgm:t>
    </dgm:pt>
    <dgm:pt modelId="{13AA5375-3F11-4F84-B9A7-59FB886377D1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Люди с ограниченными возможностями здоровья  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7EEDCC-AD01-4F82-8ABB-9097F8E2EF0B}" type="parTrans" cxnId="{95D9A0BD-78FB-492A-852E-6614D25E751D}">
      <dgm:prSet/>
      <dgm:spPr/>
      <dgm:t>
        <a:bodyPr/>
        <a:lstStyle/>
        <a:p>
          <a:endParaRPr lang="ru-RU"/>
        </a:p>
      </dgm:t>
    </dgm:pt>
    <dgm:pt modelId="{E9357EAE-8E1A-4DE4-B37C-E33423775FFB}" type="sibTrans" cxnId="{95D9A0BD-78FB-492A-852E-6614D25E751D}">
      <dgm:prSet/>
      <dgm:spPr/>
      <dgm:t>
        <a:bodyPr/>
        <a:lstStyle/>
        <a:p>
          <a:endParaRPr lang="ru-RU"/>
        </a:p>
      </dgm:t>
    </dgm:pt>
    <dgm:pt modelId="{60AE8284-8BB0-4E85-A288-41CB7FBB9D4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Определяются  психолого-медико-педагогической комиссией (ПМПК)</a:t>
          </a:r>
          <a:endParaRPr lang="ru-RU" sz="4800" dirty="0"/>
        </a:p>
      </dgm:t>
    </dgm:pt>
    <dgm:pt modelId="{4063C859-6895-478D-B049-83012F7D2F87}" type="parTrans" cxnId="{D41A892E-F0FB-4DE8-9CE7-71843C7E6355}">
      <dgm:prSet/>
      <dgm:spPr/>
      <dgm:t>
        <a:bodyPr/>
        <a:lstStyle/>
        <a:p>
          <a:endParaRPr lang="ru-RU"/>
        </a:p>
      </dgm:t>
    </dgm:pt>
    <dgm:pt modelId="{90B62FBD-0451-47A4-8E08-DD4E0078B3BA}" type="sibTrans" cxnId="{D41A892E-F0FB-4DE8-9CE7-71843C7E6355}">
      <dgm:prSet/>
      <dgm:spPr/>
      <dgm:t>
        <a:bodyPr/>
        <a:lstStyle/>
        <a:p>
          <a:endParaRPr lang="ru-RU"/>
        </a:p>
      </dgm:t>
    </dgm:pt>
    <dgm:pt modelId="{EF5DEB6E-B104-4E98-AC4E-EF5E23B78AA0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Лица имеющие специальную медицинскую группу здоровья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1A65AB-57C8-49D1-95E9-8D99D64ACB78}" type="parTrans" cxnId="{678CAFEB-755F-4F88-84B9-39554E32EC6F}">
      <dgm:prSet/>
      <dgm:spPr/>
      <dgm:t>
        <a:bodyPr/>
        <a:lstStyle/>
        <a:p>
          <a:endParaRPr lang="ru-RU"/>
        </a:p>
      </dgm:t>
    </dgm:pt>
    <dgm:pt modelId="{A9761BFC-97CA-4B70-ACBE-1ACEE542E33F}" type="sibTrans" cxnId="{678CAFEB-755F-4F88-84B9-39554E32EC6F}">
      <dgm:prSet/>
      <dgm:spPr/>
      <dgm:t>
        <a:bodyPr/>
        <a:lstStyle/>
        <a:p>
          <a:endParaRPr lang="ru-RU"/>
        </a:p>
      </dgm:t>
    </dgm:pt>
    <dgm:pt modelId="{03586B32-FB00-49DF-9FCE-2E0FB63179A0}">
      <dgm:prSet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Определяются  врачом по спортивной медицине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3BBA3F-8A57-414F-89A4-9A35B6BEA725}" type="parTrans" cxnId="{2ADD8150-EAD9-4B72-BC18-5588D7A1F9F4}">
      <dgm:prSet/>
      <dgm:spPr/>
      <dgm:t>
        <a:bodyPr/>
        <a:lstStyle/>
        <a:p>
          <a:endParaRPr lang="ru-RU"/>
        </a:p>
      </dgm:t>
    </dgm:pt>
    <dgm:pt modelId="{977C2B29-9E58-4414-AC7E-8D093E234C9D}" type="sibTrans" cxnId="{2ADD8150-EAD9-4B72-BC18-5588D7A1F9F4}">
      <dgm:prSet/>
      <dgm:spPr/>
      <dgm:t>
        <a:bodyPr/>
        <a:lstStyle/>
        <a:p>
          <a:endParaRPr lang="ru-RU"/>
        </a:p>
      </dgm:t>
    </dgm:pt>
    <dgm:pt modelId="{72DD598D-ACB7-49EE-8427-C70620348B4E}" type="pres">
      <dgm:prSet presAssocID="{A3A9DC62-E901-412C-AFDE-85DF8C104B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DE08BE-D516-4456-AC79-F6E46B2DA0E6}" type="pres">
      <dgm:prSet presAssocID="{A2EDF7A1-3CE6-4D83-A203-38A3A2817E6D}" presName="parentText" presStyleLbl="node1" presStyleIdx="0" presStyleCnt="3" custScaleY="1027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D7175-6656-406A-B324-065737A74EF1}" type="pres">
      <dgm:prSet presAssocID="{A2EDF7A1-3CE6-4D83-A203-38A3A2817E6D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4B8AC-52EF-46FE-9C4A-2774541FEE88}" type="pres">
      <dgm:prSet presAssocID="{13AA5375-3F11-4F84-B9A7-59FB886377D1}" presName="parentText" presStyleLbl="node1" presStyleIdx="1" presStyleCnt="3" custScaleY="95065" custLinFactNeighborX="0" custLinFactNeighborY="-65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E746F-52AC-4925-B822-C88BE8F42E75}" type="pres">
      <dgm:prSet presAssocID="{13AA5375-3F11-4F84-B9A7-59FB886377D1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DB602-BACD-4603-B190-E0B1C1347A51}" type="pres">
      <dgm:prSet presAssocID="{EF5DEB6E-B104-4E98-AC4E-EF5E23B78AA0}" presName="parentText" presStyleLbl="node1" presStyleIdx="2" presStyleCnt="3" custLinFactNeighborX="-1115" custLinFactNeighborY="33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C65C8-11DC-4851-A74A-C4E617E2DD30}" type="pres">
      <dgm:prSet presAssocID="{EF5DEB6E-B104-4E98-AC4E-EF5E23B78AA0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ED0682-8385-42DC-AFDD-13F0EAE127E7}" type="presOf" srcId="{7F13F18C-A891-4D51-9C27-983D8ADE87A6}" destId="{218D7175-6656-406A-B324-065737A74EF1}" srcOrd="0" destOrd="0" presId="urn:microsoft.com/office/officeart/2005/8/layout/vList2"/>
    <dgm:cxn modelId="{2ADD8150-EAD9-4B72-BC18-5588D7A1F9F4}" srcId="{EF5DEB6E-B104-4E98-AC4E-EF5E23B78AA0}" destId="{03586B32-FB00-49DF-9FCE-2E0FB63179A0}" srcOrd="0" destOrd="0" parTransId="{993BBA3F-8A57-414F-89A4-9A35B6BEA725}" sibTransId="{977C2B29-9E58-4414-AC7E-8D093E234C9D}"/>
    <dgm:cxn modelId="{6BD7098F-50DA-4679-B761-32642110274A}" type="presOf" srcId="{A3A9DC62-E901-412C-AFDE-85DF8C104B27}" destId="{72DD598D-ACB7-49EE-8427-C70620348B4E}" srcOrd="0" destOrd="0" presId="urn:microsoft.com/office/officeart/2005/8/layout/vList2"/>
    <dgm:cxn modelId="{78C5776C-109D-47A8-A377-09663C164B41}" type="presOf" srcId="{60AE8284-8BB0-4E85-A288-41CB7FBB9D4D}" destId="{409E746F-52AC-4925-B822-C88BE8F42E75}" srcOrd="0" destOrd="0" presId="urn:microsoft.com/office/officeart/2005/8/layout/vList2"/>
    <dgm:cxn modelId="{10F26290-0577-44C3-915A-1CF43145EC5F}" type="presOf" srcId="{A2EDF7A1-3CE6-4D83-A203-38A3A2817E6D}" destId="{33DE08BE-D516-4456-AC79-F6E46B2DA0E6}" srcOrd="0" destOrd="0" presId="urn:microsoft.com/office/officeart/2005/8/layout/vList2"/>
    <dgm:cxn modelId="{595963F0-457B-4E10-BE8C-D6F376F9E910}" srcId="{A2EDF7A1-3CE6-4D83-A203-38A3A2817E6D}" destId="{7F13F18C-A891-4D51-9C27-983D8ADE87A6}" srcOrd="0" destOrd="0" parTransId="{68576247-537E-4A6D-A83D-9CCF4E778F1F}" sibTransId="{F7458081-587E-4405-96D6-D06209972B45}"/>
    <dgm:cxn modelId="{DB01B95F-F381-4098-9703-19BEB195D65E}" type="presOf" srcId="{13AA5375-3F11-4F84-B9A7-59FB886377D1}" destId="{7DB4B8AC-52EF-46FE-9C4A-2774541FEE88}" srcOrd="0" destOrd="0" presId="urn:microsoft.com/office/officeart/2005/8/layout/vList2"/>
    <dgm:cxn modelId="{678CAFEB-755F-4F88-84B9-39554E32EC6F}" srcId="{A3A9DC62-E901-412C-AFDE-85DF8C104B27}" destId="{EF5DEB6E-B104-4E98-AC4E-EF5E23B78AA0}" srcOrd="2" destOrd="0" parTransId="{0F1A65AB-57C8-49D1-95E9-8D99D64ACB78}" sibTransId="{A9761BFC-97CA-4B70-ACBE-1ACEE542E33F}"/>
    <dgm:cxn modelId="{B98B267A-87B6-4277-899B-0EF84901205C}" srcId="{A3A9DC62-E901-412C-AFDE-85DF8C104B27}" destId="{A2EDF7A1-3CE6-4D83-A203-38A3A2817E6D}" srcOrd="0" destOrd="0" parTransId="{926AB168-DED9-48C0-B261-4104270E59D4}" sibTransId="{654808A9-BFA5-4898-A053-133E6B6B7CF3}"/>
    <dgm:cxn modelId="{B28F3460-E16E-4F6E-87AB-548C85EFD323}" type="presOf" srcId="{EF5DEB6E-B104-4E98-AC4E-EF5E23B78AA0}" destId="{A17DB602-BACD-4603-B190-E0B1C1347A51}" srcOrd="0" destOrd="0" presId="urn:microsoft.com/office/officeart/2005/8/layout/vList2"/>
    <dgm:cxn modelId="{4EE38B20-98A1-4101-AE3E-0834BA7C717C}" type="presOf" srcId="{03586B32-FB00-49DF-9FCE-2E0FB63179A0}" destId="{00CC65C8-11DC-4851-A74A-C4E617E2DD30}" srcOrd="0" destOrd="0" presId="urn:microsoft.com/office/officeart/2005/8/layout/vList2"/>
    <dgm:cxn modelId="{95D9A0BD-78FB-492A-852E-6614D25E751D}" srcId="{A3A9DC62-E901-412C-AFDE-85DF8C104B27}" destId="{13AA5375-3F11-4F84-B9A7-59FB886377D1}" srcOrd="1" destOrd="0" parTransId="{697EEDCC-AD01-4F82-8ABB-9097F8E2EF0B}" sibTransId="{E9357EAE-8E1A-4DE4-B37C-E33423775FFB}"/>
    <dgm:cxn modelId="{D41A892E-F0FB-4DE8-9CE7-71843C7E6355}" srcId="{13AA5375-3F11-4F84-B9A7-59FB886377D1}" destId="{60AE8284-8BB0-4E85-A288-41CB7FBB9D4D}" srcOrd="0" destOrd="0" parTransId="{4063C859-6895-478D-B049-83012F7D2F87}" sibTransId="{90B62FBD-0451-47A4-8E08-DD4E0078B3BA}"/>
    <dgm:cxn modelId="{BBD27665-4C0D-4198-B407-F06BA2738CA2}" type="presParOf" srcId="{72DD598D-ACB7-49EE-8427-C70620348B4E}" destId="{33DE08BE-D516-4456-AC79-F6E46B2DA0E6}" srcOrd="0" destOrd="0" presId="urn:microsoft.com/office/officeart/2005/8/layout/vList2"/>
    <dgm:cxn modelId="{636CB14D-7373-4BD7-AC08-B94956E41BA4}" type="presParOf" srcId="{72DD598D-ACB7-49EE-8427-C70620348B4E}" destId="{218D7175-6656-406A-B324-065737A74EF1}" srcOrd="1" destOrd="0" presId="urn:microsoft.com/office/officeart/2005/8/layout/vList2"/>
    <dgm:cxn modelId="{7DAA257D-504A-4BCC-A23F-0BFB486D2E18}" type="presParOf" srcId="{72DD598D-ACB7-49EE-8427-C70620348B4E}" destId="{7DB4B8AC-52EF-46FE-9C4A-2774541FEE88}" srcOrd="2" destOrd="0" presId="urn:microsoft.com/office/officeart/2005/8/layout/vList2"/>
    <dgm:cxn modelId="{720697BC-C5A9-4768-89DD-8731C52FD135}" type="presParOf" srcId="{72DD598D-ACB7-49EE-8427-C70620348B4E}" destId="{409E746F-52AC-4925-B822-C88BE8F42E75}" srcOrd="3" destOrd="0" presId="urn:microsoft.com/office/officeart/2005/8/layout/vList2"/>
    <dgm:cxn modelId="{3F1FF5FC-D913-4B8A-BF10-7464122E3622}" type="presParOf" srcId="{72DD598D-ACB7-49EE-8427-C70620348B4E}" destId="{A17DB602-BACD-4603-B190-E0B1C1347A51}" srcOrd="4" destOrd="0" presId="urn:microsoft.com/office/officeart/2005/8/layout/vList2"/>
    <dgm:cxn modelId="{72EAC002-FB73-4399-BC7E-9B54A4B1C35C}" type="presParOf" srcId="{72DD598D-ACB7-49EE-8427-C70620348B4E}" destId="{00CC65C8-11DC-4851-A74A-C4E617E2DD30}" srcOrd="5" destOrd="0" presId="urn:microsoft.com/office/officeart/2005/8/layout/vList2"/>
  </dgm:cxnLst>
  <dgm:bg>
    <a:solidFill>
      <a:schemeClr val="accent5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E3ED9F-189B-4CF0-9388-A2851716D9F1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617362-1DC7-4057-BE6A-0638E6EF31CD}">
      <dgm:prSet phldrT="[Текст]" custT="1"/>
      <dgm:spPr>
        <a:solidFill>
          <a:schemeClr val="accent6">
            <a:lumMod val="75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Доступная среда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70D306-6722-4A29-B3CF-F872D95CC99C}" type="parTrans" cxnId="{3ED0B779-3A41-4ADD-80BA-43A375D3A6A2}">
      <dgm:prSet/>
      <dgm:spPr/>
      <dgm:t>
        <a:bodyPr/>
        <a:lstStyle/>
        <a:p>
          <a:endParaRPr lang="ru-RU"/>
        </a:p>
      </dgm:t>
    </dgm:pt>
    <dgm:pt modelId="{0BCCAD84-EBA3-4323-BDFD-D2DB9191C8DC}" type="sibTrans" cxnId="{3ED0B779-3A41-4ADD-80BA-43A375D3A6A2}">
      <dgm:prSet/>
      <dgm:spPr/>
      <dgm:t>
        <a:bodyPr/>
        <a:lstStyle/>
        <a:p>
          <a:endParaRPr lang="ru-RU"/>
        </a:p>
      </dgm:t>
    </dgm:pt>
    <dgm:pt modelId="{78FEDA0E-7FDE-4941-9ABA-715E868E8AB3}">
      <dgm:prSet phldrT="[Текст]" custT="1"/>
      <dgm:spPr>
        <a:solidFill>
          <a:schemeClr val="accent6">
            <a:lumMod val="75000"/>
            <a:alpha val="89804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обеспечение беспрепятственного доступа маломобильных групп населения в учреждение  и перемещение на его территории</a:t>
          </a:r>
          <a:endParaRPr lang="ru-RU" sz="1800" dirty="0"/>
        </a:p>
      </dgm:t>
    </dgm:pt>
    <dgm:pt modelId="{987D0CD4-A7D3-4F12-A34E-45B3760DCE66}" type="parTrans" cxnId="{87632AA5-DB09-4CFE-BEE1-A21F3462EDE2}">
      <dgm:prSet/>
      <dgm:spPr/>
      <dgm:t>
        <a:bodyPr/>
        <a:lstStyle/>
        <a:p>
          <a:endParaRPr lang="ru-RU"/>
        </a:p>
      </dgm:t>
    </dgm:pt>
    <dgm:pt modelId="{2599D7BE-1C96-497B-A62D-DEFC721E2334}" type="sibTrans" cxnId="{87632AA5-DB09-4CFE-BEE1-A21F3462EDE2}">
      <dgm:prSet/>
      <dgm:spPr/>
      <dgm:t>
        <a:bodyPr/>
        <a:lstStyle/>
        <a:p>
          <a:endParaRPr lang="ru-RU"/>
        </a:p>
      </dgm:t>
    </dgm:pt>
    <dgm:pt modelId="{CB678B0A-9451-4892-A0E6-AB83E1F233FA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Пациентоориентированность </a:t>
          </a:r>
          <a:endParaRPr lang="ru-RU" sz="1800" dirty="0"/>
        </a:p>
      </dgm:t>
    </dgm:pt>
    <dgm:pt modelId="{0441ABFC-567D-4943-A11B-EB90B0512398}" type="parTrans" cxnId="{5533238D-F4F1-41A9-A741-AD1BF9A598A7}">
      <dgm:prSet/>
      <dgm:spPr/>
      <dgm:t>
        <a:bodyPr/>
        <a:lstStyle/>
        <a:p>
          <a:endParaRPr lang="ru-RU"/>
        </a:p>
      </dgm:t>
    </dgm:pt>
    <dgm:pt modelId="{49487F4A-8367-4160-93BD-A0E03A0DCAA1}" type="sibTrans" cxnId="{5533238D-F4F1-41A9-A741-AD1BF9A598A7}">
      <dgm:prSet/>
      <dgm:spPr/>
      <dgm:t>
        <a:bodyPr/>
        <a:lstStyle/>
        <a:p>
          <a:endParaRPr lang="ru-RU"/>
        </a:p>
      </dgm:t>
    </dgm:pt>
    <dgm:pt modelId="{55BBEF56-B9C0-4F96-933B-30A464C69965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Соблюдение этики и деонтологии</a:t>
          </a:r>
        </a:p>
      </dgm:t>
    </dgm:pt>
    <dgm:pt modelId="{D8E2EFB0-81E7-4DFA-918B-0CFFD76AEEA9}" type="parTrans" cxnId="{B6EAA9BE-000E-43F5-85B4-B80D4BCBC053}">
      <dgm:prSet/>
      <dgm:spPr/>
      <dgm:t>
        <a:bodyPr/>
        <a:lstStyle/>
        <a:p>
          <a:endParaRPr lang="ru-RU"/>
        </a:p>
      </dgm:t>
    </dgm:pt>
    <dgm:pt modelId="{885FA16F-3EDC-4AFD-89F4-EB619965EBFC}" type="sibTrans" cxnId="{B6EAA9BE-000E-43F5-85B4-B80D4BCBC053}">
      <dgm:prSet/>
      <dgm:spPr/>
      <dgm:t>
        <a:bodyPr/>
        <a:lstStyle/>
        <a:p>
          <a:endParaRPr lang="ru-RU"/>
        </a:p>
      </dgm:t>
    </dgm:pt>
    <dgm:pt modelId="{2BF9002C-978F-49D7-8A4C-DBD779AA9E23}">
      <dgm:prSet custT="1"/>
      <dgm:spPr>
        <a:solidFill>
          <a:schemeClr val="bg2">
            <a:lumMod val="40000"/>
            <a:lumOff val="6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Время ожидания медицинской услуги,  удобство записи на прием</a:t>
          </a:r>
        </a:p>
      </dgm:t>
    </dgm:pt>
    <dgm:pt modelId="{14A83FA0-90C1-4008-9C7B-EC8B4C0D03AD}" type="parTrans" cxnId="{00B25800-D313-476B-9565-1D85E4902227}">
      <dgm:prSet/>
      <dgm:spPr/>
      <dgm:t>
        <a:bodyPr/>
        <a:lstStyle/>
        <a:p>
          <a:endParaRPr lang="ru-RU"/>
        </a:p>
      </dgm:t>
    </dgm:pt>
    <dgm:pt modelId="{2FED16A7-6CC6-4A46-96A8-9AC34ED8D94E}" type="sibTrans" cxnId="{00B25800-D313-476B-9565-1D85E4902227}">
      <dgm:prSet/>
      <dgm:spPr/>
      <dgm:t>
        <a:bodyPr/>
        <a:lstStyle/>
        <a:p>
          <a:endParaRPr lang="ru-RU"/>
        </a:p>
      </dgm:t>
    </dgm:pt>
    <dgm:pt modelId="{5A90FF0C-1FD0-4273-BC10-9EA43E1E1F67}">
      <dgm:prSet custT="1"/>
      <dgm:spPr>
        <a:solidFill>
          <a:schemeClr val="bg2">
            <a:lumMod val="40000"/>
            <a:lumOff val="60000"/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ctr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предварительная запись по телефону или через электронную регистратуру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10B2E1D-7629-4140-B5D5-BD5346C8F250}" type="parTrans" cxnId="{0280D0D9-9BE3-43D9-9330-0599C4B15ABB}">
      <dgm:prSet/>
      <dgm:spPr/>
      <dgm:t>
        <a:bodyPr/>
        <a:lstStyle/>
        <a:p>
          <a:endParaRPr lang="ru-RU"/>
        </a:p>
      </dgm:t>
    </dgm:pt>
    <dgm:pt modelId="{FB061A4F-F03B-4A3C-BC90-4BC99E5BEBE4}" type="sibTrans" cxnId="{0280D0D9-9BE3-43D9-9330-0599C4B15ABB}">
      <dgm:prSet/>
      <dgm:spPr/>
      <dgm:t>
        <a:bodyPr/>
        <a:lstStyle/>
        <a:p>
          <a:endParaRPr lang="ru-RU"/>
        </a:p>
      </dgm:t>
    </dgm:pt>
    <dgm:pt modelId="{6DABE2F9-B2A0-46D3-988F-FACD8B68C197}">
      <dgm:prSet phldrT="[Текст]" custT="1"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модель взаимодействия персонала с пациентом ориентированная  на интересы пациента</a:t>
          </a:r>
          <a:endParaRPr lang="ru-RU" sz="1800" dirty="0"/>
        </a:p>
      </dgm:t>
    </dgm:pt>
    <dgm:pt modelId="{88748EEE-4731-487C-8982-697A573DC32D}" type="parTrans" cxnId="{3A69179B-9913-4E05-AC1C-1314AF270AC1}">
      <dgm:prSet/>
      <dgm:spPr/>
      <dgm:t>
        <a:bodyPr/>
        <a:lstStyle/>
        <a:p>
          <a:endParaRPr lang="ru-RU"/>
        </a:p>
      </dgm:t>
    </dgm:pt>
    <dgm:pt modelId="{81219204-F760-4D10-A0DC-665BA098D96F}" type="sibTrans" cxnId="{3A69179B-9913-4E05-AC1C-1314AF270AC1}">
      <dgm:prSet/>
      <dgm:spPr/>
      <dgm:t>
        <a:bodyPr/>
        <a:lstStyle/>
        <a:p>
          <a:endParaRPr lang="ru-RU"/>
        </a:p>
      </dgm:t>
    </dgm:pt>
    <dgm:pt modelId="{0DA8453B-C771-4E7F-898B-0EA70F17425A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ctr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правила при общении с пациентами в зависимости от вида заболевания, инвалидности 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29B1FC5-66FE-4475-9BEC-F9C5994F28B8}" type="parTrans" cxnId="{BA397964-FCA5-42BF-9EFE-A2DE04CB05B2}">
      <dgm:prSet/>
      <dgm:spPr/>
    </dgm:pt>
    <dgm:pt modelId="{8266D40B-F64C-4889-8772-FEC5B1B7AF21}" type="sibTrans" cxnId="{BA397964-FCA5-42BF-9EFE-A2DE04CB05B2}">
      <dgm:prSet/>
      <dgm:spPr/>
    </dgm:pt>
    <dgm:pt modelId="{B8372BAF-BF3E-4BA5-BD8A-8D346C482EB1}" type="pres">
      <dgm:prSet presAssocID="{09E3ED9F-189B-4CF0-9388-A2851716D9F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E28741-213D-4FCB-959D-BE813DF91687}" type="pres">
      <dgm:prSet presAssocID="{39617362-1DC7-4057-BE6A-0638E6EF31CD}" presName="linNode" presStyleCnt="0"/>
      <dgm:spPr/>
    </dgm:pt>
    <dgm:pt modelId="{94171AE8-6917-4946-87EB-10EAD0598B27}" type="pres">
      <dgm:prSet presAssocID="{39617362-1DC7-4057-BE6A-0638E6EF31CD}" presName="parentShp" presStyleLbl="node1" presStyleIdx="0" presStyleCnt="4" custScaleX="147134" custLinFactNeighborX="-5612" custLinFactNeighborY="-7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A9F59-9DD2-4F00-A837-170838C708E3}" type="pres">
      <dgm:prSet presAssocID="{39617362-1DC7-4057-BE6A-0638E6EF31CD}" presName="childShp" presStyleLbl="bgAccFollowNode1" presStyleIdx="0" presStyleCnt="4" custScaleX="145336" custScaleY="111817" custLinFactNeighborX="1825" custLinFactNeighborY="-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A941DD-901F-46B7-92B2-ACA93E8C6104}" type="pres">
      <dgm:prSet presAssocID="{0BCCAD84-EBA3-4323-BDFD-D2DB9191C8DC}" presName="spacing" presStyleCnt="0"/>
      <dgm:spPr/>
    </dgm:pt>
    <dgm:pt modelId="{1F7A97F0-582F-4C23-AC59-E8F732441034}" type="pres">
      <dgm:prSet presAssocID="{CB678B0A-9451-4892-A0E6-AB83E1F233FA}" presName="linNode" presStyleCnt="0"/>
      <dgm:spPr/>
    </dgm:pt>
    <dgm:pt modelId="{902000D3-C6B1-4D3F-9000-5A54595A2E16}" type="pres">
      <dgm:prSet presAssocID="{CB678B0A-9451-4892-A0E6-AB83E1F233FA}" presName="parentShp" presStyleLbl="node1" presStyleIdx="1" presStyleCnt="4" custScaleX="100052" custScaleY="118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9A714-B5FD-43AB-917E-88011A01999F}" type="pres">
      <dgm:prSet presAssocID="{CB678B0A-9451-4892-A0E6-AB83E1F233FA}" presName="childShp" presStyleLbl="bgAccFollowNode1" presStyleIdx="1" presStyleCnt="4" custScaleY="93683" custLinFactNeighborX="757" custLinFactNeighborY="-1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F9909-D8D4-4D0B-9AA9-29DD1ED26C59}" type="pres">
      <dgm:prSet presAssocID="{49487F4A-8367-4160-93BD-A0E03A0DCAA1}" presName="spacing" presStyleCnt="0"/>
      <dgm:spPr/>
    </dgm:pt>
    <dgm:pt modelId="{B0759891-EE1E-4FD7-B990-BF44323C39A5}" type="pres">
      <dgm:prSet presAssocID="{2BF9002C-978F-49D7-8A4C-DBD779AA9E23}" presName="linNode" presStyleCnt="0"/>
      <dgm:spPr/>
    </dgm:pt>
    <dgm:pt modelId="{F8A16B99-700D-4A45-ABEC-3396AE7C594C}" type="pres">
      <dgm:prSet presAssocID="{2BF9002C-978F-49D7-8A4C-DBD779AA9E23}" presName="parentShp" presStyleLbl="node1" presStyleIdx="2" presStyleCnt="4" custScaleX="107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9D84F-1E19-4164-952E-2558E0E3186D}" type="pres">
      <dgm:prSet presAssocID="{2BF9002C-978F-49D7-8A4C-DBD779AA9E23}" presName="childShp" presStyleLbl="bgAccFollowNode1" presStyleIdx="2" presStyleCnt="4" custScaleY="97732" custLinFactNeighborX="2287" custLinFactNeighborY="-21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4D6A1-C030-487A-B6DF-05F0F3C10667}" type="pres">
      <dgm:prSet presAssocID="{2FED16A7-6CC6-4A46-96A8-9AC34ED8D94E}" presName="spacing" presStyleCnt="0"/>
      <dgm:spPr/>
    </dgm:pt>
    <dgm:pt modelId="{A3CC2B6A-DFC7-4F7D-8C2B-BF537C8E6148}" type="pres">
      <dgm:prSet presAssocID="{55BBEF56-B9C0-4F96-933B-30A464C69965}" presName="linNode" presStyleCnt="0"/>
      <dgm:spPr/>
    </dgm:pt>
    <dgm:pt modelId="{26E9DD5A-262D-4E12-8F1D-5D9C52EB4CAC}" type="pres">
      <dgm:prSet presAssocID="{55BBEF56-B9C0-4F96-933B-30A464C69965}" presName="parentShp" presStyleLbl="node1" presStyleIdx="3" presStyleCnt="4" custScaleX="107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990F3-2C36-4A72-8906-A0FC4C0A3476}" type="pres">
      <dgm:prSet presAssocID="{55BBEF56-B9C0-4F96-933B-30A464C69965}" presName="childShp" presStyleLbl="bgAccFollowNode1" presStyleIdx="3" presStyleCnt="4" custLinFactNeighborX="206" custLinFactNeighborY="9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80D0D9-9BE3-43D9-9330-0599C4B15ABB}" srcId="{2BF9002C-978F-49D7-8A4C-DBD779AA9E23}" destId="{5A90FF0C-1FD0-4273-BC10-9EA43E1E1F67}" srcOrd="0" destOrd="0" parTransId="{010B2E1D-7629-4140-B5D5-BD5346C8F250}" sibTransId="{FB061A4F-F03B-4A3C-BC90-4BC99E5BEBE4}"/>
    <dgm:cxn modelId="{03E6F3BD-CF46-48BF-AB04-F26532B4E8B7}" type="presOf" srcId="{09E3ED9F-189B-4CF0-9388-A2851716D9F1}" destId="{B8372BAF-BF3E-4BA5-BD8A-8D346C482EB1}" srcOrd="0" destOrd="0" presId="urn:microsoft.com/office/officeart/2005/8/layout/vList6"/>
    <dgm:cxn modelId="{3ED0B779-3A41-4ADD-80BA-43A375D3A6A2}" srcId="{09E3ED9F-189B-4CF0-9388-A2851716D9F1}" destId="{39617362-1DC7-4057-BE6A-0638E6EF31CD}" srcOrd="0" destOrd="0" parTransId="{5070D306-6722-4A29-B3CF-F872D95CC99C}" sibTransId="{0BCCAD84-EBA3-4323-BDFD-D2DB9191C8DC}"/>
    <dgm:cxn modelId="{3A69179B-9913-4E05-AC1C-1314AF270AC1}" srcId="{CB678B0A-9451-4892-A0E6-AB83E1F233FA}" destId="{6DABE2F9-B2A0-46D3-988F-FACD8B68C197}" srcOrd="0" destOrd="0" parTransId="{88748EEE-4731-487C-8982-697A573DC32D}" sibTransId="{81219204-F760-4D10-A0DC-665BA098D96F}"/>
    <dgm:cxn modelId="{A85A6325-73DA-405C-A523-081A9FE8261A}" type="presOf" srcId="{0DA8453B-C771-4E7F-898B-0EA70F17425A}" destId="{673990F3-2C36-4A72-8906-A0FC4C0A3476}" srcOrd="0" destOrd="0" presId="urn:microsoft.com/office/officeart/2005/8/layout/vList6"/>
    <dgm:cxn modelId="{0E9EF423-A429-4E14-9D0E-92D50DD1EABE}" type="presOf" srcId="{2BF9002C-978F-49D7-8A4C-DBD779AA9E23}" destId="{F8A16B99-700D-4A45-ABEC-3396AE7C594C}" srcOrd="0" destOrd="0" presId="urn:microsoft.com/office/officeart/2005/8/layout/vList6"/>
    <dgm:cxn modelId="{325A2464-B7BC-4995-A559-AADEE5B666F8}" type="presOf" srcId="{5A90FF0C-1FD0-4273-BC10-9EA43E1E1F67}" destId="{A019D84F-1E19-4164-952E-2558E0E3186D}" srcOrd="0" destOrd="0" presId="urn:microsoft.com/office/officeart/2005/8/layout/vList6"/>
    <dgm:cxn modelId="{D3E48A31-28C1-4D13-B278-E66FEBE42529}" type="presOf" srcId="{CB678B0A-9451-4892-A0E6-AB83E1F233FA}" destId="{902000D3-C6B1-4D3F-9000-5A54595A2E16}" srcOrd="0" destOrd="0" presId="urn:microsoft.com/office/officeart/2005/8/layout/vList6"/>
    <dgm:cxn modelId="{B8A8ED00-DD0D-4CA6-9A90-3F87137862C8}" type="presOf" srcId="{78FEDA0E-7FDE-4941-9ABA-715E868E8AB3}" destId="{983A9F59-9DD2-4F00-A837-170838C708E3}" srcOrd="0" destOrd="0" presId="urn:microsoft.com/office/officeart/2005/8/layout/vList6"/>
    <dgm:cxn modelId="{87632AA5-DB09-4CFE-BEE1-A21F3462EDE2}" srcId="{39617362-1DC7-4057-BE6A-0638E6EF31CD}" destId="{78FEDA0E-7FDE-4941-9ABA-715E868E8AB3}" srcOrd="0" destOrd="0" parTransId="{987D0CD4-A7D3-4F12-A34E-45B3760DCE66}" sibTransId="{2599D7BE-1C96-497B-A62D-DEFC721E2334}"/>
    <dgm:cxn modelId="{5533238D-F4F1-41A9-A741-AD1BF9A598A7}" srcId="{09E3ED9F-189B-4CF0-9388-A2851716D9F1}" destId="{CB678B0A-9451-4892-A0E6-AB83E1F233FA}" srcOrd="1" destOrd="0" parTransId="{0441ABFC-567D-4943-A11B-EB90B0512398}" sibTransId="{49487F4A-8367-4160-93BD-A0E03A0DCAA1}"/>
    <dgm:cxn modelId="{BA397964-FCA5-42BF-9EFE-A2DE04CB05B2}" srcId="{55BBEF56-B9C0-4F96-933B-30A464C69965}" destId="{0DA8453B-C771-4E7F-898B-0EA70F17425A}" srcOrd="0" destOrd="0" parTransId="{629B1FC5-66FE-4475-9BEC-F9C5994F28B8}" sibTransId="{8266D40B-F64C-4889-8772-FEC5B1B7AF21}"/>
    <dgm:cxn modelId="{00B25800-D313-476B-9565-1D85E4902227}" srcId="{09E3ED9F-189B-4CF0-9388-A2851716D9F1}" destId="{2BF9002C-978F-49D7-8A4C-DBD779AA9E23}" srcOrd="2" destOrd="0" parTransId="{14A83FA0-90C1-4008-9C7B-EC8B4C0D03AD}" sibTransId="{2FED16A7-6CC6-4A46-96A8-9AC34ED8D94E}"/>
    <dgm:cxn modelId="{B6EAA9BE-000E-43F5-85B4-B80D4BCBC053}" srcId="{09E3ED9F-189B-4CF0-9388-A2851716D9F1}" destId="{55BBEF56-B9C0-4F96-933B-30A464C69965}" srcOrd="3" destOrd="0" parTransId="{D8E2EFB0-81E7-4DFA-918B-0CFFD76AEEA9}" sibTransId="{885FA16F-3EDC-4AFD-89F4-EB619965EBFC}"/>
    <dgm:cxn modelId="{8C396AD7-80DA-4A0F-A870-B51DE9DB33EC}" type="presOf" srcId="{6DABE2F9-B2A0-46D3-988F-FACD8B68C197}" destId="{FF59A714-B5FD-43AB-917E-88011A01999F}" srcOrd="0" destOrd="0" presId="urn:microsoft.com/office/officeart/2005/8/layout/vList6"/>
    <dgm:cxn modelId="{4EB4F072-7190-4AC2-BACC-1D9FA44DB454}" type="presOf" srcId="{55BBEF56-B9C0-4F96-933B-30A464C69965}" destId="{26E9DD5A-262D-4E12-8F1D-5D9C52EB4CAC}" srcOrd="0" destOrd="0" presId="urn:microsoft.com/office/officeart/2005/8/layout/vList6"/>
    <dgm:cxn modelId="{CD618855-9586-48C9-A16F-C4D311769F0B}" type="presOf" srcId="{39617362-1DC7-4057-BE6A-0638E6EF31CD}" destId="{94171AE8-6917-4946-87EB-10EAD0598B27}" srcOrd="0" destOrd="0" presId="urn:microsoft.com/office/officeart/2005/8/layout/vList6"/>
    <dgm:cxn modelId="{AC414780-2273-4D7F-9608-CCC567ABEC21}" type="presParOf" srcId="{B8372BAF-BF3E-4BA5-BD8A-8D346C482EB1}" destId="{F1E28741-213D-4FCB-959D-BE813DF91687}" srcOrd="0" destOrd="0" presId="urn:microsoft.com/office/officeart/2005/8/layout/vList6"/>
    <dgm:cxn modelId="{E969984E-024D-4A77-B1D7-CDA4323696A1}" type="presParOf" srcId="{F1E28741-213D-4FCB-959D-BE813DF91687}" destId="{94171AE8-6917-4946-87EB-10EAD0598B27}" srcOrd="0" destOrd="0" presId="urn:microsoft.com/office/officeart/2005/8/layout/vList6"/>
    <dgm:cxn modelId="{E5E235E8-7F43-4571-87B7-D8BA585A46BC}" type="presParOf" srcId="{F1E28741-213D-4FCB-959D-BE813DF91687}" destId="{983A9F59-9DD2-4F00-A837-170838C708E3}" srcOrd="1" destOrd="0" presId="urn:microsoft.com/office/officeart/2005/8/layout/vList6"/>
    <dgm:cxn modelId="{469F3AAB-D196-40DD-B3AC-87650357B72E}" type="presParOf" srcId="{B8372BAF-BF3E-4BA5-BD8A-8D346C482EB1}" destId="{DBA941DD-901F-46B7-92B2-ACA93E8C6104}" srcOrd="1" destOrd="0" presId="urn:microsoft.com/office/officeart/2005/8/layout/vList6"/>
    <dgm:cxn modelId="{39632A2B-A6EA-4E9D-8F7E-54546A5CB582}" type="presParOf" srcId="{B8372BAF-BF3E-4BA5-BD8A-8D346C482EB1}" destId="{1F7A97F0-582F-4C23-AC59-E8F732441034}" srcOrd="2" destOrd="0" presId="urn:microsoft.com/office/officeart/2005/8/layout/vList6"/>
    <dgm:cxn modelId="{09185D7C-783C-4574-9135-313C709F4621}" type="presParOf" srcId="{1F7A97F0-582F-4C23-AC59-E8F732441034}" destId="{902000D3-C6B1-4D3F-9000-5A54595A2E16}" srcOrd="0" destOrd="0" presId="urn:microsoft.com/office/officeart/2005/8/layout/vList6"/>
    <dgm:cxn modelId="{46CF2497-5535-4474-8D8E-E6DF75AE935F}" type="presParOf" srcId="{1F7A97F0-582F-4C23-AC59-E8F732441034}" destId="{FF59A714-B5FD-43AB-917E-88011A01999F}" srcOrd="1" destOrd="0" presId="urn:microsoft.com/office/officeart/2005/8/layout/vList6"/>
    <dgm:cxn modelId="{ED57BE8F-D4EB-40B6-88EC-6A08DB532016}" type="presParOf" srcId="{B8372BAF-BF3E-4BA5-BD8A-8D346C482EB1}" destId="{890F9909-D8D4-4D0B-9AA9-29DD1ED26C59}" srcOrd="3" destOrd="0" presId="urn:microsoft.com/office/officeart/2005/8/layout/vList6"/>
    <dgm:cxn modelId="{B092759B-C651-451D-9772-F1436E15C834}" type="presParOf" srcId="{B8372BAF-BF3E-4BA5-BD8A-8D346C482EB1}" destId="{B0759891-EE1E-4FD7-B990-BF44323C39A5}" srcOrd="4" destOrd="0" presId="urn:microsoft.com/office/officeart/2005/8/layout/vList6"/>
    <dgm:cxn modelId="{9A5D8CE7-D8D3-4598-BD2C-40BFF45B2BA4}" type="presParOf" srcId="{B0759891-EE1E-4FD7-B990-BF44323C39A5}" destId="{F8A16B99-700D-4A45-ABEC-3396AE7C594C}" srcOrd="0" destOrd="0" presId="urn:microsoft.com/office/officeart/2005/8/layout/vList6"/>
    <dgm:cxn modelId="{AAFB1529-6D01-4218-B511-D39F1C9FD608}" type="presParOf" srcId="{B0759891-EE1E-4FD7-B990-BF44323C39A5}" destId="{A019D84F-1E19-4164-952E-2558E0E3186D}" srcOrd="1" destOrd="0" presId="urn:microsoft.com/office/officeart/2005/8/layout/vList6"/>
    <dgm:cxn modelId="{51D82B8A-1955-4C84-99E5-66EF15C74B92}" type="presParOf" srcId="{B8372BAF-BF3E-4BA5-BD8A-8D346C482EB1}" destId="{F904D6A1-C030-487A-B6DF-05F0F3C10667}" srcOrd="5" destOrd="0" presId="urn:microsoft.com/office/officeart/2005/8/layout/vList6"/>
    <dgm:cxn modelId="{777133DB-D9C6-4C08-91E0-55E3E91FCE83}" type="presParOf" srcId="{B8372BAF-BF3E-4BA5-BD8A-8D346C482EB1}" destId="{A3CC2B6A-DFC7-4F7D-8C2B-BF537C8E6148}" srcOrd="6" destOrd="0" presId="urn:microsoft.com/office/officeart/2005/8/layout/vList6"/>
    <dgm:cxn modelId="{6C3A8E89-1950-4CCB-A07E-FAC3F8490D03}" type="presParOf" srcId="{A3CC2B6A-DFC7-4F7D-8C2B-BF537C8E6148}" destId="{26E9DD5A-262D-4E12-8F1D-5D9C52EB4CAC}" srcOrd="0" destOrd="0" presId="urn:microsoft.com/office/officeart/2005/8/layout/vList6"/>
    <dgm:cxn modelId="{020C624F-540A-451C-AA6B-EF4C4E19A4E9}" type="presParOf" srcId="{A3CC2B6A-DFC7-4F7D-8C2B-BF537C8E6148}" destId="{673990F3-2C36-4A72-8906-A0FC4C0A347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06AA5A-D0A2-4431-993C-8DDEBD4D861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09B75A-5F66-4B5A-A45D-A20D30E3F057}">
      <dgm:prSet phldrT="[Текст]"/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Встреча пациента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F30CEF40-A6FE-4C99-A841-0152D0F15C11}" type="parTrans" cxnId="{EBE75F4C-F395-46B6-AA9A-F5A40EB17D9F}">
      <dgm:prSet/>
      <dgm:spPr/>
      <dgm:t>
        <a:bodyPr/>
        <a:lstStyle/>
        <a:p>
          <a:endParaRPr lang="ru-RU"/>
        </a:p>
      </dgm:t>
    </dgm:pt>
    <dgm:pt modelId="{C051DE68-A75D-4916-A3E2-C9A2E78E8E1E}" type="sibTrans" cxnId="{EBE75F4C-F395-46B6-AA9A-F5A40EB17D9F}">
      <dgm:prSet/>
      <dgm:spPr/>
      <dgm:t>
        <a:bodyPr/>
        <a:lstStyle/>
        <a:p>
          <a:endParaRPr lang="ru-RU"/>
        </a:p>
      </dgm:t>
    </dgm:pt>
    <dgm:pt modelId="{F3D0B1E5-8F2E-4ABF-B0B3-54BE3403AA38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3">
              <a:lumMod val="75000"/>
              <a:alpha val="90000"/>
            </a:schemeClr>
          </a:solidFill>
        </a:ln>
      </dgm:spPr>
      <dgm:t>
        <a:bodyPr/>
        <a:lstStyle/>
        <a:p>
          <a:endParaRPr lang="ru-RU" dirty="0"/>
        </a:p>
      </dgm:t>
    </dgm:pt>
    <dgm:pt modelId="{2834A6EA-F597-4C9C-A225-B40A497E8923}" type="parTrans" cxnId="{CE8B82CE-4F19-4786-9DB3-80C6C9AF7B07}">
      <dgm:prSet/>
      <dgm:spPr/>
      <dgm:t>
        <a:bodyPr/>
        <a:lstStyle/>
        <a:p>
          <a:endParaRPr lang="ru-RU"/>
        </a:p>
      </dgm:t>
    </dgm:pt>
    <dgm:pt modelId="{2AA64B39-2016-411B-B977-67B9DB71B9E0}" type="sibTrans" cxnId="{CE8B82CE-4F19-4786-9DB3-80C6C9AF7B07}">
      <dgm:prSet/>
      <dgm:spPr/>
      <dgm:t>
        <a:bodyPr/>
        <a:lstStyle/>
        <a:p>
          <a:endParaRPr lang="ru-RU"/>
        </a:p>
      </dgm:t>
    </dgm:pt>
    <dgm:pt modelId="{D6745B26-5D69-4227-B8CC-D5F1CCA5D803}">
      <dgm:prSet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Информирование о правилах предоставления медицинских услуг в учреждении</a:t>
          </a:r>
          <a:endParaRPr lang="ru-RU" dirty="0"/>
        </a:p>
      </dgm:t>
    </dgm:pt>
    <dgm:pt modelId="{5E3DDE96-3917-43E6-880E-13D3FE205CD1}" type="parTrans" cxnId="{63645041-470E-4CCC-A785-1A47285E0CC7}">
      <dgm:prSet/>
      <dgm:spPr/>
      <dgm:t>
        <a:bodyPr/>
        <a:lstStyle/>
        <a:p>
          <a:endParaRPr lang="ru-RU"/>
        </a:p>
      </dgm:t>
    </dgm:pt>
    <dgm:pt modelId="{7A9DC5CB-76BD-4B9C-A07B-81097136391B}" type="sibTrans" cxnId="{63645041-470E-4CCC-A785-1A47285E0CC7}">
      <dgm:prSet/>
      <dgm:spPr/>
      <dgm:t>
        <a:bodyPr/>
        <a:lstStyle/>
        <a:p>
          <a:endParaRPr lang="ru-RU"/>
        </a:p>
      </dgm:t>
    </dgm:pt>
    <dgm:pt modelId="{23640A22-827E-4738-93FB-AE1BB3C3C8B7}">
      <dgm:prSet phldrT="[Текст]" phldr="1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sz="200" dirty="0"/>
        </a:p>
      </dgm:t>
    </dgm:pt>
    <dgm:pt modelId="{A4AA5D78-91E5-4733-8CFE-F6AB83582292}" type="sibTrans" cxnId="{74971674-A676-4C13-9B68-56C6663DB6B8}">
      <dgm:prSet/>
      <dgm:spPr/>
      <dgm:t>
        <a:bodyPr/>
        <a:lstStyle/>
        <a:p>
          <a:endParaRPr lang="ru-RU"/>
        </a:p>
      </dgm:t>
    </dgm:pt>
    <dgm:pt modelId="{B1BE530B-DB70-48F2-9446-5C11932CB518}" type="parTrans" cxnId="{74971674-A676-4C13-9B68-56C6663DB6B8}">
      <dgm:prSet/>
      <dgm:spPr/>
      <dgm:t>
        <a:bodyPr/>
        <a:lstStyle/>
        <a:p>
          <a:endParaRPr lang="ru-RU"/>
        </a:p>
      </dgm:t>
    </dgm:pt>
    <dgm:pt modelId="{5CDCE1E9-E446-4E60-9C67-5E01B4E55907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 dirty="0"/>
        </a:p>
      </dgm:t>
    </dgm:pt>
    <dgm:pt modelId="{265C12FA-0ADB-4477-A313-A0241B0315A6}" type="parTrans" cxnId="{02633B98-EB54-49E1-91F8-0F2DD739231A}">
      <dgm:prSet/>
      <dgm:spPr/>
      <dgm:t>
        <a:bodyPr/>
        <a:lstStyle/>
        <a:p>
          <a:endParaRPr lang="ru-RU"/>
        </a:p>
      </dgm:t>
    </dgm:pt>
    <dgm:pt modelId="{E3FA3BD1-DAA9-4311-874F-1E783956254F}" type="sibTrans" cxnId="{02633B98-EB54-49E1-91F8-0F2DD739231A}">
      <dgm:prSet/>
      <dgm:spPr/>
      <dgm:t>
        <a:bodyPr/>
        <a:lstStyle/>
        <a:p>
          <a:endParaRPr lang="ru-RU"/>
        </a:p>
      </dgm:t>
    </dgm:pt>
    <dgm:pt modelId="{5771A1A2-F5B2-4C53-8EC9-5F7BCB573068}">
      <dgm:prSet/>
      <dgm:spPr>
        <a:solidFill>
          <a:schemeClr val="accent5">
            <a:lumMod val="60000"/>
            <a:lumOff val="40000"/>
            <a:alpha val="90000"/>
          </a:schemeClr>
        </a:solidFill>
        <a:ln>
          <a:solidFill>
            <a:schemeClr val="accent5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Оформление необходимых для получения услуги документов</a:t>
          </a:r>
          <a:endParaRPr lang="ru-RU" dirty="0"/>
        </a:p>
      </dgm:t>
    </dgm:pt>
    <dgm:pt modelId="{B7D3DF8A-8741-49E8-B6A1-3EC825FFF6B7}" type="parTrans" cxnId="{A97F8971-C362-4417-A096-8BB9FBD7C424}">
      <dgm:prSet/>
      <dgm:spPr/>
    </dgm:pt>
    <dgm:pt modelId="{906D945E-1EC3-45E8-B7C2-32EC5FCEFBF2}" type="sibTrans" cxnId="{A97F8971-C362-4417-A096-8BB9FBD7C424}">
      <dgm:prSet/>
      <dgm:spPr/>
    </dgm:pt>
    <dgm:pt modelId="{63DD8522-176B-47ED-98FE-75C370C65E0A}">
      <dgm:prSet/>
      <dgm:spPr>
        <a:solidFill>
          <a:schemeClr val="accent5">
            <a:lumMod val="60000"/>
            <a:lumOff val="40000"/>
            <a:alpha val="90000"/>
          </a:schemeClr>
        </a:solidFill>
        <a:ln>
          <a:solidFill>
            <a:schemeClr val="accent5">
              <a:lumMod val="75000"/>
              <a:alpha val="90000"/>
            </a:schemeClr>
          </a:solidFill>
        </a:ln>
      </dgm:spPr>
      <dgm:t>
        <a:bodyPr/>
        <a:lstStyle/>
        <a:p>
          <a:endParaRPr lang="ru-RU" dirty="0"/>
        </a:p>
      </dgm:t>
    </dgm:pt>
    <dgm:pt modelId="{50F9E31D-8721-4BBF-AA3B-C41E59C23F9F}" type="parTrans" cxnId="{087CBDB1-B8FE-4949-96A4-DBB767DC6410}">
      <dgm:prSet/>
      <dgm:spPr/>
    </dgm:pt>
    <dgm:pt modelId="{1F52F290-3B17-495F-9E17-C7D372EAC85D}" type="sibTrans" cxnId="{087CBDB1-B8FE-4949-96A4-DBB767DC6410}">
      <dgm:prSet/>
      <dgm:spPr/>
    </dgm:pt>
    <dgm:pt modelId="{E4CABEE5-A95A-457D-90CA-299CF73FDBB9}">
      <dgm:prSet phldrT="[Текст]"/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55526512-544A-41FC-AF06-923665750A9F}" type="parTrans" cxnId="{6DE5BECC-352E-422B-B26A-EC646EE4F8CC}">
      <dgm:prSet/>
      <dgm:spPr/>
    </dgm:pt>
    <dgm:pt modelId="{BECD42AF-4894-4CA2-B0B5-4E568B609580}" type="sibTrans" cxnId="{6DE5BECC-352E-422B-B26A-EC646EE4F8CC}">
      <dgm:prSet/>
      <dgm:spPr/>
    </dgm:pt>
    <dgm:pt modelId="{670AC3CC-2ACB-4609-A6D0-CD6361581016}" type="pres">
      <dgm:prSet presAssocID="{D006AA5A-D0A2-4431-993C-8DDEBD4D861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D462701-F957-4DB5-8B6E-192B742A5AFE}" type="pres">
      <dgm:prSet presAssocID="{23640A22-827E-4738-93FB-AE1BB3C3C8B7}" presName="linNode" presStyleCnt="0"/>
      <dgm:spPr/>
    </dgm:pt>
    <dgm:pt modelId="{AD6882B5-0638-4ABF-8EAF-97D61AB9B340}" type="pres">
      <dgm:prSet presAssocID="{23640A22-827E-4738-93FB-AE1BB3C3C8B7}" presName="parentShp" presStyleLbl="node1" presStyleIdx="0" presStyleCnt="3" custLinFactNeighborX="-2625" custLinFactNeighborY="3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BE2DA8-003E-4648-993C-9BE1C8FDAC9D}" type="pres">
      <dgm:prSet presAssocID="{23640A22-827E-4738-93FB-AE1BB3C3C8B7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2CE2F-E0D5-4A57-A12C-85781A7F8686}" type="pres">
      <dgm:prSet presAssocID="{A4AA5D78-91E5-4733-8CFE-F6AB83582292}" presName="spacing" presStyleCnt="0"/>
      <dgm:spPr/>
    </dgm:pt>
    <dgm:pt modelId="{EE693F47-5F73-4219-B33C-1015B5D28B63}" type="pres">
      <dgm:prSet presAssocID="{F3D0B1E5-8F2E-4ABF-B0B3-54BE3403AA38}" presName="linNode" presStyleCnt="0"/>
      <dgm:spPr/>
    </dgm:pt>
    <dgm:pt modelId="{F9FA29C1-5F57-4413-9391-508BB81F0981}" type="pres">
      <dgm:prSet presAssocID="{F3D0B1E5-8F2E-4ABF-B0B3-54BE3403AA38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2EE728-9430-4B52-A78F-955449056FBB}" type="pres">
      <dgm:prSet presAssocID="{F3D0B1E5-8F2E-4ABF-B0B3-54BE3403AA38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B60D18-E8EA-4AE2-969C-FC973C4DBDA7}" type="pres">
      <dgm:prSet presAssocID="{2AA64B39-2016-411B-B977-67B9DB71B9E0}" presName="spacing" presStyleCnt="0"/>
      <dgm:spPr/>
    </dgm:pt>
    <dgm:pt modelId="{ABC35222-54B0-4F88-A05C-EED65800DF53}" type="pres">
      <dgm:prSet presAssocID="{5CDCE1E9-E446-4E60-9C67-5E01B4E55907}" presName="linNode" presStyleCnt="0"/>
      <dgm:spPr/>
    </dgm:pt>
    <dgm:pt modelId="{F8E89788-4770-4C73-887A-BE4DE9410205}" type="pres">
      <dgm:prSet presAssocID="{5CDCE1E9-E446-4E60-9C67-5E01B4E55907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7C6FF-ABEA-4E6E-A2FD-C1BBF7F7E77F}" type="pres">
      <dgm:prSet presAssocID="{5CDCE1E9-E446-4E60-9C67-5E01B4E55907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8B82CE-4F19-4786-9DB3-80C6C9AF7B07}" srcId="{D006AA5A-D0A2-4431-993C-8DDEBD4D861B}" destId="{F3D0B1E5-8F2E-4ABF-B0B3-54BE3403AA38}" srcOrd="1" destOrd="0" parTransId="{2834A6EA-F597-4C9C-A225-B40A497E8923}" sibTransId="{2AA64B39-2016-411B-B977-67B9DB71B9E0}"/>
    <dgm:cxn modelId="{EBE75F4C-F395-46B6-AA9A-F5A40EB17D9F}" srcId="{23640A22-827E-4738-93FB-AE1BB3C3C8B7}" destId="{0C09B75A-5F66-4B5A-A45D-A20D30E3F057}" srcOrd="1" destOrd="0" parTransId="{F30CEF40-A6FE-4C99-A841-0152D0F15C11}" sibTransId="{C051DE68-A75D-4916-A3E2-C9A2E78E8E1E}"/>
    <dgm:cxn modelId="{0A415E9E-B41C-4852-8639-7B7717D29922}" type="presOf" srcId="{5CDCE1E9-E446-4E60-9C67-5E01B4E55907}" destId="{F8E89788-4770-4C73-887A-BE4DE9410205}" srcOrd="0" destOrd="0" presId="urn:microsoft.com/office/officeart/2005/8/layout/vList6"/>
    <dgm:cxn modelId="{F2010ACA-5E1C-44FC-B03B-48A8F2A4CF9B}" type="presOf" srcId="{63DD8522-176B-47ED-98FE-75C370C65E0A}" destId="{F977C6FF-ABEA-4E6E-A2FD-C1BBF7F7E77F}" srcOrd="0" destOrd="0" presId="urn:microsoft.com/office/officeart/2005/8/layout/vList6"/>
    <dgm:cxn modelId="{02633B98-EB54-49E1-91F8-0F2DD739231A}" srcId="{D006AA5A-D0A2-4431-993C-8DDEBD4D861B}" destId="{5CDCE1E9-E446-4E60-9C67-5E01B4E55907}" srcOrd="2" destOrd="0" parTransId="{265C12FA-0ADB-4477-A313-A0241B0315A6}" sibTransId="{E3FA3BD1-DAA9-4311-874F-1E783956254F}"/>
    <dgm:cxn modelId="{05F6607A-9E74-4005-AB6C-0CCC5D1987D7}" type="presOf" srcId="{23640A22-827E-4738-93FB-AE1BB3C3C8B7}" destId="{AD6882B5-0638-4ABF-8EAF-97D61AB9B340}" srcOrd="0" destOrd="0" presId="urn:microsoft.com/office/officeart/2005/8/layout/vList6"/>
    <dgm:cxn modelId="{6DE5BECC-352E-422B-B26A-EC646EE4F8CC}" srcId="{23640A22-827E-4738-93FB-AE1BB3C3C8B7}" destId="{E4CABEE5-A95A-457D-90CA-299CF73FDBB9}" srcOrd="0" destOrd="0" parTransId="{55526512-544A-41FC-AF06-923665750A9F}" sibTransId="{BECD42AF-4894-4CA2-B0B5-4E568B609580}"/>
    <dgm:cxn modelId="{7DA6C02A-C735-4019-A344-E8DEB87E627F}" type="presOf" srcId="{D006AA5A-D0A2-4431-993C-8DDEBD4D861B}" destId="{670AC3CC-2ACB-4609-A6D0-CD6361581016}" srcOrd="0" destOrd="0" presId="urn:microsoft.com/office/officeart/2005/8/layout/vList6"/>
    <dgm:cxn modelId="{E5A1D3A7-E739-4F87-96B6-B80CC73A5D9D}" type="presOf" srcId="{0C09B75A-5F66-4B5A-A45D-A20D30E3F057}" destId="{AABE2DA8-003E-4648-993C-9BE1C8FDAC9D}" srcOrd="0" destOrd="1" presId="urn:microsoft.com/office/officeart/2005/8/layout/vList6"/>
    <dgm:cxn modelId="{63645041-470E-4CCC-A785-1A47285E0CC7}" srcId="{F3D0B1E5-8F2E-4ABF-B0B3-54BE3403AA38}" destId="{D6745B26-5D69-4227-B8CC-D5F1CCA5D803}" srcOrd="0" destOrd="0" parTransId="{5E3DDE96-3917-43E6-880E-13D3FE205CD1}" sibTransId="{7A9DC5CB-76BD-4B9C-A07B-81097136391B}"/>
    <dgm:cxn modelId="{15FD3B54-1E93-429B-8796-AA518B24EEFB}" type="presOf" srcId="{5771A1A2-F5B2-4C53-8EC9-5F7BCB573068}" destId="{F977C6FF-ABEA-4E6E-A2FD-C1BBF7F7E77F}" srcOrd="0" destOrd="1" presId="urn:microsoft.com/office/officeart/2005/8/layout/vList6"/>
    <dgm:cxn modelId="{74971674-A676-4C13-9B68-56C6663DB6B8}" srcId="{D006AA5A-D0A2-4431-993C-8DDEBD4D861B}" destId="{23640A22-827E-4738-93FB-AE1BB3C3C8B7}" srcOrd="0" destOrd="0" parTransId="{B1BE530B-DB70-48F2-9446-5C11932CB518}" sibTransId="{A4AA5D78-91E5-4733-8CFE-F6AB83582292}"/>
    <dgm:cxn modelId="{C049879F-EED8-4995-9A27-48CBCEAE3FD2}" type="presOf" srcId="{F3D0B1E5-8F2E-4ABF-B0B3-54BE3403AA38}" destId="{F9FA29C1-5F57-4413-9391-508BB81F0981}" srcOrd="0" destOrd="0" presId="urn:microsoft.com/office/officeart/2005/8/layout/vList6"/>
    <dgm:cxn modelId="{A97F8971-C362-4417-A096-8BB9FBD7C424}" srcId="{5CDCE1E9-E446-4E60-9C67-5E01B4E55907}" destId="{5771A1A2-F5B2-4C53-8EC9-5F7BCB573068}" srcOrd="1" destOrd="0" parTransId="{B7D3DF8A-8741-49E8-B6A1-3EC825FFF6B7}" sibTransId="{906D945E-1EC3-45E8-B7C2-32EC5FCEFBF2}"/>
    <dgm:cxn modelId="{595C0D19-B70E-4BB8-9000-7D3AD2F78174}" type="presOf" srcId="{D6745B26-5D69-4227-B8CC-D5F1CCA5D803}" destId="{0A2EE728-9430-4B52-A78F-955449056FBB}" srcOrd="0" destOrd="0" presId="urn:microsoft.com/office/officeart/2005/8/layout/vList6"/>
    <dgm:cxn modelId="{087CBDB1-B8FE-4949-96A4-DBB767DC6410}" srcId="{5CDCE1E9-E446-4E60-9C67-5E01B4E55907}" destId="{63DD8522-176B-47ED-98FE-75C370C65E0A}" srcOrd="0" destOrd="0" parTransId="{50F9E31D-8721-4BBF-AA3B-C41E59C23F9F}" sibTransId="{1F52F290-3B17-495F-9E17-C7D372EAC85D}"/>
    <dgm:cxn modelId="{C372A0EE-C0E7-4D09-916F-31EEDF569A02}" type="presOf" srcId="{E4CABEE5-A95A-457D-90CA-299CF73FDBB9}" destId="{AABE2DA8-003E-4648-993C-9BE1C8FDAC9D}" srcOrd="0" destOrd="0" presId="urn:microsoft.com/office/officeart/2005/8/layout/vList6"/>
    <dgm:cxn modelId="{09F3898E-D05F-4565-91DC-942122E8E3EA}" type="presParOf" srcId="{670AC3CC-2ACB-4609-A6D0-CD6361581016}" destId="{6D462701-F957-4DB5-8B6E-192B742A5AFE}" srcOrd="0" destOrd="0" presId="urn:microsoft.com/office/officeart/2005/8/layout/vList6"/>
    <dgm:cxn modelId="{F25FF694-2AAD-457C-8AFE-CD97869F998B}" type="presParOf" srcId="{6D462701-F957-4DB5-8B6E-192B742A5AFE}" destId="{AD6882B5-0638-4ABF-8EAF-97D61AB9B340}" srcOrd="0" destOrd="0" presId="urn:microsoft.com/office/officeart/2005/8/layout/vList6"/>
    <dgm:cxn modelId="{F6F2EDCD-5FED-4262-88C4-CEA39B82ABA1}" type="presParOf" srcId="{6D462701-F957-4DB5-8B6E-192B742A5AFE}" destId="{AABE2DA8-003E-4648-993C-9BE1C8FDAC9D}" srcOrd="1" destOrd="0" presId="urn:microsoft.com/office/officeart/2005/8/layout/vList6"/>
    <dgm:cxn modelId="{D17C08BF-9ADF-49D0-997F-F2C513519C2C}" type="presParOf" srcId="{670AC3CC-2ACB-4609-A6D0-CD6361581016}" destId="{B8C2CE2F-E0D5-4A57-A12C-85781A7F8686}" srcOrd="1" destOrd="0" presId="urn:microsoft.com/office/officeart/2005/8/layout/vList6"/>
    <dgm:cxn modelId="{C59ED16E-759C-45C3-AF2B-834597C9A1F4}" type="presParOf" srcId="{670AC3CC-2ACB-4609-A6D0-CD6361581016}" destId="{EE693F47-5F73-4219-B33C-1015B5D28B63}" srcOrd="2" destOrd="0" presId="urn:microsoft.com/office/officeart/2005/8/layout/vList6"/>
    <dgm:cxn modelId="{147221AF-9DB5-45F3-9C1C-AD1D9BF1765C}" type="presParOf" srcId="{EE693F47-5F73-4219-B33C-1015B5D28B63}" destId="{F9FA29C1-5F57-4413-9391-508BB81F0981}" srcOrd="0" destOrd="0" presId="urn:microsoft.com/office/officeart/2005/8/layout/vList6"/>
    <dgm:cxn modelId="{917787D9-26A9-4066-A4F0-B5AF20A7E21C}" type="presParOf" srcId="{EE693F47-5F73-4219-B33C-1015B5D28B63}" destId="{0A2EE728-9430-4B52-A78F-955449056FBB}" srcOrd="1" destOrd="0" presId="urn:microsoft.com/office/officeart/2005/8/layout/vList6"/>
    <dgm:cxn modelId="{070AD96D-7C58-4A0F-9801-BF1E3405D452}" type="presParOf" srcId="{670AC3CC-2ACB-4609-A6D0-CD6361581016}" destId="{ACB60D18-E8EA-4AE2-969C-FC973C4DBDA7}" srcOrd="3" destOrd="0" presId="urn:microsoft.com/office/officeart/2005/8/layout/vList6"/>
    <dgm:cxn modelId="{6142757E-793E-4F88-B544-DA086D2A9FF7}" type="presParOf" srcId="{670AC3CC-2ACB-4609-A6D0-CD6361581016}" destId="{ABC35222-54B0-4F88-A05C-EED65800DF53}" srcOrd="4" destOrd="0" presId="urn:microsoft.com/office/officeart/2005/8/layout/vList6"/>
    <dgm:cxn modelId="{70F134EB-C868-445D-9FE6-E56E4EFC013A}" type="presParOf" srcId="{ABC35222-54B0-4F88-A05C-EED65800DF53}" destId="{F8E89788-4770-4C73-887A-BE4DE9410205}" srcOrd="0" destOrd="0" presId="urn:microsoft.com/office/officeart/2005/8/layout/vList6"/>
    <dgm:cxn modelId="{14D732C3-4209-4F54-BA5B-A3564B7804CA}" type="presParOf" srcId="{ABC35222-54B0-4F88-A05C-EED65800DF53}" destId="{F977C6FF-ABEA-4E6E-A2FD-C1BBF7F7E77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2B6D17-1E9E-407E-95A1-AEB956DE28B8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F55A0A-2B50-44FC-BE4D-3F6BFDBE88B7}">
      <dgm:prSet phldrT="[Текст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endParaRPr lang="ru-RU" sz="2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3B64F926-463F-40D4-95CD-5C40A96807F2}" type="parTrans" cxnId="{DDECABAE-29E0-4B68-8745-855A2450A6D2}">
      <dgm:prSet/>
      <dgm:spPr/>
      <dgm:t>
        <a:bodyPr/>
        <a:lstStyle/>
        <a:p>
          <a:endParaRPr lang="ru-RU"/>
        </a:p>
      </dgm:t>
    </dgm:pt>
    <dgm:pt modelId="{6429D6E8-0576-48BB-8090-A1DDDAE45E31}" type="sibTrans" cxnId="{DDECABAE-29E0-4B68-8745-855A2450A6D2}">
      <dgm:prSet/>
      <dgm:spPr/>
      <dgm:t>
        <a:bodyPr/>
        <a:lstStyle/>
        <a:p>
          <a:endParaRPr lang="ru-RU"/>
        </a:p>
      </dgm:t>
    </dgm:pt>
    <dgm:pt modelId="{4B4C0961-4F4F-43CD-A991-3E34DAFFF22A}">
      <dgm:prSet phldrT="[Текст]"/>
      <dgm:spPr>
        <a:solidFill>
          <a:schemeClr val="bg2">
            <a:lumMod val="40000"/>
            <a:lumOff val="60000"/>
            <a:alpha val="90000"/>
          </a:schemeClr>
        </a:solidFill>
        <a:ln>
          <a:solidFill>
            <a:schemeClr val="bg2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Сопровождение пациента в кабинет врача по спортивной медицине</a:t>
          </a:r>
          <a:endParaRPr lang="ru-RU" dirty="0"/>
        </a:p>
      </dgm:t>
    </dgm:pt>
    <dgm:pt modelId="{539D7D54-4437-4F9C-B1B0-C2137F9DC81A}" type="parTrans" cxnId="{A39F3178-D7DA-47AF-AEA8-4C795BDF90CE}">
      <dgm:prSet/>
      <dgm:spPr/>
      <dgm:t>
        <a:bodyPr/>
        <a:lstStyle/>
        <a:p>
          <a:endParaRPr lang="ru-RU"/>
        </a:p>
      </dgm:t>
    </dgm:pt>
    <dgm:pt modelId="{820F6DDA-9A98-4F72-A262-301638AD1D1B}" type="sibTrans" cxnId="{A39F3178-D7DA-47AF-AEA8-4C795BDF90CE}">
      <dgm:prSet/>
      <dgm:spPr/>
      <dgm:t>
        <a:bodyPr/>
        <a:lstStyle/>
        <a:p>
          <a:endParaRPr lang="ru-RU"/>
        </a:p>
      </dgm:t>
    </dgm:pt>
    <dgm:pt modelId="{EE42B09B-BD4D-466D-B096-30C5FA1B896B}">
      <dgm:prSet phldrT="[Текст]" phldr="1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ru-RU" sz="2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5B72F79A-8D21-4EC7-A68D-2A4ACFD86E5D}" type="parTrans" cxnId="{2E79C8EA-D19D-477C-81C6-7EA5CA4549F4}">
      <dgm:prSet/>
      <dgm:spPr/>
      <dgm:t>
        <a:bodyPr/>
        <a:lstStyle/>
        <a:p>
          <a:endParaRPr lang="ru-RU"/>
        </a:p>
      </dgm:t>
    </dgm:pt>
    <dgm:pt modelId="{1808EE9C-E2D6-436A-9B49-5D3F7F029FDB}" type="sibTrans" cxnId="{2E79C8EA-D19D-477C-81C6-7EA5CA4549F4}">
      <dgm:prSet/>
      <dgm:spPr/>
      <dgm:t>
        <a:bodyPr/>
        <a:lstStyle/>
        <a:p>
          <a:endParaRPr lang="ru-RU"/>
        </a:p>
      </dgm:t>
    </dgm:pt>
    <dgm:pt modelId="{40F147D6-CF69-4018-A831-58767C8CA8F4}">
      <dgm:prSet phldrT="[Текст]"/>
      <dgm:spPr>
        <a:solidFill>
          <a:schemeClr val="accent4">
            <a:lumMod val="40000"/>
            <a:lumOff val="60000"/>
            <a:alpha val="90000"/>
          </a:schemeClr>
        </a:solidFill>
        <a:ln>
          <a:solidFill>
            <a:schemeClr val="accent4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Возможность максимального осмотра специалистами в пределах  1 кабинета </a:t>
          </a:r>
          <a:endParaRPr lang="ru-RU" dirty="0"/>
        </a:p>
      </dgm:t>
    </dgm:pt>
    <dgm:pt modelId="{722EB038-D32B-4E4E-981B-7ECDD1FAEABA}" type="parTrans" cxnId="{6B4FE7C5-2C91-40C8-956F-35E8666840DA}">
      <dgm:prSet/>
      <dgm:spPr/>
      <dgm:t>
        <a:bodyPr/>
        <a:lstStyle/>
        <a:p>
          <a:endParaRPr lang="ru-RU"/>
        </a:p>
      </dgm:t>
    </dgm:pt>
    <dgm:pt modelId="{878DD77E-A7F8-4758-80A3-68F7DB5E7E70}" type="sibTrans" cxnId="{6B4FE7C5-2C91-40C8-956F-35E8666840DA}">
      <dgm:prSet/>
      <dgm:spPr/>
      <dgm:t>
        <a:bodyPr/>
        <a:lstStyle/>
        <a:p>
          <a:endParaRPr lang="ru-RU"/>
        </a:p>
      </dgm:t>
    </dgm:pt>
    <dgm:pt modelId="{CBC9A3FA-2992-4A27-98A9-F7EE45ED3198}">
      <dgm:prSet/>
      <dgm:spPr>
        <a:solidFill>
          <a:schemeClr val="accent4">
            <a:lumMod val="40000"/>
            <a:lumOff val="60000"/>
            <a:alpha val="90000"/>
          </a:schemeClr>
        </a:solidFill>
        <a:ln>
          <a:solidFill>
            <a:schemeClr val="accent4">
              <a:lumMod val="75000"/>
              <a:alpha val="90000"/>
            </a:schemeClr>
          </a:solidFill>
        </a:ln>
      </dgm:spPr>
      <dgm:t>
        <a:bodyPr/>
        <a:lstStyle/>
        <a:p>
          <a:endParaRPr lang="ru-RU" dirty="0"/>
        </a:p>
      </dgm:t>
    </dgm:pt>
    <dgm:pt modelId="{C9013006-A947-4301-9352-826D81FF9235}" type="parTrans" cxnId="{28E5AB1B-AC38-4526-968A-775960C8C93E}">
      <dgm:prSet/>
      <dgm:spPr/>
      <dgm:t>
        <a:bodyPr/>
        <a:lstStyle/>
        <a:p>
          <a:endParaRPr lang="ru-RU"/>
        </a:p>
      </dgm:t>
    </dgm:pt>
    <dgm:pt modelId="{4D87365C-58E0-46E1-B6EC-B196CAD14407}" type="sibTrans" cxnId="{28E5AB1B-AC38-4526-968A-775960C8C93E}">
      <dgm:prSet/>
      <dgm:spPr/>
      <dgm:t>
        <a:bodyPr/>
        <a:lstStyle/>
        <a:p>
          <a:endParaRPr lang="ru-RU"/>
        </a:p>
      </dgm:t>
    </dgm:pt>
    <dgm:pt modelId="{3989798D-1022-4C1D-888A-8A3397CFEFC0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6FA176B7-6F69-40CE-88CD-F32ED15E5D39}" type="parTrans" cxnId="{433BDB7F-9461-4748-A24D-9587D52B1C59}">
      <dgm:prSet/>
      <dgm:spPr/>
      <dgm:t>
        <a:bodyPr/>
        <a:lstStyle/>
        <a:p>
          <a:endParaRPr lang="ru-RU"/>
        </a:p>
      </dgm:t>
    </dgm:pt>
    <dgm:pt modelId="{60F88A57-F6F7-4033-9E4A-EB2B8F96E534}" type="sibTrans" cxnId="{433BDB7F-9461-4748-A24D-9587D52B1C59}">
      <dgm:prSet/>
      <dgm:spPr/>
      <dgm:t>
        <a:bodyPr/>
        <a:lstStyle/>
        <a:p>
          <a:endParaRPr lang="ru-RU"/>
        </a:p>
      </dgm:t>
    </dgm:pt>
    <dgm:pt modelId="{865E18CF-BD49-4C55-A287-7903E5CAA6C0}">
      <dgm:prSet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Особенности проведения функциональных проб </a:t>
          </a:r>
          <a:endParaRPr lang="ru-RU" dirty="0"/>
        </a:p>
      </dgm:t>
    </dgm:pt>
    <dgm:pt modelId="{9F8D42E6-E3A4-4F0E-94E3-681E2427373F}" type="parTrans" cxnId="{C97B61DA-5391-4646-A5CA-C821739F8C6C}">
      <dgm:prSet/>
      <dgm:spPr/>
    </dgm:pt>
    <dgm:pt modelId="{04D46C01-5202-420C-91F8-CA751251454A}" type="sibTrans" cxnId="{C97B61DA-5391-4646-A5CA-C821739F8C6C}">
      <dgm:prSet/>
      <dgm:spPr/>
    </dgm:pt>
    <dgm:pt modelId="{3288C658-CEB9-4D49-AE64-FC692261D718}">
      <dgm:prSet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75000"/>
              <a:alpha val="90000"/>
            </a:schemeClr>
          </a:solidFill>
        </a:ln>
      </dgm:spPr>
      <dgm:t>
        <a:bodyPr/>
        <a:lstStyle/>
        <a:p>
          <a:endParaRPr lang="ru-RU" dirty="0"/>
        </a:p>
      </dgm:t>
    </dgm:pt>
    <dgm:pt modelId="{B0DC0EB6-FDFC-4817-B5CE-0DA957532C07}" type="parTrans" cxnId="{3452A488-A744-4415-9879-68EBA229DD43}">
      <dgm:prSet/>
      <dgm:spPr/>
    </dgm:pt>
    <dgm:pt modelId="{D5EFF5F5-19EC-42C0-B186-D41E4848EA5B}" type="sibTrans" cxnId="{3452A488-A744-4415-9879-68EBA229DD43}">
      <dgm:prSet/>
      <dgm:spPr/>
    </dgm:pt>
    <dgm:pt modelId="{C21B9983-2278-4AA1-B477-706282E54810}">
      <dgm:prSet phldrT="[Текст]"/>
      <dgm:spPr>
        <a:solidFill>
          <a:schemeClr val="bg2">
            <a:lumMod val="40000"/>
            <a:lumOff val="60000"/>
            <a:alpha val="90000"/>
          </a:schemeClr>
        </a:solidFill>
        <a:ln>
          <a:solidFill>
            <a:schemeClr val="bg2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endParaRPr lang="ru-RU" dirty="0"/>
        </a:p>
      </dgm:t>
    </dgm:pt>
    <dgm:pt modelId="{2F775051-4B3D-4F91-9253-5C1D9FE6DE3B}" type="parTrans" cxnId="{2C884232-8DF1-4127-BBCA-F61A0D17F374}">
      <dgm:prSet/>
      <dgm:spPr/>
    </dgm:pt>
    <dgm:pt modelId="{316CD9C9-ED66-43A9-B8C6-7D92CA53032E}" type="sibTrans" cxnId="{2C884232-8DF1-4127-BBCA-F61A0D17F374}">
      <dgm:prSet/>
      <dgm:spPr/>
    </dgm:pt>
    <dgm:pt modelId="{D7CE01EA-D09B-464D-9519-5F0C14CDE272}" type="pres">
      <dgm:prSet presAssocID="{162B6D17-1E9E-407E-95A1-AEB956DE28B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799BA28-E225-4DDB-A5C7-419D029509C2}" type="pres">
      <dgm:prSet presAssocID="{C3F55A0A-2B50-44FC-BE4D-3F6BFDBE88B7}" presName="linNode" presStyleCnt="0"/>
      <dgm:spPr/>
    </dgm:pt>
    <dgm:pt modelId="{38F28190-272A-474D-BF26-AA9F1F206EFF}" type="pres">
      <dgm:prSet presAssocID="{C3F55A0A-2B50-44FC-BE4D-3F6BFDBE88B7}" presName="parentShp" presStyleLbl="node1" presStyleIdx="0" presStyleCnt="3" custLinFactNeighborX="-1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156E81-E631-489C-917C-ACA4FDC9DC6C}" type="pres">
      <dgm:prSet presAssocID="{C3F55A0A-2B50-44FC-BE4D-3F6BFDBE88B7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5615F-80A1-49C6-A605-D7B37963B0E8}" type="pres">
      <dgm:prSet presAssocID="{6429D6E8-0576-48BB-8090-A1DDDAE45E31}" presName="spacing" presStyleCnt="0"/>
      <dgm:spPr/>
    </dgm:pt>
    <dgm:pt modelId="{9044D6AD-A5D5-42B9-AD26-4D5AA599FB42}" type="pres">
      <dgm:prSet presAssocID="{EE42B09B-BD4D-466D-B096-30C5FA1B896B}" presName="linNode" presStyleCnt="0"/>
      <dgm:spPr/>
    </dgm:pt>
    <dgm:pt modelId="{F2CB4776-3C32-4945-8AF4-E0B7983C4BAB}" type="pres">
      <dgm:prSet presAssocID="{EE42B09B-BD4D-466D-B096-30C5FA1B896B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92019-92C5-4D6E-940B-B39F4C365E06}" type="pres">
      <dgm:prSet presAssocID="{EE42B09B-BD4D-466D-B096-30C5FA1B896B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9E701-8C96-4233-9D3F-6B3BE13598BD}" type="pres">
      <dgm:prSet presAssocID="{1808EE9C-E2D6-436A-9B49-5D3F7F029FDB}" presName="spacing" presStyleCnt="0"/>
      <dgm:spPr/>
    </dgm:pt>
    <dgm:pt modelId="{0CAC4C22-7CBE-41F1-8373-6932FBD1C03E}" type="pres">
      <dgm:prSet presAssocID="{3989798D-1022-4C1D-888A-8A3397CFEFC0}" presName="linNode" presStyleCnt="0"/>
      <dgm:spPr/>
    </dgm:pt>
    <dgm:pt modelId="{6A29982E-C96B-4EB2-91EF-DD166037E0D4}" type="pres">
      <dgm:prSet presAssocID="{3989798D-1022-4C1D-888A-8A3397CFEFC0}" presName="parentShp" presStyleLbl="node1" presStyleIdx="2" presStyleCnt="3" custLinFactNeighborY="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4749C-95CE-49CE-820A-D8D96A7B0DB2}" type="pres">
      <dgm:prSet presAssocID="{3989798D-1022-4C1D-888A-8A3397CFEFC0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884232-8DF1-4127-BBCA-F61A0D17F374}" srcId="{C3F55A0A-2B50-44FC-BE4D-3F6BFDBE88B7}" destId="{C21B9983-2278-4AA1-B477-706282E54810}" srcOrd="0" destOrd="0" parTransId="{2F775051-4B3D-4F91-9253-5C1D9FE6DE3B}" sibTransId="{316CD9C9-ED66-43A9-B8C6-7D92CA53032E}"/>
    <dgm:cxn modelId="{A8AA0521-9A37-47C2-9661-6AB01DDB4FAD}" type="presOf" srcId="{3288C658-CEB9-4D49-AE64-FC692261D718}" destId="{F224749C-95CE-49CE-820A-D8D96A7B0DB2}" srcOrd="0" destOrd="0" presId="urn:microsoft.com/office/officeart/2005/8/layout/vList6"/>
    <dgm:cxn modelId="{A39F3178-D7DA-47AF-AEA8-4C795BDF90CE}" srcId="{C3F55A0A-2B50-44FC-BE4D-3F6BFDBE88B7}" destId="{4B4C0961-4F4F-43CD-A991-3E34DAFFF22A}" srcOrd="1" destOrd="0" parTransId="{539D7D54-4437-4F9C-B1B0-C2137F9DC81A}" sibTransId="{820F6DDA-9A98-4F72-A262-301638AD1D1B}"/>
    <dgm:cxn modelId="{54CEE1AF-299D-4CD3-BBE1-3246E3D78E86}" type="presOf" srcId="{865E18CF-BD49-4C55-A287-7903E5CAA6C0}" destId="{F224749C-95CE-49CE-820A-D8D96A7B0DB2}" srcOrd="0" destOrd="1" presId="urn:microsoft.com/office/officeart/2005/8/layout/vList6"/>
    <dgm:cxn modelId="{A4479D25-18A1-4848-AA1B-E86EE4A4322B}" type="presOf" srcId="{162B6D17-1E9E-407E-95A1-AEB956DE28B8}" destId="{D7CE01EA-D09B-464D-9519-5F0C14CDE272}" srcOrd="0" destOrd="0" presId="urn:microsoft.com/office/officeart/2005/8/layout/vList6"/>
    <dgm:cxn modelId="{E09D3105-71D1-4805-A317-931B8A80FD33}" type="presOf" srcId="{EE42B09B-BD4D-466D-B096-30C5FA1B896B}" destId="{F2CB4776-3C32-4945-8AF4-E0B7983C4BAB}" srcOrd="0" destOrd="0" presId="urn:microsoft.com/office/officeart/2005/8/layout/vList6"/>
    <dgm:cxn modelId="{C97B61DA-5391-4646-A5CA-C821739F8C6C}" srcId="{3989798D-1022-4C1D-888A-8A3397CFEFC0}" destId="{865E18CF-BD49-4C55-A287-7903E5CAA6C0}" srcOrd="1" destOrd="0" parTransId="{9F8D42E6-E3A4-4F0E-94E3-681E2427373F}" sibTransId="{04D46C01-5202-420C-91F8-CA751251454A}"/>
    <dgm:cxn modelId="{9345822E-D2B4-46C5-9594-4D071622BEB8}" type="presOf" srcId="{CBC9A3FA-2992-4A27-98A9-F7EE45ED3198}" destId="{AF892019-92C5-4D6E-940B-B39F4C365E06}" srcOrd="0" destOrd="1" presId="urn:microsoft.com/office/officeart/2005/8/layout/vList6"/>
    <dgm:cxn modelId="{E13CB43B-2125-4B6C-9249-CE7A052C2F58}" type="presOf" srcId="{C21B9983-2278-4AA1-B477-706282E54810}" destId="{E0156E81-E631-489C-917C-ACA4FDC9DC6C}" srcOrd="0" destOrd="0" presId="urn:microsoft.com/office/officeart/2005/8/layout/vList6"/>
    <dgm:cxn modelId="{28E5AB1B-AC38-4526-968A-775960C8C93E}" srcId="{EE42B09B-BD4D-466D-B096-30C5FA1B896B}" destId="{CBC9A3FA-2992-4A27-98A9-F7EE45ED3198}" srcOrd="1" destOrd="0" parTransId="{C9013006-A947-4301-9352-826D81FF9235}" sibTransId="{4D87365C-58E0-46E1-B6EC-B196CAD14407}"/>
    <dgm:cxn modelId="{2E79C8EA-D19D-477C-81C6-7EA5CA4549F4}" srcId="{162B6D17-1E9E-407E-95A1-AEB956DE28B8}" destId="{EE42B09B-BD4D-466D-B096-30C5FA1B896B}" srcOrd="1" destOrd="0" parTransId="{5B72F79A-8D21-4EC7-A68D-2A4ACFD86E5D}" sibTransId="{1808EE9C-E2D6-436A-9B49-5D3F7F029FDB}"/>
    <dgm:cxn modelId="{433BDB7F-9461-4748-A24D-9587D52B1C59}" srcId="{162B6D17-1E9E-407E-95A1-AEB956DE28B8}" destId="{3989798D-1022-4C1D-888A-8A3397CFEFC0}" srcOrd="2" destOrd="0" parTransId="{6FA176B7-6F69-40CE-88CD-F32ED15E5D39}" sibTransId="{60F88A57-F6F7-4033-9E4A-EB2B8F96E534}"/>
    <dgm:cxn modelId="{6B4FE7C5-2C91-40C8-956F-35E8666840DA}" srcId="{EE42B09B-BD4D-466D-B096-30C5FA1B896B}" destId="{40F147D6-CF69-4018-A831-58767C8CA8F4}" srcOrd="0" destOrd="0" parTransId="{722EB038-D32B-4E4E-981B-7ECDD1FAEABA}" sibTransId="{878DD77E-A7F8-4758-80A3-68F7DB5E7E70}"/>
    <dgm:cxn modelId="{68E64BEC-EEFB-4210-AFB0-3A40A64D1985}" type="presOf" srcId="{40F147D6-CF69-4018-A831-58767C8CA8F4}" destId="{AF892019-92C5-4D6E-940B-B39F4C365E06}" srcOrd="0" destOrd="0" presId="urn:microsoft.com/office/officeart/2005/8/layout/vList6"/>
    <dgm:cxn modelId="{3452A488-A744-4415-9879-68EBA229DD43}" srcId="{3989798D-1022-4C1D-888A-8A3397CFEFC0}" destId="{3288C658-CEB9-4D49-AE64-FC692261D718}" srcOrd="0" destOrd="0" parTransId="{B0DC0EB6-FDFC-4817-B5CE-0DA957532C07}" sibTransId="{D5EFF5F5-19EC-42C0-B186-D41E4848EA5B}"/>
    <dgm:cxn modelId="{55A22203-DDB7-4DE1-BE54-5AD4C948E354}" type="presOf" srcId="{4B4C0961-4F4F-43CD-A991-3E34DAFFF22A}" destId="{E0156E81-E631-489C-917C-ACA4FDC9DC6C}" srcOrd="0" destOrd="1" presId="urn:microsoft.com/office/officeart/2005/8/layout/vList6"/>
    <dgm:cxn modelId="{DDECABAE-29E0-4B68-8745-855A2450A6D2}" srcId="{162B6D17-1E9E-407E-95A1-AEB956DE28B8}" destId="{C3F55A0A-2B50-44FC-BE4D-3F6BFDBE88B7}" srcOrd="0" destOrd="0" parTransId="{3B64F926-463F-40D4-95CD-5C40A96807F2}" sibTransId="{6429D6E8-0576-48BB-8090-A1DDDAE45E31}"/>
    <dgm:cxn modelId="{6245BF1D-7323-4BD6-93FA-5CCA4690C842}" type="presOf" srcId="{C3F55A0A-2B50-44FC-BE4D-3F6BFDBE88B7}" destId="{38F28190-272A-474D-BF26-AA9F1F206EFF}" srcOrd="0" destOrd="0" presId="urn:microsoft.com/office/officeart/2005/8/layout/vList6"/>
    <dgm:cxn modelId="{8D1AC2FD-303F-4380-95FD-D3AF4E6C5AB6}" type="presOf" srcId="{3989798D-1022-4C1D-888A-8A3397CFEFC0}" destId="{6A29982E-C96B-4EB2-91EF-DD166037E0D4}" srcOrd="0" destOrd="0" presId="urn:microsoft.com/office/officeart/2005/8/layout/vList6"/>
    <dgm:cxn modelId="{F503F1B9-CEB9-49DB-BB3C-6BF838F5A52D}" type="presParOf" srcId="{D7CE01EA-D09B-464D-9519-5F0C14CDE272}" destId="{9799BA28-E225-4DDB-A5C7-419D029509C2}" srcOrd="0" destOrd="0" presId="urn:microsoft.com/office/officeart/2005/8/layout/vList6"/>
    <dgm:cxn modelId="{5799E199-370C-406C-A137-65BC44B20E6B}" type="presParOf" srcId="{9799BA28-E225-4DDB-A5C7-419D029509C2}" destId="{38F28190-272A-474D-BF26-AA9F1F206EFF}" srcOrd="0" destOrd="0" presId="urn:microsoft.com/office/officeart/2005/8/layout/vList6"/>
    <dgm:cxn modelId="{6884619B-14CE-4923-AA81-6E14626D6636}" type="presParOf" srcId="{9799BA28-E225-4DDB-A5C7-419D029509C2}" destId="{E0156E81-E631-489C-917C-ACA4FDC9DC6C}" srcOrd="1" destOrd="0" presId="urn:microsoft.com/office/officeart/2005/8/layout/vList6"/>
    <dgm:cxn modelId="{D1586D4F-F693-4D0C-ABF4-316CE77E8BEA}" type="presParOf" srcId="{D7CE01EA-D09B-464D-9519-5F0C14CDE272}" destId="{28B5615F-80A1-49C6-A605-D7B37963B0E8}" srcOrd="1" destOrd="0" presId="urn:microsoft.com/office/officeart/2005/8/layout/vList6"/>
    <dgm:cxn modelId="{A36BF645-517B-49DC-9E14-538FE48EA8E1}" type="presParOf" srcId="{D7CE01EA-D09B-464D-9519-5F0C14CDE272}" destId="{9044D6AD-A5D5-42B9-AD26-4D5AA599FB42}" srcOrd="2" destOrd="0" presId="urn:microsoft.com/office/officeart/2005/8/layout/vList6"/>
    <dgm:cxn modelId="{BB1A45DA-1FB0-4BC7-A521-D54D4D661D56}" type="presParOf" srcId="{9044D6AD-A5D5-42B9-AD26-4D5AA599FB42}" destId="{F2CB4776-3C32-4945-8AF4-E0B7983C4BAB}" srcOrd="0" destOrd="0" presId="urn:microsoft.com/office/officeart/2005/8/layout/vList6"/>
    <dgm:cxn modelId="{72AFFC82-A2BE-4933-945A-27BE341CCE20}" type="presParOf" srcId="{9044D6AD-A5D5-42B9-AD26-4D5AA599FB42}" destId="{AF892019-92C5-4D6E-940B-B39F4C365E06}" srcOrd="1" destOrd="0" presId="urn:microsoft.com/office/officeart/2005/8/layout/vList6"/>
    <dgm:cxn modelId="{75EDA2DE-D5D0-4633-9C6A-B58294952B84}" type="presParOf" srcId="{D7CE01EA-D09B-464D-9519-5F0C14CDE272}" destId="{08C9E701-8C96-4233-9D3F-6B3BE13598BD}" srcOrd="3" destOrd="0" presId="urn:microsoft.com/office/officeart/2005/8/layout/vList6"/>
    <dgm:cxn modelId="{399BF660-A425-49EA-9EDF-F356049BA542}" type="presParOf" srcId="{D7CE01EA-D09B-464D-9519-5F0C14CDE272}" destId="{0CAC4C22-7CBE-41F1-8373-6932FBD1C03E}" srcOrd="4" destOrd="0" presId="urn:microsoft.com/office/officeart/2005/8/layout/vList6"/>
    <dgm:cxn modelId="{EF0FD318-EF95-4978-ABB7-AC4344711B66}" type="presParOf" srcId="{0CAC4C22-7CBE-41F1-8373-6932FBD1C03E}" destId="{6A29982E-C96B-4EB2-91EF-DD166037E0D4}" srcOrd="0" destOrd="0" presId="urn:microsoft.com/office/officeart/2005/8/layout/vList6"/>
    <dgm:cxn modelId="{9D655222-27A5-45BB-89CF-4DF141344746}" type="presParOf" srcId="{0CAC4C22-7CBE-41F1-8373-6932FBD1C03E}" destId="{F224749C-95CE-49CE-820A-D8D96A7B0DB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19324237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4888" y="1027113"/>
            <a:ext cx="55499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386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4888" y="1027113"/>
            <a:ext cx="55499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750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020" y="2013055"/>
            <a:ext cx="8262224" cy="13890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8040" y="3672099"/>
            <a:ext cx="6804184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7112-914D-41E6-876E-8D87CBBFE349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517-049E-4557-921E-7EC613B3E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7112-914D-41E6-876E-8D87CBBFE349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517-049E-4557-921E-7EC613B3E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92704" y="244508"/>
            <a:ext cx="2323751" cy="522464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6391" y="244508"/>
            <a:ext cx="6814309" cy="522464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7112-914D-41E6-876E-8D87CBBFE349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517-049E-4557-921E-7EC613B3E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476250"/>
            <a:ext cx="8299450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476250"/>
            <a:ext cx="8299450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14375" y="1801813"/>
            <a:ext cx="4073525" cy="40814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40300" y="1801813"/>
            <a:ext cx="4073525" cy="19637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40300" y="3917950"/>
            <a:ext cx="4073525" cy="19653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7112-914D-41E6-876E-8D87CBBFE349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517-049E-4557-921E-7EC613B3E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834" y="4164114"/>
            <a:ext cx="8262224" cy="128703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7834" y="2746575"/>
            <a:ext cx="8262224" cy="1417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7112-914D-41E6-876E-8D87CBBFE349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517-049E-4557-921E-7EC613B3E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6390" y="1428040"/>
            <a:ext cx="4568187" cy="40411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46580" y="1428040"/>
            <a:ext cx="4569874" cy="40411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7112-914D-41E6-876E-8D87CBBFE349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517-049E-4557-921E-7EC613B3E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13" y="259509"/>
            <a:ext cx="8748237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13" y="1450540"/>
            <a:ext cx="4294804" cy="6045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6013" y="2055057"/>
            <a:ext cx="4294804" cy="37336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7760" y="1450540"/>
            <a:ext cx="4296491" cy="6045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37760" y="2055057"/>
            <a:ext cx="4296491" cy="37336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7112-914D-41E6-876E-8D87CBBFE349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517-049E-4557-921E-7EC613B3E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7112-914D-41E6-876E-8D87CBBFE349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517-049E-4557-921E-7EC613B3E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7112-914D-41E6-876E-8D87CBBFE349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517-049E-4557-921E-7EC613B3E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13" y="258007"/>
            <a:ext cx="3197900" cy="10980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0354" y="258007"/>
            <a:ext cx="5433897" cy="5530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013" y="1356037"/>
            <a:ext cx="3197900" cy="44326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7112-914D-41E6-876E-8D87CBBFE349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517-049E-4557-921E-7EC613B3E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239" y="4536122"/>
            <a:ext cx="5832158" cy="53551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239" y="579017"/>
            <a:ext cx="5832158" cy="38881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239" y="5071637"/>
            <a:ext cx="5832158" cy="7605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7112-914D-41E6-876E-8D87CBBFE349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517-049E-4557-921E-7EC613B3E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13" y="259509"/>
            <a:ext cx="8748237" cy="108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13" y="1512041"/>
            <a:ext cx="8748237" cy="4276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86013" y="6006164"/>
            <a:ext cx="2268061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21090" y="6006164"/>
            <a:ext cx="3078083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66190" y="6006164"/>
            <a:ext cx="2268061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DFD1-DDFC-4A55-A5F8-CB7D3CA698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51619" y="0"/>
            <a:ext cx="9145016" cy="6336431"/>
          </a:xfrm>
          <a:prstGeom prst="rect">
            <a:avLst/>
          </a:prstGeom>
          <a:noFill/>
          <a:ln/>
        </p:spPr>
        <p:txBody>
          <a:bodyPr lIns="0" tIns="37800" rIns="0" bIns="0" anchor="ctr">
            <a:normAutofit fontScale="40000" lnSpcReduction="20000"/>
          </a:bodyPr>
          <a:lstStyle/>
          <a:p>
            <a:pPr algn="ctr">
              <a:buNone/>
            </a:pPr>
            <a:r>
              <a:rPr lang="ru-RU" sz="5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спорте все равны.</a:t>
            </a:r>
          </a:p>
          <a:p>
            <a:pPr algn="ctr">
              <a:buNone/>
            </a:pPr>
            <a:r>
              <a:rPr lang="ru-RU" sz="5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Этика и деонтология в профессиональной деятельности </a:t>
            </a:r>
          </a:p>
          <a:p>
            <a:pPr algn="ctr">
              <a:buNone/>
            </a:pPr>
            <a:r>
              <a:rPr lang="ru-RU" sz="5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среднего медицинского персонала</a:t>
            </a:r>
            <a:r>
              <a:rPr lang="en-US" sz="5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ru-RU" sz="5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пациен-ориентированности </a:t>
            </a:r>
            <a:endParaRPr lang="en-US" sz="55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5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лиц с ограниченными возможностями здоровья</a:t>
            </a:r>
          </a:p>
          <a:p>
            <a:pPr algn="ctr">
              <a:buNone/>
            </a:pPr>
            <a:r>
              <a:rPr lang="ru-RU" sz="5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маломобильных групп населения.</a:t>
            </a:r>
          </a:p>
          <a:p>
            <a:pPr algn="ctr">
              <a:buNone/>
            </a:pPr>
            <a:endParaRPr lang="ru-RU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Докладчики:  медицинская  сестра  хирургическая 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Попова Ирина Викторовна</a:t>
            </a:r>
          </a:p>
          <a:p>
            <a:pPr algn="ctr"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главная  медсестра  ГБУЗ СО «ТВФД» - Медведева  Марина  Васильевна</a:t>
            </a:r>
          </a:p>
          <a:p>
            <a:pPr algn="ctr"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</a:p>
          <a:p>
            <a:pPr marL="0" indent="0" algn="ctr">
              <a:lnSpc>
                <a:spcPct val="95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b118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3226" y="2520006"/>
            <a:ext cx="3229487" cy="2952329"/>
          </a:xfrm>
          <a:prstGeom prst="rect">
            <a:avLst/>
          </a:prstGeom>
        </p:spPr>
      </p:pic>
      <p:pic>
        <p:nvPicPr>
          <p:cNvPr id="5" name="Рисунок 4" descr="эмблема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139" y="2520007"/>
            <a:ext cx="3213991" cy="29523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9611" y="287759"/>
          <a:ext cx="9289031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67643" y="287759"/>
            <a:ext cx="907300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137" name="Rectangle 1"/>
          <p:cNvSpPr>
            <a:spLocks noChangeArrowheads="1"/>
          </p:cNvSpPr>
          <p:nvPr/>
        </p:nvSpPr>
        <p:spPr bwMode="auto">
          <a:xfrm>
            <a:off x="467643" y="256873"/>
            <a:ext cx="8640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равственно-правовые принципы общения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683667" y="935831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1907803" y="935831"/>
            <a:ext cx="432048" cy="180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2843907" y="935831"/>
            <a:ext cx="43204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012259" y="935831"/>
            <a:ext cx="432048" cy="1584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308403" y="935831"/>
            <a:ext cx="43204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3780011" y="935831"/>
            <a:ext cx="432048" cy="1728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860131" y="935831"/>
            <a:ext cx="43204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8820571" y="935831"/>
            <a:ext cx="432048" cy="165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7603" y="1583903"/>
            <a:ext cx="1728192" cy="7200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уважительность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331739" y="2736031"/>
            <a:ext cx="1368152" cy="64807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гуманность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39851" y="1871935"/>
            <a:ext cx="1440160" cy="5760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вежливость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59931" y="2664023"/>
            <a:ext cx="1800200" cy="64807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компетентность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284067" y="1871935"/>
            <a:ext cx="1584176" cy="5760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корректность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364187" y="2520007"/>
            <a:ext cx="1800200" cy="93610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неразглашение медицинской тайны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444307" y="1511895"/>
            <a:ext cx="2376264" cy="5760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конфиденциальность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596435" y="2592015"/>
            <a:ext cx="2016224" cy="108012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Невмешательство в сферу личной жизни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803" y="3528120"/>
            <a:ext cx="5616624" cy="295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179611" y="791815"/>
            <a:ext cx="7488832" cy="1872208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Любое индивидуальное техническое средство реабилитации </a:t>
            </a:r>
          </a:p>
          <a:p>
            <a:pPr lvl="0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(трости, костыли, ходунки, кресло-коляска и т.д.) –</a:t>
            </a:r>
          </a:p>
          <a:p>
            <a:pPr lvl="0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собственность и элемент личного пространства человека;</a:t>
            </a:r>
          </a:p>
          <a:p>
            <a:pPr lvl="0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не нужно брать эти средства, перемещать их и т.п., </a:t>
            </a:r>
          </a:p>
          <a:p>
            <a:pPr lvl="0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не получив на то разрешения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99691" y="2520007"/>
            <a:ext cx="8568952" cy="1368152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Необходимо всегда спрашивать, нужна ли помощь, прежде чем оказать ее. </a:t>
            </a:r>
          </a:p>
          <a:p>
            <a:pPr lvl="0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Если предложение о помощи принято, необходимо спросить, </a:t>
            </a:r>
          </a:p>
          <a:p>
            <a:pPr lvl="0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что нужно делать, и затем четко следовать инструкциям</a:t>
            </a: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411859" y="3888159"/>
            <a:ext cx="7128792" cy="237626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Если возможно, следует расположиться так, </a:t>
            </a:r>
          </a:p>
          <a:p>
            <a:pPr lvl="0" algn="just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лица общающихся (в том числе пациента на коляске) оказались на одном уровне, например, сесть рядом на стул,</a:t>
            </a:r>
          </a:p>
          <a:p>
            <a:pPr lvl="0" algn="just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чтобы человеку на коляске не пришлось </a:t>
            </a:r>
          </a:p>
          <a:p>
            <a:pPr lvl="0" algn="just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запрокидывать голову (это неудобно, </a:t>
            </a:r>
          </a:p>
          <a:p>
            <a:pPr lvl="0" algn="just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и при некоторых  видах нарушений невозможно)        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675" y="143743"/>
            <a:ext cx="6532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hangingPunct="1">
              <a:lnSpc>
                <a:spcPct val="100000"/>
              </a:lnSpc>
              <a:buClrTx/>
              <a:buSzTx/>
            </a:pP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4" descr="https://prozhizn.online/wp-content/uploads/2022/05/invalid-zna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467" y="143743"/>
            <a:ext cx="1608179" cy="156640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105476" name="Picture 4" descr="https://www.alvarez-arlabosse.com/wp-content/uploads/2015/08/dommage-corpore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603" y="4032175"/>
            <a:ext cx="2201479" cy="2232248"/>
          </a:xfrm>
          <a:prstGeom prst="rect">
            <a:avLst/>
          </a:prstGeom>
          <a:solidFill>
            <a:srgbClr val="0070C0"/>
          </a:solidFill>
          <a:ln w="76200">
            <a:solidFill>
              <a:schemeClr val="accent3">
                <a:lumMod val="75000"/>
              </a:schemeClr>
            </a:solidFill>
          </a:ln>
        </p:spPr>
      </p:pic>
      <p:sp>
        <p:nvSpPr>
          <p:cNvPr id="11" name="Горизонтальный свиток 10"/>
          <p:cNvSpPr/>
          <p:nvPr/>
        </p:nvSpPr>
        <p:spPr>
          <a:xfrm>
            <a:off x="251619" y="0"/>
            <a:ext cx="7416824" cy="1007839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buClrTx/>
              <a:buSzTx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 при общении с пациентами имеющими  </a:t>
            </a:r>
          </a:p>
          <a:p>
            <a:pPr lvl="0" algn="ctr" defTabSz="914400" hangingPunct="1">
              <a:lnSpc>
                <a:spcPct val="100000"/>
              </a:lnSpc>
              <a:buClrTx/>
              <a:buSzTx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двигательные нарушения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467643" y="1079847"/>
            <a:ext cx="6984776" cy="93610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Найти место, где влияние посторонних шумов или разговоров других людей минимально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79611" y="2015951"/>
            <a:ext cx="8208912" cy="1080120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Расположиться необходимо так, как удобно пациенту (со стороны средства индивидуального усиления звука, напротив источника света и т.д.)</a:t>
            </a:r>
          </a:p>
          <a:p>
            <a:pPr lvl="0" defTabSz="914400" eaLnBrk="0">
              <a:lnSpc>
                <a:spcPct val="100000"/>
              </a:lnSpc>
              <a:buClrTx/>
              <a:buSzTx/>
            </a:pPr>
            <a:endParaRPr lang="ru-RU" b="1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627883" y="3168079"/>
            <a:ext cx="5256584" cy="93610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</a:p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Убедиться, что собеседник смотрит на вас</a:t>
            </a:r>
          </a:p>
          <a:p>
            <a:pPr lvl="0" algn="just" defTabSz="914400" eaLnBrk="0">
              <a:lnSpc>
                <a:spcPct val="100000"/>
              </a:lnSpc>
              <a:buClrTx/>
              <a:buSzTx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675" y="143743"/>
            <a:ext cx="6532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hangingPunct="1">
              <a:lnSpc>
                <a:spcPct val="100000"/>
              </a:lnSpc>
              <a:buClrTx/>
              <a:buSzTx/>
            </a:pP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51619" y="0"/>
            <a:ext cx="7416824" cy="1079847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Правила при общении с пациентами с нарушениями слуха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0" name="AutoShape 4" descr="https://www.kinodvor.org/wp-content/uploads/2017/08/portable-induction-loop-we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02" name="AutoShape 6" descr="https://www.kinodvor.org/wp-content/uploads/2017/08/portable-induction-loop-we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504" name="Picture 8" descr="https://www.kinodvor.org/wp-content/uploads/2017/08/portable-induction-loop-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467" y="283667"/>
            <a:ext cx="1650102" cy="155632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sp>
        <p:nvSpPr>
          <p:cNvPr id="106508" name="AutoShape 12" descr="https://top-fon.com/uploads/posts/2023-02/1675362292_top-fon-com-p-kartinki-chelovechkov-dlya-prezentatsii-pr-1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510" name="Picture 14" descr="https://ecfanatic.com/wp/wp-content/uploads/2014/11/secr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611" y="3960167"/>
            <a:ext cx="2315765" cy="2198633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prstDash val="solid"/>
          </a:ln>
        </p:spPr>
      </p:pic>
      <p:sp>
        <p:nvSpPr>
          <p:cNvPr id="18" name="Горизонтальный свиток 17"/>
          <p:cNvSpPr/>
          <p:nvPr/>
        </p:nvSpPr>
        <p:spPr>
          <a:xfrm>
            <a:off x="3203947" y="4104183"/>
            <a:ext cx="5616624" cy="93610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Общаясь, смотреть в глаза собеседника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3419971" y="5184303"/>
            <a:ext cx="5976664" cy="864096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Говорить  спокойно, четко, ясно и ровно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http://ostrov-city.com/_nw/25/91820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39651" y="3672135"/>
            <a:ext cx="2376264" cy="2290859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</p:pic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3131939" y="2952055"/>
            <a:ext cx="5400601" cy="1152128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 eaLnBrk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использовании жестового языка или дактиля обращаться напрямую к собеседнику, а не к переводчику</a:t>
            </a:r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539651" y="1727919"/>
            <a:ext cx="5616624" cy="1152128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Выражаться конкретно, вопросы формулировать так, чтобы ответ был однозначным</a:t>
            </a:r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3708003" y="4320207"/>
            <a:ext cx="5112568" cy="1224136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Если существуют трудности при устном общении, предложить другой формат, например письменную речь</a:t>
            </a:r>
          </a:p>
        </p:txBody>
      </p:sp>
      <p:pic>
        <p:nvPicPr>
          <p:cNvPr id="107526" name="Picture 6" descr="https://nadezda34.ru/wp-content/uploads/2020/01/gkdzsta07cg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339" y="287759"/>
            <a:ext cx="2705601" cy="2088232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</p:pic>
      <p:sp>
        <p:nvSpPr>
          <p:cNvPr id="24" name="Горизонтальный свиток 23"/>
          <p:cNvSpPr/>
          <p:nvPr/>
        </p:nvSpPr>
        <p:spPr>
          <a:xfrm>
            <a:off x="323627" y="215751"/>
            <a:ext cx="6120680" cy="1224136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привлечения внимания допустимо слегка коснуться плеча (не со спины)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323627" y="1151855"/>
            <a:ext cx="7344816" cy="129614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Следует обозначить факт обращения к незрячему человеку, например, просто дотронувшись до его плеча и (или) назвав его (если известно имя и отчество), а также предложить свою помощь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475755" y="2447999"/>
            <a:ext cx="7992888" cy="1440160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Подойдя к незрячему человеку, нужно обязательно назвать себя и представить других сотрудников. </a:t>
            </a:r>
          </a:p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завершении разговора, предупредить об этом.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627883" y="4104183"/>
            <a:ext cx="6768752" cy="129614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Предлагая сесть, не нужно усаживать, а направить руку на спинку стула или подлокотник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5675" y="143743"/>
            <a:ext cx="6532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hangingPunct="1">
              <a:lnSpc>
                <a:spcPct val="100000"/>
              </a:lnSpc>
              <a:buClrTx/>
              <a:buSzTx/>
            </a:pP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51619" y="0"/>
            <a:ext cx="7416824" cy="1151855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Правила при общении с пациентами с нарушениями зрения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0" name="AutoShape 4" descr="https://www.kinodvor.org/wp-content/uploads/2017/08/portable-induction-loop-we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02" name="AutoShape 6" descr="https://www.kinodvor.org/wp-content/uploads/2017/08/portable-induction-loop-we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08" name="AutoShape 12" descr="https://top-fon.com/uploads/posts/2023-02/1675362292_top-fon-com-p-kartinki-chelovechkov-dlya-prezentatsii-pr-1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1618" name="Picture 2" descr="https://fortex-rostov.ru/image/cache/catalog/plate/znak64200h200-553x6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7314" y="0"/>
            <a:ext cx="1882949" cy="2134917"/>
          </a:xfrm>
          <a:prstGeom prst="rect">
            <a:avLst/>
          </a:prstGeom>
          <a:noFill/>
        </p:spPr>
      </p:pic>
      <p:pic>
        <p:nvPicPr>
          <p:cNvPr id="111622" name="Picture 6" descr="https://thumbs.dreamstime.com/b/%D0%B1%D0%B5%D0%BB%D1%8B%D0%B9-%D1%87%D0%B5%D0%BB%D0%BE%D0%B2%D0%B5%D0%BA-d-%D0%BF%D0%BE%D0%BC%D0%BE%D0%B3%D0%B0%D0%B5%D1%82-%D1%81%D0%BB%D0%B5%D0%BF%D0%BE%D0%BC%D1%83-%D1%87%D0%B5%D0%BB%D0%BE%D0%B2%D0%B5%D0%BA%D1%83-106884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611" y="4032175"/>
            <a:ext cx="2186943" cy="216024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tendmsk.ru/upload/iblock/610/a2f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435" y="215751"/>
            <a:ext cx="1909986" cy="1909986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611659" y="287759"/>
            <a:ext cx="6336704" cy="1512168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Описать кратко, где вы находитесь, при движении- предупреждать о препятствиях, ступенях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259731" y="1799927"/>
            <a:ext cx="5976664" cy="1800200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оставлять человека с нарушением зрения в открытом пространстве, не предупредив. При уходе привести его к ориентиру, где он будет чувствовать себя более защищено и уверенно</a:t>
            </a: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915915" y="3456111"/>
            <a:ext cx="5976664" cy="2088232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сопровождении пациента допускается его сопровождение собакой-поводырем. Обращаться с собаками-поводырями нужно не так, как с обычными домашними животными – нельзя командовать, трогать, играть с собакой-поводырем</a:t>
            </a:r>
          </a:p>
        </p:txBody>
      </p:sp>
      <p:pic>
        <p:nvPicPr>
          <p:cNvPr id="113674" name="Picture 10" descr="http://vivirconlabrador.com/wp-content/uploads/2016/02/perro-tira-correa-300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627" y="3793331"/>
            <a:ext cx="2304256" cy="2304256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611659" y="1223863"/>
            <a:ext cx="6336704" cy="1080120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Нельзя игнорировать людей, которым трудно говорить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987923" y="2447999"/>
            <a:ext cx="6048672" cy="1800200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 следует перебивать и  поправлять человека, который испытывает трудности в речи. Начинать говорить нужно только тогда, когда он закончил свою мысль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131939" y="4464223"/>
            <a:ext cx="6192688" cy="1152128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стоит пытаться ускорить разговор.  Заранее отвести на разговор больше времени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5675" y="143743"/>
            <a:ext cx="6532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hangingPunct="1">
              <a:lnSpc>
                <a:spcPct val="100000"/>
              </a:lnSpc>
              <a:buClrTx/>
              <a:buSzTx/>
            </a:pP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51619" y="0"/>
            <a:ext cx="7416824" cy="1151855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Правила при общении с пациентами с нарушением речи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0" name="AutoShape 4" descr="https://www.kinodvor.org/wp-content/uploads/2017/08/portable-induction-loop-we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02" name="AutoShape 6" descr="https://www.kinodvor.org/wp-content/uploads/2017/08/portable-induction-loop-we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08" name="AutoShape 12" descr="https://top-fon.com/uploads/posts/2023-02/1675362292_top-fon-com-p-kartinki-chelovechkov-dlya-prezentatsii-pr-1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4694" name="Picture 6" descr="https://thumbs.dreamstime.com/b/%D1%85%D0%B0%D1%80%D0%B0%D0%BA%D1%82%D0%B5%D1%80-d-%D1%81-%D0%B7%D0%BD%D0%B0%D0%BA%D0%BE%D0%BC-%D0%B1%D0%B5%D0%B7%D0%BC%D0%BE-%D0%B2%D0%B8%D1%8F-36686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19" y="3456111"/>
            <a:ext cx="2453625" cy="2376264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</p:pic>
      <p:sp>
        <p:nvSpPr>
          <p:cNvPr id="114698" name="AutoShape 10" descr="https://flyclipart.com/thumb2/sign-language-symbol-84607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4700" name="Picture 12" descr="https://zmsp.warszawa.pl/wp-content/uploads/2023/03/ikona-piktogram-z-symbolem-t%C5%82umacza-polskiego-j%C4%99zyka-migowego-768x76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459" y="215751"/>
            <a:ext cx="1800200" cy="1800200"/>
          </a:xfrm>
          <a:prstGeom prst="rect">
            <a:avLst/>
          </a:prstGeom>
          <a:noFill/>
          <a:ln w="7620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971699" y="1151855"/>
            <a:ext cx="5904656" cy="1512168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Необходимо задавать вопросы, которые требуют коротких ответов или ответов жестами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843907" y="3600127"/>
            <a:ext cx="6696744" cy="1512168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затруднена устная речь, использовать другие возможности передачи информации для обеспечения понимания – письменную речь, жестикуляцию, демонстрацию.</a:t>
            </a:r>
          </a:p>
        </p:txBody>
      </p:sp>
      <p:pic>
        <p:nvPicPr>
          <p:cNvPr id="7" name="Picture 8" descr="https://thumbs.dreamstime.com/b/%D0%B6%D0%B5%D1%81%D1%82-%D1%81%D1%82%D0%BE%D0%BF%D0%B0-%D0%BF%D0%BE%D0%BA%D0%B0%D0%B7%D0%B0-%D1%87%D0%B5%D0%BB%D0%BE%D0%B2%D0%B5%D0%BA%D0%B0-d-%D0%B8-%D1%83%D0%B4%D0%B5%D1%80%D0%B6%D0%B0%D0%BD%D0%B8%D0%B5-%D0%BD%D0%B8%D0%BA%D0%B0%D0%BA%D0%BE%D0%B3%D0%BE-%D0%B7%D0%BD%D0%B0%D0%BA%D0%B0-%D0%B8%D0%B7%D0%BE%D0%BB%D0%B8%D1%80%D0%BE%D0%B2%D0%B0%D0%BD%D0%BD%D1%8B%D0%B9-134612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387" y="791815"/>
            <a:ext cx="2088232" cy="2088232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</p:pic>
      <p:pic>
        <p:nvPicPr>
          <p:cNvPr id="112644" name="Picture 4" descr="https://cdn-ru.bitrix24.ru/b4954709/landing/226/226f2f8e1c77b44e8a956c9a14a82f57/prodazhi_setevikam_1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19" y="3456111"/>
            <a:ext cx="2434937" cy="2303983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323627" y="1007839"/>
            <a:ext cx="7200800" cy="1584176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Необходимо смотреть в лицо собеседнику, </a:t>
            </a:r>
          </a:p>
          <a:p>
            <a:pPr lvl="0"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поддерживая визуальный контакт, не следует настаивать</a:t>
            </a:r>
          </a:p>
          <a:p>
            <a:pPr lvl="0"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поддержании зрительного контакта, </a:t>
            </a:r>
          </a:p>
          <a:p>
            <a:pPr lvl="0"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это не комфортно собеседнику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275955" y="2303983"/>
            <a:ext cx="6192688" cy="2304256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разговоре не допускать упоминания его в третьем лице, а также не понимания смысла сказанного (даже в случаях, когда используется сложная лексика, профессиональные термины, длинные фразы, образные выражения и т.д.)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563987" y="4536231"/>
            <a:ext cx="5976664" cy="1512168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использовать длинных фраз, словесных штампов, образных выражений и сложных смысловых оборотов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5675" y="143743"/>
            <a:ext cx="6532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hangingPunct="1">
              <a:lnSpc>
                <a:spcPct val="100000"/>
              </a:lnSpc>
              <a:buClrTx/>
              <a:buSzTx/>
            </a:pP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51619" y="0"/>
            <a:ext cx="7416824" cy="1151855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Правила при общении с пациентами с когнитивными (интеллектуальными) нарушениями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0" name="AutoShape 4" descr="https://www.kinodvor.org/wp-content/uploads/2017/08/portable-induction-loop-we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02" name="AutoShape 6" descr="https://www.kinodvor.org/wp-content/uploads/2017/08/portable-induction-loop-we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08" name="AutoShape 12" descr="https://top-fon.com/uploads/posts/2023-02/1675362292_top-fon-com-p-kartinki-chelovechkov-dlya-prezentatsii-pr-1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4698" name="AutoShape 10" descr="https://flyclipart.com/thumb2/sign-language-symbol-84607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5714" name="Picture 2" descr="https://rgdb.ru/images/News_main/2023/03/14/02/invalidy-s-narusheniem-intellek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459" y="215751"/>
            <a:ext cx="1728192" cy="1728192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15716" name="Picture 4" descr="https://everydayfaithlessons.com/wp-content/uploads/2016/04/GS-brain-doctor-hel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19" y="3024063"/>
            <a:ext cx="2808312" cy="279062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67643" y="143744"/>
            <a:ext cx="9073008" cy="1008111"/>
          </a:xfrm>
          <a:ln/>
        </p:spPr>
        <p:txBody>
          <a:bodyPr tIns="21168">
            <a:norm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ГБУЗ СО «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Тольяттинский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врачебно-физкультурный диспансер»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667" y="1151855"/>
            <a:ext cx="8367713" cy="33843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83667" y="4536231"/>
            <a:ext cx="8352928" cy="17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Приказ МЗ и СР РФ от 23.10.2020г. № 1144н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“Об утверждении порядка организации оказания медицинской помощи лицам, занимающимся физической культурой и спортом (в том числе при подготовке и проведении физкультурных мероприятий и спортивных мероприятий), включая порядок медицинского осмотра лиц, желающих пройти спортивную подготовку, заниматься физической культурой и спортом в организациях и (или) выполнить нормативы испытаний (тестов) Всероссийского физкультурно-спортивного комплекса «Готов к труду и обороне» (ГТО)» и форм медицинских заключений о допуске к участию в физкультурных и спортивных мероприятиях”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3" descr="https://markritchiedbs.files.wordpress.com/2018/05/cog.gif?w=11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03" y="215751"/>
            <a:ext cx="2332881" cy="2265529"/>
          </a:xfrm>
          <a:prstGeom prst="rect">
            <a:avLst/>
          </a:prstGeom>
          <a:noFill/>
        </p:spPr>
      </p:pic>
      <p:pic>
        <p:nvPicPr>
          <p:cNvPr id="116741" name="Picture 5" descr="https://www.huoltovarmuuskeskus.fi/files/0212568f23acad29f64f357f36642767bdae3e3a/colourbox2953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723" y="4248199"/>
            <a:ext cx="7848872" cy="1976145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3059931" y="431775"/>
            <a:ext cx="6192688" cy="1584176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Начинать говорить, только убедившись, что собеседник закончил свою мысль, не стесняться переспросить, в случае недопонимания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475755" y="2592015"/>
            <a:ext cx="7632848" cy="1512168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buClrTx/>
              <a:buSzTx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Говорить в ровном, неторопливом темпе, используя понятные слова, произнося их четко и делая более длинные паузы,  интересоваться, все ли понятно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s://pravodeneg.net/wp-content/uploads/2018/05/Annonces-accueil4f16a7b7285ea-790x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19" y="2375991"/>
            <a:ext cx="2952328" cy="338437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611659" y="359767"/>
            <a:ext cx="8352928" cy="1512168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Инвалиды привыкли к тому, что на них смотрят,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 им может быть неприятно,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когда их рассматривают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7764" name="Picture 4" descr="https://luh.msr.mosreg.ru/files/image/07/50/30/lg!e7q.jpg?utm_referrer=https%3a%2f%2fyandex.ru%2fimages%2fsearch%3ffrom%3dtabbar%26img_url%3dhttps%253A%252F%252Fwww.gannett-cdn.com%252Fpresto%252F2020%252F03%252F12%252FPCIN%252F848a2cec-eb74-4498-b227-96aa178345ea-disabled-GettyImages-475743720.jpg%253Fcrop%253D2120%252C1193%252Cx0%252Cy107%2526amp%253Bwidth%253D2120%2526amp%253Bheight%253D1193%2526amp%253Bformat%253Dpjpg%2526amp%253Bauto%253Dwebp%26lr%3d240%26pos%3d7%26rpt%3dsimage%26text%3d%25D0%25B8%25D0%25BD%25D0%25B2%25D0%25B0%25D0%25BB%25D0%25B8%25D0%25B4%25D1%258B%2520%25D0%25B8%2520%25D0%25BE%25D0%25B1%25D1%2589%25D0%25B5%25D1%2581%25D1%2582%25D0%25B2%25D0%25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7481" y="2375991"/>
            <a:ext cx="3225114" cy="3456384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Picture 2" descr="https://rstatic.oshkole.ru/editor_images/238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971" y="2375991"/>
            <a:ext cx="2736304" cy="252028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123827" y="215751"/>
            <a:ext cx="5904656" cy="93610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 ЧЕМПИОНЫ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107603" y="1295871"/>
            <a:ext cx="4392488" cy="432048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https://st.volga.news/image/w525/q100/9bdec5fa-1d8a-4cd7-be01-018852974b3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75" y="1871935"/>
            <a:ext cx="316835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Вертикальный свиток 12"/>
          <p:cNvSpPr/>
          <p:nvPr/>
        </p:nvSpPr>
        <p:spPr>
          <a:xfrm>
            <a:off x="4356075" y="1223863"/>
            <a:ext cx="5184576" cy="4968552"/>
          </a:xfrm>
          <a:prstGeom prst="vertic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мае 2023г в Йошкар-Оле завершился Кубок России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плаванию среди спортсменов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интеллектуальными нарушениями.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 них приняли участие более 75 спортсменов из 17 регионов Российской Федерации.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Данный турнир собирает лучших пловцов спорта ЛИН,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имеющих разряды не ниже кандидатов в мастера спорта.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Представительница г. Тольятти Ольга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Потешкина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завоевала четыре медали (2 золотых и 2серебрянных)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https://rgdb.ru/images/News_main/2023/03/14/02/invalidy-s-narusheniem-intellekt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667" y="287759"/>
            <a:ext cx="874096" cy="864096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555875" y="71735"/>
            <a:ext cx="5904656" cy="93610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 ЧЕМПИОНЫ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0" y="1223863"/>
            <a:ext cx="5220171" cy="496855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xn--h1ashh.xn--p1ai/wp-content/uploads/2023/04/mdibds-wuy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667" y="1943943"/>
            <a:ext cx="388843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Вертикальный свиток 5"/>
          <p:cNvSpPr/>
          <p:nvPr/>
        </p:nvSpPr>
        <p:spPr>
          <a:xfrm>
            <a:off x="4716115" y="1151855"/>
            <a:ext cx="5004148" cy="5040560"/>
          </a:xfrm>
          <a:prstGeom prst="vertic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5508203" y="1678956"/>
            <a:ext cx="33843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июне 2023 года состоялась XXII областная спартакиада среди инвалидов Самарской области по спорту лиц с поражением ОДА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(131 участник в составе 15 команд:  троеборье колясочники,  шашки, плавание, бочча, настольный теннис, дартс),  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спорту глухих (приняли участие 84 спортсмена из 13 команд: армрестлинг, настольный теннис, плавание, стрельба, легкая атлетика)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4" descr="https://prozhizn.online/wp-content/uploads/2022/05/invalid-zna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910" y="215752"/>
            <a:ext cx="813210" cy="79208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12" name="Рисунок 11" descr="https://cdn1.vectorstock.com/i/1000x1000/32/65/blind-disabled-sign-vector-2483265.jpg"/>
          <p:cNvPicPr/>
          <p:nvPr/>
        </p:nvPicPr>
        <p:blipFill>
          <a:blip r:embed="rId4" cstate="print"/>
          <a:srcRect r="-10" b="8055"/>
          <a:stretch>
            <a:fillRect/>
          </a:stretch>
        </p:blipFill>
        <p:spPr bwMode="auto">
          <a:xfrm>
            <a:off x="1259731" y="143744"/>
            <a:ext cx="1008112" cy="93610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555875" y="71735"/>
            <a:ext cx="5904656" cy="93610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 ЧЕМПИОНЫ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0" y="1223863"/>
            <a:ext cx="5220171" cy="496855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4716115" y="1151855"/>
            <a:ext cx="5004148" cy="5040560"/>
          </a:xfrm>
          <a:prstGeom prst="vertic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5508203" y="1919462"/>
            <a:ext cx="331236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июле 2023г. в Уфе-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IV Всероссийская летняя Спартакиада инвалидов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плаванию с участием шестерых спортсменов СШОР №10 «Олимп». 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 итогам турнира сборная Самарской области расположилась на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четвертом месте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командном зачете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среди 22-х регионов.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sun9-73.userapi.com/impg/sF8VM4C0jnHdw21BCcB2w6zL4DuVZcHT0Y3viw/iiRMSb3KtB4.jpg?size=1873x2160&amp;quality=95&amp;sign=14c96606cb1a9594843dd94898ad2f7d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75" y="1871935"/>
            <a:ext cx="3770291" cy="393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https://prozhizn.online/wp-content/uploads/2022/05/invalid-zna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667" y="215751"/>
            <a:ext cx="813210" cy="79208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555875" y="71735"/>
            <a:ext cx="5904656" cy="93610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 ЧЕМПИОНЫ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179611" y="1223863"/>
            <a:ext cx="5040560" cy="50405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4716115" y="1151855"/>
            <a:ext cx="4824536" cy="5040560"/>
          </a:xfrm>
          <a:prstGeom prst="vertic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5508203" y="1781994"/>
            <a:ext cx="352839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июле 2023г. в Бресте завершился Открытый Кубок Республики Беларусь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среди лиц с поражением опорно-двигательного аппарата и нарушением зрения с участием двух спортсменов СШОР №10 «Олимп»- заслуженный мастер спорта Сергей Сухарев (1991 г.р.) и мастер спорта Иван Цыпленков (2001г.р.).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Результаты: 1 и 2 места в разных видах плавания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tltolimp.ru/wp-content/uploads/2023/07/040720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691" y="1943943"/>
            <a:ext cx="367240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https://prozhizn.online/wp-content/uploads/2022/05/invalid-zna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651" y="215751"/>
            <a:ext cx="813210" cy="79208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555875" y="71735"/>
            <a:ext cx="5904656" cy="93610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 ЧЕМПИОНЫ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179611" y="1223863"/>
            <a:ext cx="5040560" cy="50405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4716115" y="1151855"/>
            <a:ext cx="4824536" cy="5040560"/>
          </a:xfrm>
          <a:prstGeom prst="vertic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sun9-8.userapi.com/impg/-GFVgHMyGqGpMOc0_bKHeBNqlmO55CnHsY5wdA/RO8P_6g-qYE.jpg?size=1724x2160&amp;quality=95&amp;sign=0752e1d03491d09793c6c9ece19d0a14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691" y="1943943"/>
            <a:ext cx="36004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64187" y="1871936"/>
          <a:ext cx="3528392" cy="4176464"/>
        </p:xfrm>
        <a:graphic>
          <a:graphicData uri="http://schemas.openxmlformats.org/drawingml/2006/table">
            <a:tbl>
              <a:tblPr/>
              <a:tblGrid>
                <a:gridCol w="3528392"/>
              </a:tblGrid>
              <a:tr h="4176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августе 2023г в г. Уфа завершились первые летние игры сурдлимпийцев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"Мы вместе. Спорт". Участниками состязаний стали более 1500 представителей из 30 стран мира. Результаты: 29 медалей в 9 дисциплинах  завоевали спортсмены Самарской области (велоспорт, пулевая стрельба, каратэ, дзюдо, самбо, теннис, греко-римская борьба, футбол).</a:t>
                      </a:r>
                    </a:p>
                  </a:txBody>
                  <a:tcPr marL="64033" marR="640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Picture 8" descr="https://www.kinodvor.org/wp-content/uploads/2017/08/portable-induction-loop-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683" y="215751"/>
            <a:ext cx="786006" cy="74133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555875" y="71735"/>
            <a:ext cx="5904656" cy="93610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 ЧЕМПИОНЫ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179611" y="1223863"/>
            <a:ext cx="5040560" cy="50405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4644107" y="2159967"/>
            <a:ext cx="4824536" cy="2160240"/>
          </a:xfrm>
          <a:prstGeom prst="vertic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Тольяттинские теннисисты выиграли четыре медали на летних играх сурдлимпийцев "Мы вместе. Спорт"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st.volga.news/image/w525/q100/d5d5fb57-9c38-44fc-aa7f-0189a27554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691" y="1943943"/>
            <a:ext cx="3627450" cy="41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https://www.kinodvor.org/wp-content/uploads/2017/08/portable-induction-loop-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691" y="215751"/>
            <a:ext cx="786006" cy="74133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555875" y="71735"/>
            <a:ext cx="5904656" cy="936104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 ЧЕМПИОНЫ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827683" y="1079847"/>
            <a:ext cx="8208912" cy="338437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st.volga.news/image/w1280/h824/fixed/7f1b6779-5b4e-4d8b-9e61-0189fe643c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827" y="1655911"/>
            <a:ext cx="6408712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Вертикальный свиток 5"/>
          <p:cNvSpPr/>
          <p:nvPr/>
        </p:nvSpPr>
        <p:spPr>
          <a:xfrm>
            <a:off x="467643" y="4536231"/>
            <a:ext cx="9001000" cy="1872208"/>
          </a:xfrm>
          <a:prstGeom prst="vertic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августе 2023г в Москве завершились чемпионат России по гребному спорту и чемпионат России по академической гребле спорта лиц с ПОДА.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 старт вышли более чем 350 спортсменов из 16 регионов России, а также гребцы из Республики Беларусь.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Спортсмены состязались на дистанции 2000 метров.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победителей и призеров - представители 63 региона.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cdn1.vectorstock.com/i/1000x1000/32/65/blind-disabled-sign-vector-2483265.jpg"/>
          <p:cNvPicPr/>
          <p:nvPr/>
        </p:nvPicPr>
        <p:blipFill>
          <a:blip r:embed="rId3" cstate="print"/>
          <a:srcRect r="-10" b="8055"/>
          <a:stretch>
            <a:fillRect/>
          </a:stretch>
        </p:blipFill>
        <p:spPr bwMode="auto">
          <a:xfrm>
            <a:off x="107603" y="143743"/>
            <a:ext cx="1008112" cy="93610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187723" y="1151855"/>
          <a:ext cx="770485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31739" y="287759"/>
            <a:ext cx="7992888" cy="1466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спорта спортсменов- инвалидов,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входящих  в  состав сборных команд Самарской области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2022-2023г.г.</a:t>
            </a:r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539651" y="171463"/>
            <a:ext cx="856895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«Лица с отклонениями в состоянии здоровья»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собирательный термин, объединяющий в себе,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независимо от вида заболевания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следующие контингенты пациентов: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neigaliuju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3115" y="1871935"/>
            <a:ext cx="3722904" cy="3969889"/>
          </a:xfrm>
          <a:prstGeom prst="rect">
            <a:avLst/>
          </a:prstGeom>
          <a:ln w="76200">
            <a:solidFill>
              <a:schemeClr val="bg2">
                <a:lumMod val="60000"/>
                <a:lumOff val="40000"/>
              </a:schemeClr>
            </a:solidFill>
          </a:ln>
        </p:spPr>
      </p:pic>
      <p:graphicFrame>
        <p:nvGraphicFramePr>
          <p:cNvPr id="5" name="Схема 4"/>
          <p:cNvGraphicFramePr/>
          <p:nvPr/>
        </p:nvGraphicFramePr>
        <p:xfrm>
          <a:off x="395636" y="1943943"/>
          <a:ext cx="5184575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739" y="287759"/>
            <a:ext cx="7992888" cy="11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Спортсмены, прошедшие осмотр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ГБУЗ СО «ТВФД»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2022-2023г.г.</a:t>
            </a:r>
            <a:endParaRPr lang="ru-RU" sz="24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83667" y="1035050"/>
          <a:ext cx="8424936" cy="5085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67" y="287759"/>
            <a:ext cx="8299450" cy="864096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8a6667ff-10e9-4889-a91a-9b44f237e1b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723" y="1295871"/>
            <a:ext cx="7128792" cy="4572633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13" y="143743"/>
            <a:ext cx="8748237" cy="331236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УМО проводится </a:t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целях получения наиболее полной и всесторонней информации о физическом развитии, состоянии здоровья, функциональном состоянии организма спортсмена и показателях его физической работоспособности, </a:t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состоянии наиболее функционально задействованных физиологических систем организма спортсмена с ограниченными физическими возможностями здоровья.</a:t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основу правил положены функциональные возможности, а не медицинский диагноз или группа инвалидности.</a:t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0" name="Picture 2" descr="https://xn--80amddbtlcs2b.xn--p1ai/wp-content/uploads/2023/06/dietolog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707" y="3168079"/>
            <a:ext cx="7769283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651" y="359767"/>
            <a:ext cx="8640960" cy="1409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539651" y="1079847"/>
          <a:ext cx="892899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Горизонтальный свиток 3"/>
          <p:cNvSpPr/>
          <p:nvPr/>
        </p:nvSpPr>
        <p:spPr>
          <a:xfrm>
            <a:off x="1043707" y="1"/>
            <a:ext cx="7488832" cy="100756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Критерии   качества  оказания  медицинской помощи: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751"/>
            <a:ext cx="6372299" cy="375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«Доступная среда»</a:t>
            </a:r>
          </a:p>
          <a:p>
            <a:pPr algn="ctr"/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входе в учреждение имеется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тактильная вывеска по системе Брайля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указанием наименования учреждения и режима работы</a:t>
            </a: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кнопка вызова медицинского персонала, пандус с адаптированными поручнями и с противоскользящим покрытием</a:t>
            </a:r>
            <a:r>
              <a:rPr lang="ru-RU" dirty="0" smtClean="0"/>
              <a:t>,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315" y="143743"/>
            <a:ext cx="3024336" cy="216024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315" y="3312095"/>
            <a:ext cx="2016224" cy="162498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667" y="3240087"/>
            <a:ext cx="4996016" cy="2736031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651" y="431775"/>
            <a:ext cx="8856984" cy="5245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мнемосхема расположения кабинетов  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учреждения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тактильные таблички по системе Брайля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с наименованием кабинетов врачей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по спортивной медицине,  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обозначение кабинетов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контрастной желтой лентой</a:t>
            </a: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установлены световые маяки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обозначения габаритов входной двери и дверей кабинетов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4" name="AutoShape 2" descr="20230821_1346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275" y="287759"/>
            <a:ext cx="3240360" cy="2001224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667" y="1295871"/>
            <a:ext cx="3096344" cy="3559085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051" y="3960167"/>
            <a:ext cx="2880320" cy="108012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419" y="3960167"/>
            <a:ext cx="1910215" cy="1988168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739" y="1367879"/>
            <a:ext cx="7272808" cy="4608512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300244"/>
            <a:ext cx="9720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ыделено парковочное место  на прилегающей территории учреждения, установлен определитель для парковки, отмеченный знаком «Инвалид»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771525"/>
            <a:ext cx="972026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51620" y="143743"/>
          <a:ext cx="9145016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спорте все равны - копия</Template>
  <TotalTime>3220</TotalTime>
  <Words>1308</Words>
  <Application>Microsoft Office PowerPoint</Application>
  <PresentationFormat>Произвольный</PresentationFormat>
  <Paragraphs>206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ГБУЗ СО «Тольяттинский  врачебно-физкультурный диспансер»</vt:lpstr>
      <vt:lpstr>Слайд 3</vt:lpstr>
      <vt:lpstr>УМО проводится  в целях получения наиболее полной и всесторонней информации о физическом развитии, состоянии здоровья, функциональном состоянии организма спортсмена и показателях его физической работоспособности,  о состоянии наиболее функционально задействованных физиологических систем организма спортсмена с ограниченными физическими возможностями здоровья.  В основу правил положены функциональные возможности, а не медицинский диагноз или группа инвалидности.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Спасибо за внимание!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ВФД7</dc:creator>
  <cp:lastModifiedBy>PC</cp:lastModifiedBy>
  <cp:revision>279</cp:revision>
  <cp:lastPrinted>1601-01-01T00:00:00Z</cp:lastPrinted>
  <dcterms:created xsi:type="dcterms:W3CDTF">2018-05-21T08:48:27Z</dcterms:created>
  <dcterms:modified xsi:type="dcterms:W3CDTF">2023-10-18T12:20:26Z</dcterms:modified>
</cp:coreProperties>
</file>