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90" r:id="rId2"/>
    <p:sldId id="313" r:id="rId3"/>
    <p:sldId id="312" r:id="rId4"/>
    <p:sldId id="328" r:id="rId5"/>
    <p:sldId id="257" r:id="rId6"/>
    <p:sldId id="278" r:id="rId7"/>
    <p:sldId id="314" r:id="rId8"/>
    <p:sldId id="261" r:id="rId9"/>
    <p:sldId id="275" r:id="rId10"/>
    <p:sldId id="334" r:id="rId11"/>
    <p:sldId id="317" r:id="rId12"/>
    <p:sldId id="325" r:id="rId13"/>
    <p:sldId id="272" r:id="rId14"/>
    <p:sldId id="274" r:id="rId15"/>
    <p:sldId id="265" r:id="rId16"/>
    <p:sldId id="264" r:id="rId17"/>
    <p:sldId id="336" r:id="rId18"/>
    <p:sldId id="295" r:id="rId19"/>
    <p:sldId id="279" r:id="rId20"/>
    <p:sldId id="270" r:id="rId21"/>
    <p:sldId id="335" r:id="rId22"/>
    <p:sldId id="340" r:id="rId23"/>
    <p:sldId id="320" r:id="rId24"/>
    <p:sldId id="310" r:id="rId25"/>
    <p:sldId id="339" r:id="rId26"/>
    <p:sldId id="283" r:id="rId27"/>
    <p:sldId id="288" r:id="rId28"/>
    <p:sldId id="337" r:id="rId29"/>
    <p:sldId id="311" r:id="rId30"/>
    <p:sldId id="291" r:id="rId31"/>
    <p:sldId id="331" r:id="rId32"/>
    <p:sldId id="293" r:id="rId33"/>
    <p:sldId id="294" r:id="rId34"/>
    <p:sldId id="299" r:id="rId35"/>
    <p:sldId id="297" r:id="rId36"/>
    <p:sldId id="292" r:id="rId37"/>
    <p:sldId id="321" r:id="rId38"/>
    <p:sldId id="301" r:id="rId39"/>
    <p:sldId id="304" r:id="rId4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99"/>
    <a:srgbClr val="008080"/>
    <a:srgbClr val="006600"/>
    <a:srgbClr val="FA4C0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229" autoAdjust="0"/>
  </p:normalViewPr>
  <p:slideViewPr>
    <p:cSldViewPr>
      <p:cViewPr varScale="1">
        <p:scale>
          <a:sx n="45" d="100"/>
          <a:sy n="45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DB71FA-5435-4266-A8BF-F6526A67A43E}" type="doc">
      <dgm:prSet loTypeId="urn:microsoft.com/office/officeart/2008/layout/VerticalCurvedList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40B579F-7A98-4E07-B915-8DF300433B41}">
      <dgm:prSet custT="1"/>
      <dgm:spPr>
        <a:solidFill>
          <a:srgbClr val="006600"/>
        </a:solidFill>
      </dgm:spPr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>
              <a:latin typeface="Times New Roman" pitchFamily="18" charset="0"/>
              <a:cs typeface="Times New Roman" pitchFamily="18" charset="0"/>
            </a:rPr>
            <a:t>Класс А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400" b="1" dirty="0">
              <a:latin typeface="Times New Roman" pitchFamily="18" charset="0"/>
              <a:cs typeface="Times New Roman" pitchFamily="18" charset="0"/>
            </a:rPr>
            <a:t>для обработки кожи операционного и инъекционного полей пациентов</a:t>
          </a:r>
        </a:p>
      </dgm:t>
    </dgm:pt>
    <dgm:pt modelId="{8FD6D3D1-2312-4391-A907-9C1480B694B5}" type="parTrans" cxnId="{2ECAF72D-100E-4C8D-A3B1-82744A791414}">
      <dgm:prSet/>
      <dgm:spPr/>
      <dgm:t>
        <a:bodyPr/>
        <a:lstStyle/>
        <a:p>
          <a:endParaRPr lang="ru-RU"/>
        </a:p>
      </dgm:t>
    </dgm:pt>
    <dgm:pt modelId="{AC4E219E-61DD-49F7-8722-DFE1DD802E6C}" type="sibTrans" cxnId="{2ECAF72D-100E-4C8D-A3B1-82744A791414}">
      <dgm:prSet/>
      <dgm:spPr>
        <a:ln>
          <a:solidFill>
            <a:srgbClr val="006600"/>
          </a:solidFill>
        </a:ln>
      </dgm:spPr>
      <dgm:t>
        <a:bodyPr/>
        <a:lstStyle/>
        <a:p>
          <a:endParaRPr lang="ru-RU"/>
        </a:p>
      </dgm:t>
    </dgm:pt>
    <dgm:pt modelId="{7F2D92BF-55C8-4C84-A940-188B6ACC2EC9}">
      <dgm:prSet custT="1"/>
      <dgm:spPr>
        <a:solidFill>
          <a:srgbClr val="006600"/>
        </a:solidFill>
      </dgm:spPr>
      <dgm:t>
        <a:bodyPr/>
        <a:lstStyle/>
        <a:p>
          <a:r>
            <a:rPr lang="ru-RU" sz="2400" b="1" dirty="0">
              <a:latin typeface="Times New Roman" pitchFamily="18" charset="0"/>
              <a:cs typeface="Times New Roman" pitchFamily="18" charset="0"/>
            </a:rPr>
            <a:t>Класс Б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для обработки рук хирургов и других медицинских работников, участвующих в выполнении оперативных и иных инвазивных вмешательств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B5A29560-B76B-4DB6-BA14-BABF0BF5335F}" type="parTrans" cxnId="{EE915C40-168B-470A-A2B8-48F560249E9D}">
      <dgm:prSet/>
      <dgm:spPr/>
      <dgm:t>
        <a:bodyPr/>
        <a:lstStyle/>
        <a:p>
          <a:endParaRPr lang="ru-RU"/>
        </a:p>
      </dgm:t>
    </dgm:pt>
    <dgm:pt modelId="{8F2D60F2-DFDC-441C-84B2-F434ACB98942}" type="sibTrans" cxnId="{EE915C40-168B-470A-A2B8-48F560249E9D}">
      <dgm:prSet/>
      <dgm:spPr/>
      <dgm:t>
        <a:bodyPr/>
        <a:lstStyle/>
        <a:p>
          <a:endParaRPr lang="ru-RU"/>
        </a:p>
      </dgm:t>
    </dgm:pt>
    <dgm:pt modelId="{0CC9C24E-0D57-4B42-8036-FF97BCDAA29F}">
      <dgm:prSet custT="1"/>
      <dgm:spPr>
        <a:solidFill>
          <a:srgbClr val="006600"/>
        </a:solidFill>
      </dgm:spPr>
      <dgm:t>
        <a:bodyPr/>
        <a:lstStyle/>
        <a:p>
          <a:r>
            <a:rPr lang="ru-RU" sz="2400" b="1" dirty="0">
              <a:latin typeface="Times New Roman" pitchFamily="18" charset="0"/>
              <a:cs typeface="Times New Roman" pitchFamily="18" charset="0"/>
            </a:rPr>
            <a:t>Класс В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400" b="1" dirty="0">
              <a:latin typeface="Times New Roman" pitchFamily="18" charset="0"/>
              <a:cs typeface="Times New Roman" pitchFamily="18" charset="0"/>
            </a:rPr>
            <a:t>для гигиенической обработки кожных покровов</a:t>
          </a:r>
        </a:p>
      </dgm:t>
    </dgm:pt>
    <dgm:pt modelId="{7E25D98B-A55A-412D-BA62-E9E6ADA5D6E6}" type="parTrans" cxnId="{3771E7A8-86AC-47CB-8C2A-27A3461756F3}">
      <dgm:prSet/>
      <dgm:spPr/>
      <dgm:t>
        <a:bodyPr/>
        <a:lstStyle/>
        <a:p>
          <a:endParaRPr lang="ru-RU"/>
        </a:p>
      </dgm:t>
    </dgm:pt>
    <dgm:pt modelId="{BA31B22F-1191-4CE8-986C-623CF56E2A82}" type="sibTrans" cxnId="{3771E7A8-86AC-47CB-8C2A-27A3461756F3}">
      <dgm:prSet/>
      <dgm:spPr/>
      <dgm:t>
        <a:bodyPr/>
        <a:lstStyle/>
        <a:p>
          <a:endParaRPr lang="ru-RU"/>
        </a:p>
      </dgm:t>
    </dgm:pt>
    <dgm:pt modelId="{CEB470E6-F6B1-4B42-B842-97952BD4CD66}" type="pres">
      <dgm:prSet presAssocID="{F0DB71FA-5435-4266-A8BF-F6526A67A43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D11837C-2563-4673-8437-1D5CCF0ED5BB}" type="pres">
      <dgm:prSet presAssocID="{F0DB71FA-5435-4266-A8BF-F6526A67A43E}" presName="Name1" presStyleCnt="0"/>
      <dgm:spPr/>
    </dgm:pt>
    <dgm:pt modelId="{24B61EC5-5358-4AED-996E-362E263C7DC7}" type="pres">
      <dgm:prSet presAssocID="{F0DB71FA-5435-4266-A8BF-F6526A67A43E}" presName="cycle" presStyleCnt="0"/>
      <dgm:spPr/>
    </dgm:pt>
    <dgm:pt modelId="{5F1A7F7D-ACE9-4DD0-947F-59388890D442}" type="pres">
      <dgm:prSet presAssocID="{F0DB71FA-5435-4266-A8BF-F6526A67A43E}" presName="srcNode" presStyleLbl="node1" presStyleIdx="0" presStyleCnt="3"/>
      <dgm:spPr/>
    </dgm:pt>
    <dgm:pt modelId="{17723042-FF80-4226-B438-C4DF96AC2869}" type="pres">
      <dgm:prSet presAssocID="{F0DB71FA-5435-4266-A8BF-F6526A67A43E}" presName="conn" presStyleLbl="parChTrans1D2" presStyleIdx="0" presStyleCnt="1"/>
      <dgm:spPr/>
      <dgm:t>
        <a:bodyPr/>
        <a:lstStyle/>
        <a:p>
          <a:endParaRPr lang="ru-RU"/>
        </a:p>
      </dgm:t>
    </dgm:pt>
    <dgm:pt modelId="{F87EBE88-3817-45C6-AAC3-04E70AF2BB0E}" type="pres">
      <dgm:prSet presAssocID="{F0DB71FA-5435-4266-A8BF-F6526A67A43E}" presName="extraNode" presStyleLbl="node1" presStyleIdx="0" presStyleCnt="3"/>
      <dgm:spPr/>
    </dgm:pt>
    <dgm:pt modelId="{ED91603B-8CA2-4864-AF33-4C71A54C941A}" type="pres">
      <dgm:prSet presAssocID="{F0DB71FA-5435-4266-A8BF-F6526A67A43E}" presName="dstNode" presStyleLbl="node1" presStyleIdx="0" presStyleCnt="3"/>
      <dgm:spPr/>
    </dgm:pt>
    <dgm:pt modelId="{5F126650-9445-429A-A4E4-824E50FBF3FA}" type="pres">
      <dgm:prSet presAssocID="{240B579F-7A98-4E07-B915-8DF300433B41}" presName="text_1" presStyleLbl="node1" presStyleIdx="0" presStyleCnt="3" custScaleX="90701" custScaleY="103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EDCFD-3FA0-4390-B3A8-374A40375055}" type="pres">
      <dgm:prSet presAssocID="{240B579F-7A98-4E07-B915-8DF300433B41}" presName="accent_1" presStyleCnt="0"/>
      <dgm:spPr/>
    </dgm:pt>
    <dgm:pt modelId="{EAD085DD-25E9-4FDD-AD8E-A8A6D1E854B6}" type="pres">
      <dgm:prSet presAssocID="{240B579F-7A98-4E07-B915-8DF300433B41}" presName="accentRepeatNode" presStyleLbl="solidFgAcc1" presStyleIdx="0" presStyleCnt="3"/>
      <dgm:spPr>
        <a:ln>
          <a:solidFill>
            <a:srgbClr val="006600"/>
          </a:solidFill>
        </a:ln>
      </dgm:spPr>
    </dgm:pt>
    <dgm:pt modelId="{2AC7D6B7-BE86-4251-A226-2CE133D3BCA1}" type="pres">
      <dgm:prSet presAssocID="{7F2D92BF-55C8-4C84-A940-188B6ACC2EC9}" presName="text_2" presStyleLbl="node1" presStyleIdx="1" presStyleCnt="3" custScaleX="90211" custScaleY="128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6A524-44CD-4AD1-9F58-500B20E248A7}" type="pres">
      <dgm:prSet presAssocID="{7F2D92BF-55C8-4C84-A940-188B6ACC2EC9}" presName="accent_2" presStyleCnt="0"/>
      <dgm:spPr/>
    </dgm:pt>
    <dgm:pt modelId="{EB6B1C5A-4108-4BB6-B086-8990FEBC9C5D}" type="pres">
      <dgm:prSet presAssocID="{7F2D92BF-55C8-4C84-A940-188B6ACC2EC9}" presName="accentRepeatNode" presStyleLbl="solidFgAcc1" presStyleIdx="1" presStyleCnt="3"/>
      <dgm:spPr>
        <a:ln>
          <a:solidFill>
            <a:srgbClr val="006600"/>
          </a:solidFill>
        </a:ln>
      </dgm:spPr>
    </dgm:pt>
    <dgm:pt modelId="{5802697E-8ECE-4A62-B0C6-8AE00376D439}" type="pres">
      <dgm:prSet presAssocID="{0CC9C24E-0D57-4B42-8036-FF97BCDAA29F}" presName="text_3" presStyleLbl="node1" presStyleIdx="2" presStyleCnt="3" custScaleX="92139" custScaleY="95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8B8B1-4BBF-463F-A227-73F86F1EBC90}" type="pres">
      <dgm:prSet presAssocID="{0CC9C24E-0D57-4B42-8036-FF97BCDAA29F}" presName="accent_3" presStyleCnt="0"/>
      <dgm:spPr/>
    </dgm:pt>
    <dgm:pt modelId="{255133DB-7590-4E87-84A9-95FEDF38FFEA}" type="pres">
      <dgm:prSet presAssocID="{0CC9C24E-0D57-4B42-8036-FF97BCDAA29F}" presName="accentRepeatNode" presStyleLbl="solidFgAcc1" presStyleIdx="2" presStyleCnt="3"/>
      <dgm:spPr>
        <a:ln>
          <a:solidFill>
            <a:srgbClr val="006600"/>
          </a:solidFill>
        </a:ln>
      </dgm:spPr>
    </dgm:pt>
  </dgm:ptLst>
  <dgm:cxnLst>
    <dgm:cxn modelId="{3771E7A8-86AC-47CB-8C2A-27A3461756F3}" srcId="{F0DB71FA-5435-4266-A8BF-F6526A67A43E}" destId="{0CC9C24E-0D57-4B42-8036-FF97BCDAA29F}" srcOrd="2" destOrd="0" parTransId="{7E25D98B-A55A-412D-BA62-E9E6ADA5D6E6}" sibTransId="{BA31B22F-1191-4CE8-986C-623CF56E2A82}"/>
    <dgm:cxn modelId="{EE915C40-168B-470A-A2B8-48F560249E9D}" srcId="{F0DB71FA-5435-4266-A8BF-F6526A67A43E}" destId="{7F2D92BF-55C8-4C84-A940-188B6ACC2EC9}" srcOrd="1" destOrd="0" parTransId="{B5A29560-B76B-4DB6-BA14-BABF0BF5335F}" sibTransId="{8F2D60F2-DFDC-441C-84B2-F434ACB98942}"/>
    <dgm:cxn modelId="{A885F4AE-6B7D-48DB-9ABC-7A7F51C9E3BF}" type="presOf" srcId="{AC4E219E-61DD-49F7-8722-DFE1DD802E6C}" destId="{17723042-FF80-4226-B438-C4DF96AC2869}" srcOrd="0" destOrd="0" presId="urn:microsoft.com/office/officeart/2008/layout/VerticalCurvedList"/>
    <dgm:cxn modelId="{1A373A5E-F9EE-43E0-8E38-ADEC9B5D84CE}" type="presOf" srcId="{240B579F-7A98-4E07-B915-8DF300433B41}" destId="{5F126650-9445-429A-A4E4-824E50FBF3FA}" srcOrd="0" destOrd="0" presId="urn:microsoft.com/office/officeart/2008/layout/VerticalCurvedList"/>
    <dgm:cxn modelId="{A2A7C4E3-9053-402D-87FC-F89875ABB9E0}" type="presOf" srcId="{F0DB71FA-5435-4266-A8BF-F6526A67A43E}" destId="{CEB470E6-F6B1-4B42-B842-97952BD4CD66}" srcOrd="0" destOrd="0" presId="urn:microsoft.com/office/officeart/2008/layout/VerticalCurvedList"/>
    <dgm:cxn modelId="{DCC8295D-2883-467C-8C45-3B187CC96059}" type="presOf" srcId="{0CC9C24E-0D57-4B42-8036-FF97BCDAA29F}" destId="{5802697E-8ECE-4A62-B0C6-8AE00376D439}" srcOrd="0" destOrd="0" presId="urn:microsoft.com/office/officeart/2008/layout/VerticalCurvedList"/>
    <dgm:cxn modelId="{2ECAF72D-100E-4C8D-A3B1-82744A791414}" srcId="{F0DB71FA-5435-4266-A8BF-F6526A67A43E}" destId="{240B579F-7A98-4E07-B915-8DF300433B41}" srcOrd="0" destOrd="0" parTransId="{8FD6D3D1-2312-4391-A907-9C1480B694B5}" sibTransId="{AC4E219E-61DD-49F7-8722-DFE1DD802E6C}"/>
    <dgm:cxn modelId="{160626E1-29B5-42BF-B919-3318811A799B}" type="presOf" srcId="{7F2D92BF-55C8-4C84-A940-188B6ACC2EC9}" destId="{2AC7D6B7-BE86-4251-A226-2CE133D3BCA1}" srcOrd="0" destOrd="0" presId="urn:microsoft.com/office/officeart/2008/layout/VerticalCurvedList"/>
    <dgm:cxn modelId="{E0011484-D842-40C9-89D3-6410AD175700}" type="presParOf" srcId="{CEB470E6-F6B1-4B42-B842-97952BD4CD66}" destId="{CD11837C-2563-4673-8437-1D5CCF0ED5BB}" srcOrd="0" destOrd="0" presId="urn:microsoft.com/office/officeart/2008/layout/VerticalCurvedList"/>
    <dgm:cxn modelId="{4BA5E5EF-05AE-4890-A97B-AB45A23BE4DB}" type="presParOf" srcId="{CD11837C-2563-4673-8437-1D5CCF0ED5BB}" destId="{24B61EC5-5358-4AED-996E-362E263C7DC7}" srcOrd="0" destOrd="0" presId="urn:microsoft.com/office/officeart/2008/layout/VerticalCurvedList"/>
    <dgm:cxn modelId="{83D68A25-FDA3-4FC1-B561-A114FA74C9F8}" type="presParOf" srcId="{24B61EC5-5358-4AED-996E-362E263C7DC7}" destId="{5F1A7F7D-ACE9-4DD0-947F-59388890D442}" srcOrd="0" destOrd="0" presId="urn:microsoft.com/office/officeart/2008/layout/VerticalCurvedList"/>
    <dgm:cxn modelId="{CE649033-1C73-4F67-8B5D-F4487D9816C2}" type="presParOf" srcId="{24B61EC5-5358-4AED-996E-362E263C7DC7}" destId="{17723042-FF80-4226-B438-C4DF96AC2869}" srcOrd="1" destOrd="0" presId="urn:microsoft.com/office/officeart/2008/layout/VerticalCurvedList"/>
    <dgm:cxn modelId="{68CBD458-D54F-436B-96CF-E3C209753AA4}" type="presParOf" srcId="{24B61EC5-5358-4AED-996E-362E263C7DC7}" destId="{F87EBE88-3817-45C6-AAC3-04E70AF2BB0E}" srcOrd="2" destOrd="0" presId="urn:microsoft.com/office/officeart/2008/layout/VerticalCurvedList"/>
    <dgm:cxn modelId="{590EBF2A-14EF-44A3-82A7-C923B1FF23C5}" type="presParOf" srcId="{24B61EC5-5358-4AED-996E-362E263C7DC7}" destId="{ED91603B-8CA2-4864-AF33-4C71A54C941A}" srcOrd="3" destOrd="0" presId="urn:microsoft.com/office/officeart/2008/layout/VerticalCurvedList"/>
    <dgm:cxn modelId="{2854A89F-0970-4858-865F-B22D5AFFBA66}" type="presParOf" srcId="{CD11837C-2563-4673-8437-1D5CCF0ED5BB}" destId="{5F126650-9445-429A-A4E4-824E50FBF3FA}" srcOrd="1" destOrd="0" presId="urn:microsoft.com/office/officeart/2008/layout/VerticalCurvedList"/>
    <dgm:cxn modelId="{0DB96836-3334-4637-A3FE-AC1288D0112A}" type="presParOf" srcId="{CD11837C-2563-4673-8437-1D5CCF0ED5BB}" destId="{AB2EDCFD-3FA0-4390-B3A8-374A40375055}" srcOrd="2" destOrd="0" presId="urn:microsoft.com/office/officeart/2008/layout/VerticalCurvedList"/>
    <dgm:cxn modelId="{CCDAEB1A-0850-4E4A-9A23-CE843E44BA89}" type="presParOf" srcId="{AB2EDCFD-3FA0-4390-B3A8-374A40375055}" destId="{EAD085DD-25E9-4FDD-AD8E-A8A6D1E854B6}" srcOrd="0" destOrd="0" presId="urn:microsoft.com/office/officeart/2008/layout/VerticalCurvedList"/>
    <dgm:cxn modelId="{AA9E8F6D-9868-463A-A4A4-C3D237FCC495}" type="presParOf" srcId="{CD11837C-2563-4673-8437-1D5CCF0ED5BB}" destId="{2AC7D6B7-BE86-4251-A226-2CE133D3BCA1}" srcOrd="3" destOrd="0" presId="urn:microsoft.com/office/officeart/2008/layout/VerticalCurvedList"/>
    <dgm:cxn modelId="{18D9F2C4-47C6-4F33-98AD-1FE4F80B36AD}" type="presParOf" srcId="{CD11837C-2563-4673-8437-1D5CCF0ED5BB}" destId="{8C96A524-44CD-4AD1-9F58-500B20E248A7}" srcOrd="4" destOrd="0" presId="urn:microsoft.com/office/officeart/2008/layout/VerticalCurvedList"/>
    <dgm:cxn modelId="{A25C52E1-5265-420D-BC4B-DA06631E4659}" type="presParOf" srcId="{8C96A524-44CD-4AD1-9F58-500B20E248A7}" destId="{EB6B1C5A-4108-4BB6-B086-8990FEBC9C5D}" srcOrd="0" destOrd="0" presId="urn:microsoft.com/office/officeart/2008/layout/VerticalCurvedList"/>
    <dgm:cxn modelId="{1481CF51-CD87-4879-8781-FCC1DCED561D}" type="presParOf" srcId="{CD11837C-2563-4673-8437-1D5CCF0ED5BB}" destId="{5802697E-8ECE-4A62-B0C6-8AE00376D439}" srcOrd="5" destOrd="0" presId="urn:microsoft.com/office/officeart/2008/layout/VerticalCurvedList"/>
    <dgm:cxn modelId="{CA35F183-BE03-4668-8139-FB7302E10C06}" type="presParOf" srcId="{CD11837C-2563-4673-8437-1D5CCF0ED5BB}" destId="{F458B8B1-4BBF-463F-A227-73F86F1EBC90}" srcOrd="6" destOrd="0" presId="urn:microsoft.com/office/officeart/2008/layout/VerticalCurvedList"/>
    <dgm:cxn modelId="{385DAF06-32A5-499A-B6CD-3EB1A1F1C944}" type="presParOf" srcId="{F458B8B1-4BBF-463F-A227-73F86F1EBC90}" destId="{255133DB-7590-4E87-84A9-95FEDF38FFE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23042-FF80-4226-B438-C4DF96AC2869}">
      <dsp:nvSpPr>
        <dsp:cNvPr id="0" name=""/>
        <dsp:cNvSpPr/>
      </dsp:nvSpPr>
      <dsp:spPr>
        <a:xfrm>
          <a:off x="-5762634" y="-904809"/>
          <a:ext cx="7038741" cy="7038741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25400" cap="flat" cmpd="sng" algn="ctr">
          <a:solidFill>
            <a:srgbClr val="006600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126650-9445-429A-A4E4-824E50FBF3FA}">
      <dsp:nvSpPr>
        <dsp:cNvPr id="0" name=""/>
        <dsp:cNvSpPr/>
      </dsp:nvSpPr>
      <dsp:spPr>
        <a:xfrm>
          <a:off x="1225544" y="503982"/>
          <a:ext cx="6852427" cy="1083683"/>
        </a:xfrm>
        <a:prstGeom prst="rect">
          <a:avLst/>
        </a:prstGeom>
        <a:solidFill>
          <a:srgbClr val="00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012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Класс А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для обработки кожи операционного и инъекционного полей пациентов</a:t>
          </a:r>
        </a:p>
      </dsp:txBody>
      <dsp:txXfrm>
        <a:off x="1225544" y="503982"/>
        <a:ext cx="6852427" cy="1083683"/>
      </dsp:txXfrm>
    </dsp:sp>
    <dsp:sp modelId="{EAD085DD-25E9-4FDD-AD8E-A8A6D1E854B6}">
      <dsp:nvSpPr>
        <dsp:cNvPr id="0" name=""/>
        <dsp:cNvSpPr/>
      </dsp:nvSpPr>
      <dsp:spPr>
        <a:xfrm>
          <a:off x="220635" y="392184"/>
          <a:ext cx="1307280" cy="13072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66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C7D6B7-BE86-4251-A226-2CE133D3BCA1}">
      <dsp:nvSpPr>
        <dsp:cNvPr id="0" name=""/>
        <dsp:cNvSpPr/>
      </dsp:nvSpPr>
      <dsp:spPr>
        <a:xfrm>
          <a:off x="1605604" y="1944140"/>
          <a:ext cx="6472464" cy="1340841"/>
        </a:xfrm>
        <a:prstGeom prst="rect">
          <a:avLst/>
        </a:prstGeom>
        <a:solidFill>
          <a:srgbClr val="00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012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Класс Б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для обработки рук хирургов и других медицинских работников, участвующих в выполнении оперативных и иных инвазивных вмешательств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05604" y="1944140"/>
        <a:ext cx="6472464" cy="1340841"/>
      </dsp:txXfrm>
    </dsp:sp>
    <dsp:sp modelId="{EB6B1C5A-4108-4BB6-B086-8990FEBC9C5D}">
      <dsp:nvSpPr>
        <dsp:cNvPr id="0" name=""/>
        <dsp:cNvSpPr/>
      </dsp:nvSpPr>
      <dsp:spPr>
        <a:xfrm>
          <a:off x="600793" y="1960921"/>
          <a:ext cx="1307280" cy="13072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66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02697E-8ECE-4A62-B0C6-8AE00376D439}">
      <dsp:nvSpPr>
        <dsp:cNvPr id="0" name=""/>
        <dsp:cNvSpPr/>
      </dsp:nvSpPr>
      <dsp:spPr>
        <a:xfrm>
          <a:off x="1171224" y="3686155"/>
          <a:ext cx="6961068" cy="994286"/>
        </a:xfrm>
        <a:prstGeom prst="rect">
          <a:avLst/>
        </a:prstGeom>
        <a:solidFill>
          <a:srgbClr val="00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012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Класс В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для гигиенической обработки кожных покровов</a:t>
          </a:r>
        </a:p>
      </dsp:txBody>
      <dsp:txXfrm>
        <a:off x="1171224" y="3686155"/>
        <a:ext cx="6961068" cy="994286"/>
      </dsp:txXfrm>
    </dsp:sp>
    <dsp:sp modelId="{255133DB-7590-4E87-84A9-95FEDF38FFEA}">
      <dsp:nvSpPr>
        <dsp:cNvPr id="0" name=""/>
        <dsp:cNvSpPr/>
      </dsp:nvSpPr>
      <dsp:spPr>
        <a:xfrm>
          <a:off x="220635" y="3529658"/>
          <a:ext cx="1307280" cy="13072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66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C8C1A-3E2D-442A-926F-A84D11115F28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A999C-F528-48A9-AE53-1E5B63525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97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DE377-D9B3-4323-BE18-E3A2DF1536C8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874FD-77F0-4718-B52A-9FA92DF4A1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8012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Здравствуйте, коллеги!</a:t>
            </a:r>
          </a:p>
          <a:p>
            <a:endParaRPr lang="ru-RU" dirty="0"/>
          </a:p>
          <a:p>
            <a:r>
              <a:rPr lang="ru-RU" dirty="0"/>
              <a:t>Меня</a:t>
            </a:r>
            <a:r>
              <a:rPr lang="ru-RU" baseline="0" dirty="0"/>
              <a:t> зовут Мелешкина Ирина Андреевна, я вирусолог-микробиолог, преподаватель дисциплин естественно-научного цикла, Санкт-Петербург</a:t>
            </a:r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874FD-77F0-4718-B52A-9FA92DF4A18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1776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874FD-77F0-4718-B52A-9FA92DF4A18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8313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Хочу также напомнить Вам, что при проведении медицинской манипуляции</a:t>
            </a:r>
            <a:r>
              <a:rPr lang="ru-RU" baseline="0" dirty="0"/>
              <a:t> нескольким пациентам запрещено использовать одну и ту же пару одноразовых перчаток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874FD-77F0-4718-B52A-9FA92DF4A18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4453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 теперь сложный</a:t>
            </a:r>
            <a:r>
              <a:rPr lang="ru-RU" baseline="0" dirty="0"/>
              <a:t> вопрос:</a:t>
            </a:r>
          </a:p>
          <a:p>
            <a:r>
              <a:rPr lang="ru-RU" baseline="0" dirty="0"/>
              <a:t>Подскажите, какими антисептиками рекомендуется обрабатывать перчатки во время выполнения манипуляции?</a:t>
            </a:r>
          </a:p>
          <a:p>
            <a:endParaRPr lang="ru-RU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874FD-77F0-4718-B52A-9FA92DF4A18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1494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Перчатки во время выполнения манипуляций </a:t>
            </a:r>
            <a:r>
              <a:rPr lang="ru-RU" sz="1200" b="1" dirty="0">
                <a:solidFill>
                  <a:srgbClr val="FF0000"/>
                </a:solidFill>
              </a:rPr>
              <a:t>не рекомендуется обрабатывать антисептическими</a:t>
            </a:r>
            <a:r>
              <a:rPr lang="ru-RU" sz="1200" dirty="0"/>
              <a:t> и дезинфицирующими средствами, т.к. это </a:t>
            </a:r>
            <a:r>
              <a:rPr lang="ru-RU" sz="1200" b="1" dirty="0">
                <a:solidFill>
                  <a:srgbClr val="FF0000"/>
                </a:solidFill>
              </a:rPr>
              <a:t>отрицательно влияет на их </a:t>
            </a:r>
            <a:r>
              <a:rPr lang="ru-RU" sz="1200" b="1" dirty="0" err="1">
                <a:solidFill>
                  <a:srgbClr val="FF0000"/>
                </a:solidFill>
              </a:rPr>
              <a:t>герметичнсть</a:t>
            </a:r>
            <a:r>
              <a:rPr lang="ru-RU" sz="1200" b="1" dirty="0">
                <a:solidFill>
                  <a:srgbClr val="FF0000"/>
                </a:solidFill>
              </a:rPr>
              <a:t> и может привести к усилению проницаемости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874FD-77F0-4718-B52A-9FA92DF4A18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9662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874FD-77F0-4718-B52A-9FA92DF4A18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5805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Лизоформ – это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КОМПЛЕКСНОЕ РЕШЕНИЕ ПО ОБЕСПЕЧЕНИЮ ЭФФЕКТИВНОГО ОБЕЗЗАРАЖИВАНИЯ РУК МЕДИЦИНСКОГО ПЕРСОНАЛА.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качественные антисептики на основе этилового и других спиртов зарубежного и отечественного производства, локтевые дозаторы к ним, в том числе сигнальных ярких цветов, мыло С антисептическим и БЕЗ антисептического эффекта, медицинский крем на основе натуральных компонентов и ряд демонстрационных обучающих плакатов и наклеек, которые всегда идут в комплекте к продукции для обработки рук.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874FD-77F0-4718-B52A-9FA92DF4A18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854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baseline="0" dirty="0"/>
              <a:t>В методических указаниях 20 года сказано, что систематическое обучение пациентов,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посетителей правилам обработки рук,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всех доступных средств наглядной информации о необходимости обработки рук, правилах ее проведения.</a:t>
            </a:r>
          </a:p>
          <a:p>
            <a:pPr marL="0" indent="0">
              <a:buFontTx/>
              <a:buNone/>
            </a:pPr>
            <a:r>
              <a:rPr lang="ru-RU" baseline="0" dirty="0"/>
              <a:t>Чтобы Ваши пациенты и посетители, как и Вы, прекрасно владели техникой обработки рук и также как и Вы, помогали бы прервать цепь передачи инфекции, компания Лизоформ разработала удобные обучающие наклейки и плакаты для размещения их рядом с местами, где расположены дозаторы с антисептическим средством.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874FD-77F0-4718-B52A-9FA92DF4A18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6446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874FD-77F0-4718-B52A-9FA92DF4A18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7420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874FD-77F0-4718-B52A-9FA92DF4A18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7912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874FD-77F0-4718-B52A-9FA92DF4A18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3807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Здравствуйте, коллеги!</a:t>
            </a:r>
          </a:p>
          <a:p>
            <a:endParaRPr lang="ru-RU" dirty="0"/>
          </a:p>
          <a:p>
            <a:r>
              <a:rPr lang="ru-RU" dirty="0"/>
              <a:t>Меня</a:t>
            </a:r>
            <a:r>
              <a:rPr lang="ru-RU" baseline="0" dirty="0"/>
              <a:t> зовут Мелешкина Ирина Андреевна, я вирусолог-микробиолог, преподаватель дисциплин естественно-научного цикла, Санкт-Петербург</a:t>
            </a:r>
          </a:p>
          <a:p>
            <a:endParaRPr lang="ru-RU" baseline="0" dirty="0"/>
          </a:p>
          <a:p>
            <a:r>
              <a:rPr lang="ru-RU" baseline="0" dirty="0"/>
              <a:t>Только что Вы услышали прекрасный доклад </a:t>
            </a:r>
            <a:r>
              <a:rPr lang="ru-RU" baseline="0" dirty="0" err="1"/>
              <a:t>Пырьевой</a:t>
            </a:r>
            <a:r>
              <a:rPr lang="ru-RU" baseline="0" dirty="0"/>
              <a:t> Елены Вадимовны о том как важна грамотная и своевременная гигиена рук, о том, что 70% успеха в борьбе с ИСМП – это обработка рук медицинского персонала.</a:t>
            </a:r>
          </a:p>
          <a:p>
            <a:endParaRPr lang="ru-RU" baseline="0" dirty="0"/>
          </a:p>
          <a:p>
            <a:r>
              <a:rPr lang="ru-RU" baseline="0" dirty="0"/>
              <a:t>Давайте перейдем от теории к практике и закрепим полученные знания практическими навыками.</a:t>
            </a:r>
          </a:p>
          <a:p>
            <a:endParaRPr lang="ru-RU" baseline="0" dirty="0"/>
          </a:p>
          <a:p>
            <a:r>
              <a:rPr lang="ru-RU" baseline="0" dirty="0"/>
              <a:t>Для начала хочу продемонстрировать короткий ролик, который в свое время продемонстрировал Женевский медицинский университет. Внимание на экран.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874FD-77F0-4718-B52A-9FA92DF4A18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1776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Понравился ли Вам</a:t>
            </a:r>
            <a:r>
              <a:rPr lang="ru-RU" baseline="0" dirty="0"/>
              <a:t> ролик? Информативен ли он для Вас?  На мой взгляд, видео прекрасно отражает алгоритм и технику обработки рук. </a:t>
            </a:r>
          </a:p>
          <a:p>
            <a:endParaRPr lang="ru-RU" baseline="0" dirty="0"/>
          </a:p>
          <a:p>
            <a:r>
              <a:rPr lang="ru-RU" baseline="0" dirty="0"/>
              <a:t>Как Вы заметили, на Ваших местах были разложены листовки, на которых с одной из сторон изображены алгоритм и техника обработки рук. </a:t>
            </a:r>
          </a:p>
          <a:p>
            <a:endParaRPr lang="ru-RU" baseline="0" dirty="0"/>
          </a:p>
          <a:p>
            <a:r>
              <a:rPr lang="ru-RU" baseline="0" dirty="0"/>
              <a:t>Скажите, пожалуйста, какое минимальное время экспозиции прописано в инструкции по гигиенической обработке рук? – 10 – 15- 20 секунд? </a:t>
            </a:r>
          </a:p>
          <a:p>
            <a:r>
              <a:rPr lang="ru-RU" baseline="0" dirty="0"/>
              <a:t>Тогда, может, попробуем пройти этот небольшой тест за 20 секунд? Как Вы считаете?</a:t>
            </a:r>
          </a:p>
          <a:p>
            <a:r>
              <a:rPr lang="ru-RU" baseline="0" dirty="0"/>
              <a:t>Кто то говорит, что времени мало. </a:t>
            </a:r>
          </a:p>
          <a:p>
            <a:r>
              <a:rPr lang="ru-RU" baseline="0" dirty="0"/>
              <a:t>Я попрошу Вас в конце нашего семинара сдать листовки. Подпишите их, пожалуйста, наименование МО, Вашу фамилию и инициалы. Спасибо.</a:t>
            </a:r>
          </a:p>
          <a:p>
            <a:r>
              <a:rPr lang="ru-RU" baseline="0" dirty="0"/>
              <a:t>Договоримся, 20 секунд – это мало. Попробуем пройти тест за одну минуту. Итак, включаю секундомер. 1-2-3, начали.</a:t>
            </a:r>
          </a:p>
          <a:p>
            <a:r>
              <a:rPr lang="ru-RU" baseline="0" dirty="0"/>
              <a:t>Время вышло.</a:t>
            </a:r>
          </a:p>
          <a:p>
            <a:r>
              <a:rPr lang="ru-RU" baseline="0" dirty="0"/>
              <a:t>Честно скажу, что по началу эту листовку мы задумывали как рекламную, но в процессе общения с вашими коллегами выяснилось, что это отличный инструмент для проведения пятиминуток в МО для выявления пробелов в знаниях сотрудников.</a:t>
            </a:r>
          </a:p>
          <a:p>
            <a:r>
              <a:rPr lang="ru-RU" baseline="0" dirty="0"/>
              <a:t>Проверим себя?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874FD-77F0-4718-B52A-9FA92DF4A18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18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Понравился ли Вам</a:t>
            </a:r>
            <a:r>
              <a:rPr lang="ru-RU" baseline="0" dirty="0"/>
              <a:t> ролик? Информативен ли он для Вас?  На мой взгляд, видео прекрасно отражает алгоритм и технику обработки рук. </a:t>
            </a:r>
          </a:p>
          <a:p>
            <a:endParaRPr lang="ru-RU" baseline="0" dirty="0"/>
          </a:p>
          <a:p>
            <a:r>
              <a:rPr lang="ru-RU" baseline="0" dirty="0"/>
              <a:t>Как Вы заметили, на Ваших местах были разложены листовки, на которых с одной из сторон изображены алгоритм и техника обработки рук. </a:t>
            </a:r>
          </a:p>
          <a:p>
            <a:endParaRPr lang="ru-RU" baseline="0" dirty="0"/>
          </a:p>
          <a:p>
            <a:r>
              <a:rPr lang="ru-RU" baseline="0" dirty="0"/>
              <a:t>Скажите, пожалуйста, какое минимальное время экспозиции прописано в инструкции по гигиенической обработке рук? – 10 – 15- 20 секунд? </a:t>
            </a:r>
          </a:p>
          <a:p>
            <a:r>
              <a:rPr lang="ru-RU" baseline="0" dirty="0"/>
              <a:t>Тогда, может, попробуем пройти этот небольшой тест за 20 секунд? Как Вы считаете?</a:t>
            </a:r>
          </a:p>
          <a:p>
            <a:r>
              <a:rPr lang="ru-RU" baseline="0" dirty="0"/>
              <a:t>Кто то говорит, что времени мало. </a:t>
            </a:r>
          </a:p>
          <a:p>
            <a:r>
              <a:rPr lang="ru-RU" baseline="0" dirty="0"/>
              <a:t>Я попрошу Вас в конце нашего семинара сдать листовки. Подпишите их, пожалуйста, наименование МО, Вашу фамилию и инициалы. Спасибо.</a:t>
            </a:r>
          </a:p>
          <a:p>
            <a:r>
              <a:rPr lang="ru-RU" baseline="0" dirty="0"/>
              <a:t>Договоримся, 20 секунд – это мало. Попробуем пройти тест за одну минуту. Итак, включаю секундомер. 1-2-3, начали.</a:t>
            </a:r>
          </a:p>
          <a:p>
            <a:r>
              <a:rPr lang="ru-RU" baseline="0" dirty="0"/>
              <a:t>Время вышло.</a:t>
            </a:r>
          </a:p>
          <a:p>
            <a:r>
              <a:rPr lang="ru-RU" baseline="0" dirty="0"/>
              <a:t>Честно скажу, что по началу эту листовку мы задумывали как рекламную, но в процессе общения с вашими коллегами выяснилось, что это отличный инструмент для проведения пятиминуток в МО для выявления пробелов в знаниях сотрудников.</a:t>
            </a:r>
          </a:p>
          <a:p>
            <a:r>
              <a:rPr lang="ru-RU" baseline="0" dirty="0"/>
              <a:t>Проверим себя?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874FD-77F0-4718-B52A-9FA92DF4A18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18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Подскажите,</a:t>
            </a:r>
            <a:r>
              <a:rPr lang="ru-RU" baseline="0" dirty="0"/>
              <a:t> пожалуйста, какое движение из приведенных на слайде мы делаем первым?</a:t>
            </a:r>
          </a:p>
          <a:p>
            <a:r>
              <a:rPr lang="ru-RU" baseline="0" dirty="0"/>
              <a:t>-ответы</a:t>
            </a:r>
          </a:p>
          <a:p>
            <a:r>
              <a:rPr lang="ru-RU" baseline="0" dirty="0"/>
              <a:t>Перейдем ко второму движению</a:t>
            </a:r>
          </a:p>
          <a:p>
            <a:r>
              <a:rPr lang="ru-RU" baseline="0" dirty="0"/>
              <a:t>…..</a:t>
            </a:r>
          </a:p>
          <a:p>
            <a:endParaRPr lang="ru-RU" baseline="0" dirty="0"/>
          </a:p>
          <a:p>
            <a:r>
              <a:rPr lang="ru-RU" baseline="0" dirty="0"/>
              <a:t>Отлично, мы справились и проверили себя.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874FD-77F0-4718-B52A-9FA92DF4A18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56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microsoft.com/office/2007/relationships/diagramDrawing" Target="../diagrams/drawing1.xml"/><Relationship Id="rId5" Type="http://schemas.openxmlformats.org/officeDocument/2006/relationships/image" Target="../media/image2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3.png"/><Relationship Id="rId9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jpe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20.jpeg"/><Relationship Id="rId5" Type="http://schemas.openxmlformats.org/officeDocument/2006/relationships/image" Target="../media/image50.jpeg"/><Relationship Id="rId15" Type="http://schemas.openxmlformats.org/officeDocument/2006/relationships/image" Target="../media/image58.png"/><Relationship Id="rId10" Type="http://schemas.openxmlformats.org/officeDocument/2006/relationships/image" Target="../media/image54.jpeg"/><Relationship Id="rId4" Type="http://schemas.openxmlformats.org/officeDocument/2006/relationships/image" Target="../media/image49.jpeg"/><Relationship Id="rId9" Type="http://schemas.openxmlformats.org/officeDocument/2006/relationships/image" Target="../media/image53.jpeg"/><Relationship Id="rId14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03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7524" y="5157192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АКТУАЛЬНЫЕ ВОПРОСЫ ГИГИЕНЫ </a:t>
            </a: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РУК: 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</a:t>
            </a: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ТЕОРИИ К ПРАКТИКЕ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3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9525"/>
            <a:ext cx="91344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870672"/>
            <a:ext cx="5400600" cy="58374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РАЗБЕРЕМСЯ В ПОНЯТИЯХ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1115616" y="2580298"/>
            <a:ext cx="3366823" cy="35542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ГИГИЕНИЧЕСКАЯ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3"/>
          <p:cNvSpPr>
            <a:spLocks noGrp="1"/>
          </p:cNvSpPr>
          <p:nvPr>
            <p:ph sz="half" idx="4294967295"/>
          </p:nvPr>
        </p:nvSpPr>
        <p:spPr>
          <a:xfrm>
            <a:off x="755576" y="3068960"/>
            <a:ext cx="3366823" cy="1538428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Обработка рук для снижения транзиторной флоры без затрагивания резидентной кожной флоры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5129614" y="2580299"/>
            <a:ext cx="3368146" cy="35542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ХИРУРГИЧЕСКАЯ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ъект 5"/>
          <p:cNvSpPr>
            <a:spLocks noGrp="1"/>
          </p:cNvSpPr>
          <p:nvPr>
            <p:ph sz="quarter" idx="4294967295"/>
          </p:nvPr>
        </p:nvSpPr>
        <p:spPr>
          <a:xfrm>
            <a:off x="4860032" y="3063575"/>
            <a:ext cx="3168352" cy="157843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Обработка рук для уничтожения транзиторной флоры и снижения резидентной кожной флоры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1224136" cy="91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3599898" y="2074896"/>
            <a:ext cx="341590" cy="43767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390875" y="1626767"/>
            <a:ext cx="23622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ОБРАБОТКА РУК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129614" y="2074896"/>
            <a:ext cx="234474" cy="43767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874779" y="5229200"/>
            <a:ext cx="38621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смывах с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любых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микроорганизмов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7514" y="5225443"/>
            <a:ext cx="36708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смывах с рук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санитарно-показательных микроорганизмов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вегетативных форм патогенных и условно-патогенных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микроорганизмов</a:t>
            </a:r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647192" y="4797152"/>
            <a:ext cx="5849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КАЧЕСТВЕННОЙ ОБРАБОТКИ РУК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98590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  <p:bldP spid="11" grpId="0"/>
      <p:bldP spid="12" grpId="0" build="p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9525"/>
            <a:ext cx="91344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9407" y="826757"/>
            <a:ext cx="8627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3.3686-21 п.3481.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Гигиеническую обработку рук кожным антисептиком проводят способом втирания в кожу кистей рук (готовое к применению средство, раствор, гель) в количестве, рекомендуемом инструкцией по применению, с обработкой кончиков пальцев, кожи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4369" y="1765975"/>
            <a:ext cx="435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ГИГИЕНИЧЕСКАЯ ОБРАБОТКА РУК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9466" y="2308230"/>
            <a:ext cx="849694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мытье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рук мылом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для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удаления загрязнений и сопутствующего снижения микробной контаминации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(для мытья рук применяют жидкое мыло с помощью дозатора (диспенсера), вытирают руки индивидуальным полотенцем (салфеткой), предпочтительно одноразовым)</a:t>
            </a:r>
          </a:p>
          <a:p>
            <a:pPr marL="342900" indent="-342900" algn="just">
              <a:buSzPct val="100000"/>
              <a:buFont typeface="Wingdings" panose="05000000000000000000" pitchFamily="2" charset="2"/>
              <a:buChar char="ü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  <a:sym typeface="Arial" pitchFamily="34" charset="0"/>
            </a:endParaRPr>
          </a:p>
          <a:p>
            <a:pPr marL="342900" indent="-342900" algn="just">
              <a:buSzPct val="100000"/>
              <a:buFont typeface="Wingdings" panose="05000000000000000000" pitchFamily="2" charset="2"/>
              <a:buChar char="ü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  <a:sym typeface="Arial" pitchFamily="34" charset="0"/>
            </a:endParaRPr>
          </a:p>
          <a:p>
            <a:pPr marL="342900" indent="-342900" algn="just">
              <a:buSzPct val="100000"/>
              <a:buFont typeface="Wingdings" panose="05000000000000000000" pitchFamily="2" charset="2"/>
              <a:buChar char="ü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  <a:sym typeface="Arial" pitchFamily="34" charset="0"/>
            </a:endParaRPr>
          </a:p>
          <a:p>
            <a:pPr marL="342900" indent="-342900" algn="just">
              <a:buSzPct val="100000"/>
              <a:buFont typeface="Wingdings" panose="05000000000000000000" pitchFamily="2" charset="2"/>
              <a:buChar char="ü"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  <a:sym typeface="Arial" pitchFamily="34" charset="0"/>
            </a:endParaRPr>
          </a:p>
          <a:p>
            <a:pPr marL="342900" indent="-342900" algn="just">
              <a:buSzPct val="100000"/>
              <a:buFont typeface="Wingdings" panose="05000000000000000000" pitchFamily="2" charset="2"/>
              <a:buChar char="ü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  <a:sym typeface="Arial" pitchFamily="34" charset="0"/>
            </a:endParaRPr>
          </a:p>
          <a:p>
            <a:pPr marL="342900" indent="-342900" algn="just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обработка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рук кожным антисептиком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для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снижения количества микроорганизмов до безопасного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уровня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3514" y="3789040"/>
            <a:ext cx="773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 3.5.1.3674-20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kern="0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6.3. </a:t>
            </a:r>
            <a:r>
              <a:rPr lang="ru-RU" sz="2000" b="1" kern="0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Мытье </a:t>
            </a:r>
            <a:r>
              <a:rPr lang="ru-RU" sz="2000" b="1" kern="0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 мылом не является заменой обработки рук кожным антисептиком</a:t>
            </a:r>
            <a:endParaRPr lang="ru-RU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913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9525"/>
            <a:ext cx="91344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38384" y="734460"/>
            <a:ext cx="3467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РУК ХИРУРГОВ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880" y="1196752"/>
            <a:ext cx="8496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Обработку рук хирургов проводят все участвующие в проведении оперативных вмешательств, родов, катетеризации магистральных сосудов и др. 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3499. Для обработки рук хирургов используют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спиртосодержащие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кожные антисептики.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3501.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рук хирургов проводится в два этапа: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этап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мытье рук жидким мылом и водой, а затем высушивание стерильным полотенцем (салфеткой);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этап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обработка спиртосодержащим антисептиком кистей рук, запястий и предплечий способом втирания в кожу (до его полного высыхания).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48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9525"/>
            <a:ext cx="91344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59" y="1317108"/>
            <a:ext cx="4613745" cy="377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94511" y="500256"/>
            <a:ext cx="5695463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FA4C06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«КЛЮЧЕВЫХ МОМЕНТОВ» ГИГИЕНЫ РУК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2128" y="2457872"/>
            <a:ext cx="167100" cy="1654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8572" y="1261548"/>
            <a:ext cx="2688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Arial Narrow" panose="020B0606020202030204" pitchFamily="34" charset="0"/>
              </a:rPr>
              <a:t>ДО И ПОСЛЕ </a:t>
            </a:r>
            <a:r>
              <a:rPr lang="ru-RU" sz="1200" b="1" dirty="0" smtClean="0">
                <a:latin typeface="Arial Narrow" panose="020B0606020202030204" pitchFamily="34" charset="0"/>
              </a:rPr>
              <a:t>КОНТАКТА </a:t>
            </a:r>
            <a:r>
              <a:rPr lang="ru-RU" sz="1200" b="1" dirty="0">
                <a:latin typeface="Arial Narrow" panose="020B0606020202030204" pitchFamily="34" charset="0"/>
              </a:rPr>
              <a:t>С ПАЦИЕНТОМ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5780" y="1823251"/>
            <a:ext cx="3926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Arial Narrow" panose="020B0606020202030204" pitchFamily="34" charset="0"/>
              </a:rPr>
              <a:t>ПОСЛЕ КОНТАКТА С ФИЗИОЛОГИЧЕСКИМИ ЖИДКОСТЯМИ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3166" y="1332730"/>
            <a:ext cx="167100" cy="1654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2128" y="1895261"/>
            <a:ext cx="167100" cy="1654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78572" y="2386689"/>
            <a:ext cx="4177747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Arial Narrow" panose="020B0606020202030204" pitchFamily="34" charset="0"/>
              </a:rPr>
              <a:t>ПЕРЕД ВЫПОЛНЕНИЕМ ИНВАЗИВНЫХ ПРОЦЕДУР </a:t>
            </a:r>
          </a:p>
          <a:p>
            <a:r>
              <a:rPr lang="ru-RU" sz="1100" b="1" dirty="0">
                <a:latin typeface="Arial Narrow" panose="020B0606020202030204" pitchFamily="34" charset="0"/>
              </a:rPr>
              <a:t>(ДО КОНТАКТА С ИНВАЗИВНЫМ ОБОРУДОВАНИЕМ И ИЗДЕЛИЯМИ), </a:t>
            </a:r>
          </a:p>
          <a:p>
            <a:r>
              <a:rPr lang="ru-RU" sz="1200" b="1" dirty="0">
                <a:latin typeface="Arial Narrow" panose="020B0606020202030204" pitchFamily="34" charset="0"/>
              </a:rPr>
              <a:t>ИСКЛЮЧАЯ МАНИПУЛЯЦИИ ТРЕБУЮЩИЕ ИСПОЛЬЗОВАНИЕ </a:t>
            </a:r>
          </a:p>
          <a:p>
            <a:r>
              <a:rPr lang="ru-RU" sz="1200" b="1" dirty="0">
                <a:latin typeface="Arial Narrow" panose="020B0606020202030204" pitchFamily="34" charset="0"/>
              </a:rPr>
              <a:t>АНТИСЕПТИКОВ КЛАССА Б*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3166" y="3433560"/>
            <a:ext cx="167100" cy="1654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78572" y="3352021"/>
            <a:ext cx="4572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Arial Narrow" panose="020B0606020202030204" pitchFamily="34" charset="0"/>
              </a:rPr>
              <a:t>ПОСЛЕ КОНТАКТА С МЕДИЦИНСКИМ ОБОРУДОВАНИЕМ И ДРУГИМИ </a:t>
            </a:r>
          </a:p>
          <a:p>
            <a:r>
              <a:rPr lang="ru-RU" sz="1200" b="1" dirty="0">
                <a:latin typeface="Arial Narrow" panose="020B0606020202030204" pitchFamily="34" charset="0"/>
              </a:rPr>
              <a:t>ОБЪЕКТАМИ, НАХОДЯЩИМИСЯ В НЕПОСРЕДСТВЕННОЙ БЛИЗОСТИ</a:t>
            </a:r>
          </a:p>
          <a:p>
            <a:r>
              <a:rPr lang="ru-RU" sz="1200" b="1" dirty="0">
                <a:latin typeface="Arial Narrow" panose="020B0606020202030204" pitchFamily="34" charset="0"/>
              </a:rPr>
              <a:t>ОТ ПАЦИЕНТА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2128" y="4213981"/>
            <a:ext cx="167100" cy="1654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72435" y="4142178"/>
            <a:ext cx="4035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Arial Narrow" panose="020B0606020202030204" pitchFamily="34" charset="0"/>
              </a:rPr>
              <a:t>ПРИ ПЕРЕХОДЕ ОТ БОЛЕЕ КОНТАМИНИРОВАННОГО</a:t>
            </a:r>
          </a:p>
          <a:p>
            <a:r>
              <a:rPr lang="ru-RU" sz="1200" b="1" dirty="0">
                <a:latin typeface="Arial Narrow" panose="020B0606020202030204" pitchFamily="34" charset="0"/>
              </a:rPr>
              <a:t>МИКРООРГАНИЗМАМИ УЧАСТКА ТЕЛА ПАЦИЕНТА К МЕНЕЕ </a:t>
            </a:r>
          </a:p>
          <a:p>
            <a:r>
              <a:rPr lang="ru-RU" sz="1200" b="1" dirty="0" smtClean="0">
                <a:latin typeface="Arial Narrow" panose="020B0606020202030204" pitchFamily="34" charset="0"/>
              </a:rPr>
              <a:t>КОНТАМИНИРОВАННОМУ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09997" y="6422904"/>
            <a:ext cx="24144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П</a:t>
            </a:r>
            <a:r>
              <a:rPr lang="ru-RU" sz="1600" dirty="0"/>
              <a:t>. 3482 СанПиН 3.3686-21</a:t>
            </a:r>
          </a:p>
        </p:txBody>
      </p:sp>
      <p:pic>
        <p:nvPicPr>
          <p:cNvPr id="18" name="Picture 4" descr="Z:\Обменник\маркетинг\дозаторы, фото\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5110" y="5301208"/>
            <a:ext cx="2221879" cy="99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Z:\Обменник\маркетинг\дозаторы, фото\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01208"/>
            <a:ext cx="2233110" cy="100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246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9525"/>
            <a:ext cx="91344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196752"/>
            <a:ext cx="7020271" cy="4651758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7092280" y="3710227"/>
            <a:ext cx="1008113" cy="9631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697760" y="4797153"/>
            <a:ext cx="1026369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2194C454-8562-4130-9167-B566BD7C1714}"/>
              </a:ext>
            </a:extLst>
          </p:cNvPr>
          <p:cNvSpPr/>
          <p:nvPr/>
        </p:nvSpPr>
        <p:spPr>
          <a:xfrm>
            <a:off x="1331640" y="1268760"/>
            <a:ext cx="1008112" cy="93610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100%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AC76C31C-BEC5-4686-9FC7-DCA89ADD93F4}"/>
              </a:ext>
            </a:extLst>
          </p:cNvPr>
          <p:cNvSpPr/>
          <p:nvPr/>
        </p:nvSpPr>
        <p:spPr>
          <a:xfrm>
            <a:off x="1259632" y="3356991"/>
            <a:ext cx="1080120" cy="963161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100%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2793F3CF-A6F3-4862-8BDE-39599DE1B43C}"/>
              </a:ext>
            </a:extLst>
          </p:cNvPr>
          <p:cNvSpPr/>
          <p:nvPr/>
        </p:nvSpPr>
        <p:spPr>
          <a:xfrm>
            <a:off x="5210944" y="1267500"/>
            <a:ext cx="1008112" cy="93610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100%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D48399FC-9FC7-4866-A049-99F5C5AC813C}"/>
              </a:ext>
            </a:extLst>
          </p:cNvPr>
          <p:cNvSpPr/>
          <p:nvPr/>
        </p:nvSpPr>
        <p:spPr>
          <a:xfrm>
            <a:off x="6574047" y="2132856"/>
            <a:ext cx="1008112" cy="93610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100%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329F7E98-EDA3-48CE-8BBA-F65E157FC3D8}"/>
              </a:ext>
            </a:extLst>
          </p:cNvPr>
          <p:cNvSpPr/>
          <p:nvPr/>
        </p:nvSpPr>
        <p:spPr>
          <a:xfrm>
            <a:off x="7092281" y="3710227"/>
            <a:ext cx="1008112" cy="96316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100%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E1CE2EEF-B3E2-4F5D-A2CB-63D9EC57B94B}"/>
              </a:ext>
            </a:extLst>
          </p:cNvPr>
          <p:cNvSpPr/>
          <p:nvPr/>
        </p:nvSpPr>
        <p:spPr>
          <a:xfrm>
            <a:off x="4697759" y="4725144"/>
            <a:ext cx="1098377" cy="1008111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xmlns="" val="336159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9525"/>
            <a:ext cx="91344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25" y="980728"/>
            <a:ext cx="7096125" cy="50863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6347048" cy="638944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И ТЕХНИКА ОБРАБОТКИ РУК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141643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3475" y="144373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8508" y="141643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364174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1088" y="371520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8508" y="372547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6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0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82" y="9525"/>
            <a:ext cx="91344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171" y="2060848"/>
            <a:ext cx="4645024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ногти на руках - чистые, коротко остриженные, не покрытые лаком</a:t>
            </a:r>
            <a:r>
              <a:rPr kumimoji="0" lang="ru-RU" sz="1400" b="1" i="0" u="none" strike="noStrike" kern="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28600" marR="0" lvl="0" indent="-228600" defTabSz="91440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00" b="1" i="0" u="none" strike="noStrike" kern="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defTabSz="91440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отсутствие искусственных ногтей</a:t>
            </a:r>
            <a:r>
              <a:rPr kumimoji="0" lang="ru-RU" sz="1400" b="1" i="0" u="none" strike="noStrike" kern="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28600" marR="0" lvl="0" indent="-228600" defTabSz="91440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00" b="1" i="0" u="none" strike="noStrike" kern="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defTabSz="91440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пальцах и кистях рук - отсутствие колец, перстней, элементов пирсинга, других украшений; </a:t>
            </a:r>
            <a:endParaRPr kumimoji="0" lang="ru-RU" sz="1400" b="1" i="0" u="none" strike="noStrike" kern="0" cap="all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defTabSz="91440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" b="1" i="0" u="none" strike="noStrike" kern="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defTabSz="91440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микротравмы (порезы, проколы, заусеницы, царапины, микротрещины) необходимо обработать антисептическим лекарственным средством и закрыть водостойким лейкопластырем.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4196" y="2132856"/>
            <a:ext cx="412828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9171" y="404664"/>
            <a:ext cx="8773309" cy="125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ru-RU" b="1" kern="0" cap="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b="1" kern="0" cap="all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 </a:t>
            </a:r>
            <a:r>
              <a:rPr lang="ru-RU" sz="2000" b="1" kern="0" cap="al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3.5.1.3674-20</a:t>
            </a:r>
            <a:r>
              <a:rPr lang="ru-RU" sz="2000" b="1" kern="0" cap="al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2000" b="1" kern="0" cap="al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6.1. </a:t>
            </a:r>
          </a:p>
          <a:p>
            <a:pPr lvl="0" algn="ctr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ru-RU" b="1" kern="0" cap="all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КАКИЕ УСЛОВИЯ НЕОБХОДИМО СОБЛЮДАТЬ Для обеспечения эффективного мытья и обеззараживания рук?</a:t>
            </a:r>
          </a:p>
        </p:txBody>
      </p:sp>
    </p:spTree>
    <p:extLst>
      <p:ext uri="{BB962C8B-B14F-4D97-AF65-F5344CB8AC3E}">
        <p14:creationId xmlns:p14="http://schemas.microsoft.com/office/powerpoint/2010/main" xmlns="" val="173666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9365" y="160965"/>
            <a:ext cx="3419872" cy="341987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43608" y="476672"/>
            <a:ext cx="23022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3.3686-21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41764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3479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организациях должны быть созданы условия для мытья и гигиенической обработки рук, снижающей количество микроорганизмов до безопасного уровня, с применением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спиртовых антисептиков для пациентов и посетителей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(наличие мыла или дозаторов с моющим средством для рук и кожным антисептиком в местах общего пользования, при входе в палатные отделения, палаты, туалеты, буфетные отделения, столовые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3727175" cy="2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01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81" y="9525"/>
            <a:ext cx="91344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51920" y="332656"/>
            <a:ext cx="528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ДЕМОНСТРАЦИОННЫЕ ОБУЧАЮЩИЕ МАТЕРИАЛЫ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4134274"/>
            <a:ext cx="3168352" cy="2388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220" y="980728"/>
            <a:ext cx="8580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 3.5.1.3674 20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мероприятий по обеспечению эффективного обеззараживания рук и формирование приверженности медицинского персонала гигиене рук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0208" y="1700808"/>
            <a:ext cx="8679267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8.3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 эффективного обеззараживания рук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включают:</a:t>
            </a:r>
          </a:p>
          <a:p>
            <a:pPr algn="just"/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утверждение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инструкций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антисептиков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пациентов, посетителей правилам обработки рук, использование всех доступных средств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наглядной информации о необходимости обработки рук, правилах ее проведения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879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9525"/>
            <a:ext cx="91344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0323" y="2461841"/>
            <a:ext cx="4176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дозатора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новую порцию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антисептика (или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мыла)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ставят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дезинфекции, промывания водой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высушивания всех частей дозатора.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8085" y="836712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механических или сенсорных дозаторов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перекрестной контаминации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медицинских работников, пациентов, исключая или сводя к минимуму, контакт обрабатываемой кожи рук с устройством для дозирования, позволяет регулировать количество средства.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7622EAB-677B-473C-A1FA-99B665360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200" y="2258994"/>
            <a:ext cx="3278096" cy="4255134"/>
          </a:xfrm>
          <a:prstGeom prst="rect">
            <a:avLst/>
          </a:prstGeom>
        </p:spPr>
      </p:pic>
      <p:pic>
        <p:nvPicPr>
          <p:cNvPr id="6" name="Picture 2" descr="C:\Users\id0264\Desktop\КАРТИНКИ\локтевой дозат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076" y="4377100"/>
            <a:ext cx="2232248" cy="23344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8036" y="4797152"/>
            <a:ext cx="4258752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ставить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новую порцию антисептика или мыла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используемый дозатор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остатками средства не допускается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1" y="9525"/>
            <a:ext cx="917575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143000"/>
          </a:xfrm>
        </p:spPr>
        <p:txBody>
          <a:bodyPr>
            <a:noAutofit/>
          </a:bodyPr>
          <a:lstStyle/>
          <a:p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МИРОВАЯ ПРАКТИКА ПОКАЗАЛА, ЧТО ОБРАБОТКА РУК ПРОИСХОДИТ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СЛУЧАЯХ ИЗ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2202" y="2500306"/>
            <a:ext cx="6459595" cy="361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515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9525"/>
            <a:ext cx="91344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1547" y="4921408"/>
            <a:ext cx="1844308" cy="12638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032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16798"/>
            <a:ext cx="1512168" cy="1688343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0937" y="1618827"/>
            <a:ext cx="1663678" cy="1147364"/>
          </a:xfrm>
          <a:prstGeom prst="rect">
            <a:avLst/>
          </a:prstGeom>
          <a:noFill/>
          <a:ln>
            <a:noFill/>
          </a:ln>
          <a:effectLst>
            <a:softEdge rad="1524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297612018"/>
              </p:ext>
            </p:extLst>
          </p:nvPr>
        </p:nvGraphicFramePr>
        <p:xfrm>
          <a:off x="899592" y="1290602"/>
          <a:ext cx="8352928" cy="5229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49640" y="692696"/>
            <a:ext cx="8358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Кожные антисептики делятся на классы по назначению: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9282" y="1577798"/>
            <a:ext cx="8370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rgbClr val="006600"/>
                </a:solidFill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1070" y="3149910"/>
            <a:ext cx="7906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rgbClr val="006600"/>
                </a:solidFill>
              </a:rPr>
              <a:t>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62525" y="4724507"/>
            <a:ext cx="7986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rgbClr val="006600"/>
                </a:solidFill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xmlns="" val="239621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9525"/>
            <a:ext cx="913923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268760"/>
            <a:ext cx="864096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3478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персонал должен быть обеспечен в достаточном количестве эффективными средствами для мытья, обеззараживания рук; для снижения риска возникновения контактных дерматитов - средствами по уходу за кожей рук (кремы, лосьоны, бальзамы и другие).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выборе кожных антисептиков, моющих средств и средств для ухода за кожей рук следует учитывать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индивидуальную переносимость медицинских работников.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13911"/>
            <a:ext cx="2891036" cy="187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904" y="4077072"/>
            <a:ext cx="3041690" cy="140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457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71" y="25798"/>
            <a:ext cx="913923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6007" y="1425977"/>
            <a:ext cx="2464740" cy="36971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0648"/>
            <a:ext cx="576064" cy="576064"/>
          </a:xfrm>
          <a:prstGeom prst="rect">
            <a:avLst/>
          </a:prstGeom>
        </p:spPr>
      </p:pic>
      <p:sp>
        <p:nvSpPr>
          <p:cNvPr id="8" name="TextBox 1"/>
          <p:cNvSpPr txBox="1"/>
          <p:nvPr/>
        </p:nvSpPr>
        <p:spPr>
          <a:xfrm>
            <a:off x="3527498" y="2164094"/>
            <a:ext cx="5620769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ru-RU" sz="1600" b="1" dirty="0" smtClean="0"/>
              <a:t>РАСШИРЕННЫЙ СПЕКТР АНТИМИКРОБНОЙ АКТИВНОСТИ:</a:t>
            </a:r>
          </a:p>
          <a:p>
            <a:pPr marL="285750" indent="-285750">
              <a:buFontTx/>
              <a:buChar char="-"/>
            </a:pPr>
            <a:endParaRPr lang="ru-RU" sz="9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B050"/>
                </a:solidFill>
              </a:rPr>
              <a:t>БАКТЕРИЦИДНАЯ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B050"/>
                </a:solidFill>
              </a:rPr>
              <a:t>ВИРУЛИЦИДНАЯ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B050"/>
                </a:solidFill>
              </a:rPr>
              <a:t>ТУБЕРКУЛОЦИДНАЯ( </a:t>
            </a:r>
            <a:r>
              <a:rPr lang="ru-RU" sz="1100" b="1" dirty="0" smtClean="0">
                <a:solidFill>
                  <a:srgbClr val="00B050"/>
                </a:solidFill>
              </a:rPr>
              <a:t>ТЕСТ НА </a:t>
            </a:r>
            <a:r>
              <a:rPr lang="en-US" sz="1400" b="1" dirty="0" err="1" smtClean="0">
                <a:solidFill>
                  <a:srgbClr val="00B050"/>
                </a:solidFill>
              </a:rPr>
              <a:t>M.terrae</a:t>
            </a:r>
            <a:r>
              <a:rPr lang="en-US" sz="1400" b="1" dirty="0" smtClean="0">
                <a:solidFill>
                  <a:srgbClr val="00B05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B050"/>
                </a:solidFill>
              </a:rPr>
              <a:t>ФУНГИЦИДНАЯ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B050"/>
                </a:solidFill>
              </a:rPr>
              <a:t>ОВОЦИДНАЯ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B050"/>
                </a:solidFill>
              </a:rPr>
              <a:t>СПОРОЦИДНАЯ</a:t>
            </a:r>
          </a:p>
          <a:p>
            <a:endParaRPr lang="ru-RU" sz="1400" b="1" dirty="0" smtClean="0"/>
          </a:p>
          <a:p>
            <a:r>
              <a:rPr lang="ru-RU" sz="1600" b="1" dirty="0" smtClean="0"/>
              <a:t>-    ОТСУТСТВИЕ </a:t>
            </a:r>
            <a:r>
              <a:rPr lang="ru-RU" sz="1600" b="1" dirty="0"/>
              <a:t>СПИРТА И ОТДУШЕК В СОСТАВЕ</a:t>
            </a:r>
          </a:p>
          <a:p>
            <a:r>
              <a:rPr lang="ru-RU" sz="1600" b="1" dirty="0" smtClean="0"/>
              <a:t>-    ГИПОАЛЛЕРГЕНЕН</a:t>
            </a:r>
            <a:endParaRPr lang="ru-RU" sz="1600" b="1" dirty="0"/>
          </a:p>
          <a:p>
            <a:r>
              <a:rPr lang="ru-RU" sz="1600" b="1" dirty="0" smtClean="0"/>
              <a:t>-    НИЗКАЯ </a:t>
            </a:r>
            <a:r>
              <a:rPr lang="ru-RU" sz="1600" b="1" dirty="0"/>
              <a:t>ТОКСИЧНОСТЬ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/>
              <a:t>ПРОЛОНГИРОВАННОЕ ДЕЙСТВИЕ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8297" y="2040802"/>
            <a:ext cx="1835329" cy="2752720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827279" y="620688"/>
            <a:ext cx="2428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ТРИГЕКСИЛОН</a:t>
            </a:r>
          </a:p>
          <a:p>
            <a:r>
              <a:rPr lang="ru-RU" sz="1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ДЕЗИНФИЦИРУЮЩЕЕ СРЕДСТВО</a:t>
            </a:r>
            <a:endParaRPr lang="ru-RU" sz="1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3533201" y="1343169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ДЕЙСТВУЮЩЕЕ ВЕЩЕСТВО:</a:t>
            </a:r>
          </a:p>
          <a:p>
            <a:r>
              <a:rPr lang="ru-RU" sz="1400" dirty="0" smtClean="0"/>
              <a:t>ВОДОРАСТВОРИМЫЙ ХЕЛАТНЫЙ КОМПЛЕКС </a:t>
            </a:r>
          </a:p>
          <a:p>
            <a:r>
              <a:rPr lang="ru-RU" sz="1400" dirty="0" smtClean="0"/>
              <a:t>ХЛОРГЕКСИДИНИЯ ЦИНКА</a:t>
            </a:r>
            <a:endParaRPr lang="ru-RU" sz="1400" dirty="0"/>
          </a:p>
        </p:txBody>
      </p:sp>
      <p:sp>
        <p:nvSpPr>
          <p:cNvPr id="12" name="TextBox 6"/>
          <p:cNvSpPr txBox="1"/>
          <p:nvPr/>
        </p:nvSpPr>
        <p:spPr>
          <a:xfrm>
            <a:off x="3470527" y="5217259"/>
            <a:ext cx="49634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0099"/>
                </a:solidFill>
              </a:rPr>
              <a:t>ПРИМЕНЕНИЕ: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ГИГИЕНИЧЕСКАЯ ОБРАБОТКА </a:t>
            </a:r>
            <a:r>
              <a:rPr lang="ru-RU" b="1" dirty="0" smtClean="0">
                <a:solidFill>
                  <a:srgbClr val="0033CC"/>
                </a:solidFill>
              </a:rPr>
              <a:t>РУК</a:t>
            </a:r>
          </a:p>
          <a:p>
            <a:pPr marL="285750" indent="-285750">
              <a:buFontTx/>
              <a:buChar char="-"/>
            </a:pPr>
            <a:endParaRPr lang="ru-RU" sz="500" b="1" dirty="0" smtClean="0">
              <a:solidFill>
                <a:srgbClr val="0033CC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/>
              <a:t>ДЕЗИНФЕКЦИЯ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33CC"/>
                </a:solidFill>
              </a:rPr>
              <a:t>ОБОРУДОВАНИЯ</a:t>
            </a:r>
          </a:p>
          <a:p>
            <a:pPr marL="285750" indent="-285750">
              <a:buFontTx/>
              <a:buChar char="-"/>
            </a:pPr>
            <a:endParaRPr lang="ru-RU" sz="500" b="1" dirty="0">
              <a:solidFill>
                <a:srgbClr val="0033CC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/>
              <a:t>ОБРАБОТКА</a:t>
            </a:r>
            <a:r>
              <a:rPr lang="ru-RU" b="1" dirty="0" smtClean="0">
                <a:solidFill>
                  <a:srgbClr val="0033CC"/>
                </a:solidFill>
              </a:rPr>
              <a:t> ТРУДНОДОСТУПНЫХ </a:t>
            </a:r>
            <a:r>
              <a:rPr lang="ru-RU" sz="1600" dirty="0" smtClean="0"/>
              <a:t>ПОВЕРХНОСТЕЙ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13" name="TextBox 7"/>
          <p:cNvSpPr txBox="1"/>
          <p:nvPr/>
        </p:nvSpPr>
        <p:spPr>
          <a:xfrm>
            <a:off x="2223037" y="4813404"/>
            <a:ext cx="8146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250 </a:t>
            </a:r>
            <a:r>
              <a:rPr lang="ru-RU" sz="1200" dirty="0" smtClean="0"/>
              <a:t>МЛ</a:t>
            </a:r>
          </a:p>
          <a:p>
            <a:r>
              <a:rPr lang="ru-RU" sz="1100" dirty="0" smtClean="0"/>
              <a:t>   СПРЕЙ</a:t>
            </a:r>
            <a:endParaRPr lang="ru-RU" sz="1100" dirty="0"/>
          </a:p>
        </p:txBody>
      </p:sp>
      <p:sp>
        <p:nvSpPr>
          <p:cNvPr id="14" name="TextBox 9"/>
          <p:cNvSpPr txBox="1"/>
          <p:nvPr/>
        </p:nvSpPr>
        <p:spPr>
          <a:xfrm>
            <a:off x="557632" y="4803240"/>
            <a:ext cx="103746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1000   </a:t>
            </a:r>
            <a:r>
              <a:rPr lang="ru-RU" sz="1200" dirty="0" smtClean="0"/>
              <a:t>МЛ</a:t>
            </a:r>
          </a:p>
          <a:p>
            <a:r>
              <a:rPr lang="ru-RU" sz="1100" dirty="0" smtClean="0"/>
              <a:t>ЕВРОФЛАКОН</a:t>
            </a:r>
            <a:endParaRPr lang="ru-RU" sz="11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1143" y="256684"/>
            <a:ext cx="1446701" cy="116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36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9525"/>
            <a:ext cx="91344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6355" y="1030324"/>
            <a:ext cx="86742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Действующими веществами спиртовых кожных антисептиков могут являться этиловый, изопропиловый или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пропиловый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спирты, а также действующие вещества из других групп химических соединений.</a:t>
            </a:r>
          </a:p>
          <a:p>
            <a:pPr lvl="0" algn="just"/>
            <a:endParaRPr lang="ru-RU" sz="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Спиртосодержащие </a:t>
            </a:r>
            <a:r>
              <a:rPr lang="ru-RU" dirty="0"/>
              <a:t>(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дополнительных антимикробных добавок</a:t>
            </a:r>
            <a:r>
              <a:rPr lang="ru-RU" dirty="0"/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кожные антисептики имеют,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правило, оптимальную эффективность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концентрации спиртов (по массе): </a:t>
            </a:r>
          </a:p>
          <a:p>
            <a:pPr lvl="0" algn="just"/>
            <a:endParaRPr lang="ru-RU" sz="600" dirty="0"/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этилового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70%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изопропилового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60%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пропилового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50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0621" y="551780"/>
            <a:ext cx="72057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МУ 3.5.1.3674-20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«ОБЕЗЗАРАЖИВАНИЕ РУК МЕДИЦИНСКИХ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РАБОТНИКОВ…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»   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5010" y="3212976"/>
            <a:ext cx="86031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композиционных составах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до 70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96355" y="5920170"/>
            <a:ext cx="863671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3.3686-21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3481.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Гигиеническую обработку рук кожным антисептиком проводят способом втирания в кожу кистей рук (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готовое к применению средство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раствор, 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гель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количестве, рекомендуемом инструкцией по применению, с обработкой кончиков пальцев, кожи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4340" y="3955240"/>
            <a:ext cx="1262284" cy="14926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60150" y="3636489"/>
            <a:ext cx="1794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9999"/>
                </a:solidFill>
              </a:rPr>
              <a:t>САНИМЕД ЭТИЛ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54921" y="5455935"/>
            <a:ext cx="203613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9999"/>
                </a:solidFill>
              </a:rPr>
              <a:t>70</a:t>
            </a:r>
            <a:r>
              <a:rPr lang="ru-RU" sz="1400" b="1" dirty="0">
                <a:solidFill>
                  <a:srgbClr val="009999"/>
                </a:solidFill>
              </a:rPr>
              <a:t>% ЭТИЛОВЫЙ СПИРТ</a:t>
            </a:r>
          </a:p>
          <a:p>
            <a:pPr algn="ctr"/>
            <a:r>
              <a:rPr lang="ru-RU" sz="900" b="1" dirty="0"/>
              <a:t> 0,5%  ХЛОРГЕКСИДИН БИГЛЮКОНАТ</a:t>
            </a:r>
            <a:endParaRPr lang="ru-RU" sz="8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1890" y="4009679"/>
            <a:ext cx="1033882" cy="14381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4005821"/>
            <a:ext cx="1357221" cy="13572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7117" y="3646735"/>
            <a:ext cx="202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9999"/>
                </a:solidFill>
              </a:rPr>
              <a:t>САНИМЕД ЭТИЛ Р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11603" y="3636489"/>
            <a:ext cx="218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9999"/>
                </a:solidFill>
              </a:rPr>
              <a:t>САНИМЕД ЭТИЛ </a:t>
            </a:r>
            <a:r>
              <a:rPr lang="ru-RU" sz="1200" b="1" dirty="0">
                <a:solidFill>
                  <a:srgbClr val="009999"/>
                </a:solidFill>
              </a:rPr>
              <a:t>ГЕЛЬ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15015" y="5427727"/>
            <a:ext cx="22464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9999"/>
                </a:solidFill>
              </a:rPr>
              <a:t>25</a:t>
            </a:r>
            <a:r>
              <a:rPr lang="ru-RU" sz="1400" b="1" dirty="0">
                <a:solidFill>
                  <a:srgbClr val="009999"/>
                </a:solidFill>
              </a:rPr>
              <a:t>% ЭТИЛОВЫЙ СПИРТ</a:t>
            </a:r>
            <a:endParaRPr lang="ru-RU" sz="1200" b="1" dirty="0">
              <a:solidFill>
                <a:srgbClr val="009999"/>
              </a:solidFill>
            </a:endParaRPr>
          </a:p>
          <a:p>
            <a:pPr algn="ctr"/>
            <a:r>
              <a:rPr lang="ru-RU" sz="1200" b="1" dirty="0"/>
              <a:t>35% </a:t>
            </a:r>
            <a:r>
              <a:rPr lang="ru-RU" sz="1000" b="1" dirty="0"/>
              <a:t>ИЗОПРОПИЛОВЫЙ </a:t>
            </a:r>
            <a:r>
              <a:rPr lang="ru-RU" sz="1000" b="1" dirty="0" smtClean="0"/>
              <a:t>СПИРТ</a:t>
            </a:r>
            <a:endParaRPr lang="ru-RU" sz="1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56447" y="5427727"/>
            <a:ext cx="22098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9999"/>
                </a:solidFill>
              </a:rPr>
              <a:t>50</a:t>
            </a:r>
            <a:r>
              <a:rPr lang="ru-RU" sz="1400" b="1" dirty="0">
                <a:solidFill>
                  <a:srgbClr val="009999"/>
                </a:solidFill>
              </a:rPr>
              <a:t>% ЭТИЛОВЫЙ СПИРТ</a:t>
            </a:r>
            <a:endParaRPr lang="ru-RU" sz="1200" b="1" dirty="0">
              <a:solidFill>
                <a:srgbClr val="009999"/>
              </a:solidFill>
            </a:endParaRPr>
          </a:p>
          <a:p>
            <a:pPr algn="ctr"/>
            <a:r>
              <a:rPr lang="ru-RU" sz="1200" b="1" dirty="0"/>
              <a:t>12% </a:t>
            </a:r>
            <a:r>
              <a:rPr lang="ru-RU" sz="1000" b="1" dirty="0"/>
              <a:t>ИЗОПРОПИЛОВЫЙ СПИРТ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275839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344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384" y="548680"/>
            <a:ext cx="885698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ПРЕИМУЩЕСТВА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ЭТИЛОВОГО СПИРТА: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 </a:t>
            </a:r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себе природный уникальный антисептик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является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сути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естественным компонентом обмена веществ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организма,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незаменимым участником гомеостатических механизмов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бладает </a:t>
            </a:r>
            <a:r>
              <a:rPr lang="ru-RU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минимальной токсичностью при максимальной эффективности</a:t>
            </a:r>
          </a:p>
          <a:p>
            <a:pPr marL="285750" lvl="0" indent="-285750" algn="just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ru-RU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вызывает устойчивости микроорганизмов</a:t>
            </a:r>
          </a:p>
          <a:p>
            <a:pPr marL="285750" lvl="0" indent="-285750" algn="just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 </a:t>
            </a:r>
            <a:r>
              <a:rPr lang="ru-RU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гидролипидную</a:t>
            </a:r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мантию кожных покровов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пересушивает ее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золотым рукам наших хирургов и бережно воздействовать на кожные покровы детей.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884939" y="4829626"/>
            <a:ext cx="5364596" cy="150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9525"/>
            <a:ext cx="91344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62" y="2329831"/>
            <a:ext cx="1152128" cy="24106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1746591"/>
            <a:ext cx="1577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6600"/>
                </a:solidFill>
              </a:rPr>
              <a:t>ФОРПОСТАН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4983070"/>
            <a:ext cx="226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70</a:t>
            </a:r>
            <a:r>
              <a:rPr lang="ru-RU" b="1" dirty="0">
                <a:solidFill>
                  <a:srgbClr val="006600"/>
                </a:solidFill>
              </a:rPr>
              <a:t>% ИЗОПРОПАНОЛ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8224" y="2330153"/>
            <a:ext cx="1175140" cy="23725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14236" y="1746591"/>
            <a:ext cx="2483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САНИМЕД-ЭКСПРЕСС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90345" y="4983392"/>
            <a:ext cx="2688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 </a:t>
            </a:r>
            <a:r>
              <a:rPr lang="ru-RU" b="1" dirty="0" smtClean="0">
                <a:solidFill>
                  <a:srgbClr val="009999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77% </a:t>
            </a:r>
            <a:r>
              <a:rPr lang="ru-RU" b="1" dirty="0" smtClean="0">
                <a:solidFill>
                  <a:srgbClr val="0070C0"/>
                </a:solidFill>
              </a:rPr>
              <a:t>СМЕСИ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ПРОПИЛОВЫХ СПИРТОВ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6380" y="1746591"/>
            <a:ext cx="3324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8080"/>
                </a:solidFill>
              </a:rPr>
              <a:t>КЛИНДЕЗИН 2000-ЭКСПРЕСС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1641" y="4998355"/>
            <a:ext cx="235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 </a:t>
            </a:r>
            <a:r>
              <a:rPr lang="ru-RU" b="1" dirty="0" smtClean="0">
                <a:solidFill>
                  <a:srgbClr val="009999"/>
                </a:solidFill>
              </a:rPr>
              <a:t> </a:t>
            </a:r>
            <a:r>
              <a:rPr lang="ru-RU" b="1" dirty="0" smtClean="0">
                <a:solidFill>
                  <a:srgbClr val="008080"/>
                </a:solidFill>
              </a:rPr>
              <a:t>75% ИЗОПРОПАНОЛ</a:t>
            </a:r>
            <a:endParaRPr lang="ru-RU" b="1" dirty="0">
              <a:solidFill>
                <a:srgbClr val="00808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232" y="2262228"/>
            <a:ext cx="1474941" cy="2510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329618"/>
            <a:ext cx="607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ДЕЗИНФИЦИРУЮЩИЕ СРЕДСТВА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(КОЖНЫЕ АНТИСЕПТИКИ) НА ПРОПИЛОВЫХ СПИРТАХ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16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9525"/>
            <a:ext cx="91344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293096"/>
            <a:ext cx="1584176" cy="17008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5" y="1425119"/>
            <a:ext cx="9031733" cy="470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3486. Медицинские перчатки необходимо надевать:</a:t>
            </a:r>
          </a:p>
          <a:p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случаях, когда возможен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 с кровью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другими биологическими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субстратами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контакте со слизистыми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оболочками и поврежденной кожей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инвазивных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диагностических и лечебных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манипуляций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агрессивными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жидкостями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колющих и режущих инструментов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76672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3.3686-21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64035" y="332656"/>
            <a:ext cx="145360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98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9525"/>
            <a:ext cx="91344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788C018-7B81-461A-A538-C6EE38A322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8252" y="3068960"/>
            <a:ext cx="2232248" cy="31051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4521" y="1772816"/>
            <a:ext cx="7777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3490.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снятия перчаток следует провести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гигиеническую обработку рук кожным антисептиком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Новую пару перчаток надевать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высохшие руки.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730805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Санпин 3.3686-21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452355"/>
            <a:ext cx="1453600" cy="1080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2160" y="5989480"/>
            <a:ext cx="22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САНИМЕД ЭТИЛ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ГЕЛЬ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6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344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052736"/>
            <a:ext cx="7992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3472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загрязнении кожи и слизистых работника кровью или другими биологическими жидкостями, а также при уколах и порезах проводят следующие мероприятия: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загрязнении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кожи рук выделениями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кровью необходимо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вымыть руки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мылом и водой;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высушить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одноразовым полотенцем;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дважды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обработать спиртосодержащим антисептиком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70% спиртом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в загрязненных перчатках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обработать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салфеткой, смоченной дезинфицирующим средством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снять перчатки,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вымыть и дважды обработать спиртосодержащим антисептиком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70% спиртом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перчатки удаляют как медицинские отходы класса Б и 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84642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" y="10037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6016" y="5589240"/>
            <a:ext cx="3895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 </a:t>
            </a:r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ПРАКТИКЕ</a:t>
            </a: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76672"/>
            <a:ext cx="2858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ТЕОРИИ…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88880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9525"/>
            <a:ext cx="91344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2420888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РУКИ МЕДИЦИНСКОГО ПЕРСОНАЛА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в 50% )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Медицинское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оборудование (аппараты ИВЛ, гемодиализа, эндоскопы и другие), инструменты, средства ухода за больными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Инъекционные растворы (в первую очередь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многодозовых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флаконах), повторно используемые одноразовые медицинские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изделия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Белье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Воздух и др.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5695" y="908720"/>
            <a:ext cx="4742388" cy="104644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3.3686-21 п 3405. </a:t>
            </a:r>
            <a:endParaRPr lang="ru-RU" b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ИСМП: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19" y="1465323"/>
            <a:ext cx="148215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9777"/>
            <a:ext cx="1482155" cy="103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33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9525"/>
            <a:ext cx="91344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7" y="764704"/>
            <a:ext cx="4824536" cy="432048"/>
          </a:xfrm>
        </p:spPr>
        <p:txBody>
          <a:bodyPr>
            <a:normAutofit/>
          </a:bodyPr>
          <a:lstStyle/>
          <a:p>
            <a:r>
              <a:rPr lang="ru-RU" sz="2000" b="1" dirty="0"/>
              <a:t>АЛГОРИТМ И ТЕХНИКА ОБРАБОТКИ РУК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74717"/>
            <a:ext cx="6552728" cy="479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785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344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4895" y="486360"/>
            <a:ext cx="6917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ДЕЗИНФИЦИРУЮЩИЕ СРЕДСТВА (АНТИСЕПТИКИ)</a:t>
            </a:r>
            <a:endParaRPr lang="ru-RU" sz="2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6493" y="5949280"/>
            <a:ext cx="8821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Состав соответствует пункту 2, приложения 2 МУ </a:t>
            </a:r>
            <a:r>
              <a:rPr lang="ru-RU" sz="16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3.5.1.3674-20 </a:t>
            </a:r>
            <a:r>
              <a:rPr lang="ru-RU" sz="16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«Обеззараживание рук медицинских работников и кожных покровов пациентов при оказании медицинской помощи»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096744" y="1122437"/>
            <a:ext cx="2505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САНИМЕД ЭТИЛ гель</a:t>
            </a:r>
            <a:endParaRPr lang="ru-RU" sz="2000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4558382"/>
              </p:ext>
            </p:extLst>
          </p:nvPr>
        </p:nvGraphicFramePr>
        <p:xfrm>
          <a:off x="3851920" y="2564904"/>
          <a:ext cx="5015704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7757"/>
                <a:gridCol w="17679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экспозиции, сек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Гигиеническая обработка рук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Обработка инъекционного поля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Обработка перчаток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60 - 300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941164" y="1474632"/>
            <a:ext cx="3411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ДВ: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50% этиловый спирт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12% изопропиловый спирт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3" y="1552966"/>
            <a:ext cx="2901825" cy="403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337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9525"/>
            <a:ext cx="91344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41156" y="404664"/>
            <a:ext cx="4824536" cy="432048"/>
          </a:xfrm>
        </p:spPr>
        <p:txBody>
          <a:bodyPr>
            <a:normAutofit/>
          </a:bodyPr>
          <a:lstStyle/>
          <a:p>
            <a:r>
              <a:rPr lang="ru-RU" sz="2000" b="1" dirty="0"/>
              <a:t>АЛГОРИТМ И ТЕХНИКА ОБРАБОТКИ РУК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14401"/>
            <a:ext cx="6552728" cy="479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53424" y="938337"/>
            <a:ext cx="2237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ПРОВЕРЬ СЕБЯ!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0059" y="2018458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9952" y="2018458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03624" y="2018458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52451" y="410669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39952" y="4072435"/>
            <a:ext cx="34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03624" y="4106689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314080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9525"/>
            <a:ext cx="91344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8945" y="1561523"/>
            <a:ext cx="625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ДО И ПОСЛЕ НЕПОСРЕДСТВЕННОГО КОНТАКТА С ПАЦИЕНТОМ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8945" y="2966195"/>
            <a:ext cx="578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ПОСЛЕ КОНТАКТА С ФИЗИОЛОГИЧЕСКИМИ ЖИДКОСТЯМИ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654" y="5042862"/>
            <a:ext cx="6540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ПЕРЕД ВЫПОЛНЕНИЕМ ИНВАЗИВНЫХ ПРОЦЕДУР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9935" y="5718667"/>
            <a:ext cx="7988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ПОСЛЕ КОНТАКТА С МЕДИЦИНСКИМ ОБОРУДОВАНИЕМ И ДРУГИМИ </a:t>
            </a:r>
          </a:p>
          <a:p>
            <a:r>
              <a:rPr lang="ru-RU" b="1" dirty="0">
                <a:latin typeface="Arial Narrow" panose="020B0606020202030204" pitchFamily="34" charset="0"/>
              </a:rPr>
              <a:t>ОБЪЕКТАМИ, НАХОДЯЩИМИСЯ В НЕПОСРЕДСТВЕННОЙ БЛИЗОСТИ ОТ ПАЦИЕНТА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581" y="353695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ПРИ ПЕРЕХОДЕ ОТ БОЛЕЕ КОНТАМИНИРОВАННОГО МИКРООРГАНИЗМАМИ</a:t>
            </a:r>
          </a:p>
          <a:p>
            <a:r>
              <a:rPr lang="ru-RU" b="1" dirty="0">
                <a:latin typeface="Arial Narrow" panose="020B0606020202030204" pitchFamily="34" charset="0"/>
              </a:rPr>
              <a:t>УЧАСТКА ТЕЛА ПАЦИЕНТА К МЕНЕЕ КОНТАМИНИРОВАННОМУ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041928" y="774430"/>
            <a:ext cx="7352045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«КЛЮЧЕВЫХ МОМЕНТОВ» ГИГИЕНЫ РУК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283158" y="2205573"/>
            <a:ext cx="576064" cy="532904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283158" y="1463709"/>
            <a:ext cx="576064" cy="574632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296297" y="2911230"/>
            <a:ext cx="576064" cy="532904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297551" y="5777107"/>
            <a:ext cx="576064" cy="532904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283158" y="3606502"/>
            <a:ext cx="576064" cy="532904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283158" y="4311672"/>
            <a:ext cx="576064" cy="532904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297551" y="5062306"/>
            <a:ext cx="576064" cy="532904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7091" y="2203962"/>
            <a:ext cx="505371" cy="521779"/>
          </a:xfrm>
          <a:prstGeom prst="rect">
            <a:avLst/>
          </a:prstGeom>
          <a:noFill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60101" y="1506001"/>
            <a:ext cx="428489" cy="43287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77270" y="2950602"/>
            <a:ext cx="428489" cy="43287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77269" y="3650453"/>
            <a:ext cx="428489" cy="43287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93973" y="5105017"/>
            <a:ext cx="428489" cy="43287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3348" y="5827122"/>
            <a:ext cx="428489" cy="43287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5" name="TextBox 34"/>
          <p:cNvSpPr txBox="1"/>
          <p:nvPr/>
        </p:nvSpPr>
        <p:spPr>
          <a:xfrm>
            <a:off x="163561" y="1390530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6809" y="2089987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7799" y="2753983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1447" y="3453440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1447" y="4183281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5.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3561" y="489354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6.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1447" y="5594067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7.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6218" y="2243875"/>
            <a:ext cx="748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ПЕРЕД ПРИНЯТИЕМ ПИЩИ НА ТЕРРИТОРИИ МЕДИЦИНСКОЙ ОРГАНИЗАЦИИ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8945" y="4388622"/>
            <a:ext cx="7006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ПОСЛЕ КРЕПКОГО РУКОПОЖАТИЯ С ПАЦИЕНТОМ ПЕРЕД ВЫПИСКОЙ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32898" y="4317235"/>
            <a:ext cx="496266" cy="512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245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9525"/>
            <a:ext cx="91344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5212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МР 3.5.1.0113-16 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«Использование перчаток для профилактики инфекций, связанных с оказанием медицинской помощи в медицинских организациях»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23762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5.4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 той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пары одноразовых перчаток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медицинских манипуляций нескольким пациентам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при выполнении медицинских манипуляций у одного пациента, но в разных анатомических областях, отличающихся по составу микрофлоры.</a:t>
            </a:r>
          </a:p>
        </p:txBody>
      </p:sp>
    </p:spTree>
    <p:extLst>
      <p:ext uri="{BB962C8B-B14F-4D97-AF65-F5344CB8AC3E}">
        <p14:creationId xmlns:p14="http://schemas.microsoft.com/office/powerpoint/2010/main" xmlns="" val="29554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9525"/>
            <a:ext cx="91344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8009" y="2122117"/>
            <a:ext cx="2295481" cy="27143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22200" y="1747098"/>
            <a:ext cx="19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9999"/>
                </a:solidFill>
              </a:rPr>
              <a:t>САНИМЕД ЭТИЛ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59905" y="4769912"/>
            <a:ext cx="2498313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9999"/>
                </a:solidFill>
              </a:rPr>
              <a:t>70</a:t>
            </a:r>
            <a:r>
              <a:rPr lang="ru-RU" b="1" dirty="0">
                <a:solidFill>
                  <a:srgbClr val="009999"/>
                </a:solidFill>
              </a:rPr>
              <a:t>% ЭТИЛОВЫЙ СПИРТ</a:t>
            </a:r>
          </a:p>
          <a:p>
            <a:pPr algn="ctr"/>
            <a:r>
              <a:rPr lang="ru-RU" sz="1050" b="1" dirty="0"/>
              <a:t> </a:t>
            </a:r>
            <a:endParaRPr lang="ru-RU" sz="1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8631" y="361596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КАКИМИ</a:t>
            </a: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АНТИСЕПТИКАМИ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РЕКОМЕНДУЕТСЯ ОБРАБАТЫВАТЬ ПЕРЧАТКИ ВО ВРЕМЯ ВЫПОЛНЕНИЯ МАНИПУЛЯЦИЙ</a:t>
            </a: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852" y="3228083"/>
            <a:ext cx="1138893" cy="241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521" y="2741455"/>
            <a:ext cx="2528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99FF"/>
                </a:solidFill>
              </a:rPr>
              <a:t>АХД 2000-СПЕЦИАЛЬ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30727" y="5733256"/>
            <a:ext cx="27180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99FF"/>
                </a:solidFill>
              </a:rPr>
              <a:t>ЭТИЛОВЫЙ </a:t>
            </a:r>
            <a:r>
              <a:rPr lang="ru-RU" sz="1600" b="1" dirty="0">
                <a:solidFill>
                  <a:srgbClr val="0099FF"/>
                </a:solidFill>
              </a:rPr>
              <a:t>СПИРТ - 79</a:t>
            </a:r>
            <a:r>
              <a:rPr lang="ru-RU" sz="1600" b="1" dirty="0" smtClean="0">
                <a:solidFill>
                  <a:srgbClr val="0099FF"/>
                </a:solidFill>
              </a:rPr>
              <a:t>%</a:t>
            </a:r>
            <a:endParaRPr lang="ru-RU" sz="1600" b="1" dirty="0">
              <a:solidFill>
                <a:srgbClr val="0099FF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3193" y="3236132"/>
            <a:ext cx="1152128" cy="24106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80291" y="2664629"/>
            <a:ext cx="1577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6600"/>
                </a:solidFill>
              </a:rPr>
              <a:t>ФОРПОСТАН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38819" y="5704787"/>
            <a:ext cx="226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70</a:t>
            </a:r>
            <a:r>
              <a:rPr lang="ru-RU" b="1" dirty="0">
                <a:solidFill>
                  <a:srgbClr val="006600"/>
                </a:solidFill>
              </a:rPr>
              <a:t>% ИЗОПРОПАНОЛ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6144" y="2289038"/>
            <a:ext cx="1175140" cy="23725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44824" y="1746591"/>
            <a:ext cx="2483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САНИМЕД-ЭКСПРЕСС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5741" y="4769912"/>
            <a:ext cx="235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 </a:t>
            </a:r>
            <a:r>
              <a:rPr lang="ru-RU" b="1" dirty="0" smtClean="0">
                <a:solidFill>
                  <a:srgbClr val="009999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77% ИЗОПРОПАНОЛ </a:t>
            </a:r>
          </a:p>
        </p:txBody>
      </p:sp>
    </p:spTree>
    <p:extLst>
      <p:ext uri="{BB962C8B-B14F-4D97-AF65-F5344CB8AC3E}">
        <p14:creationId xmlns:p14="http://schemas.microsoft.com/office/powerpoint/2010/main" xmlns="" val="190153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9525"/>
            <a:ext cx="91344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5212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МР 3.5.1.0113-16 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«Использование перчаток для профилактики инфекций, связанных с оказанием медицинской помощи в медицинских организациях»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047" y="2492896"/>
            <a:ext cx="8229600" cy="1440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5.9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Перчатки во время выполнения манипуляций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рекомендуется обрабатывать антисептическими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дезинфицирующими средствами, т.к. это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отрицательно влияет на их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герметичнсть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может привести к усилению проницаемости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5047" y="4581128"/>
            <a:ext cx="82000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8.2. Алгоритм снятия перчаток: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погрузить обе перчатки в емкость с дезинфицирующим раствором для обеззараживания или в одноразовую емкость для временного хранения отходов класса Б с целью последующего централизованного обеззараживания/обезвреживания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925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9525"/>
            <a:ext cx="91344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48264" y="3661133"/>
            <a:ext cx="46553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98945" y="1561523"/>
            <a:ext cx="665598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defRPr/>
            </a:pPr>
            <a:r>
              <a:rPr lang="ru-RU" b="1" kern="0" cap="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чистые</a:t>
            </a:r>
            <a:r>
              <a:rPr lang="ru-RU" b="1" kern="0" cap="all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, коротко остриженные, не покрытые </a:t>
            </a:r>
            <a:r>
              <a:rPr lang="ru-RU" b="1" kern="0" cap="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лаком НОГТИ</a:t>
            </a:r>
            <a:endParaRPr lang="ru-RU" b="1" kern="0" cap="all" dirty="0">
              <a:solidFill>
                <a:prstClr val="black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8945" y="2911230"/>
            <a:ext cx="409278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defRPr/>
            </a:pPr>
            <a:r>
              <a:rPr lang="ru-RU" b="1" kern="0" cap="all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отсутствие искусственных </a:t>
            </a:r>
            <a:r>
              <a:rPr lang="ru-RU" b="1" kern="0" cap="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ногтей</a:t>
            </a:r>
            <a:endParaRPr lang="ru-RU" b="1" kern="0" cap="all" dirty="0">
              <a:solidFill>
                <a:prstClr val="black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3076" y="5060878"/>
            <a:ext cx="738711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defRPr/>
            </a:pPr>
            <a:r>
              <a:rPr lang="ru-RU" sz="1600" b="1" kern="0" cap="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отсутствие </a:t>
            </a:r>
            <a:r>
              <a:rPr lang="ru-RU" sz="1600" b="1" kern="0" cap="all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колец, перстней, элементов пирсинга, других </a:t>
            </a:r>
            <a:r>
              <a:rPr lang="ru-RU" sz="1600" b="1" kern="0" cap="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украшений</a:t>
            </a:r>
            <a:endParaRPr lang="ru-RU" sz="1600" b="1" kern="0" cap="all" dirty="0">
              <a:solidFill>
                <a:prstClr val="black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935" y="5718667"/>
            <a:ext cx="79885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buClr>
                <a:prstClr val="black"/>
              </a:buClr>
              <a:defRPr/>
            </a:pPr>
            <a:r>
              <a:rPr lang="ru-RU" sz="1600" b="1" kern="0" cap="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В случаях микротравм обрабатывать ИХ антисептическим </a:t>
            </a:r>
          </a:p>
          <a:p>
            <a:pPr lvl="0">
              <a:lnSpc>
                <a:spcPct val="120000"/>
              </a:lnSpc>
              <a:buClr>
                <a:prstClr val="black"/>
              </a:buClr>
              <a:defRPr/>
            </a:pPr>
            <a:r>
              <a:rPr lang="ru-RU" sz="1600" b="1" kern="0" cap="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лекарственным </a:t>
            </a:r>
            <a:r>
              <a:rPr lang="ru-RU" sz="1600" b="1" kern="0" cap="all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средством и </a:t>
            </a:r>
            <a:r>
              <a:rPr lang="ru-RU" sz="1600" b="1" kern="0" cap="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закрывать </a:t>
            </a:r>
            <a:r>
              <a:rPr lang="ru-RU" sz="1600" b="1" kern="0" cap="all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водостойким </a:t>
            </a:r>
            <a:r>
              <a:rPr lang="ru-RU" sz="1600" b="1" kern="0" cap="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лейкопластырем</a:t>
            </a:r>
            <a:endParaRPr lang="ru-RU" b="1" kern="0" cap="all" dirty="0">
              <a:solidFill>
                <a:prstClr val="black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931" y="3618377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ВЫТИРАТЬ РУКИ ТКАНЕВЫМ ПОЛОТЕНЦЕМ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83158" y="2205573"/>
            <a:ext cx="576064" cy="532904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283158" y="1463709"/>
            <a:ext cx="576064" cy="574632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296297" y="2911230"/>
            <a:ext cx="576064" cy="532904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297551" y="5777107"/>
            <a:ext cx="576064" cy="532904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283158" y="3606502"/>
            <a:ext cx="576064" cy="532904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283158" y="4311672"/>
            <a:ext cx="576064" cy="532904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297551" y="5062306"/>
            <a:ext cx="576064" cy="532904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7091" y="2203962"/>
            <a:ext cx="505371" cy="521779"/>
          </a:xfrm>
          <a:prstGeom prst="rect">
            <a:avLst/>
          </a:prstGeom>
          <a:noFill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60101" y="1506001"/>
            <a:ext cx="428489" cy="43287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77270" y="2950602"/>
            <a:ext cx="428489" cy="43287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93973" y="5105017"/>
            <a:ext cx="428489" cy="43287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3348" y="5827122"/>
            <a:ext cx="428489" cy="43287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163561" y="1390530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6809" y="2089987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7799" y="2753983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1447" y="3453440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1447" y="4183281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5.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3561" y="489354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6.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1447" y="5594067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7.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8931" y="2243875"/>
            <a:ext cx="7181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ИСПОЛЬЗОВАТЬ АНТИСЕПТИЧЕСКОЕ МЫЛО ВМЕСТЕ С АНТИСЕПТИКОМ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9073" y="4321780"/>
            <a:ext cx="429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ОПОЛАСКИВАТЬ КРАН </a:t>
            </a:r>
            <a:r>
              <a:rPr lang="ru-RU" b="1" dirty="0" smtClean="0">
                <a:latin typeface="Arial Narrow" panose="020B0606020202030204" pitchFamily="34" charset="0"/>
              </a:rPr>
              <a:t>ПОСЛЕ МЫТЬЯ РУК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32898" y="4317235"/>
            <a:ext cx="496266" cy="5123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6095" y="706579"/>
            <a:ext cx="833406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ru-RU" b="1" kern="0" cap="all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КАКИЕ УСЛОВИЯ НЕОБХОДИМО СОБЛЮДАТЬ Для обеспечения эффективного мытья и обеззараживания рук?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37450" y="3618377"/>
            <a:ext cx="496266" cy="512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791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344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3516" y="5442973"/>
            <a:ext cx="1088843" cy="10888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3199" y="1508752"/>
            <a:ext cx="1781626" cy="1781626"/>
          </a:xfrm>
          <a:prstGeom prst="rect">
            <a:avLst/>
          </a:prstGeom>
        </p:spPr>
      </p:pic>
      <p:pic>
        <p:nvPicPr>
          <p:cNvPr id="9" name="Picture 6" descr="C:\Users\id0264\Desktop\РЕКЛАМА\ЛИСТОВКИ для КОММЕРЦИИ\СТОМАТОЛОГИЯ\обработка антисептико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-19000"/>
                    </a14:imgEffect>
                    <a14:imgEffect>
                      <a14:brightnessContrast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1476" y="2168834"/>
            <a:ext cx="3495309" cy="2417495"/>
          </a:xfrm>
          <a:prstGeom prst="rect">
            <a:avLst/>
          </a:prstGeom>
          <a:noFill/>
          <a:effectLst>
            <a:glow rad="127000">
              <a:schemeClr val="bg1">
                <a:alpha val="65000"/>
              </a:schemeClr>
            </a:glow>
            <a:softEdge rad="6731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34001" y="726342"/>
            <a:ext cx="849694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3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РЕШЕНИЕ ПО ОБЕСПЕЧЕНИЮ ЭФФЕКТИВНОГО ОБЕЗЗАРАЖИВАНИЯ РУК МЕДИЦИНСКОГО ПЕРСОНАЛА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776" y="1142739"/>
            <a:ext cx="907810" cy="204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313" y="1582027"/>
            <a:ext cx="940785" cy="204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69218" y="1094673"/>
            <a:ext cx="2348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КОЖНЫЕ АНТИСЕПТИКИ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16022" y="4022789"/>
            <a:ext cx="22509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ЛОКТЕВЫЕ ДОЗАТОРЫ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001" y="4399942"/>
            <a:ext cx="831058" cy="22068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6678" y="4033163"/>
            <a:ext cx="2232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ДЕМОНСТРАЦИОННЫЕ </a:t>
            </a:r>
          </a:p>
          <a:p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                  МАТЕРИАЛЫ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2225" y="4617938"/>
            <a:ext cx="1671389" cy="135973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8427" y="4302094"/>
            <a:ext cx="1970811" cy="22297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3296" y="4669160"/>
            <a:ext cx="1233492" cy="20381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54339" y="1081712"/>
            <a:ext cx="1529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ЖИДКОЕ МЫЛО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7882" y="1521192"/>
            <a:ext cx="1756746" cy="175674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352893" y="4736832"/>
            <a:ext cx="819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КРЕМЫ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1588" y="5302060"/>
            <a:ext cx="486880" cy="113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2763" y="3184885"/>
            <a:ext cx="1433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САНИМЕД ЭТИЛ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43501" y="6067844"/>
            <a:ext cx="1894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ИНФОРМАЦИОННЫЕ</a:t>
            </a:r>
          </a:p>
          <a:p>
            <a:r>
              <a:rPr lang="ru-RU" sz="1400" b="1" dirty="0"/>
              <a:t>НАКЛЕЙКИ, ПЛАКАТЫ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42886" y="6437175"/>
            <a:ext cx="862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УХАЖЕР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19132" y="3231052"/>
            <a:ext cx="1143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       УХАЖЕР </a:t>
            </a:r>
          </a:p>
          <a:p>
            <a:r>
              <a:rPr lang="ru-RU" sz="1400" b="1" dirty="0"/>
              <a:t>          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7543" y="5416955"/>
            <a:ext cx="1114861" cy="111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13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9525"/>
            <a:ext cx="91344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00808"/>
            <a:ext cx="73152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0962" y="908720"/>
            <a:ext cx="3602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2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9525"/>
            <a:ext cx="91344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8405" y="2052706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(ИСМП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 выраженные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микробного происхождения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поражают больного в результате его поступления в больницу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обращения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вне зависимости от появления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симптомов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 пациента во время пребывания в стационаре или после его выписки.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3599" y="404664"/>
            <a:ext cx="2376264" cy="148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615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9525"/>
            <a:ext cx="91344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1151" y="1166674"/>
            <a:ext cx="387689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СТАТИСТИКА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431" y="2520989"/>
            <a:ext cx="623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ИСМП </a:t>
            </a:r>
            <a:r>
              <a:rPr lang="ru-RU" b="1" dirty="0">
                <a:solidFill>
                  <a:srgbClr val="FF0000"/>
                </a:solidFill>
              </a:rPr>
              <a:t>ПОРАЖАЮТ ОТ 5 ДО 15% </a:t>
            </a:r>
            <a:r>
              <a:rPr lang="ru-RU" b="1" dirty="0"/>
              <a:t>пациентов в стационарах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354" y="3039111"/>
            <a:ext cx="896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ИНФИЦИРОВАННЫЕ ПАЦИЕНТЫ НАХОДЯТСЯ В СТАЦИОНАРЕ </a:t>
            </a:r>
            <a:r>
              <a:rPr lang="ru-RU" b="1" dirty="0">
                <a:solidFill>
                  <a:srgbClr val="FF0000"/>
                </a:solidFill>
              </a:rPr>
              <a:t>В 2-3 РАЗА ДОЛЬШЕ</a:t>
            </a:r>
            <a:endParaRPr lang="ru-RU" sz="1400" b="1" dirty="0"/>
          </a:p>
        </p:txBody>
      </p:sp>
      <p:pic>
        <p:nvPicPr>
          <p:cNvPr id="9" name="Picture 2" descr="C:\Users\id0264\Desktop\225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6193" y="223808"/>
            <a:ext cx="2906034" cy="1937272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3695" y="4124836"/>
            <a:ext cx="8440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ЭКОНОМИЧЕСКИЙ УЩЕРБ МОЖЕТ ДОСТГАТЬ </a:t>
            </a:r>
            <a:r>
              <a:rPr lang="ru-RU" b="1" dirty="0">
                <a:solidFill>
                  <a:srgbClr val="FF0000"/>
                </a:solidFill>
              </a:rPr>
              <a:t>10-15 МЛРД РУБ В ГОД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2934" y="3612980"/>
            <a:ext cx="8963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РИСК ЛЕТАЛЬНОГО ИСХОДА ИНФИЦИРОВАННЫХ ПАЦИЕНТОВ </a:t>
            </a:r>
            <a:r>
              <a:rPr lang="ru-RU" b="1" dirty="0">
                <a:solidFill>
                  <a:srgbClr val="FF0000"/>
                </a:solidFill>
              </a:rPr>
              <a:t>ВОЗРАСТАЕТ В 5-7 РАЗ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8708" y="4941168"/>
            <a:ext cx="7646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ИСМП ЗАНИМАЮТ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10 МЕСТО </a:t>
            </a:r>
          </a:p>
          <a:p>
            <a:pPr algn="ctr"/>
            <a:r>
              <a:rPr lang="ru-RU" sz="3200" b="1" dirty="0"/>
              <a:t>в ряду </a:t>
            </a:r>
            <a:r>
              <a:rPr lang="ru-RU" sz="3200" b="1" dirty="0">
                <a:solidFill>
                  <a:srgbClr val="FF0000"/>
                </a:solidFill>
              </a:rPr>
              <a:t>причин смертности </a:t>
            </a:r>
            <a:r>
              <a:rPr lang="ru-RU" sz="3200" b="1" dirty="0"/>
              <a:t>населения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34477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9525"/>
            <a:ext cx="91344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543" y="4005064"/>
            <a:ext cx="4392488" cy="20654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0" y="908720"/>
            <a:ext cx="878497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Обеззараживание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антисептиками рук медицинских работников и кожных покровов пациентов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во всех случаях,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реальная или потенциальная вероятность контаминации микроорганизмами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этапах оказания медицинской помощи и ухода за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пациентами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9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9525"/>
            <a:ext cx="91344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688" y="1317653"/>
            <a:ext cx="9180512" cy="217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НАША ОБЩАЯ ЦЕЛЬ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14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ИНФЕКЦИОННАЯ БЕЗОПАСНОСТЬ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14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медицинского персонала и пациентов в любой сфере оказания медицинской помощи от амбулаторных медицинских центров до высокотехнологичных МО!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789040"/>
            <a:ext cx="868560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отчете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здравоохранения (ВОЗ) отражена статистика,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доказывающая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соблюдение правил гигиены рук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 </a:t>
            </a:r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УСПЕХА!!!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БОРЬБЕ С ИСМП</a:t>
            </a:r>
          </a:p>
        </p:txBody>
      </p:sp>
    </p:spTree>
    <p:extLst>
      <p:ext uri="{BB962C8B-B14F-4D97-AF65-F5344CB8AC3E}">
        <p14:creationId xmlns:p14="http://schemas.microsoft.com/office/powerpoint/2010/main" xmlns="" val="85836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9525"/>
            <a:ext cx="91344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6048672" cy="72808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НОРМАТИВНЫЕ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936" y="1581902"/>
            <a:ext cx="8610128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СанПиН 3.3686-21 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«Санитарно-эпидемиологические требования по профилактике инфекционных болезней» </a:t>
            </a:r>
          </a:p>
          <a:p>
            <a:pPr marL="0" indent="0">
              <a:buNone/>
            </a:pP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 3.5.1.3674-20 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«Обеззараживание рук медицинских работников и кожных покровов пациентов при оказании медицинской помощи»</a:t>
            </a:r>
          </a:p>
          <a:p>
            <a:pPr marL="0" indent="0">
              <a:buNone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МР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3.5.1.0113-16 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«Использование перчаток для профилактики инфекций, связанных с оказанием медицинской помощи в медицинских организациях»</a:t>
            </a:r>
          </a:p>
        </p:txBody>
      </p:sp>
    </p:spTree>
    <p:extLst>
      <p:ext uri="{BB962C8B-B14F-4D97-AF65-F5344CB8AC3E}">
        <p14:creationId xmlns:p14="http://schemas.microsoft.com/office/powerpoint/2010/main" xmlns="" val="25047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9525"/>
            <a:ext cx="91344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76708" y="868683"/>
            <a:ext cx="71905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и кожных  покровов пациентов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0403" y="1433131"/>
            <a:ext cx="2160240" cy="19958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60723" y="1538513"/>
            <a:ext cx="2108269" cy="8925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РЕЗИДЕНТНАЯ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ЕСТЕСТВЕННАЯ,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ПОСТОЯННАЯ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951" y="1538513"/>
            <a:ext cx="22862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ТРАНЗИТОРНАЯ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 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ПРИСУТСТВУЮЩАЯ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кожных покровов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3660" y="2431065"/>
            <a:ext cx="2422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В ГЛУБОКИХ СЛОЯХ КОЖИ, </a:t>
            </a:r>
          </a:p>
          <a:p>
            <a:pPr algn="ctr"/>
            <a:r>
              <a:rPr lang="ru-RU" sz="1200" b="1" dirty="0" smtClean="0"/>
              <a:t>САЛЬНЫХ И ПОТОВЫХ ЖЕЛЕЗАХ, </a:t>
            </a:r>
          </a:p>
          <a:p>
            <a:pPr algn="ctr"/>
            <a:r>
              <a:rPr lang="ru-RU" sz="1200" b="1" dirty="0" smtClean="0"/>
              <a:t>ВОЛОСЯНЫХ ФОЛЛИКУЛАХ</a:t>
            </a:r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0042" y="3645024"/>
            <a:ext cx="8724445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опасными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эпидемиологическом отношении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микроорганизмами,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госпитальными штаммами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возбудителей;</a:t>
            </a:r>
          </a:p>
          <a:p>
            <a:pPr algn="just"/>
            <a:endParaRPr lang="ru-RU" sz="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кожи может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новую более опасную временно-резидентную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флору </a:t>
            </a:r>
          </a:p>
          <a:p>
            <a:pPr marL="342900" indent="-342900" algn="just">
              <a:buFontTx/>
              <a:buChar char="-"/>
            </a:pPr>
            <a:endParaRPr lang="ru-RU" sz="1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уки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работников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фактором передачи инфекции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и ее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резервуаром!</a:t>
            </a:r>
          </a:p>
          <a:p>
            <a:pPr algn="ctr"/>
            <a:endParaRPr lang="ru-RU" sz="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САНАЦИЯ ТАКИХ НОСИТЕЛЕЙ ВЕСЬМА ЗАТРУДНИТЕЛЬНА ИЛИ НЕВОЗМОЖНА!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65231" y="381078"/>
            <a:ext cx="3137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МИКРОФЛОРА РУК</a:t>
            </a:r>
          </a:p>
        </p:txBody>
      </p:sp>
    </p:spTree>
    <p:extLst>
      <p:ext uri="{BB962C8B-B14F-4D97-AF65-F5344CB8AC3E}">
        <p14:creationId xmlns:p14="http://schemas.microsoft.com/office/powerpoint/2010/main" xmlns="" val="18138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8762</TotalTime>
  <Words>2654</Words>
  <Application>Microsoft Office PowerPoint</Application>
  <PresentationFormat>Экран (4:3)</PresentationFormat>
  <Paragraphs>408</Paragraphs>
  <Slides>39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МИРОВАЯ ПРАКТИКА ПОКАЗАЛА, ЧТО ОБРАБОТКА РУК ПРОИСХОДИТ  В 4 СЛУЧАЯХ ИЗ 10</vt:lpstr>
      <vt:lpstr>Слайд 3</vt:lpstr>
      <vt:lpstr>Слайд 4</vt:lpstr>
      <vt:lpstr>Слайд 5</vt:lpstr>
      <vt:lpstr>Слайд 6</vt:lpstr>
      <vt:lpstr>Слайд 7</vt:lpstr>
      <vt:lpstr>НОРМАТИВНЫЕ ДОКУМЕНТЫ</vt:lpstr>
      <vt:lpstr>Слайд 9</vt:lpstr>
      <vt:lpstr>РАЗБЕРЕМСЯ В ПОНЯТИЯХ</vt:lpstr>
      <vt:lpstr>Слайд 11</vt:lpstr>
      <vt:lpstr>Слайд 12</vt:lpstr>
      <vt:lpstr>Слайд 13</vt:lpstr>
      <vt:lpstr>Слайд 14</vt:lpstr>
      <vt:lpstr>АЛГОРИТМ И ТЕХНИКА ОБРАБОТКИ РУК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АЛГОРИТМ И ТЕХНИКА ОБРАБОТКИ РУК</vt:lpstr>
      <vt:lpstr>Слайд 31</vt:lpstr>
      <vt:lpstr>АЛГОРИТМ И ТЕХНИКА ОБРАБОТКИ РУК</vt:lpstr>
      <vt:lpstr>Слайд 33</vt:lpstr>
      <vt:lpstr>МР 3.5.1.0113-16  «Использование перчаток для профилактики инфекций, связанных с оказанием медицинской помощи в медицинских организациях»</vt:lpstr>
      <vt:lpstr>Слайд 35</vt:lpstr>
      <vt:lpstr>МР 3.5.1.0113-16  «Использование перчаток для профилактики инфекций, связанных с оказанием медицинской помощи в медицинских организациях»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вопросы гигиены рук</dc:title>
  <dc:creator>Пырьева Елена Вадимовна</dc:creator>
  <cp:lastModifiedBy>1</cp:lastModifiedBy>
  <cp:revision>192</cp:revision>
  <cp:lastPrinted>2023-11-20T09:24:20Z</cp:lastPrinted>
  <dcterms:created xsi:type="dcterms:W3CDTF">2021-11-18T11:06:19Z</dcterms:created>
  <dcterms:modified xsi:type="dcterms:W3CDTF">2023-11-24T21:43:15Z</dcterms:modified>
</cp:coreProperties>
</file>