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1" r:id="rId3"/>
    <p:sldId id="257" r:id="rId4"/>
    <p:sldId id="302" r:id="rId5"/>
    <p:sldId id="293" r:id="rId6"/>
    <p:sldId id="294" r:id="rId7"/>
    <p:sldId id="303" r:id="rId8"/>
    <p:sldId id="280" r:id="rId9"/>
    <p:sldId id="262" r:id="rId10"/>
    <p:sldId id="277" r:id="rId11"/>
    <p:sldId id="300" r:id="rId12"/>
    <p:sldId id="298" r:id="rId13"/>
    <p:sldId id="292" r:id="rId14"/>
    <p:sldId id="278" r:id="rId15"/>
    <p:sldId id="268" r:id="rId16"/>
    <p:sldId id="297" r:id="rId17"/>
    <p:sldId id="276" r:id="rId18"/>
    <p:sldId id="265" r:id="rId19"/>
    <p:sldId id="311" r:id="rId20"/>
    <p:sldId id="299" r:id="rId21"/>
    <p:sldId id="309" r:id="rId22"/>
    <p:sldId id="296" r:id="rId23"/>
    <p:sldId id="274" r:id="rId24"/>
    <p:sldId id="273" r:id="rId25"/>
    <p:sldId id="263" r:id="rId26"/>
    <p:sldId id="279" r:id="rId27"/>
    <p:sldId id="283" r:id="rId28"/>
    <p:sldId id="310" r:id="rId29"/>
    <p:sldId id="284" r:id="rId30"/>
    <p:sldId id="286" r:id="rId31"/>
    <p:sldId id="287" r:id="rId32"/>
    <p:sldId id="289" r:id="rId33"/>
    <p:sldId id="290" r:id="rId34"/>
    <p:sldId id="308" r:id="rId35"/>
    <p:sldId id="281" r:id="rId36"/>
    <p:sldId id="266" r:id="rId37"/>
    <p:sldId id="259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0066FF"/>
    <a:srgbClr val="0099FF"/>
    <a:srgbClr val="FF00FF"/>
    <a:srgbClr val="FFD85B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F603-928A-4181-BDC7-2B4CA4BAD8A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385E-77E2-4701-BD00-AC391291C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8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0981-26BA-4BAB-8FED-3F1D51DE2A2F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4BF40-5014-4408-9145-57118B38F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2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cs typeface="Arial" pitchFamily="34" charset="0"/>
            </a:endParaRPr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C27A34-34F2-4909-8D5B-EE27A3C0290C}" type="slidenum">
              <a:rPr lang="ru-RU" smtClean="0">
                <a:latin typeface="Times New Roman" pitchFamily="18" charset="0"/>
              </a:rPr>
              <a:pPr eaLnBrk="1" hangingPunct="1"/>
              <a:t>19</a:t>
            </a:fld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cs typeface="Arial" pitchFamily="34" charset="0"/>
            </a:endParaRPr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C27A34-34F2-4909-8D5B-EE27A3C0290C}" type="slidenum">
              <a:rPr lang="ru-RU" smtClean="0">
                <a:latin typeface="Times New Roman" pitchFamily="18" charset="0"/>
              </a:rPr>
              <a:pPr eaLnBrk="1" hangingPunct="1"/>
              <a:t>20</a:t>
            </a:fld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4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8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3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5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9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8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E17A-9A74-47E8-B33F-E40F6442CA56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A0AB-3E14-4DEC-B743-FAA1B928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" y="0"/>
            <a:ext cx="9132615" cy="69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92" y="4795490"/>
            <a:ext cx="9001000" cy="21180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САНИТАРНО-ЭПИДЕМИОЛОГИЧЕСКИЕ ТРЕБОВАНИЯ</a:t>
            </a:r>
            <a:br>
              <a:rPr lang="ru-RU" sz="24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К ОРГАНИЗАЦИИ И ПРОВЕДЕНИЮ МЕР </a:t>
            </a:r>
            <a:br>
              <a:rPr lang="ru-RU" sz="24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ПРОФИЛАКТИКИ ИСМП В МЕДИЦИНСКИХ ОРГАНИЗАЦИЯХ СТОМАТОЛОГИЧЕСКОГО ПРОФИЛЯ</a:t>
            </a:r>
            <a:endParaRPr lang="ru-RU" sz="2400" dirty="0">
              <a:solidFill>
                <a:srgbClr val="0033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5" y="1390371"/>
            <a:ext cx="2554652" cy="2554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282" y="3945023"/>
            <a:ext cx="268611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КОНЦЕНТРАТ</a:t>
            </a:r>
          </a:p>
          <a:p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ВЕЩЕСТВА: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 ВОДОРОДА – 20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КИСЛОТ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254" y="90872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ДЕЗОБОРОНА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64014"/>
            <a:ext cx="8208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СРЕДСТВА НА ОСНОВЕ КИСЛОРОДАКТИВНЫХ СОЕДИНЕНИЙ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5173" y="980728"/>
            <a:ext cx="601497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бактерицидное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микрофлора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ВБИ,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анаэробных,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ООИ (холеры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туляремии, чумы, сибирской язвы), легионеллеза,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туберкулоцидное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(тестировано на М.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terrae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спороцидное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(споровые формы бактерий),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вирулицидное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отношении всех известных вирусов-патогенов человека, в том числе вирусов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энтеральных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парентеральных гепатитов (в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гепатита А, В и С), ВИЧ, полиомиелита,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аденовирусов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вирусов «атипичной пневмонии» (SARS), «птичьего» гриппа H5N1, «свиного» гриппа, гриппа человека, герпеса и др.),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фунгицидное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(грибы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Candida, Trichophyton, Aspergillus),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овоцидное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(возбудители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паразитарных болезней (цисты 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ооцисты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простейших, яиц и личинок гельминтов)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16989" y="3155185"/>
            <a:ext cx="5782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тройное синергетическое действие: дезинфицирующее, моющее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дезодорирующее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нейтрализует неприятные запахи (в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запах мочи, гнилостные запахи, запах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плесени)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6988" y="4097235"/>
            <a:ext cx="6003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смешивается с водой,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разрушает на поверхностях биологические пленки,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хорошими моющими свойствами,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органические загрязнения на обрабатываемых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поверхностях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ротации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38758" y="6254016"/>
            <a:ext cx="891264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дезсредства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широким спектром антимикробного действия (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вирулицидное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бактерицидное,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фунгицидное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8" y="4564976"/>
            <a:ext cx="8882173" cy="2293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5738" y="4853008"/>
            <a:ext cx="396044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535" y="1165394"/>
            <a:ext cx="293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3.3686-21 п.3546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928" y="5933128"/>
            <a:ext cx="8882173" cy="924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448985"/>
            <a:ext cx="813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ИНСТРУКЦИЯ ПО ПРИМЕНЕНИЮ СРЕДСТВА ДЕЗИНФИЦИРУЮЩЕГО </a:t>
            </a:r>
            <a:r>
              <a:rPr lang="ru-RU" b="1" dirty="0" smtClean="0"/>
              <a:t>ДЕЗОБОРОНА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535" y="1534726"/>
            <a:ext cx="8954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профилактической и текущей дезинфекции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пациентов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малоопасные (IV класса опасности)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дезинфекционные средства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4" y="2960342"/>
            <a:ext cx="8891543" cy="10652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3357" y="2564904"/>
            <a:ext cx="287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3.3686-21 п.125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67380"/>
            <a:ext cx="813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ИНСТРУКЦИЯ ПО ПРИМЕНЕНИЮ СРЕДСТВА ДЕЗИНФИЦИРУЮЩЕГО </a:t>
            </a:r>
            <a:r>
              <a:rPr lang="ru-RU" b="1" dirty="0" smtClean="0"/>
              <a:t>ДЕЗОБОРОНА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836712"/>
            <a:ext cx="6353175" cy="5648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800708"/>
            <a:ext cx="698477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052736"/>
            <a:ext cx="6353175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157192"/>
            <a:ext cx="6353175" cy="136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3861048"/>
            <a:ext cx="194421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8265"/>
            <a:ext cx="3725129" cy="3725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1863282" cy="1209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80599"/>
            <a:ext cx="1584176" cy="11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20931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3695.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Длительность применения рабочих растворов и готовых к применению средств ДВУ и стерилизации многократного применения (в пределах срока годности) определяется концентрацией ДВ, которая должна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контролироваться химическими индикаторами (тест полосками) с кратностью не реже одного раза в смену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ДЛЯ ТЕСТИРОВАНИЯ КОНЦЕНТРАЦИИ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СРЕДСТВЕ ИСПОЛЬЗОВАТЬ ХИМИЧЕСКИЕ ИНДИКАТОРЫ ОТ ДРУГОГО СРЕДСТВА, СОДЕРЖАЩЕГО ТО ЖЕ ДЕЙСТВУЮЩЕЕ ВЕЩЕСТВО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не обеспеченные химическими индикаторами, необходимо использовать однократно.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1141" y="505099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комплекте с индикаторными полосками: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применению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определения концентрации раствора по препарату, %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Наклейки «Контроль концентрации рабочего раствора»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6033" y="467380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СанПиН 3.3686-21 </a:t>
            </a:r>
          </a:p>
        </p:txBody>
      </p:sp>
    </p:spTree>
    <p:extLst>
      <p:ext uri="{BB962C8B-B14F-4D97-AF65-F5344CB8AC3E}">
        <p14:creationId xmlns:p14="http://schemas.microsoft.com/office/powerpoint/2010/main" val="34204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44" y="3800048"/>
            <a:ext cx="2565214" cy="256521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37097" y="188640"/>
            <a:ext cx="7622232" cy="847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РАБОЧИХ РАСТВОРОВ ДЕЗСРЕДСТВ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xmlns="" id="{243DB11C-13D4-4D89-9512-9AE76662938B}"/>
              </a:ext>
            </a:extLst>
          </p:cNvPr>
          <p:cNvSpPr txBox="1">
            <a:spLocks/>
          </p:cNvSpPr>
          <p:nvPr/>
        </p:nvSpPr>
        <p:spPr>
          <a:xfrm>
            <a:off x="503548" y="1484784"/>
            <a:ext cx="8136904" cy="3004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химическими дезинфицирующими средствам необходимо неукоснительно соблюдать меры личной безопасности, применять средства индивидуальной защиты (перчатки, маски).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рабочих растворов осуществляется в отдельном помещении либо в специально оборудованном месте в отсутствии посторонних лиц!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приготовлении рабочих растворов следует использовать градуированную мерную посуду.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23" y="1492796"/>
            <a:ext cx="3168352" cy="31683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21794"/>
            <a:ext cx="8097078" cy="85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И ХРАНЕНИЕ РАБОЧИХ РАСТВОРОВ ДЕЗИНФИЦИРУЮЩИХ СРЕДСТВ</a:t>
            </a:r>
            <a:endParaRPr lang="ru-RU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5516" y="1245990"/>
            <a:ext cx="8712968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с рабочими растворами средств должны быть промаркированы с указанием: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средства и его назначения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приготовления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годности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 с рабочими растворами должны быть снабжены плотно прилегающими крышками.</a:t>
            </a:r>
          </a:p>
          <a:p>
            <a:pPr algn="just"/>
            <a:endParaRPr lang="ru-RU" sz="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хранить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дезраствор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стеклянных (прозрачных) емкостях, вблизи источников тепла.</a:t>
            </a:r>
          </a:p>
          <a:p>
            <a:pPr algn="just"/>
            <a:endParaRPr lang="ru-RU" sz="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 раствора определяется инструкцией по его применению. </a:t>
            </a:r>
          </a:p>
          <a:p>
            <a:pPr algn="just"/>
            <a:endParaRPr lang="ru-RU" sz="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при изменении цвета раствора, появлении мутности или осадка его необходимо немедленно заменить.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67380"/>
            <a:ext cx="673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ИНСТРУКЦИЯ ПО ПРИМЕНЕНИЮ СРЕДСТВА ДЕЗИНФИЦИРУЮЩЕГО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29" y="1196752"/>
            <a:ext cx="8836069" cy="14179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7450" y="2371531"/>
            <a:ext cx="2520280" cy="2658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80" y="3522309"/>
            <a:ext cx="8628192" cy="1485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670" y="3155134"/>
            <a:ext cx="228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008209"/>
            <a:ext cx="8571136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60648"/>
            <a:ext cx="811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ДЕЗСРЕДСТВАМ ДЛЯ ОБРАБОТКИ ИНСТРУМЕНТОВ</a:t>
            </a:r>
            <a:endParaRPr lang="ru-RU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770" y="5002010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п. 4029</a:t>
            </a:r>
          </a:p>
          <a:p>
            <a:pPr algn="just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подвергают все инструменты и изделия, контактирующие с раневой поверхностью, кровью или инъекционными препаратами, а также отдельные виды медицинских инструментов, которые в процессе эксплуатации соприкасаются со слизистой оболочкой и могут вызвать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2090288"/>
            <a:ext cx="4032448" cy="268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3891" y="869793"/>
            <a:ext cx="84562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п.4024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Дезинфекцию способом протирания допускается применять для тех изделий медицинской техники и медицинского назначения, которые не соприкасаются непосредственно с пациентом или конструкционные особенности, которых не позволяют применять способ погружения (наконечники, переходники от турбинного шланга к наконечникам, микромотор к механическим наконечникам, наконечник 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снятия зубных отложений,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светоотверждающих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ламп). </a:t>
            </a:r>
          </a:p>
        </p:txBody>
      </p:sp>
    </p:spTree>
    <p:extLst>
      <p:ext uri="{BB962C8B-B14F-4D97-AF65-F5344CB8AC3E}">
        <p14:creationId xmlns:p14="http://schemas.microsoft.com/office/powerpoint/2010/main" val="16076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5" y="-13295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4676" y="1680773"/>
            <a:ext cx="237626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59713" y="1680773"/>
            <a:ext cx="2376264" cy="13681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61340" y="1680773"/>
            <a:ext cx="2376264" cy="136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8592" y="2164794"/>
            <a:ext cx="222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9713" y="201090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1340" y="2164794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2788" y="1104709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8582" y="110470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6914" y="110470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32948" y="2310843"/>
            <a:ext cx="432048" cy="1080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839375" y="2310843"/>
            <a:ext cx="432048" cy="10801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3749" y="390228"/>
            <a:ext cx="512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ОБРАБОТКИ ИНСТРУМЕНТОВ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543" y="4437112"/>
            <a:ext cx="86846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3597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 изделий оценивают путем постановки проб (разрешенных к применению) на наличие остаточных количеств крови, а также путем постановки фенолфталеиновой пробы на наличие остаточных количеств щелочных компонентов моющих средств (только в случаях применения средств, рабочие растворы которых имеют рН более 8,5) в соответствии с инструкциями по применению конкретных средств.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125 24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качества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 проводят ежедневно. Контролю подлежат: в стерилизационной - 1% от каждого наименования изделий, обработанных за смену; при децентрализованной обработке - 1% одновременно обработанных изделий каждого наименования,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менее трех единиц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контроля регистрируют в журнале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36" y="1814459"/>
            <a:ext cx="2563895" cy="2563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84462"/>
            <a:ext cx="2599184" cy="2599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0968" y="1396448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БЭБИДЕЗ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8996" y="1382214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КЛИНДЕЗИН-СПЕЦИАЛЬ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988" y="188640"/>
            <a:ext cx="608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ДЕЗИНФЕКЦИИ, СОВМЕЩЕННОЙ С ПСО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3368" y="440577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5,5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16065" y="437835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6,4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0907" y="4809385"/>
            <a:ext cx="220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ДВ: ЧАС, н-</a:t>
            </a:r>
            <a:r>
              <a:rPr lang="ru-RU" dirty="0" err="1" smtClean="0"/>
              <a:t>пропанол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21303" y="4779823"/>
            <a:ext cx="203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ДВ: ЧАС, </a:t>
            </a:r>
            <a:r>
              <a:rPr lang="ru-RU" dirty="0" err="1" smtClean="0"/>
              <a:t>глиоксаль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" y="1843014"/>
            <a:ext cx="2620515" cy="26205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416" y="1409649"/>
            <a:ext cx="2442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КЛИНДЕЗИН ЭКСТРА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0" y="4775109"/>
            <a:ext cx="220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ДВ: ЧАС, н-</a:t>
            </a:r>
            <a:r>
              <a:rPr lang="ru-RU" dirty="0" err="1" smtClean="0"/>
              <a:t>пропанол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4555" y="440835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</a:t>
            </a:r>
            <a:r>
              <a:rPr lang="ru-RU" dirty="0"/>
              <a:t>8,5 - 10,5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7824" y="1396448"/>
            <a:ext cx="125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ЛИЗАРИН</a:t>
            </a:r>
            <a:endParaRPr lang="ru-RU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19" y="1769522"/>
            <a:ext cx="2653770" cy="2653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7167" y="437835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</a:t>
            </a:r>
            <a:r>
              <a:rPr lang="ru-RU" dirty="0" smtClean="0"/>
              <a:t>10,0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40511" y="4794852"/>
            <a:ext cx="221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ДВ: ЧАС, ПГМГ, амин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7170" y="5550277"/>
            <a:ext cx="7979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моющие свойства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фиксируют органические загрязнения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Применимы для ручного и механизированного способа обработки медицинских изделий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56" y="2280340"/>
            <a:ext cx="889247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</a:p>
          <a:p>
            <a:pPr marL="342900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требования по профилактике инфекционных болезней»</a:t>
            </a:r>
          </a:p>
          <a:p>
            <a:pPr marL="628650" indent="-285750" algn="just">
              <a:buFont typeface="Wingdings" panose="05000000000000000000" pitchFamily="2" charset="2"/>
              <a:buChar char="ü"/>
            </a:pPr>
            <a:endParaRPr lang="ru-RU" sz="11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 algn="just">
              <a:buClrTx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2.1.3684-21 </a:t>
            </a:r>
          </a:p>
          <a:p>
            <a:pPr marL="342900" algn="just">
              <a:buClrTx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мероприятий».</a:t>
            </a:r>
            <a:endParaRPr lang="ru-RU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901" y="5034940"/>
            <a:ext cx="8208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2.1.3678-20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эксплуатации помещений, осуществляющих продажу товаров, выполнение работ или оказание услуг»</a:t>
            </a:r>
          </a:p>
        </p:txBody>
      </p:sp>
      <p:pic>
        <p:nvPicPr>
          <p:cNvPr id="8" name="Picture 2" descr="Стоматолог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60647"/>
            <a:ext cx="2270272" cy="22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79348"/>
            <a:ext cx="495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798" y="1059140"/>
            <a:ext cx="88124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П.3604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Химический  метод  стерилизации  с  применением  растворов  химических  средств,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обладающих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спороцидной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активностью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в  том  числе  применяют  для  стерилизации  изделий,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использованы термолабильные материалы, не позволяющие использовать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 методы  стерилизации.  Для  химической  стерилизации  применяют  растворы </a:t>
            </a:r>
            <a:r>
              <a:rPr lang="ru-RU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альдегидсодержащих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кислородактивных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 некоторых  хлорсодержащих  средств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обладающих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спороцидным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НЕ  ПРИМЕНЯЮТ !!!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этих  целей  средства  на  основе  катионных  поверхностно-активных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четвертичные  аммониевые  соединения  (ЧАС), 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гуанидины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третичные  амины,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фенолы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спирты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они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обладают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спороцидным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798" y="3392055"/>
            <a:ext cx="55689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П.3605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 </a:t>
            </a:r>
            <a:r>
              <a:rPr lang="ru-RU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 медицинских  изделий  многократного  применения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ДВУ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эндоскопов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 рабочие  растворы  химических  средств  стерилизации  со  следующим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глутаровый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альдегид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менее 2,0%;</a:t>
            </a:r>
          </a:p>
          <a:p>
            <a:pPr algn="just"/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ортофталевый альдегид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0,55%;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 водорода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6%;</a:t>
            </a:r>
          </a:p>
          <a:p>
            <a:pPr algn="just"/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надуксусная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0,2%.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 избежание  разбавления  рабочих  растворов,  в  том  числе  используемых  многократно,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погружаемые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изделия должны быть сухими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540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МЕТОД СТЕРИЛИЗАЦИИ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8" y="3575995"/>
            <a:ext cx="2024907" cy="2024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5474" y="3038271"/>
            <a:ext cx="24533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КЛИНДЕЗИН ОКСИ РУС</a:t>
            </a:r>
          </a:p>
          <a:p>
            <a:pPr algn="ctr"/>
            <a:r>
              <a:rPr lang="ru-RU" sz="1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(готовый раствор)</a:t>
            </a:r>
            <a:endParaRPr lang="ru-RU" sz="1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5474" y="5600902"/>
            <a:ext cx="27157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ДЕЙСТВУЮЩИЕ ВЕЩЕСТВА:</a:t>
            </a:r>
          </a:p>
          <a:p>
            <a:pPr algn="ctr"/>
            <a:r>
              <a:rPr lang="ru-RU" sz="1400" b="1" dirty="0" smtClean="0"/>
              <a:t>НАДУКСУСНАЯ КИСЛОТА – 0,23%</a:t>
            </a:r>
          </a:p>
          <a:p>
            <a:pPr algn="ctr"/>
            <a:r>
              <a:rPr lang="ru-RU" sz="1400" b="1" dirty="0" smtClean="0"/>
              <a:t>ПЕРЕКИСЬ ВОДОРОДА – 7.35%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137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260648"/>
            <a:ext cx="5159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КАРПУЛЬНЫХ ШПРИЦЕВ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50908" y="1019398"/>
            <a:ext cx="5148572" cy="251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4032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Ввиду того, что для обработки и стерилизации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карпульных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шприцев многоразового применения необходима их разборка, при которой возможна травма иглой персонала, следует использовать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одноразовые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карпульные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шприцы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последующим обеззараживанием / обезвреживанием их как отходов класса Б.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9" y="1124744"/>
            <a:ext cx="3366730" cy="23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75" y="5412842"/>
            <a:ext cx="125181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005">
            <a:off x="5369634" y="4079788"/>
            <a:ext cx="2097186" cy="14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5547" y="4365104"/>
            <a:ext cx="3895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4027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Полировочные насадки, карборундовые камни, предметные стекла подлежат дезинфекции, очистке и стерилизации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549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5" y="-13295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13730" y="608120"/>
            <a:ext cx="8659192" cy="331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проводится после каждого пациента.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pPr marL="400050" indent="-400050" algn="just">
              <a:buAutoNum type="romanUcPeriod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наконечника промыть водой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прочистить с помощью специальных приспособлений (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мандрены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иные), продуть воздухом;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Наконечник снять и тщательно протереть его поверхность тканевыми салфетками, смоченными питьевой водой, до удаления видимых загрязнений;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Обработать наконечник одним из разрешенных к применению для этой цели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дезинфицирующих средств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Стерилизовать наконечник в паровом стерилизаторе.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712" y="128489"/>
            <a:ext cx="8640960" cy="47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ОБРАБОТКИ СТОМАТОЛОГИЧЕСКИХ НАКОНЕЧНИКОВ</a:t>
            </a:r>
            <a:endParaRPr lang="ru-RU" sz="1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8120"/>
            <a:ext cx="1774604" cy="102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4" y="4227389"/>
            <a:ext cx="2083302" cy="2083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77857"/>
            <a:ext cx="2053814" cy="2053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712" y="3848258"/>
            <a:ext cx="269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ЛИЗАРИН салфетки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848258"/>
            <a:ext cx="269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ЛИЗАРИН спрей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7844" y="5589240"/>
            <a:ext cx="2808312" cy="492443"/>
          </a:xfrm>
          <a:prstGeom prst="rect">
            <a:avLst/>
          </a:prstGeom>
          <a:solidFill>
            <a:srgbClr val="FFD8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МИНУТА 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ЛЮБЫХ ВИДАХ ИНФЕКЦИИ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429" y="6269475"/>
            <a:ext cx="8148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п.4030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Наконечники, в том числе ультразвуковые, и насадки к ним, эндодонтические инструменты с пластмассовыми хвостовиками стерилизуют только паровым методом.</a:t>
            </a:r>
          </a:p>
        </p:txBody>
      </p:sp>
    </p:spTree>
    <p:extLst>
      <p:ext uri="{BB962C8B-B14F-4D97-AF65-F5344CB8AC3E}">
        <p14:creationId xmlns:p14="http://schemas.microsoft.com/office/powerpoint/2010/main" val="38164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73646"/>
            <a:ext cx="6501121" cy="47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СТОМАТОЛОГИЧЕСКИХ ОТТИСКОВ</a:t>
            </a:r>
            <a:endParaRPr lang="ru-RU" sz="1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808312" cy="21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7" y="3861048"/>
            <a:ext cx="2864143" cy="190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0" y="953536"/>
            <a:ext cx="4320480" cy="292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Дезинфекцию стоматологических оттисков и заготовок зубных протезов проводят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после применения у пациентов перед направлением в зуботехническую лабораторию, так и после их получения из зуботехнической лаборатории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перед применением.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дезинфекции изделия промывают питьевой водой для удаления остатков дезинфицирующего средства.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74" y="6208340"/>
            <a:ext cx="41488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ДЕЗИНФИЦИРУЮЩЕГО СРЕДСТВА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 ВИДОМ ОТТИСКНОГО МАТЕРИАЛА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3" y="4026193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ДЕЗОБОРОНА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44" y="4460204"/>
            <a:ext cx="2194997" cy="21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072" y="260648"/>
            <a:ext cx="83529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 СТОМАТОЛОГИЧЕСКИХ ОТСАСЫВАЮЩИХ СИСТЕМ </a:t>
            </a:r>
            <a:endParaRPr lang="ru-RU" sz="17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33518" y="1029147"/>
            <a:ext cx="8676964" cy="210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п. 4026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Отсасывающие системы обеззараживают после окончания работы.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прокачивают раствор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дезсредства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рекомендованного для этих целей.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Заполненную раствором систему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 на время экспозиции.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дезинфекционной выдержки раствор из системы сливают и промывают систему проточной водой.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6753"/>
            <a:ext cx="1763688" cy="113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763688" cy="11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56002"/>
            <a:ext cx="259228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34046"/>
            <a:ext cx="2614244" cy="2614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9569" y="3235127"/>
            <a:ext cx="206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БЭБИДЕЗ УЛЬТРА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3147" y="3235127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ДЕЗОБОРОНА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2523"/>
            <a:ext cx="2642597" cy="2642597"/>
          </a:xfrm>
          <a:prstGeom prst="rect">
            <a:avLst/>
          </a:prstGeom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375345" y="1916832"/>
            <a:ext cx="6480720" cy="443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п. 3544</a:t>
            </a:r>
          </a:p>
          <a:p>
            <a:pPr algn="l">
              <a:buClr>
                <a:schemeClr val="tx1"/>
              </a:buClr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ПОДЛЕЖАТ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ОБЪЕКТЫ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>
              <a:buClr>
                <a:schemeClr val="tx1"/>
              </a:buClr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МОГУТ СЛУЖИТЬ ФАКТОРАМИ ПЕРЕДАЧИ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ИСМП:</a:t>
            </a:r>
          </a:p>
          <a:p>
            <a:pPr algn="l">
              <a:buClr>
                <a:schemeClr val="tx1"/>
              </a:buClr>
            </a:pP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tx1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ИЗДЕЛИЯ, ОБОРУДОВАНИЕ, АППАРАТУРА;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>
                <a:schemeClr val="tx1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САНИТАРНО-ТЕХНИЧЕСКОЕ ОБОРУДОВАНИЕ;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В ПОМЕЩЕНИЯХ;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УБОРОЧНЫЙ ИНВЕНТАРЬ И МАТЕРИАЛЫ;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УХОДА ЗА БОЛЬНЫМИ;</a:t>
            </a:r>
          </a:p>
          <a:p>
            <a:pPr marL="342900" indent="-342900" algn="l">
              <a:buClr>
                <a:schemeClr val="tx1"/>
              </a:buCl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ОТХОДЫ;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МЕДИЦИНСКОГО ПЕРСОНАЛА И ПАЦИЕНТОВ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В ПОМЕЩЕНИЯХ КЛАССА ЧИСТОТЫ А, Б, В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50"/>
            <a:ext cx="2936759" cy="19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90117"/>
            <a:ext cx="7487161" cy="37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КОНТАКТНЫХ ПОВЕРХНОСТЕЙ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773544" y="1022060"/>
            <a:ext cx="8118936" cy="559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4022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поверхностей в зоне лечения пациента: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инструментов,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управления, клавиатура,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пистолет, светильник, плевательница,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кресло, подголовник,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подлокотники </a:t>
            </a:r>
          </a:p>
          <a:p>
            <a:pPr algn="just"/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осуществляться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каждого приема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непрерывного потока пациентов необходимо выбирать средства, позволяющие проводить экспресс-дезинфекцию в присутствии пациентов, обладающие широким спектром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6780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5" y="-13295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7"/>
            <a:ext cx="3866091" cy="26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177253"/>
            <a:ext cx="261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983" y="3061345"/>
            <a:ext cx="84361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п.3554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помещениях, приборы, оборудование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обеззараживают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протирания.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этих целей преимущественно используются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средства с моющими свойствами, для совмещения процесса обеззараживания объекта с его мойкой в один этап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после дезинфекции включать этап последующей влажной уборки с применением моющих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п.3555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обработки небольших по площади или труднодоступных поверхностей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применение дезинфицирующих средств в готовой форме, в том числе на основе спиртов с коротким временем обеззараживания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(способом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ручных распылителей) или способом </a:t>
            </a: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растворами дезинфицирующих средств, или готовыми к применению дезинфицирующими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5" y="-13295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8187" y="183056"/>
            <a:ext cx="7146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СПРЕИ ДЛЯ ЭКСПРЕСС ОБРАБОТКИ ПОВЕРХНОСТЕЙ</a:t>
            </a:r>
            <a:endParaRPr lang="ru-RU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12" y="1944745"/>
            <a:ext cx="3132112" cy="3132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07718"/>
            <a:ext cx="309634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944745"/>
            <a:ext cx="3132112" cy="3132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944745"/>
            <a:ext cx="3149420" cy="3149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1546220"/>
            <a:ext cx="1312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ЛИЗАРИН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7971" y="1565270"/>
            <a:ext cx="2399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КЛИНДЕЗИН ЭЛИТ+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1286" y="156844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КЛИНДЕЗИН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045" y="1568440"/>
            <a:ext cx="2503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FF"/>
                </a:solidFill>
              </a:rPr>
              <a:t>САНИМЕД-ЭКСПРЕСС</a:t>
            </a:r>
            <a:endParaRPr lang="ru-RU" sz="20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9730" y="5224234"/>
            <a:ext cx="241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18%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пропиловый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ЧАС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9501" y="5223777"/>
            <a:ext cx="219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18% этиловый спирт,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ЧАС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5330" y="5256886"/>
            <a:ext cx="21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45% смеси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пропиловых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1546" y="5256886"/>
            <a:ext cx="2186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77% смеси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пропиловых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спиртов,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ЧАС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90117"/>
            <a:ext cx="7487161" cy="37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КОНТАКТНЫХ ПОВЕРХНОСТЕЙ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772" y="8367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п.3547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присутствии пациентов (профилактическая и текущая дезинфекция)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обеззараживание поверхностей растворами дезинфицирующих средств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орошения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протирания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" y="2936125"/>
            <a:ext cx="3672408" cy="3672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264" y="2458858"/>
            <a:ext cx="3384376" cy="461665"/>
          </a:xfrm>
          <a:prstGeom prst="rect">
            <a:avLst/>
          </a:prstGeom>
          <a:solidFill>
            <a:srgbClr val="FFD8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ЛИЗАРИН салфетки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356992"/>
            <a:ext cx="507335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</a:t>
            </a:r>
            <a:r>
              <a:rPr lang="ru-RU" sz="1600" b="1" dirty="0"/>
              <a:t> К ПРИМЕНЕНИЮ</a:t>
            </a:r>
            <a:endParaRPr lang="ru-RU" sz="1600" dirty="0"/>
          </a:p>
          <a:p>
            <a:r>
              <a:rPr lang="ru-RU" sz="500" dirty="0"/>
              <a:t> </a:t>
            </a:r>
            <a:endParaRPr lang="ru-RU" sz="100" dirty="0"/>
          </a:p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</a:t>
            </a:r>
            <a:r>
              <a:rPr lang="ru-RU" sz="1600" b="1" dirty="0"/>
              <a:t> ДЛЯ МЕДИЦИНСКОГО ОБОРУДОВАНИЯ </a:t>
            </a:r>
            <a:endParaRPr lang="ru-RU" sz="1600" b="1" dirty="0" smtClean="0"/>
          </a:p>
          <a:p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ЛЮБЫХ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МАТЕРИАЛОВ</a:t>
            </a:r>
          </a:p>
          <a:p>
            <a:endParaRPr lang="ru-RU" sz="400" dirty="0"/>
          </a:p>
          <a:p>
            <a:r>
              <a:rPr lang="ru-RU" sz="1600" b="1" dirty="0" smtClean="0"/>
              <a:t>БЕЗВОРСОВЫЙ </a:t>
            </a:r>
            <a:r>
              <a:rPr lang="ru-RU" sz="1600" b="1" dirty="0"/>
              <a:t>МЯГКИЙ НЕТКАННЫЙ МАТЕРИАЛ</a:t>
            </a:r>
            <a:endParaRPr lang="ru-RU" sz="1600" dirty="0"/>
          </a:p>
          <a:p>
            <a:r>
              <a:rPr lang="ru-RU" sz="600" b="1" dirty="0"/>
              <a:t> </a:t>
            </a:r>
            <a:endParaRPr lang="ru-RU" sz="600" dirty="0"/>
          </a:p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 УДАЛЯЮТ </a:t>
            </a:r>
            <a:r>
              <a:rPr lang="ru-RU" sz="1600" b="1" dirty="0" smtClean="0"/>
              <a:t>ОРГАНИЧЕСКИЕ ЗАГРЯЗНЕНИЯ</a:t>
            </a:r>
          </a:p>
          <a:p>
            <a:r>
              <a:rPr lang="ru-RU" sz="800" dirty="0"/>
              <a:t> </a:t>
            </a:r>
          </a:p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РАЗРУШАЮТ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БИОПЛЕНКИ</a:t>
            </a:r>
          </a:p>
          <a:p>
            <a:r>
              <a:rPr lang="ru-RU" sz="600" b="1" dirty="0"/>
              <a:t> </a:t>
            </a:r>
            <a:endParaRPr lang="ru-RU" sz="600" dirty="0"/>
          </a:p>
          <a:p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ФИКСИРУЮТ </a:t>
            </a:r>
            <a:r>
              <a:rPr lang="ru-RU" sz="1600" b="1" dirty="0"/>
              <a:t>ОРГАНИЧЕСКИЕ </a:t>
            </a:r>
            <a:r>
              <a:rPr lang="ru-RU" sz="1600" b="1" dirty="0" smtClean="0"/>
              <a:t>ЗАГРЯЗНЕНИЯ</a:t>
            </a:r>
            <a:r>
              <a:rPr lang="ru-RU" sz="1400" b="1" dirty="0"/>
              <a:t> 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56340" y="6093296"/>
            <a:ext cx="4625241" cy="400110"/>
          </a:xfrm>
          <a:prstGeom prst="rect">
            <a:avLst/>
          </a:prstGeom>
          <a:solidFill>
            <a:srgbClr val="FFD85B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МИНУТА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ЛЮБЫХ ВИДАХ ИНФЕКЦИИ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8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7373" y="908720"/>
            <a:ext cx="658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СТОМАТОЛОГИЧЕСКИЙ КАБИНЕТ</a:t>
            </a:r>
          </a:p>
          <a:p>
            <a:pPr algn="ctr"/>
            <a:r>
              <a:rPr lang="ru-RU" sz="1600" b="1" dirty="0" smtClean="0"/>
              <a:t>С ТОЧКИ ЗРЕНИЯ ЭПИДЕМИОЛОГИЧЕСКОЙ БЕЗОПАСНОСТИ</a:t>
            </a:r>
            <a:endParaRPr lang="ru-RU" sz="16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259632" y="1686418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129975" y="1670781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66097" y="1670781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582"/>
            <a:ext cx="2100407" cy="1827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4978" y="2695905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ГИГИЕНА РУК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97536" y="2662040"/>
            <a:ext cx="18181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ОБРАБОТКА </a:t>
            </a:r>
          </a:p>
          <a:p>
            <a:r>
              <a:rPr lang="ru-RU" sz="1100" b="1" dirty="0" smtClean="0"/>
              <a:t>МЕДИЦИНСКИХ ИЗДЕЛИЙ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4624" y="2668004"/>
            <a:ext cx="14475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УБОРОЧНЫЕ</a:t>
            </a:r>
          </a:p>
          <a:p>
            <a:pPr algn="ctr"/>
            <a:r>
              <a:rPr lang="ru-RU" sz="1200" b="1" dirty="0" smtClean="0"/>
              <a:t>МЕРОПРИЯТИЯ</a:t>
            </a:r>
            <a:endParaRPr lang="ru-RU" sz="12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43" y="3429582"/>
            <a:ext cx="2316345" cy="18345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низ 20"/>
          <p:cNvSpPr/>
          <p:nvPr/>
        </p:nvSpPr>
        <p:spPr>
          <a:xfrm>
            <a:off x="5087043" y="168363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76589" y="2676545"/>
            <a:ext cx="1505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ОБРАЩЕНИЕ </a:t>
            </a:r>
          </a:p>
          <a:p>
            <a:pPr algn="ctr"/>
            <a:r>
              <a:rPr lang="ru-RU" sz="1200" b="1" dirty="0" smtClean="0"/>
              <a:t>С ОТХОДАМИ</a:t>
            </a:r>
            <a:endParaRPr lang="ru-RU" sz="1400" b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0" y="3429582"/>
            <a:ext cx="2088232" cy="1842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46958" y="332656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3.3686-21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624" y="5373216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 3.5.1.3674 - 20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 3.5.1.0113 - 16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4912" y="5371127"/>
            <a:ext cx="202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 2.1.3678-20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ГОСТ Р 58393-2019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96034" y="5371127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САНПИН 2.1.3684-21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36" y="3433762"/>
            <a:ext cx="1787707" cy="18229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78450" y="5370154"/>
            <a:ext cx="20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3.3686-21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2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  <p:bldP spid="21" grpId="0" animBg="1"/>
      <p:bldP spid="22" grpId="0"/>
      <p:bldP spid="24" grpId="0"/>
      <p:bldP spid="25" grpId="0"/>
      <p:bldP spid="26" grpId="0"/>
      <p:bldP spid="28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75" y="1268760"/>
            <a:ext cx="30537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Текущие уборки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 всех помещениях МО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эпидемиологическим  показаниях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кратность целесообразно увеличить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1235895"/>
            <a:ext cx="403244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Генеральные  уборки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уборки фиксируют в журнале произвольной формы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с асептическим режимом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остальных подразделениях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170" y="4797152"/>
            <a:ext cx="879923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Очаговая дезинфекция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выявлении источника инфекции (больные, носители)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учетом эпидемиологических особенностей инфекции и механизма передачи ее возбудителя.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Очаговую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дезинфекцию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осуществляют в формах текущей и заключительной очаговой дезинфекции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включением этапа влажной уборки с применением моющих средств.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35738" y="897296"/>
            <a:ext cx="0" cy="3665833"/>
          </a:xfrm>
          <a:prstGeom prst="straightConnector1">
            <a:avLst/>
          </a:prstGeom>
          <a:ln w="63500" cap="rnd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195736" y="897296"/>
            <a:ext cx="1512168" cy="371464"/>
          </a:xfrm>
          <a:prstGeom prst="straightConnector1">
            <a:avLst/>
          </a:prstGeom>
          <a:ln w="63500" cap="rnd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54574" y="907782"/>
            <a:ext cx="1493690" cy="288970"/>
          </a:xfrm>
          <a:prstGeom prst="straightConnector1">
            <a:avLst/>
          </a:prstGeom>
          <a:ln w="63500" cap="rnd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91693" y="2523460"/>
            <a:ext cx="279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2 РАЗ В ДЕНЬ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6191" y="3244334"/>
            <a:ext cx="338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1 РАЗА В НЕДЕЛЮ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0864" y="3982801"/>
            <a:ext cx="319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1 РАЗА В МЕСЯЦ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9150" y="211893"/>
            <a:ext cx="5581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КРАТНОСТЬ УБОРОК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2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2908" y="1668415"/>
            <a:ext cx="2595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блок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еревязочные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родильные залы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манипуляционные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стерилизационные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помещения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асептическим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46105" y="1744378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абинеты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ругие функциональные помещения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1508" y="1668415"/>
            <a:ext cx="2860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естибюли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ардеробные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приема передач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выписки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буфетные, столовые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пациентов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74039" y="548680"/>
            <a:ext cx="342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УБОРКА 2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РАЗА/СУТ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525" y="5349834"/>
            <a:ext cx="3330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уборка 1 раз/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88256" y="5363967"/>
            <a:ext cx="3291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уборка 1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раз/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527" y="5349834"/>
            <a:ext cx="338437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99342" y="5363967"/>
            <a:ext cx="3669370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504633" y="4331346"/>
            <a:ext cx="432048" cy="915496"/>
          </a:xfrm>
          <a:prstGeom prst="downArrow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88256" y="3429000"/>
            <a:ext cx="432048" cy="1834109"/>
          </a:xfrm>
          <a:prstGeom prst="downArrow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082491" y="4834730"/>
            <a:ext cx="432048" cy="428379"/>
          </a:xfrm>
          <a:prstGeom prst="downArrow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4903" y="1253416"/>
            <a:ext cx="242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чистоты А и Б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72116" y="1271399"/>
            <a:ext cx="195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чистоты 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176" y="1266123"/>
            <a:ext cx="195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чистоты </a:t>
            </a:r>
            <a:r>
              <a:rPr lang="ru-RU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836712"/>
            <a:ext cx="9036496" cy="503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МО неинфекционного профиля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врачебные кабинеты, административно-хозяйственные помещения, отделениях и кабинетах физиотерапии и функциональной диагностики) текущие уборки выполняют с применением моющих средств.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Без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использования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дезинфектантов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!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      При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возникновении в стационаре (отделении) ИСМП при текущей уборке применяют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     дезинфицирующие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средства по режиму, эффективному в отношении возбудителя </a:t>
            </a:r>
            <a:endParaRPr lang="ru-RU" sz="1600" i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     соответствующей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инфекции.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00" i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асептических  помещениях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операционных блоках, перевязочных, процедурных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манипуляционных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стерилизационных) текущую уборку проводят с применением дезинфицирующих средств  по режимам, эффективным в отношении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вирусных инфекций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(ВИЧ,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гепатит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В инфекционных отделениях 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текущих уборках используют  дезинфицирующие  средства  по режимам,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рекомендованным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для конкретных возбудителей (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ковид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- по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ковид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туберкулез - туберкулезный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режим,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ОКИ -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 кишечным инфекциям,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особо опасные - по особо опасным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инфекциям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1277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3646"/>
            <a:ext cx="79511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ОСОБЕННОСТИ  ВЫПОЛНЕНИЯ  ТЕКУЩИХ  УБОРОК</a:t>
            </a:r>
            <a:endParaRPr lang="ru-RU" sz="2000" b="1" dirty="0">
              <a:solidFill>
                <a:srgbClr val="0066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9494" y="6223098"/>
            <a:ext cx="2585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2 РАЗ/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476671"/>
            <a:ext cx="8988425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1277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764" y="872352"/>
            <a:ext cx="8548501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1. Проводят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мытье, очистку и обеззараживание поверхностей помещений (в том числе труднодоступных), дверей (в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т.ч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наличников, окон (с внутренней стороны), плинтусов, мебели, оборудования (в том числе осветительных приборов), аппаратуры,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связи с этим поверхности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должны быть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легкодоступны,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без щелей, зазоров и трещин,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гладкие.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Используют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моющие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дезинфицирующие средства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либо дезинфицирующие средства с  моющим эффектом.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в неинфекционных отделениях</a:t>
            </a:r>
            <a:r>
              <a:rPr lang="ru-RU" dirty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применяют средства, обладающие  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бактерицидным действием.</a:t>
            </a:r>
            <a:endParaRPr lang="ru-RU" sz="1600" b="1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асептических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помещениях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дезинфицирующие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средства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должны обеспечить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гибель бактерий, </a:t>
            </a:r>
            <a:endParaRPr lang="ru-RU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вирусов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грибов.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инфекционных отделениях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дезинфицирующие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средства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должны обеспечивать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гибель конкретных </a:t>
            </a:r>
            <a:endParaRPr lang="ru-RU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возбудителей.</a:t>
            </a:r>
            <a:endParaRPr lang="ru-RU" sz="1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60" y="3861047"/>
            <a:ext cx="3057621" cy="216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583" y="304637"/>
            <a:ext cx="77768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ОСОБЕННОСТИ  ПРОВЕДЕНИЯ  ГЕНЕРАЛЬНЫХ  УБОРОК</a:t>
            </a:r>
          </a:p>
        </p:txBody>
      </p:sp>
    </p:spTree>
    <p:extLst>
      <p:ext uri="{BB962C8B-B14F-4D97-AF65-F5344CB8AC3E}">
        <p14:creationId xmlns:p14="http://schemas.microsoft.com/office/powerpoint/2010/main" val="13739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33153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ДЕЗИНФИЦИРУЮЩИЕ СРЕДСТВА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                                                ДЛЯ ТЕКУЩИХ И ГЕНЕРАЛЬНЫХ УБОРОК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3" y="1341082"/>
            <a:ext cx="2725396" cy="2725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031" y="851709"/>
            <a:ext cx="26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КЛИНДЕЗИН ЭКСТРА</a:t>
            </a:r>
            <a:endParaRPr lang="ru-RU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426026"/>
            <a:ext cx="4069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АНТИМИКРОБНАЯ АКТИВНОСТЬ: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Бактерицидная</a:t>
            </a: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Туберкулоцидная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(тестировано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M.terrae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Вирулицидная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Фунгицидная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Овоцидная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73" y="4148859"/>
            <a:ext cx="2257403" cy="2257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6252399"/>
            <a:ext cx="5562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Совместимы с рабочими растворами дезинфицирующих средств: 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Грамофил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Бэбидез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Дезоборона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Лизарин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Клиндезин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Экстра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6905" y="3687996"/>
            <a:ext cx="15756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ЛИЗОФОРМ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  <a:endParaRPr lang="ru-RU" sz="1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62" y="3048504"/>
            <a:ext cx="2614244" cy="2614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0033" y="2649585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ДЕЗОБОРОНА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7873" y="836712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п.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3574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следует обеззараживать с помощью разрешенных для этой цели оборудования и (или) химических средств, применяя следующие технологии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ультрафиолетовые бактерицидные облучатели;</a:t>
            </a:r>
          </a:p>
          <a:p>
            <a:pPr marL="285750" lvl="0" indent="-285750" algn="just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аэрозолей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генераторы озона; </a:t>
            </a:r>
          </a:p>
          <a:p>
            <a:pPr marL="285750" lvl="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постоянных электрических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полей;</a:t>
            </a:r>
          </a:p>
          <a:p>
            <a:pPr marL="285750" lvl="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бактериальных фильтров, в том числе электрофильтров, как встроенных в систему вентиляции, так и в виде специальных установок;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использование других технологий с применением специального оборудования, разрешенного к применению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обработки и режимы обеззараживания воздуха изложены в санитарных правилах,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инструкциях по применению дезинфекционных средств и руководствах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оборудования, предназначенного для обеззараживания воздуха в помещениях.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93" y="3874434"/>
            <a:ext cx="787761" cy="176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0247" y="188640"/>
            <a:ext cx="1769851" cy="86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4434"/>
            <a:ext cx="1201524" cy="18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649" y="3208050"/>
            <a:ext cx="7992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3575. В МО должен быть не менее чем месячный запас дезинфицирующих средств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химического состава и назначения в соответствии с расчетной потребностью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id0264\Desktop\lizofarm\Общее фо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94" y="4221088"/>
            <a:ext cx="52478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34" y="260648"/>
            <a:ext cx="354592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1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6792"/>
            <a:ext cx="7315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962" y="908720"/>
            <a:ext cx="360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755640"/>
            <a:ext cx="264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disinfections@lysoform.ru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75828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+7 981 724 14 16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3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1259632" y="1686418"/>
            <a:ext cx="484632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129975" y="1670781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66097" y="1670781"/>
            <a:ext cx="484632" cy="978408"/>
          </a:xfrm>
          <a:prstGeom prst="down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582"/>
            <a:ext cx="2100407" cy="1827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4978" y="2695905"/>
            <a:ext cx="15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ГИГИЕНА РУК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84624" y="2668004"/>
            <a:ext cx="14475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УБОРОЧНЫЕ</a:t>
            </a:r>
          </a:p>
          <a:p>
            <a:pPr algn="ctr"/>
            <a:r>
              <a:rPr lang="ru-RU" sz="1200" b="1" dirty="0" smtClean="0"/>
              <a:t>МЕРОПРИЯТИЯ</a:t>
            </a:r>
            <a:endParaRPr lang="ru-RU" sz="12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43" y="3429582"/>
            <a:ext cx="2316345" cy="18345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низ 20"/>
          <p:cNvSpPr/>
          <p:nvPr/>
        </p:nvSpPr>
        <p:spPr>
          <a:xfrm>
            <a:off x="5087043" y="168363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76589" y="2676545"/>
            <a:ext cx="1505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ОБРАЩЕНИЕ </a:t>
            </a:r>
          </a:p>
          <a:p>
            <a:pPr algn="ctr"/>
            <a:r>
              <a:rPr lang="ru-RU" sz="1200" b="1" dirty="0" smtClean="0"/>
              <a:t>С ОТХОДАМИ</a:t>
            </a:r>
            <a:endParaRPr lang="ru-RU" sz="1400" b="1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0" y="3429582"/>
            <a:ext cx="2088232" cy="18425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46958" y="332656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3.3686-21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624" y="5373216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 3.5.1.3674 - 20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 3.5.1.0113 - 16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4912" y="5371127"/>
            <a:ext cx="202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 2.1.3678-20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ГОСТ Р 58393-2019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96034" y="5371127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САНПИН 2.1.3684-21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36" y="3433762"/>
            <a:ext cx="1787707" cy="18229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07373" y="908720"/>
            <a:ext cx="658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СТОМАТОЛОГИЧЕСКИЙ КАБИНЕТ</a:t>
            </a:r>
          </a:p>
          <a:p>
            <a:pPr algn="ctr"/>
            <a:r>
              <a:rPr lang="ru-RU" sz="1600" b="1" dirty="0" smtClean="0"/>
              <a:t>С ТОЧКИ ЗРЕНИЯ ЭПИДЕМИОЛОГИЧЕСКОЙ БЕЗОПАСНОСТИ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78450" y="5370154"/>
            <a:ext cx="202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 3.3686-21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7536" y="2662040"/>
            <a:ext cx="18181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ОБРАБОТКА </a:t>
            </a:r>
          </a:p>
          <a:p>
            <a:r>
              <a:rPr lang="ru-RU" sz="1100" b="1" dirty="0" smtClean="0"/>
              <a:t>МЕДИЦИНСКИХ ИЗДЕЛИЙ </a:t>
            </a:r>
          </a:p>
        </p:txBody>
      </p:sp>
    </p:spTree>
    <p:extLst>
      <p:ext uri="{BB962C8B-B14F-4D97-AF65-F5344CB8AC3E}">
        <p14:creationId xmlns:p14="http://schemas.microsoft.com/office/powerpoint/2010/main" val="6486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085" y="249289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направлены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применения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выбор химических средств дезинфекции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стерилизации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в медицинских организациях.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рекомендациях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приводится классификация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действующих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дезинфицирующих средств, что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выбирать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приемлемые и наиболее эффективные из них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подразделениях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организаций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Представлены рекомендации по выбору средств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и стерилизации для отделений хирургического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акушерского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стоматологического профилей,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обеззараживания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воздуха, систем вентиляции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кондиционирования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56511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Национальная ассоциация специалистов по </a:t>
            </a:r>
            <a:r>
              <a:rPr lang="ru-RU" sz="1200" dirty="0" smtClean="0"/>
              <a:t>контролю инфекций</a:t>
            </a:r>
            <a:r>
              <a:rPr lang="ru-RU" sz="1200" dirty="0"/>
              <a:t>, связанных с оказанием медицинской помощи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369" y="1310552"/>
            <a:ext cx="804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ФЕДЕРАЛЬНЫЕ КЛИНИЧЕСКИЕ </a:t>
            </a:r>
            <a:r>
              <a:rPr lang="ru-RU" b="1" dirty="0" smtClean="0"/>
              <a:t>РЕКОМЕНДАЦИИ ПО </a:t>
            </a:r>
            <a:r>
              <a:rPr lang="ru-RU" b="1" dirty="0"/>
              <a:t>ВЫБОРУ ХИМИЧЕСКИХ </a:t>
            </a:r>
            <a:r>
              <a:rPr lang="ru-RU" b="1" dirty="0" smtClean="0"/>
              <a:t>СРЕДСТВ ДЕЗИНФЕКЦИИ </a:t>
            </a:r>
            <a:r>
              <a:rPr lang="ru-RU" b="1" dirty="0"/>
              <a:t>И СТЕРИЛИЗАЦИИ </a:t>
            </a:r>
            <a:r>
              <a:rPr lang="ru-RU" b="1" dirty="0" smtClean="0"/>
              <a:t>ДЛЯ ИСПОЛЬЗОВАНИЯ </a:t>
            </a:r>
            <a:r>
              <a:rPr lang="ru-RU" b="1" dirty="0"/>
              <a:t>В </a:t>
            </a:r>
            <a:r>
              <a:rPr lang="ru-RU" b="1" dirty="0" smtClean="0"/>
              <a:t>МО, 2015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086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ОСНОВНЫЕ ДЕЙСТВУЮЩИЕ ВЕЩЕСТВА ДЕЗСРЕДСТВ И ИХ ХАРАКТЕРИСТИКИ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" y="924109"/>
            <a:ext cx="466754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КАТИОННЫЕ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ПОВЕРХНОСТНО-АКТИВНЫЕ ВЕЩЕСТВА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(КПАВ):</a:t>
            </a:r>
          </a:p>
          <a:p>
            <a:pPr algn="ctr"/>
            <a:endParaRPr lang="ru-RU" sz="1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четвертичные аммониевые соединения (ЧАС)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производные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гуанидинов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полигексаметиленбигуанидин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гидрохлорид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полигексаметиленгуанидин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фосфат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третичные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алкиламины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386" y="237798"/>
            <a:ext cx="677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ДЕЙСТВУЮЩИЕ ВЕЩЕСТВА ДЕЗИНФИЦИРУЮЩИХ СРЕДСТВ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01455" y="925672"/>
            <a:ext cx="438603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КИСЛОРОДАКТИВНЫЕ СОЕДИНЕНИЯ:</a:t>
            </a:r>
          </a:p>
          <a:p>
            <a:pPr algn="ctr"/>
            <a:endParaRPr lang="ru-RU" sz="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ерекись водорода</a:t>
            </a:r>
          </a:p>
          <a:p>
            <a:pPr marL="171450" indent="-171450">
              <a:buFontTx/>
              <a:buChar char="-"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перборат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</a:p>
          <a:p>
            <a:pPr marL="171450" indent="-171450">
              <a:buFontTx/>
              <a:buChar char="-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еркарбонат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</a:p>
          <a:p>
            <a:pPr marL="171450" indent="-171450">
              <a:buFontTx/>
              <a:buChar char="-"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надуксусная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</a:p>
          <a:p>
            <a:pPr marL="171450" indent="-171450">
              <a:buFontTx/>
              <a:buChar char="-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адмуравьиная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6766" y="3531493"/>
            <a:ext cx="46172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ХЛОРАКТИВНЫЕ СОЕДИНЕНИЯ:</a:t>
            </a:r>
          </a:p>
          <a:p>
            <a:pPr algn="ctr"/>
            <a:endParaRPr lang="ru-RU" sz="1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НЕОГРАНИЧЕСКИЕ: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гипохлорит кальция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двуосновная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соль гипохлорита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гипохлорит натрия;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гипохлорит лития;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хлорная известь</a:t>
            </a:r>
          </a:p>
          <a:p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ОГРАНИЧЕСКИЕ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дихлордиметилгидантоин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натриевая соль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дихлоризоциануровой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натриевая соль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трихлоризоциануровой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хлорамины (Б, Т, ХБ)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729" y="4941168"/>
            <a:ext cx="43860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АЛЬДЕГИДЫ:</a:t>
            </a:r>
          </a:p>
          <a:p>
            <a:pPr algn="ctr"/>
            <a:endParaRPr lang="ru-RU" sz="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лутаровый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альдегид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льдегид янтарной кислоты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ртофталевый альдегид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глиоксаль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370" y="3495675"/>
            <a:ext cx="4386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СПИРТЫ: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этиловый спирт (этанол)</a:t>
            </a:r>
          </a:p>
          <a:p>
            <a:pPr marL="171450" indent="-1714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изопропиловый спирт (2-пропанол)</a:t>
            </a:r>
          </a:p>
          <a:p>
            <a:pPr marL="171450" indent="-171450">
              <a:buFontTx/>
              <a:buChar char="-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ропиловый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 (1-пропанол)</a:t>
            </a:r>
          </a:p>
        </p:txBody>
      </p:sp>
    </p:spTree>
    <p:extLst>
      <p:ext uri="{BB962C8B-B14F-4D97-AF65-F5344CB8AC3E}">
        <p14:creationId xmlns:p14="http://schemas.microsoft.com/office/powerpoint/2010/main" val="19399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949668"/>
            <a:ext cx="53625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3" y="2029788"/>
            <a:ext cx="648072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3" y="2029788"/>
            <a:ext cx="86409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3" y="4550068"/>
            <a:ext cx="64807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3" y="4550068"/>
            <a:ext cx="79208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1" y="4550068"/>
            <a:ext cx="136815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080" y="193448"/>
            <a:ext cx="804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ФЕДЕРАЛЬНЫЕ КЛИНИЧЕСКИЕ </a:t>
            </a:r>
            <a:r>
              <a:rPr lang="ru-RU" b="1" dirty="0" smtClean="0"/>
              <a:t>РЕКОМЕНДАЦИИ ПО </a:t>
            </a:r>
            <a:r>
              <a:rPr lang="ru-RU" b="1" dirty="0"/>
              <a:t>ВЫБОРУ ХИМИЧЕСКИХ </a:t>
            </a:r>
            <a:r>
              <a:rPr lang="ru-RU" b="1" dirty="0" smtClean="0"/>
              <a:t>СРЕДСТВ ДЕЗИНФЕКЦИИ </a:t>
            </a:r>
            <a:r>
              <a:rPr lang="ru-RU" b="1" dirty="0"/>
              <a:t>И СТЕРИЛИЗАЦИИ </a:t>
            </a:r>
            <a:r>
              <a:rPr lang="ru-RU" b="1" dirty="0" smtClean="0"/>
              <a:t>ДЛЯ ИСПОЛЬЗОВАНИЯ </a:t>
            </a:r>
            <a:r>
              <a:rPr lang="ru-RU" b="1" dirty="0"/>
              <a:t>В </a:t>
            </a:r>
            <a:r>
              <a:rPr lang="ru-RU" b="1" dirty="0" smtClean="0"/>
              <a:t>МО,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0499" y="364014"/>
            <a:ext cx="666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ФИЗИКО-ХИМИЧЕСКИЕ ФАКТОРЫ ЭФФЕКТИВНОСТИ ДЕЗСРЕДСТВ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8065" y="2469484"/>
            <a:ext cx="59976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Время экспозиции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Температура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Концентрация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Показатель рН среды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Жесткость воды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Чистота и материал поверхностей и оборудования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34" y="1468701"/>
            <a:ext cx="2509971" cy="18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33" y="3567226"/>
            <a:ext cx="2509971" cy="24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1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38" y="217984"/>
            <a:ext cx="4149371" cy="41493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05136" y="467380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СанПиН 3.3686-21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6609" y="908720"/>
            <a:ext cx="511312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85. К использованию допускаются дезинфекционные средства, на которые имеются разрешительные документы, выданные в порядке и в случаях, установленных правом Евразийского экономического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союза. </a:t>
            </a: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Юридические и физические лица, осуществляющие торговлю дезинфекционными средствами, обязаны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организацию: </a:t>
            </a: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Свидетельством о государственной регистрации</a:t>
            </a:r>
          </a:p>
          <a:p>
            <a:pPr marL="342900" indent="-342900">
              <a:buAutoNum type="arabicPeriod"/>
            </a:pPr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конкретного дезинфицирующего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соответствии на дезинфекционные средства или 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 препаратов только в невскрытой упаковке,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этикеткой, содержащей данные о названии препарата, его назначение, даты изготовления, мерах предосторожности при транспортировании и использовании, реквизиты изготовителя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02" y="4601289"/>
            <a:ext cx="1332857" cy="18227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91" y="4385265"/>
            <a:ext cx="1290714" cy="1767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53" y="4025224"/>
            <a:ext cx="1315755" cy="189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11004</TotalTime>
  <Words>2710</Words>
  <Application>Microsoft Office PowerPoint</Application>
  <PresentationFormat>Экран (4:3)</PresentationFormat>
  <Paragraphs>428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Тема Office</vt:lpstr>
      <vt:lpstr>САНИТАРНО-ЭПИДЕМИОЛОГИЧЕСКИЕ ТРЕБОВАНИЯ К ОРГАНИЗАЦИИ И ПРОВЕДЕНИЮ МЕР  ПРОФИЛАКТИКИ ИСМП В МЕДИЦИНСКИХ ОРГАНИЗАЦИЯХ СТОМАТОЛОГИЧЕСКОГО ПРОФИЛЯ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САНИТАРНО-ЭПИДЕМИОЛОГИЧЕСКИЕ ТРЕБОВАНИЯ К ОРГАНИЗАЦИИ И ПРОВЕДЕНИЮ МЕР ПРОФИЛАКТИКИ ИСМП В МЕДИЦИНСКИХ ОРГАНИЗАЦИЯХ (ПОДРАЗДЕЛЕНИЯХ) СТОМАТОЛОГИЧЕСКОГО ПРОФИЛЯ</dc:title>
  <dc:creator>Апарина Ольга Валерьевна</dc:creator>
  <cp:lastModifiedBy>Пользователь</cp:lastModifiedBy>
  <cp:revision>83</cp:revision>
  <cp:lastPrinted>2023-11-22T14:44:53Z</cp:lastPrinted>
  <dcterms:created xsi:type="dcterms:W3CDTF">2023-11-14T10:18:07Z</dcterms:created>
  <dcterms:modified xsi:type="dcterms:W3CDTF">2023-11-23T19:45:31Z</dcterms:modified>
</cp:coreProperties>
</file>