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41" r:id="rId2"/>
    <p:sldId id="256" r:id="rId3"/>
    <p:sldId id="344" r:id="rId4"/>
    <p:sldId id="275" r:id="rId5"/>
    <p:sldId id="303" r:id="rId6"/>
    <p:sldId id="302" r:id="rId7"/>
    <p:sldId id="334" r:id="rId8"/>
    <p:sldId id="339" r:id="rId9"/>
    <p:sldId id="345" r:id="rId10"/>
    <p:sldId id="257" r:id="rId11"/>
    <p:sldId id="330" r:id="rId12"/>
    <p:sldId id="333" r:id="rId13"/>
    <p:sldId id="338" r:id="rId14"/>
    <p:sldId id="331" r:id="rId15"/>
    <p:sldId id="329" r:id="rId16"/>
    <p:sldId id="325" r:id="rId17"/>
    <p:sldId id="324" r:id="rId18"/>
    <p:sldId id="340" r:id="rId19"/>
    <p:sldId id="261" r:id="rId20"/>
    <p:sldId id="269" r:id="rId21"/>
    <p:sldId id="284" r:id="rId22"/>
    <p:sldId id="335" r:id="rId23"/>
    <p:sldId id="313" r:id="rId24"/>
    <p:sldId id="304" r:id="rId25"/>
    <p:sldId id="321" r:id="rId26"/>
    <p:sldId id="336" r:id="rId27"/>
    <p:sldId id="305" r:id="rId28"/>
    <p:sldId id="306" r:id="rId29"/>
    <p:sldId id="314" r:id="rId30"/>
    <p:sldId id="315" r:id="rId31"/>
    <p:sldId id="320" r:id="rId32"/>
    <p:sldId id="317" r:id="rId33"/>
    <p:sldId id="343" r:id="rId34"/>
    <p:sldId id="318" r:id="rId35"/>
    <p:sldId id="319" r:id="rId36"/>
    <p:sldId id="307" r:id="rId37"/>
    <p:sldId id="316" r:id="rId38"/>
    <p:sldId id="337" r:id="rId39"/>
  </p:sldIdLst>
  <p:sldSz cx="9144000" cy="6858000" type="overhead"/>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4"/>
    <p:penClr>
      <a:srgbClr val="CC99FF"/>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5" autoAdjust="0"/>
    <p:restoredTop sz="94686"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04691-F2FC-4A19-A82B-AED44868A405}" type="datetimeFigureOut">
              <a:rPr lang="ru-RU" smtClean="0"/>
              <a:pPr/>
              <a:t>17.10.2023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84DC2-C828-4EDA-90DB-4112CF9F8FA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algn="ctr">
              <a:spcAft>
                <a:spcPts val="1500"/>
              </a:spcAft>
            </a:pPr>
            <a:r>
              <a:rPr lang="ru-RU" sz="2800" kern="1400" spc="25" dirty="0" smtClean="0">
                <a:solidFill>
                  <a:srgbClr val="17365D"/>
                </a:solidFill>
                <a:latin typeface="Cambria"/>
                <a:ea typeface="Times New Roman"/>
                <a:cs typeface="Times New Roman"/>
              </a:rPr>
              <a:t>ПРИЁМ ВЫЗОВА</a:t>
            </a:r>
            <a:endParaRPr lang="ru-RU" sz="3200" kern="1400" spc="25" dirty="0" smtClean="0">
              <a:solidFill>
                <a:srgbClr val="17365D"/>
              </a:solidFill>
              <a:latin typeface="Cambria"/>
              <a:ea typeface="Times New Roman"/>
              <a:cs typeface="Times New Roman"/>
            </a:endParaRPr>
          </a:p>
          <a:p>
            <a:pPr algn="ctr">
              <a:lnSpc>
                <a:spcPct val="115000"/>
              </a:lnSpc>
              <a:spcAft>
                <a:spcPts val="0"/>
              </a:spcAft>
            </a:pPr>
            <a:r>
              <a:rPr lang="ru-RU" sz="1200" b="1" dirty="0" smtClean="0">
                <a:latin typeface="+mn-lt"/>
                <a:ea typeface="Calibri"/>
                <a:cs typeface="Times New Roman"/>
              </a:rPr>
              <a:t>ВРЕМЯ НА ПОДНЯТИЕ ТРУБКИ</a:t>
            </a:r>
            <a:endParaRPr lang="ru-RU" sz="1200" dirty="0" smtClean="0">
              <a:latin typeface="+mn-lt"/>
              <a:ea typeface="Calibri"/>
              <a:cs typeface="Times New Roman"/>
            </a:endParaRPr>
          </a:p>
          <a:p>
            <a:pPr>
              <a:lnSpc>
                <a:spcPct val="115000"/>
              </a:lnSpc>
              <a:spcAft>
                <a:spcPts val="0"/>
              </a:spcAft>
            </a:pPr>
            <a:r>
              <a:rPr lang="ru-RU" sz="1200" dirty="0" smtClean="0">
                <a:latin typeface="+mn-lt"/>
                <a:ea typeface="Calibri"/>
                <a:cs typeface="Times New Roman"/>
              </a:rPr>
              <a:t>НЕМЕДЛЕННО, ЛЮБЫМ СВОБОДНЫМ ДИСПЕТЧЕРОМ</a:t>
            </a:r>
          </a:p>
          <a:p>
            <a:pPr indent="450215">
              <a:spcAft>
                <a:spcPts val="0"/>
              </a:spcAft>
            </a:pPr>
            <a:r>
              <a:rPr lang="ru-RU" sz="1400" b="1" spc="10" dirty="0" smtClean="0">
                <a:solidFill>
                  <a:srgbClr val="2D2D2D"/>
                </a:solidFill>
                <a:latin typeface="Times New Roman"/>
                <a:ea typeface="Times New Roman"/>
              </a:rPr>
              <a:t>                                                                    В </a:t>
            </a:r>
            <a:r>
              <a:rPr lang="ru-RU" sz="1400" b="1" dirty="0" smtClean="0">
                <a:latin typeface="Times New Roman"/>
                <a:ea typeface="Times New Roman"/>
              </a:rPr>
              <a:t>режиме «повседневной деятельности» </a:t>
            </a:r>
            <a:r>
              <a:rPr lang="ru-RU" sz="1400" b="1" spc="10" dirty="0" smtClean="0">
                <a:solidFill>
                  <a:srgbClr val="2D2D2D"/>
                </a:solidFill>
                <a:latin typeface="Times New Roman"/>
                <a:ea typeface="Times New Roman"/>
              </a:rPr>
              <a:t>необходимо:</a:t>
            </a:r>
            <a:r>
              <a:rPr lang="ru-RU" sz="1200" spc="10" dirty="0" smtClean="0">
                <a:solidFill>
                  <a:srgbClr val="2D2D2D"/>
                </a:solidFill>
                <a:latin typeface="Times New Roman"/>
                <a:ea typeface="Times New Roman"/>
              </a:rPr>
              <a:t> </a:t>
            </a:r>
            <a:br>
              <a:rPr lang="ru-RU" sz="1200" spc="10" dirty="0" smtClean="0">
                <a:solidFill>
                  <a:srgbClr val="2D2D2D"/>
                </a:solidFill>
                <a:latin typeface="Times New Roman"/>
                <a:ea typeface="Times New Roman"/>
              </a:rPr>
            </a:br>
            <a:r>
              <a:rPr lang="ru-RU" sz="1200" spc="10" dirty="0" smtClean="0">
                <a:solidFill>
                  <a:srgbClr val="2D2D2D"/>
                </a:solidFill>
                <a:latin typeface="Times New Roman"/>
                <a:ea typeface="Times New Roman"/>
              </a:rPr>
              <a:t>1. Соблюдать  следующие сроки:</a:t>
            </a:r>
            <a:endParaRPr lang="ru-RU" sz="1400" dirty="0" smtClean="0">
              <a:latin typeface="Times New Roman"/>
              <a:ea typeface="Times New Roman"/>
            </a:endParaRPr>
          </a:p>
          <a:p>
            <a:pPr algn="ctr">
              <a:lnSpc>
                <a:spcPct val="115000"/>
              </a:lnSpc>
              <a:spcAft>
                <a:spcPts val="0"/>
              </a:spcAft>
            </a:pPr>
            <a:r>
              <a:rPr lang="ru-RU" sz="1200" b="1" dirty="0" smtClean="0">
                <a:latin typeface="+mn-lt"/>
                <a:ea typeface="Calibri"/>
                <a:cs typeface="Times New Roman"/>
              </a:rPr>
              <a:t>ВРЕМЯ ПРИЕМА ВЫЗОВА</a:t>
            </a:r>
            <a:endParaRPr lang="ru-RU" sz="1200" dirty="0" smtClean="0">
              <a:latin typeface="+mn-lt"/>
              <a:ea typeface="Calibri"/>
              <a:cs typeface="Times New Roman"/>
            </a:endParaRPr>
          </a:p>
          <a:p>
            <a:pPr>
              <a:lnSpc>
                <a:spcPct val="115000"/>
              </a:lnSpc>
              <a:spcAft>
                <a:spcPts val="0"/>
              </a:spcAft>
            </a:pPr>
            <a:r>
              <a:rPr lang="ru-RU" sz="1200" b="1" u="sng" spc="10" dirty="0" smtClean="0">
                <a:solidFill>
                  <a:srgbClr val="2D2D2D"/>
                </a:solidFill>
                <a:latin typeface="+mn-lt"/>
                <a:ea typeface="Calibri"/>
                <a:cs typeface="Times New Roman"/>
              </a:rPr>
              <a:t>- прием обращения</a:t>
            </a:r>
            <a:r>
              <a:rPr lang="ru-RU" sz="1200" spc="10" dirty="0" smtClean="0">
                <a:solidFill>
                  <a:srgbClr val="2D2D2D"/>
                </a:solidFill>
                <a:latin typeface="+mn-lt"/>
                <a:ea typeface="Calibri"/>
                <a:cs typeface="Times New Roman"/>
              </a:rPr>
              <a:t> после наступления соединения вызывающего СМП с диспетчером по приему-передаче вызовов - не более 2 минут </a:t>
            </a:r>
            <a:r>
              <a:rPr lang="ru-RU" sz="1200" dirty="0" smtClean="0">
                <a:latin typeface="+mn-lt"/>
                <a:ea typeface="Calibri"/>
                <a:cs typeface="Times New Roman"/>
              </a:rPr>
              <a:t> (согласно статистики программы ГИТ ПЛАТФОРМА среднее время, затраченное на прием вызова 1 мин 58 секунд)</a:t>
            </a:r>
          </a:p>
          <a:p>
            <a:pPr>
              <a:lnSpc>
                <a:spcPct val="115000"/>
              </a:lnSpc>
              <a:spcAft>
                <a:spcPts val="0"/>
              </a:spcAft>
            </a:pPr>
            <a:r>
              <a:rPr lang="ru-RU" sz="1200" b="1" u="sng" spc="10" dirty="0" smtClean="0">
                <a:solidFill>
                  <a:srgbClr val="2D2D2D"/>
                </a:solidFill>
                <a:latin typeface="+mn-lt"/>
                <a:ea typeface="Calibri"/>
                <a:cs typeface="Times New Roman"/>
              </a:rPr>
              <a:t>- регистрация</a:t>
            </a:r>
            <a:r>
              <a:rPr lang="ru-RU" sz="1200" u="sng" spc="10" dirty="0" smtClean="0">
                <a:solidFill>
                  <a:srgbClr val="2D2D2D"/>
                </a:solidFill>
                <a:latin typeface="+mn-lt"/>
                <a:ea typeface="Calibri"/>
                <a:cs typeface="Times New Roman"/>
              </a:rPr>
              <a:t> </a:t>
            </a:r>
            <a:r>
              <a:rPr lang="ru-RU" sz="1200" b="1" u="sng" spc="10" dirty="0" smtClean="0">
                <a:solidFill>
                  <a:srgbClr val="2D2D2D"/>
                </a:solidFill>
                <a:latin typeface="+mn-lt"/>
                <a:ea typeface="Calibri"/>
                <a:cs typeface="Times New Roman"/>
              </a:rPr>
              <a:t>обращения</a:t>
            </a:r>
            <a:r>
              <a:rPr lang="ru-RU" sz="1200" spc="10" dirty="0" smtClean="0">
                <a:solidFill>
                  <a:srgbClr val="2D2D2D"/>
                </a:solidFill>
                <a:latin typeface="+mn-lt"/>
                <a:ea typeface="Calibri"/>
                <a:cs typeface="Times New Roman"/>
              </a:rPr>
              <a:t> в автоматизированной диспетчерской информационной системе или в журнале приема вызова – </a:t>
            </a:r>
            <a:r>
              <a:rPr lang="ru-RU" sz="1200" spc="10" dirty="0" err="1" smtClean="0">
                <a:solidFill>
                  <a:srgbClr val="2D2D2D"/>
                </a:solidFill>
                <a:latin typeface="+mn-lt"/>
                <a:ea typeface="Calibri"/>
                <a:cs typeface="Times New Roman"/>
              </a:rPr>
              <a:t>одномоментно</a:t>
            </a:r>
            <a:r>
              <a:rPr lang="ru-RU" sz="1200" spc="10" dirty="0" smtClean="0">
                <a:solidFill>
                  <a:srgbClr val="2D2D2D"/>
                </a:solidFill>
                <a:latin typeface="+mn-lt"/>
                <a:ea typeface="Calibri"/>
                <a:cs typeface="Times New Roman"/>
              </a:rPr>
              <a:t> с обращением.</a:t>
            </a:r>
            <a:endParaRPr lang="ru-RU" sz="1200" dirty="0" smtClean="0">
              <a:latin typeface="+mn-lt"/>
              <a:ea typeface="Calibri"/>
              <a:cs typeface="Times New Roman"/>
            </a:endParaRPr>
          </a:p>
          <a:p>
            <a:pPr>
              <a:lnSpc>
                <a:spcPct val="115000"/>
              </a:lnSpc>
              <a:spcAft>
                <a:spcPts val="1000"/>
              </a:spcAft>
            </a:pPr>
            <a:r>
              <a:rPr lang="ru-RU" sz="700" dirty="0" smtClean="0">
                <a:latin typeface="+mn-lt"/>
                <a:ea typeface="Calibri"/>
                <a:cs typeface="Times New Roman"/>
              </a:rPr>
              <a:t> </a:t>
            </a:r>
            <a:endParaRPr lang="ru-RU" sz="1200" dirty="0" smtClean="0">
              <a:latin typeface="+mn-lt"/>
              <a:ea typeface="Calibri"/>
              <a:cs typeface="Times New Roman"/>
            </a:endParaRPr>
          </a:p>
          <a:p>
            <a:pPr algn="ctr">
              <a:lnSpc>
                <a:spcPct val="115000"/>
              </a:lnSpc>
              <a:spcAft>
                <a:spcPts val="0"/>
              </a:spcAft>
            </a:pPr>
            <a:r>
              <a:rPr lang="ru-RU" sz="1200" b="1" dirty="0" smtClean="0">
                <a:latin typeface="+mn-lt"/>
                <a:ea typeface="Calibri"/>
                <a:cs typeface="Times New Roman"/>
              </a:rPr>
              <a:t>Количество принятых вызовов за смену</a:t>
            </a:r>
            <a:endParaRPr lang="ru-RU" sz="1200" dirty="0" smtClean="0">
              <a:latin typeface="+mn-lt"/>
              <a:ea typeface="Calibri"/>
              <a:cs typeface="Times New Roman"/>
            </a:endParaRPr>
          </a:p>
          <a:p>
            <a:pPr>
              <a:lnSpc>
                <a:spcPct val="115000"/>
              </a:lnSpc>
              <a:spcAft>
                <a:spcPts val="0"/>
              </a:spcAft>
            </a:pPr>
            <a:r>
              <a:rPr lang="ru-RU" sz="1200" dirty="0" smtClean="0">
                <a:latin typeface="+mn-lt"/>
                <a:ea typeface="Calibri"/>
                <a:cs typeface="Times New Roman"/>
              </a:rPr>
              <a:t> В зависимости от количества обращений, но не менее 150 обращений за сутки (расчет согласно статистики программы ГИТ ПЛАТФОРМА из отчета:  -- если </a:t>
            </a:r>
            <a:r>
              <a:rPr lang="ru-RU" sz="1200" dirty="0" err="1" smtClean="0">
                <a:latin typeface="+mn-lt"/>
                <a:ea typeface="Calibri"/>
                <a:cs typeface="Times New Roman"/>
              </a:rPr>
              <a:t>обращенийпоступило</a:t>
            </a:r>
            <a:r>
              <a:rPr lang="ru-RU" sz="1200" dirty="0" smtClean="0">
                <a:latin typeface="+mn-lt"/>
                <a:ea typeface="Calibri"/>
                <a:cs typeface="Times New Roman"/>
              </a:rPr>
              <a:t>  1000 и более, то принятых обращений диспетчером по приему 200 и более /на 1 сотрудника за сутки; </a:t>
            </a:r>
          </a:p>
          <a:p>
            <a:pPr>
              <a:lnSpc>
                <a:spcPct val="115000"/>
              </a:lnSpc>
              <a:spcAft>
                <a:spcPts val="0"/>
              </a:spcAft>
            </a:pPr>
            <a:r>
              <a:rPr lang="ru-RU" sz="1200" dirty="0" smtClean="0">
                <a:latin typeface="+mn-lt"/>
                <a:ea typeface="Calibri"/>
                <a:cs typeface="Times New Roman"/>
              </a:rPr>
              <a:t>- при кол-ве обращений 900-950,  на 1 сотрудника в сутки приходится 180 обращений ; </a:t>
            </a:r>
          </a:p>
          <a:p>
            <a:pPr>
              <a:lnSpc>
                <a:spcPct val="115000"/>
              </a:lnSpc>
              <a:spcAft>
                <a:spcPts val="0"/>
              </a:spcAft>
            </a:pPr>
            <a:r>
              <a:rPr lang="ru-RU" sz="1200" dirty="0" smtClean="0">
                <a:latin typeface="+mn-lt"/>
                <a:ea typeface="Calibri"/>
                <a:cs typeface="Times New Roman"/>
              </a:rPr>
              <a:t>- при кол-ве  обращений 800-850,  то 150 и более обращений  на одного сотрудника)</a:t>
            </a:r>
          </a:p>
          <a:p>
            <a:pPr>
              <a:lnSpc>
                <a:spcPct val="115000"/>
              </a:lnSpc>
              <a:spcAft>
                <a:spcPts val="1000"/>
              </a:spcAft>
              <a:tabLst>
                <a:tab pos="678180" algn="l"/>
              </a:tabLst>
            </a:pPr>
            <a:r>
              <a:rPr lang="ru-RU" sz="900" b="1" dirty="0" smtClean="0">
                <a:latin typeface="+mn-lt"/>
                <a:ea typeface="Calibri"/>
                <a:cs typeface="Times New Roman"/>
              </a:rPr>
              <a:t>	</a:t>
            </a:r>
            <a:endParaRPr lang="ru-RU" sz="1200" dirty="0" smtClean="0">
              <a:latin typeface="+mn-lt"/>
              <a:ea typeface="Calibri"/>
              <a:cs typeface="Times New Roman"/>
            </a:endParaRPr>
          </a:p>
          <a:p>
            <a:pPr algn="ctr">
              <a:lnSpc>
                <a:spcPct val="115000"/>
              </a:lnSpc>
              <a:spcAft>
                <a:spcPts val="0"/>
              </a:spcAft>
              <a:tabLst>
                <a:tab pos="2080260" algn="l"/>
              </a:tabLst>
            </a:pPr>
            <a:r>
              <a:rPr lang="ru-RU" sz="1200" b="1" dirty="0" smtClean="0">
                <a:latin typeface="+mn-lt"/>
                <a:ea typeface="Calibri"/>
                <a:cs typeface="Times New Roman"/>
              </a:rPr>
              <a:t>Алгоритм приема вызова</a:t>
            </a:r>
            <a:endParaRPr lang="ru-RU" sz="1200" dirty="0" smtClean="0">
              <a:latin typeface="+mn-lt"/>
              <a:ea typeface="Calibri"/>
              <a:cs typeface="Times New Roman"/>
            </a:endParaRPr>
          </a:p>
          <a:p>
            <a:pPr algn="ctr">
              <a:lnSpc>
                <a:spcPct val="115000"/>
              </a:lnSpc>
              <a:spcAft>
                <a:spcPts val="0"/>
              </a:spcAft>
            </a:pPr>
            <a:r>
              <a:rPr lang="ru-RU" sz="1200" b="1" dirty="0" smtClean="0">
                <a:latin typeface="+mn-lt"/>
                <a:ea typeface="Calibri"/>
                <a:cs typeface="Times New Roman"/>
              </a:rPr>
              <a:t>Порядок приема вызова от населения:</a:t>
            </a:r>
            <a:endParaRPr lang="ru-RU" sz="1200" dirty="0" smtClean="0">
              <a:latin typeface="+mn-lt"/>
              <a:ea typeface="Calibri"/>
              <a:cs typeface="Times New Roman"/>
            </a:endParaRPr>
          </a:p>
          <a:p>
            <a:pPr>
              <a:lnSpc>
                <a:spcPct val="115000"/>
              </a:lnSpc>
              <a:spcAft>
                <a:spcPts val="0"/>
              </a:spcAft>
            </a:pPr>
            <a:r>
              <a:rPr lang="ru-RU" sz="1200" b="1" dirty="0" smtClean="0">
                <a:latin typeface="+mn-lt"/>
                <a:ea typeface="Calibri"/>
                <a:cs typeface="Times New Roman"/>
              </a:rPr>
              <a:t>1.</a:t>
            </a:r>
            <a:r>
              <a:rPr lang="ru-RU" sz="1200" dirty="0" smtClean="0">
                <a:latin typeface="+mn-lt"/>
                <a:ea typeface="Calibri"/>
                <a:cs typeface="Times New Roman"/>
              </a:rPr>
              <a:t>При поступлении вызова на телефон «03» прием вызова начать со слов: «Скорая помощь города Тольятти слушает, назвать свой табельный номер.</a:t>
            </a:r>
          </a:p>
          <a:p>
            <a:pPr>
              <a:lnSpc>
                <a:spcPct val="115000"/>
              </a:lnSpc>
              <a:spcAft>
                <a:spcPts val="0"/>
              </a:spcAft>
            </a:pPr>
            <a:r>
              <a:rPr lang="ru-RU" sz="1200" b="1" dirty="0" smtClean="0">
                <a:latin typeface="+mn-lt"/>
                <a:ea typeface="Calibri"/>
                <a:cs typeface="Times New Roman"/>
              </a:rPr>
              <a:t>2</a:t>
            </a:r>
            <a:r>
              <a:rPr lang="ru-RU" sz="1200" dirty="0" smtClean="0">
                <a:latin typeface="+mn-lt"/>
                <a:ea typeface="Calibri"/>
                <a:cs typeface="Times New Roman"/>
              </a:rPr>
              <a:t>.  </a:t>
            </a:r>
            <a:r>
              <a:rPr lang="ru-RU" sz="1200" b="1" dirty="0" smtClean="0">
                <a:latin typeface="+mn-lt"/>
                <a:ea typeface="Calibri"/>
                <a:cs typeface="Times New Roman"/>
              </a:rPr>
              <a:t>Что случилось?</a:t>
            </a:r>
            <a:r>
              <a:rPr lang="ru-RU" sz="1200" dirty="0" smtClean="0">
                <a:latin typeface="+mn-lt"/>
                <a:ea typeface="Calibri"/>
                <a:cs typeface="Times New Roman"/>
              </a:rPr>
              <a:t>  Согласно жалоб пациента или его родственников, сформировать повод к вызову,  используя речевые модули </a:t>
            </a:r>
          </a:p>
          <a:p>
            <a:pPr>
              <a:lnSpc>
                <a:spcPct val="115000"/>
              </a:lnSpc>
              <a:spcAft>
                <a:spcPts val="0"/>
              </a:spcAft>
            </a:pPr>
            <a:r>
              <a:rPr lang="ru-RU" sz="1200" b="1" dirty="0" smtClean="0">
                <a:latin typeface="+mn-lt"/>
                <a:ea typeface="Calibri"/>
                <a:cs typeface="Times New Roman"/>
              </a:rPr>
              <a:t>3</a:t>
            </a:r>
            <a:r>
              <a:rPr lang="ru-RU" sz="1200" dirty="0" smtClean="0">
                <a:latin typeface="+mn-lt"/>
                <a:ea typeface="Calibri"/>
                <a:cs typeface="Times New Roman"/>
              </a:rPr>
              <a:t>. Записать адрес вызова (при необходимости доп. ориентиры, данные о больном)</a:t>
            </a:r>
          </a:p>
          <a:p>
            <a:pPr algn="just">
              <a:lnSpc>
                <a:spcPct val="115000"/>
              </a:lnSpc>
              <a:spcAft>
                <a:spcPts val="0"/>
              </a:spcAft>
            </a:pPr>
            <a:r>
              <a:rPr lang="ru-RU" sz="1200" dirty="0" smtClean="0">
                <a:latin typeface="+mn-lt"/>
                <a:ea typeface="Calibri"/>
                <a:cs typeface="Times New Roman"/>
              </a:rPr>
              <a:t>4.После приема повторить адрес, убедившись, что он записан правильно. Закончить прием вызова словами: «Вызов принят. Встречайте бригаду». </a:t>
            </a:r>
          </a:p>
          <a:p>
            <a:pPr algn="just">
              <a:lnSpc>
                <a:spcPct val="115000"/>
              </a:lnSpc>
              <a:spcAft>
                <a:spcPts val="0"/>
              </a:spcAft>
            </a:pPr>
            <a:r>
              <a:rPr lang="ru-RU" sz="1200" dirty="0" smtClean="0">
                <a:latin typeface="+mn-lt"/>
                <a:ea typeface="Calibri"/>
                <a:cs typeface="Times New Roman"/>
              </a:rPr>
              <a:t>5.Незамедлительно отправить вызов диспетчеру направления.</a:t>
            </a:r>
          </a:p>
          <a:p>
            <a:pPr algn="just">
              <a:lnSpc>
                <a:spcPct val="115000"/>
              </a:lnSpc>
              <a:spcAft>
                <a:spcPts val="0"/>
              </a:spcAft>
            </a:pPr>
            <a:r>
              <a:rPr lang="ru-RU" sz="1200" dirty="0" smtClean="0">
                <a:latin typeface="+mn-lt"/>
                <a:ea typeface="Calibri"/>
                <a:cs typeface="Times New Roman"/>
              </a:rPr>
              <a:t> </a:t>
            </a:r>
          </a:p>
          <a:p>
            <a:pPr algn="r" fontAlgn="base">
              <a:lnSpc>
                <a:spcPct val="115000"/>
              </a:lnSpc>
              <a:spcAft>
                <a:spcPts val="0"/>
              </a:spcAft>
            </a:pPr>
            <a:r>
              <a:rPr lang="ru-RU" sz="1200" b="1" dirty="0" smtClean="0">
                <a:solidFill>
                  <a:srgbClr val="444444"/>
                </a:solidFill>
                <a:latin typeface="Arial"/>
                <a:ea typeface="Times New Roman"/>
                <a:cs typeface="Times New Roman"/>
              </a:rPr>
              <a:t>руководствуемся приказом №388 МЗ,</a:t>
            </a:r>
            <a:endParaRPr lang="ru-RU" sz="1200" dirty="0" smtClean="0">
              <a:latin typeface="+mn-lt"/>
              <a:ea typeface="Calibri"/>
              <a:cs typeface="Times New Roman"/>
            </a:endParaRPr>
          </a:p>
          <a:p>
            <a:pPr algn="r" fontAlgn="base">
              <a:lnSpc>
                <a:spcPct val="115000"/>
              </a:lnSpc>
              <a:spcAft>
                <a:spcPts val="0"/>
              </a:spcAft>
            </a:pPr>
            <a:r>
              <a:rPr lang="ru-RU" sz="1200" b="1" dirty="0" smtClean="0">
                <a:solidFill>
                  <a:srgbClr val="444444"/>
                </a:solidFill>
                <a:latin typeface="Arial"/>
                <a:ea typeface="Times New Roman"/>
                <a:cs typeface="Times New Roman"/>
              </a:rPr>
              <a:t>  рекомендациями </a:t>
            </a:r>
            <a:r>
              <a:rPr lang="ru-RU" sz="1200" b="1" dirty="0" err="1" smtClean="0">
                <a:solidFill>
                  <a:srgbClr val="444444"/>
                </a:solidFill>
                <a:latin typeface="Arial"/>
                <a:ea typeface="Times New Roman"/>
                <a:cs typeface="Times New Roman"/>
              </a:rPr>
              <a:t>Багненко</a:t>
            </a:r>
            <a:r>
              <a:rPr lang="ru-RU" sz="1200" b="1" dirty="0" smtClean="0">
                <a:solidFill>
                  <a:srgbClr val="444444"/>
                </a:solidFill>
                <a:latin typeface="Arial"/>
                <a:ea typeface="Times New Roman"/>
                <a:cs typeface="Times New Roman"/>
              </a:rPr>
              <a:t> С.Ф.  и положение ЕДЦ, программой государственных гарантий.</a:t>
            </a:r>
            <a:endParaRPr lang="ru-RU" sz="1200" dirty="0" smtClean="0">
              <a:latin typeface="+mn-lt"/>
              <a:ea typeface="Calibri"/>
              <a:cs typeface="Times New Roman"/>
            </a:endParaRPr>
          </a:p>
          <a:p>
            <a:pPr algn="ctr">
              <a:lnSpc>
                <a:spcPct val="115000"/>
              </a:lnSpc>
              <a:spcAft>
                <a:spcPts val="0"/>
              </a:spcAft>
              <a:tabLst>
                <a:tab pos="2080260" algn="l"/>
              </a:tabLst>
            </a:pPr>
            <a:r>
              <a:rPr lang="ru-RU" sz="1200" b="1" dirty="0" smtClean="0">
                <a:latin typeface="+mn-lt"/>
                <a:ea typeface="Calibri"/>
                <a:cs typeface="Times New Roman"/>
              </a:rPr>
              <a:t> </a:t>
            </a:r>
            <a:endParaRPr lang="ru-RU" sz="1200" dirty="0" smtClean="0">
              <a:latin typeface="+mn-lt"/>
              <a:ea typeface="Calibri"/>
              <a:cs typeface="Times New Roman"/>
            </a:endParaRPr>
          </a:p>
          <a:p>
            <a:pPr algn="ctr">
              <a:lnSpc>
                <a:spcPct val="115000"/>
              </a:lnSpc>
              <a:spcAft>
                <a:spcPts val="0"/>
              </a:spcAft>
              <a:tabLst>
                <a:tab pos="2080260" algn="l"/>
              </a:tabLst>
            </a:pPr>
            <a:r>
              <a:rPr lang="ru-RU" sz="1200" b="1" dirty="0" smtClean="0">
                <a:latin typeface="+mn-lt"/>
                <a:ea typeface="Calibri"/>
                <a:cs typeface="Times New Roman"/>
              </a:rPr>
              <a:t> </a:t>
            </a:r>
            <a:endParaRPr lang="ru-RU" sz="1200" dirty="0" smtClean="0">
              <a:latin typeface="+mn-lt"/>
              <a:ea typeface="Calibri"/>
              <a:cs typeface="Times New Roman"/>
            </a:endParaRPr>
          </a:p>
          <a:p>
            <a:pPr algn="ctr">
              <a:lnSpc>
                <a:spcPct val="115000"/>
              </a:lnSpc>
              <a:spcAft>
                <a:spcPts val="0"/>
              </a:spcAft>
              <a:tabLst>
                <a:tab pos="2080260" algn="l"/>
              </a:tabLst>
            </a:pPr>
            <a:r>
              <a:rPr lang="ru-RU" sz="1200" b="1" dirty="0" smtClean="0">
                <a:latin typeface="+mn-lt"/>
                <a:ea typeface="Calibri"/>
                <a:cs typeface="Times New Roman"/>
              </a:rPr>
              <a:t> </a:t>
            </a:r>
            <a:endParaRPr lang="ru-RU" sz="1200" dirty="0" smtClean="0">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tab pos="625475" algn="l"/>
              </a:tabLst>
            </a:pPr>
            <a:endParaRPr kumimoji="0" lang="ru-RU"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B84DC2-C828-4EDA-90DB-4112CF9F8FA8}"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056EC-BA8D-4E94-88BE-29AE17940369}" type="slidenum">
              <a:rPr lang="ru-RU" smtClean="0"/>
              <a:pPr/>
              <a:t>‹#›</a:t>
            </a:fld>
            <a:endParaRPr lang="ru-RU"/>
          </a:p>
        </p:txBody>
      </p:sp>
    </p:spTree>
  </p:cSld>
  <p:clrMapOvr>
    <a:masterClrMapping/>
  </p:clrMapOvr>
  <p:transition spd="med" advClick="0" advTm="3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5729496-D923-436D-9B47-146BF6E654EF}"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2"/>
            <a:ext cx="609600" cy="365125"/>
          </a:xfrm>
        </p:spPr>
        <p:txBody>
          <a:bodyPr/>
          <a:lstStyle/>
          <a:p>
            <a:fld id="{CA2056EC-BA8D-4E94-88BE-29AE1794036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Click="0" advTm="3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729496-D923-436D-9B47-146BF6E654EF}" type="datetimeFigureOut">
              <a:rPr lang="ru-RU" smtClean="0"/>
              <a:pPr/>
              <a:t>17.10.2023</a:t>
            </a:fld>
            <a:endParaRPr lang="ru-RU"/>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2056EC-BA8D-4E94-88BE-29AE1794036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3000">
    <p:comb/>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7%20Recording%20201542-101623.mp3"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8%20Recording%20201710-101623.mp3" TargetMode="Externa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0%20Recording%20202039-101623.mp3"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1Recording%20202150-101623.mp3"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2%20Recording%20202257-101623.mp3" TargetMode="Externa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3%20Recording%20202508-101623.mp3"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4%20Recording%20202625-101623.mp3" TargetMode="Externa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5%20Recording%20202731-101623.mp3" TargetMode="External"/><Relationship Id="rId6" Type="http://schemas.openxmlformats.org/officeDocument/2006/relationships/image" Target="../media/image18.pn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6%20Recording%20203418-101623.mp3"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7%20Recording%20204545-101623.mp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Comp1\Desktop\&#1072;&#1091;&#1076;&#1080;&#1086;&#1092;&#1072;&#1080;&#1083;&#1099;\&#1057;&#1080;&#1088;&#1077;&#1085;&#1072;%20zvuk-skoraya-pomosch-1.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8%20Recording%20204722-101623.mp3" TargetMode="Externa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19%20Recording%20204923-101623.mp3" TargetMode="Externa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0%20Recording%20205121-101623.mp3" TargetMode="Externa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audio" Target="file:///C:\Users\Comp1\Desktop\&#1072;&#1091;&#1076;&#1080;&#1086;&#1092;&#1072;&#1080;&#1083;&#1099;\21%20Recording%20205307-101623.mp3" TargetMode="Externa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2%20Recording%20205506-101623.mp3" TargetMode="Externa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3%20Recording%20205637-101623.mp3"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4%20Recording%20205750-101623.mp3" TargetMode="Externa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5%20Recording%20205915-101623.mp3"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6%20Recording%20210017-101623.mp3" TargetMode="External"/><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7%20Recording%20210149-101623.mp3" TargetMode="External"/><Relationship Id="rId6" Type="http://schemas.openxmlformats.org/officeDocument/2006/relationships/image" Target="../media/image18.pn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audio" Target="file:///C:\Users\Comp1\Desktop\&#1072;&#1091;&#1076;&#1080;&#1086;&#1092;&#1072;&#1080;&#1083;&#1099;\1%20Recording%20200108-101623.mp3" TargetMode="Externa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8%20Recording%20210230-101623.mp3" TargetMode="External"/><Relationship Id="rId5" Type="http://schemas.openxmlformats.org/officeDocument/2006/relationships/image" Target="../media/image66.pn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9%20Recording%20210317-101623.mp3" TargetMode="Externa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1%20Recording%20073156-101723.mp3" TargetMode="Externa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2%20Recording%20073238-101723.mp3" TargetMode="Externa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3%20Recording%20073331-101723.mp3" TargetMode="External"/><Relationship Id="rId5" Type="http://schemas.openxmlformats.org/officeDocument/2006/relationships/image" Target="../media/image80.jpe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4%20Recording%20073440-101723.mp3" TargetMode="External"/><Relationship Id="rId5" Type="http://schemas.openxmlformats.org/officeDocument/2006/relationships/image" Target="../media/image83.png"/><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5%20Recording%20073555-101723.mp3" TargetMode="Externa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0%20Recording%20210509-101623.mp3" TargetMode="External"/><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2%20Recording%20200422-101623.mp3"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3%20Recording%20200612-101623.mp3"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4%20Recording%20201047-101623.mp3" TargetMode="External"/><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5%20Recording%20201141-101623.mp3" TargetMode="Externa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6%20Recording%20201428-101623.mp3"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Users\Comp1\Desktop\&#1072;&#1091;&#1076;&#1080;&#1086;&#1092;&#1072;&#1080;&#1083;&#1099;\9%20Recording%20201829-101623.mp3"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24558"/>
          </a:xfrm>
        </p:spPr>
        <p:txBody>
          <a:bodyPr>
            <a:normAutofit fontScale="77500" lnSpcReduction="20000"/>
          </a:bodyPr>
          <a:lstStyle/>
          <a:p>
            <a:pPr algn="ctr">
              <a:buNone/>
            </a:pPr>
            <a:r>
              <a:rPr lang="ru-RU" b="1" dirty="0" smtClean="0">
                <a:solidFill>
                  <a:srgbClr val="7030A0"/>
                </a:solidFill>
              </a:rPr>
              <a:t>ГОСУДАРСТВЕННОЕ БЮДЖЕТНОЕ УЧРЕЖДЕНИЕ ЗДРАВООХРАНИЯ</a:t>
            </a:r>
            <a:endParaRPr lang="ru-RU" dirty="0" smtClean="0">
              <a:solidFill>
                <a:srgbClr val="7030A0"/>
              </a:solidFill>
            </a:endParaRPr>
          </a:p>
          <a:p>
            <a:pPr algn="ctr">
              <a:buNone/>
            </a:pPr>
            <a:r>
              <a:rPr lang="ru-RU" b="1" dirty="0" smtClean="0">
                <a:solidFill>
                  <a:srgbClr val="7030A0"/>
                </a:solidFill>
              </a:rPr>
              <a:t> САМАРСКОЙ ОБЛАСТИ</a:t>
            </a:r>
            <a:endParaRPr lang="ru-RU" dirty="0" smtClean="0">
              <a:solidFill>
                <a:srgbClr val="7030A0"/>
              </a:solidFill>
            </a:endParaRPr>
          </a:p>
          <a:p>
            <a:pPr algn="ctr">
              <a:buNone/>
            </a:pPr>
            <a:r>
              <a:rPr lang="ru-RU" b="1" dirty="0" smtClean="0">
                <a:solidFill>
                  <a:srgbClr val="7030A0"/>
                </a:solidFill>
              </a:rPr>
              <a:t>ТОЛЬЯТТИНСКАЯ СТАНЦИЯ СКОРОЙ МЕДИЦИНСКОЙ ПОМОЩИ</a:t>
            </a:r>
            <a:endParaRPr lang="ru-RU" dirty="0" smtClean="0">
              <a:solidFill>
                <a:srgbClr val="7030A0"/>
              </a:solidFill>
            </a:endParaRPr>
          </a:p>
          <a:p>
            <a:pPr algn="ctr">
              <a:buNone/>
            </a:pPr>
            <a:r>
              <a:rPr lang="ru-RU" b="1" dirty="0" smtClean="0">
                <a:solidFill>
                  <a:srgbClr val="7030A0"/>
                </a:solidFill>
              </a:rPr>
              <a:t> </a:t>
            </a:r>
            <a:endParaRPr lang="ru-RU" dirty="0" smtClean="0">
              <a:solidFill>
                <a:srgbClr val="7030A0"/>
              </a:solidFill>
            </a:endParaRPr>
          </a:p>
          <a:p>
            <a:pPr algn="ctr">
              <a:buNone/>
            </a:pPr>
            <a:r>
              <a:rPr lang="ru-RU" b="1" dirty="0" smtClean="0">
                <a:solidFill>
                  <a:srgbClr val="7030A0"/>
                </a:solidFill>
              </a:rPr>
              <a:t> </a:t>
            </a:r>
            <a:endParaRPr lang="ru-RU" dirty="0" smtClean="0">
              <a:solidFill>
                <a:srgbClr val="7030A0"/>
              </a:solidFill>
            </a:endParaRPr>
          </a:p>
          <a:p>
            <a:pPr algn="ctr">
              <a:buNone/>
            </a:pPr>
            <a:r>
              <a:rPr lang="ru-RU" sz="4100" b="1" u="sng" cap="small" dirty="0" smtClean="0">
                <a:solidFill>
                  <a:srgbClr val="7030A0"/>
                </a:solidFill>
              </a:rPr>
              <a:t>Доклад</a:t>
            </a:r>
            <a:endParaRPr lang="ru-RU" sz="4100" b="1" cap="small" dirty="0" smtClean="0">
              <a:solidFill>
                <a:srgbClr val="7030A0"/>
              </a:solidFill>
            </a:endParaRPr>
          </a:p>
          <a:p>
            <a:pPr algn="ctr">
              <a:buNone/>
            </a:pPr>
            <a:r>
              <a:rPr lang="ru-RU" dirty="0" smtClean="0">
                <a:solidFill>
                  <a:srgbClr val="7030A0"/>
                </a:solidFill>
              </a:rPr>
              <a:t>      тему:</a:t>
            </a:r>
          </a:p>
          <a:p>
            <a:pPr algn="ctr">
              <a:buNone/>
            </a:pPr>
            <a:r>
              <a:rPr lang="ru-RU" cap="small" dirty="0" smtClean="0">
                <a:solidFill>
                  <a:srgbClr val="7030A0"/>
                </a:solidFill>
              </a:rPr>
              <a:t>Этические основы </a:t>
            </a:r>
          </a:p>
          <a:p>
            <a:pPr algn="ctr">
              <a:buNone/>
            </a:pPr>
            <a:r>
              <a:rPr lang="ru-RU" cap="small" dirty="0" smtClean="0">
                <a:solidFill>
                  <a:srgbClr val="7030A0"/>
                </a:solidFill>
              </a:rPr>
              <a:t> в работе </a:t>
            </a:r>
          </a:p>
          <a:p>
            <a:pPr algn="ctr">
              <a:buNone/>
            </a:pPr>
            <a:r>
              <a:rPr lang="ru-RU" cap="small" dirty="0" smtClean="0">
                <a:solidFill>
                  <a:srgbClr val="7030A0"/>
                </a:solidFill>
              </a:rPr>
              <a:t>оперативного отдела станции скорой медицинской помощи</a:t>
            </a:r>
          </a:p>
          <a:p>
            <a:pPr algn="ctr">
              <a:buNone/>
            </a:pPr>
            <a:r>
              <a:rPr lang="ru-RU" dirty="0" smtClean="0">
                <a:solidFill>
                  <a:srgbClr val="7030A0"/>
                </a:solidFill>
              </a:rPr>
              <a:t> </a:t>
            </a:r>
          </a:p>
          <a:p>
            <a:pPr algn="ctr">
              <a:buNone/>
            </a:pPr>
            <a:r>
              <a:rPr lang="ru-RU" dirty="0" smtClean="0">
                <a:solidFill>
                  <a:srgbClr val="7030A0"/>
                </a:solidFill>
              </a:rPr>
              <a:t> </a:t>
            </a:r>
          </a:p>
          <a:p>
            <a:pPr algn="ctr">
              <a:buNone/>
            </a:pPr>
            <a:r>
              <a:rPr lang="ru-RU" dirty="0" smtClean="0">
                <a:solidFill>
                  <a:srgbClr val="7030A0"/>
                </a:solidFill>
              </a:rPr>
              <a:t> </a:t>
            </a:r>
          </a:p>
          <a:p>
            <a:pPr algn="ctr">
              <a:buNone/>
            </a:pPr>
            <a:r>
              <a:rPr lang="ru-RU" dirty="0" smtClean="0">
                <a:solidFill>
                  <a:srgbClr val="7030A0"/>
                </a:solidFill>
              </a:rPr>
              <a:t>      Докладчик:    </a:t>
            </a:r>
            <a:r>
              <a:rPr lang="ru-RU" cap="small" dirty="0" smtClean="0">
                <a:solidFill>
                  <a:srgbClr val="7030A0"/>
                </a:solidFill>
              </a:rPr>
              <a:t>Старший фельдшер оперативного отдела     ГБУЗ СО ТССМП</a:t>
            </a:r>
            <a:r>
              <a:rPr lang="ru-RU" dirty="0" smtClean="0">
                <a:solidFill>
                  <a:srgbClr val="7030A0"/>
                </a:solidFill>
              </a:rPr>
              <a:t>                             </a:t>
            </a:r>
          </a:p>
          <a:p>
            <a:pPr algn="ctr">
              <a:buNone/>
            </a:pPr>
            <a:r>
              <a:rPr lang="ru-RU" dirty="0" smtClean="0">
                <a:solidFill>
                  <a:srgbClr val="7030A0"/>
                </a:solidFill>
              </a:rPr>
              <a:t>                                            </a:t>
            </a:r>
            <a:r>
              <a:rPr lang="ru-RU" dirty="0" err="1" smtClean="0">
                <a:solidFill>
                  <a:srgbClr val="7030A0"/>
                </a:solidFill>
              </a:rPr>
              <a:t>Брылва</a:t>
            </a:r>
            <a:r>
              <a:rPr lang="ru-RU" dirty="0" smtClean="0">
                <a:solidFill>
                  <a:srgbClr val="7030A0"/>
                </a:solidFill>
              </a:rPr>
              <a:t> Валентина Николаевна</a:t>
            </a:r>
          </a:p>
          <a:p>
            <a:pPr algn="ctr"/>
            <a:endParaRPr lang="ru-RU" dirty="0">
              <a:solidFill>
                <a:srgbClr val="7030A0"/>
              </a:solidFill>
            </a:endParaRPr>
          </a:p>
        </p:txBody>
      </p:sp>
    </p:spTree>
  </p:cSld>
  <p:clrMapOvr>
    <a:masterClrMapping/>
  </p:clrMapOvr>
  <p:transition spd="med" advClick="0" advTm="3000">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Recording 201542-101623.mp3">
            <a:hlinkClick r:id="" action="ppaction://media"/>
          </p:cNvPr>
          <p:cNvPicPr>
            <a:picLocks noRot="1" noChangeAspect="1"/>
          </p:cNvPicPr>
          <p:nvPr>
            <a:audioFile r:link="rId1"/>
          </p:nvPr>
        </p:nvPicPr>
        <p:blipFill>
          <a:blip r:embed="rId4"/>
          <a:stretch>
            <a:fillRect/>
          </a:stretch>
        </p:blipFill>
        <p:spPr>
          <a:xfrm>
            <a:off x="285720" y="214290"/>
            <a:ext cx="244475" cy="244475"/>
          </a:xfrm>
          <a:prstGeom prst="rect">
            <a:avLst/>
          </a:prstGeom>
        </p:spPr>
      </p:pic>
      <p:sp>
        <p:nvSpPr>
          <p:cNvPr id="10" name="Прямоугольник 9"/>
          <p:cNvSpPr/>
          <p:nvPr/>
        </p:nvSpPr>
        <p:spPr>
          <a:xfrm>
            <a:off x="214282" y="142852"/>
            <a:ext cx="8715436" cy="6417141"/>
          </a:xfrm>
          <a:prstGeom prst="rect">
            <a:avLst/>
          </a:prstGeom>
        </p:spPr>
        <p:txBody>
          <a:bodyPr wrap="square">
            <a:spAutoFit/>
          </a:bodyPr>
          <a:lstStyle/>
          <a:p>
            <a:pPr lvl="0" fontAlgn="base">
              <a:spcBef>
                <a:spcPct val="0"/>
              </a:spcBef>
              <a:spcAft>
                <a:spcPct val="0"/>
              </a:spcAft>
              <a:tabLst>
                <a:tab pos="625475" algn="l"/>
              </a:tabLst>
            </a:pPr>
            <a:r>
              <a:rPr lang="ru-RU" sz="1400" b="1" dirty="0" smtClean="0">
                <a:solidFill>
                  <a:srgbClr val="002060"/>
                </a:solidFill>
                <a:latin typeface="Calibri" pitchFamily="34" charset="0"/>
                <a:ea typeface="Calibri" pitchFamily="34" charset="0"/>
                <a:cs typeface="Times New Roman" pitchFamily="18" charset="0"/>
              </a:rPr>
              <a:t>                                   Тесты.</a:t>
            </a:r>
            <a:endParaRPr lang="ru-RU" sz="14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200" b="1" dirty="0" smtClean="0">
                <a:solidFill>
                  <a:srgbClr val="002060"/>
                </a:solidFill>
                <a:latin typeface="Arial" pitchFamily="34" charset="0"/>
                <a:ea typeface="Calibri" pitchFamily="34" charset="0"/>
                <a:cs typeface="Arial" pitchFamily="34" charset="0"/>
              </a:rPr>
              <a:t>Что необходимо сказать диспетчеру по приему вызовов, при подъеме трубки  (поступлении обращения)?</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Arial" pitchFamily="34" charset="0"/>
              </a:rPr>
              <a:t>           Скорая.</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Arial" pitchFamily="34" charset="0"/>
              </a:rPr>
              <a:t>           Скорая помощь Тольятти, слушаю вас</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Arial" pitchFamily="34" charset="0"/>
              </a:rPr>
              <a:t>           На поступивший звонок дать немедленный ответ и представиться по инструкции: скорая помощь Тольятти и назвать табельный номер</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Какие фразы запрещено употреблять при приеме вызова от пациента или его родственника?</a:t>
            </a:r>
            <a:endParaRPr lang="ru-RU" sz="11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Это ваша проблема</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Я уточню этот вопрос и обязательно с вами свяжусь</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Я вам ни чем помочь не могу</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Чем я могу вам помочь?</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Я вам могу порекомендовать</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           </a:t>
            </a:r>
            <a:r>
              <a:rPr lang="ru-RU" sz="1100" dirty="0" smtClean="0">
                <a:solidFill>
                  <a:srgbClr val="002060"/>
                </a:solidFill>
                <a:latin typeface="Calibri" pitchFamily="34" charset="0"/>
                <a:ea typeface="Calibri" pitchFamily="34" charset="0"/>
                <a:cs typeface="Times New Roman" pitchFamily="18" charset="0"/>
              </a:rPr>
              <a:t>Вы меня не поняли? Или слышать не хотите?</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Какое место вызова необходимо указать в КТ если вызов поступил например: Ставропольский р-н с. </a:t>
            </a:r>
            <a:r>
              <a:rPr lang="ru-RU" sz="1100" b="1" dirty="0" err="1" smtClean="0">
                <a:solidFill>
                  <a:srgbClr val="002060"/>
                </a:solidFill>
                <a:latin typeface="Calibri" pitchFamily="34" charset="0"/>
                <a:ea typeface="Calibri" pitchFamily="34" charset="0"/>
                <a:cs typeface="Times New Roman" pitchFamily="18" charset="0"/>
              </a:rPr>
              <a:t>Подстепки</a:t>
            </a:r>
            <a:r>
              <a:rPr lang="ru-RU" sz="1100" b="1" dirty="0" smtClean="0">
                <a:solidFill>
                  <a:srgbClr val="002060"/>
                </a:solidFill>
                <a:latin typeface="Calibri" pitchFamily="34" charset="0"/>
                <a:ea typeface="Calibri" pitchFamily="34" charset="0"/>
                <a:cs typeface="Times New Roman" pitchFamily="18" charset="0"/>
              </a:rPr>
              <a:t> ул. Набережная у магазина Магнит на улице?</a:t>
            </a:r>
            <a:endParaRPr lang="ru-RU" sz="11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квартира</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общественное место</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за пределами города</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улица</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Какой самый главный вопрос необходимо задать родственнику вызывающему скорую помощь?</a:t>
            </a:r>
            <a:endParaRPr lang="ru-RU" sz="11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          </a:t>
            </a:r>
            <a:r>
              <a:rPr lang="ru-RU" sz="1100" dirty="0" smtClean="0">
                <a:solidFill>
                  <a:srgbClr val="002060"/>
                </a:solidFill>
                <a:latin typeface="Calibri" pitchFamily="34" charset="0"/>
                <a:ea typeface="Calibri" pitchFamily="34" charset="0"/>
                <a:cs typeface="Times New Roman" pitchFamily="18" charset="0"/>
              </a:rPr>
              <a:t>Какие лекарственные препараты дали?</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может ли он самостоятельно передвигать?</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есть ли у вас носильщики?</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в сознании ли находится пациент?</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почему не вызвали врача из поликлиники?</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Если при поступлении вызова звонок сорвался, а вы не получили  всю необходимую информацию о пациенте, какими будут ваши дальнейшие действия?</a:t>
            </a:r>
            <a:endParaRPr lang="ru-RU" sz="11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             </a:t>
            </a:r>
            <a:r>
              <a:rPr lang="ru-RU" sz="1100" dirty="0" smtClean="0">
                <a:solidFill>
                  <a:srgbClr val="002060"/>
                </a:solidFill>
                <a:latin typeface="Calibri" pitchFamily="34" charset="0"/>
                <a:ea typeface="Calibri" pitchFamily="34" charset="0"/>
                <a:cs typeface="Times New Roman" pitchFamily="18" charset="0"/>
              </a:rPr>
              <a:t>Закроете карту как запрос информации</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При наличии адреса, отправите карту  с поводом плохо диспетчеру направления, а затем по указанному телефону свяжетесь с вызывающим или его родственника ( для коррекции карты)</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ждать когда данный пациент или его родственники еще раз перезвонят.</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  Если вызов (обращение) поступает от человека находящегося в алкогольном опьянении, который хамит, грубит и т.д. как вы поступите?</a:t>
            </a:r>
            <a:endParaRPr lang="ru-RU" sz="1100" b="1"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Положите трубку и не будите с ним разговаривать</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Максимально в короткий срок опросите больного и уточните у него точный адрес и жалобы, а в случае конфликтной ситуации         переведете вызов на старшего врача.</a:t>
            </a:r>
            <a:endParaRPr lang="ru-RU" sz="1100" dirty="0" smtClean="0">
              <a:solidFill>
                <a:srgbClr val="002060"/>
              </a:solidFill>
              <a:latin typeface="Arial" pitchFamily="34" charset="0"/>
              <a:cs typeface="Arial" pitchFamily="34" charset="0"/>
            </a:endParaRPr>
          </a:p>
          <a:p>
            <a:pPr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           Накричите на него и </a:t>
            </a:r>
            <a:r>
              <a:rPr lang="ru-RU" sz="1100" dirty="0" err="1" smtClean="0">
                <a:solidFill>
                  <a:srgbClr val="002060"/>
                </a:solidFill>
                <a:latin typeface="Calibri" pitchFamily="34" charset="0"/>
                <a:ea typeface="Calibri" pitchFamily="34" charset="0"/>
                <a:cs typeface="Times New Roman" pitchFamily="18" charset="0"/>
              </a:rPr>
              <a:t>сТщательно</a:t>
            </a:r>
            <a:r>
              <a:rPr lang="ru-RU" sz="1100" dirty="0" smtClean="0">
                <a:solidFill>
                  <a:srgbClr val="002060"/>
                </a:solidFill>
                <a:latin typeface="Calibri" pitchFamily="34" charset="0"/>
                <a:ea typeface="Calibri" pitchFamily="34" charset="0"/>
                <a:cs typeface="Times New Roman" pitchFamily="18" charset="0"/>
              </a:rPr>
              <a:t> его опросите, но вызов записывать не будите</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dirty="0" smtClean="0">
                <a:solidFill>
                  <a:srgbClr val="002060"/>
                </a:solidFill>
                <a:latin typeface="Calibri" pitchFamily="34" charset="0"/>
                <a:ea typeface="Calibri" pitchFamily="34" charset="0"/>
                <a:cs typeface="Times New Roman" pitchFamily="18" charset="0"/>
              </a:rPr>
              <a:t>кажите, чтоб вызвал, когда будет трезвым</a:t>
            </a:r>
            <a:endParaRPr lang="ru-RU" sz="11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25475" algn="l"/>
              </a:tabLst>
            </a:pPr>
            <a:r>
              <a:rPr lang="ru-RU" sz="1100" b="1" dirty="0" smtClean="0">
                <a:solidFill>
                  <a:srgbClr val="002060"/>
                </a:solidFill>
                <a:latin typeface="Calibri" pitchFamily="34" charset="0"/>
                <a:ea typeface="Calibri" pitchFamily="34" charset="0"/>
                <a:cs typeface="Times New Roman" pitchFamily="18" charset="0"/>
              </a:rPr>
              <a:t>          </a:t>
            </a:r>
            <a:endParaRPr lang="ru-RU" sz="1100" dirty="0" smtClean="0">
              <a:solidFill>
                <a:srgbClr val="002060"/>
              </a:solidFill>
              <a:latin typeface="Arial" pitchFamily="34" charset="0"/>
              <a:cs typeface="Arial" pitchFamily="34" charset="0"/>
            </a:endParaRPr>
          </a:p>
        </p:txBody>
      </p:sp>
    </p:spTree>
  </p:cSld>
  <p:clrMapOvr>
    <a:masterClrMapping/>
  </p:clrMapOvr>
  <p:transition spd="med" advClick="0" advTm="3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4572000" cy="338554"/>
          </a:xfrm>
          <a:prstGeom prst="rect">
            <a:avLst/>
          </a:prstGeom>
        </p:spPr>
        <p:txBody>
          <a:bodyPr>
            <a:spAutoFit/>
          </a:bodyPr>
          <a:lstStyle/>
          <a:p>
            <a:pPr algn="ctr"/>
            <a:r>
              <a:rPr lang="ru-RU" sz="1600" dirty="0" smtClean="0">
                <a:solidFill>
                  <a:srgbClr val="002060"/>
                </a:solidFill>
              </a:rPr>
              <a:t>. </a:t>
            </a:r>
            <a:endParaRPr lang="ru-RU" sz="1600" dirty="0">
              <a:solidFill>
                <a:srgbClr val="002060"/>
              </a:solidFill>
            </a:endParaRPr>
          </a:p>
        </p:txBody>
      </p:sp>
      <p:pic>
        <p:nvPicPr>
          <p:cNvPr id="5" name="8 Recording 201710-101623.mp3">
            <a:hlinkClick r:id="" action="ppaction://media"/>
          </p:cNvPr>
          <p:cNvPicPr>
            <a:picLocks noRot="1" noChangeAspect="1"/>
          </p:cNvPicPr>
          <p:nvPr>
            <a:audioFile r:link="rId1"/>
          </p:nvPr>
        </p:nvPicPr>
        <p:blipFill>
          <a:blip r:embed="rId3"/>
          <a:stretch>
            <a:fillRect/>
          </a:stretch>
        </p:blipFill>
        <p:spPr>
          <a:xfrm>
            <a:off x="285720" y="214290"/>
            <a:ext cx="244475" cy="244475"/>
          </a:xfrm>
          <a:prstGeom prst="rect">
            <a:avLst/>
          </a:prstGeom>
        </p:spPr>
      </p:pic>
      <p:pic>
        <p:nvPicPr>
          <p:cNvPr id="6" name="Рисунок 5" descr="photo_2023-06-23_13-38-36 (2).jpg"/>
          <p:cNvPicPr>
            <a:picLocks noGrp="1" noChangeAspect="1"/>
          </p:cNvPicPr>
          <p:nvPr isPhoto="1"/>
        </p:nvPicPr>
        <p:blipFill>
          <a:blip r:embed="rId4">
            <a:lum/>
          </a:blip>
          <a:stretch>
            <a:fillRect/>
          </a:stretch>
        </p:blipFill>
        <p:spPr>
          <a:xfrm>
            <a:off x="214282" y="571480"/>
            <a:ext cx="4500594" cy="6072230"/>
          </a:xfrm>
          <a:prstGeom prst="rect">
            <a:avLst/>
          </a:prstGeom>
          <a:noFill/>
          <a:ln>
            <a:noFill/>
          </a:ln>
        </p:spPr>
      </p:pic>
      <p:sp>
        <p:nvSpPr>
          <p:cNvPr id="7" name="Прямоугольник 6"/>
          <p:cNvSpPr/>
          <p:nvPr/>
        </p:nvSpPr>
        <p:spPr>
          <a:xfrm>
            <a:off x="5072066" y="500042"/>
            <a:ext cx="3786214" cy="4893647"/>
          </a:xfrm>
          <a:prstGeom prst="rect">
            <a:avLst/>
          </a:prstGeom>
        </p:spPr>
        <p:txBody>
          <a:bodyPr wrap="square">
            <a:spAutoFit/>
          </a:bodyPr>
          <a:lstStyle/>
          <a:p>
            <a:pPr lvl="0" fontAlgn="base">
              <a:spcBef>
                <a:spcPct val="0"/>
              </a:spcBef>
              <a:spcAft>
                <a:spcPct val="0"/>
              </a:spcAft>
              <a:buFontTx/>
              <a:buChar char="•"/>
              <a:tabLst>
                <a:tab pos="655638" algn="l"/>
              </a:tabLst>
            </a:pPr>
            <a:r>
              <a:rPr lang="ru-RU" sz="1200" b="1" dirty="0" smtClean="0">
                <a:solidFill>
                  <a:srgbClr val="002060"/>
                </a:solidFill>
                <a:latin typeface="Calibri" pitchFamily="34" charset="0"/>
                <a:ea typeface="Calibri" pitchFamily="34" charset="0"/>
                <a:cs typeface="Times New Roman" pitchFamily="18" charset="0"/>
              </a:rPr>
              <a:t>В каком случае вызов переводится на старшего врача?</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55638" algn="l"/>
              </a:tabLst>
            </a:pPr>
            <a:r>
              <a:rPr lang="ru-RU" sz="1200" dirty="0" smtClean="0">
                <a:solidFill>
                  <a:srgbClr val="002060"/>
                </a:solidFill>
                <a:latin typeface="Calibri" pitchFamily="34" charset="0"/>
                <a:ea typeface="Calibri" pitchFamily="34" charset="0"/>
                <a:cs typeface="Times New Roman" pitchFamily="18" charset="0"/>
              </a:rPr>
              <a:t>.В любой конфликтной ситуации</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55638" algn="l"/>
              </a:tabLst>
            </a:pPr>
            <a:r>
              <a:rPr lang="ru-RU" sz="1200" dirty="0" smtClean="0">
                <a:solidFill>
                  <a:srgbClr val="002060"/>
                </a:solidFill>
                <a:latin typeface="Calibri" pitchFamily="34" charset="0"/>
                <a:ea typeface="Calibri" pitchFamily="34" charset="0"/>
                <a:cs typeface="Times New Roman" pitchFamily="18" charset="0"/>
              </a:rPr>
              <a:t>. При поступлении перевозки из стационара</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55638" algn="l"/>
              </a:tabLst>
            </a:pPr>
            <a:r>
              <a:rPr lang="ru-RU" sz="1200" dirty="0" smtClean="0">
                <a:solidFill>
                  <a:srgbClr val="002060"/>
                </a:solidFill>
                <a:latin typeface="Calibri" pitchFamily="34" charset="0"/>
                <a:ea typeface="Calibri" pitchFamily="34" charset="0"/>
                <a:cs typeface="Times New Roman" pitchFamily="18" charset="0"/>
              </a:rPr>
              <a:t>. Потому, что так хочет пациент.</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55638" algn="l"/>
              </a:tabLst>
            </a:pPr>
            <a:r>
              <a:rPr lang="ru-RU" sz="1200" dirty="0" smtClean="0">
                <a:solidFill>
                  <a:srgbClr val="002060"/>
                </a:solidFill>
                <a:latin typeface="Calibri" pitchFamily="34" charset="0"/>
                <a:ea typeface="Calibri" pitchFamily="34" charset="0"/>
                <a:cs typeface="Times New Roman" pitchFamily="18" charset="0"/>
              </a:rPr>
              <a:t>. Если пациент считает, что бригада на вызове не оказала ему необходимую помощь и там произошел конфликт.</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buFontTx/>
              <a:buChar char="•"/>
              <a:tabLst>
                <a:tab pos="655638" algn="l"/>
              </a:tabLst>
            </a:pPr>
            <a:r>
              <a:rPr lang="ru-RU" sz="1200" b="1" dirty="0" smtClean="0">
                <a:solidFill>
                  <a:srgbClr val="002060"/>
                </a:solidFill>
                <a:latin typeface="Calibri" pitchFamily="34" charset="0"/>
                <a:ea typeface="Calibri" pitchFamily="34" charset="0"/>
                <a:cs typeface="Times New Roman" pitchFamily="18" charset="0"/>
              </a:rPr>
              <a:t>Сколько времени отводится на прием вызова?</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1. сколько потребуется</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2. до 90 сек</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3. 1 мин 30 сек</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4. не более 2 минут</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5. все ответы правильные</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b="1" dirty="0" smtClean="0">
                <a:solidFill>
                  <a:srgbClr val="002060"/>
                </a:solidFill>
                <a:latin typeface="Calibri" pitchFamily="34" charset="0"/>
                <a:ea typeface="Calibri" pitchFamily="34" charset="0"/>
                <a:cs typeface="Times New Roman" pitchFamily="18" charset="0"/>
              </a:rPr>
              <a:t>                                           </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b="1" dirty="0" smtClean="0">
                <a:solidFill>
                  <a:srgbClr val="002060"/>
                </a:solidFill>
                <a:latin typeface="Calibri" pitchFamily="34" charset="0"/>
                <a:ea typeface="Calibri" pitchFamily="34" charset="0"/>
                <a:cs typeface="Times New Roman" pitchFamily="18" charset="0"/>
              </a:rPr>
              <a:t>9) При опросе вызывающего первый вопрос:</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1. адрес</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2. что случилось</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3. назовите ваше Ф.И.О. и точную дату рождения</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4. что надо?</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b="1" dirty="0" smtClean="0">
                <a:solidFill>
                  <a:srgbClr val="002060"/>
                </a:solidFill>
                <a:latin typeface="Calibri" pitchFamily="34" charset="0"/>
                <a:ea typeface="Calibri" pitchFamily="34" charset="0"/>
                <a:cs typeface="Times New Roman" pitchFamily="18" charset="0"/>
              </a:rPr>
              <a:t>10)   Ваши действия при повторном звонке:</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1.  не брать трубку телефона</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      2.  найти карту вызова, выяснить изменения в самочувствии,           поставить  отметку в КТ (ускорение) и </a:t>
            </a:r>
            <a:r>
              <a:rPr lang="ru-RU" sz="1200" dirty="0" err="1" smtClean="0">
                <a:solidFill>
                  <a:srgbClr val="002060"/>
                </a:solidFill>
                <a:latin typeface="Calibri" pitchFamily="34" charset="0"/>
                <a:ea typeface="Calibri" pitchFamily="34" charset="0"/>
                <a:cs typeface="Times New Roman" pitchFamily="18" charset="0"/>
              </a:rPr>
              <a:t>т.д</a:t>
            </a:r>
            <a:endParaRPr lang="ru-RU" sz="1200" dirty="0" smtClean="0">
              <a:solidFill>
                <a:srgbClr val="002060"/>
              </a:solidFill>
              <a:latin typeface="Arial" pitchFamily="34" charset="0"/>
              <a:cs typeface="Arial" pitchFamily="34" charset="0"/>
            </a:endParaRPr>
          </a:p>
          <a:p>
            <a:pPr lvl="0" eaLnBrk="0" fontAlgn="base" hangingPunct="0">
              <a:spcBef>
                <a:spcPct val="0"/>
              </a:spcBef>
              <a:spcAft>
                <a:spcPct val="0"/>
              </a:spcAft>
              <a:tabLst>
                <a:tab pos="655638" algn="l"/>
              </a:tabLst>
            </a:pPr>
            <a:r>
              <a:rPr lang="ru-RU" sz="1200" dirty="0" smtClean="0">
                <a:solidFill>
                  <a:srgbClr val="002060"/>
                </a:solidFill>
                <a:latin typeface="Calibri" pitchFamily="34" charset="0"/>
                <a:ea typeface="Calibri" pitchFamily="34" charset="0"/>
                <a:cs typeface="Times New Roman" pitchFamily="18" charset="0"/>
              </a:rPr>
              <a:t>3.  записать новый КТ</a:t>
            </a:r>
            <a:endParaRPr lang="ru-RU" sz="1200" dirty="0" smtClean="0">
              <a:solidFill>
                <a:srgbClr val="002060"/>
              </a:solidFill>
              <a:latin typeface="Arial" pitchFamily="34" charset="0"/>
              <a:cs typeface="Arial" pitchFamily="34" charset="0"/>
            </a:endParaRPr>
          </a:p>
        </p:txBody>
      </p:sp>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_2023-06-23_13-38-36.jpg"/>
          <p:cNvPicPr>
            <a:picLocks noGrp="1" noChangeAspect="1"/>
          </p:cNvPicPr>
          <p:nvPr isPhoto="1"/>
        </p:nvPicPr>
        <p:blipFill>
          <a:blip r:embed="rId3">
            <a:lum bright="6000"/>
          </a:blip>
          <a:stretch>
            <a:fillRect/>
          </a:stretch>
        </p:blipFill>
        <p:spPr>
          <a:xfrm>
            <a:off x="3643306" y="500042"/>
            <a:ext cx="5143500" cy="5500726"/>
          </a:xfrm>
          <a:prstGeom prst="rect">
            <a:avLst/>
          </a:prstGeom>
          <a:noFill/>
          <a:ln>
            <a:noFill/>
          </a:ln>
        </p:spPr>
      </p:pic>
      <p:pic>
        <p:nvPicPr>
          <p:cNvPr id="3" name="10 Recording 202039-101623.mp3">
            <a:hlinkClick r:id="" action="ppaction://media"/>
          </p:cNvPr>
          <p:cNvPicPr>
            <a:picLocks noRot="1" noChangeAspect="1"/>
          </p:cNvPicPr>
          <p:nvPr>
            <a:audioFile r:link="rId1"/>
          </p:nvPr>
        </p:nvPicPr>
        <p:blipFill>
          <a:blip r:embed="rId4"/>
          <a:stretch>
            <a:fillRect/>
          </a:stretch>
        </p:blipFill>
        <p:spPr>
          <a:xfrm>
            <a:off x="357158" y="214290"/>
            <a:ext cx="244475" cy="244475"/>
          </a:xfrm>
          <a:prstGeom prst="rect">
            <a:avLst/>
          </a:prstGeom>
        </p:spPr>
      </p:pic>
      <p:sp>
        <p:nvSpPr>
          <p:cNvPr id="4" name="Прямоугольник 3"/>
          <p:cNvSpPr/>
          <p:nvPr/>
        </p:nvSpPr>
        <p:spPr>
          <a:xfrm>
            <a:off x="0" y="571480"/>
            <a:ext cx="4572000" cy="2308324"/>
          </a:xfrm>
          <a:prstGeom prst="rect">
            <a:avLst/>
          </a:prstGeom>
        </p:spPr>
        <p:txBody>
          <a:bodyPr>
            <a:spAutoFit/>
          </a:bodyPr>
          <a:lstStyle/>
          <a:p>
            <a:r>
              <a:rPr lang="ru-RU" dirty="0" smtClean="0">
                <a:solidFill>
                  <a:srgbClr val="002060"/>
                </a:solidFill>
              </a:rPr>
              <a:t> Система диалога постоянно усовершенствуется, благодаря этому медицинский сотрудник по приему вызовов, несмотря на грубость со стороны пациентов и их родственников, всегда может справиться со своими эмоциями, проявляя уважение и понимание к обращающимся</a:t>
            </a:r>
            <a:endParaRPr lang="ru-RU" dirty="0"/>
          </a:p>
        </p:txBody>
      </p:sp>
    </p:spTree>
  </p:cSld>
  <p:clrMapOvr>
    <a:masterClrMapping/>
  </p:clrMapOvr>
  <p:transition spd="med"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1Recording 202150-101623.mp3">
            <a:hlinkClick r:id="" action="ppaction://media"/>
          </p:cNvPr>
          <p:cNvPicPr>
            <a:picLocks noRot="1" noChangeAspect="1"/>
          </p:cNvPicPr>
          <p:nvPr>
            <a:audioFile r:link="rId1"/>
          </p:nvPr>
        </p:nvPicPr>
        <p:blipFill>
          <a:blip r:embed="rId3"/>
          <a:stretch>
            <a:fillRect/>
          </a:stretch>
        </p:blipFill>
        <p:spPr>
          <a:xfrm>
            <a:off x="785786" y="142852"/>
            <a:ext cx="244475" cy="244475"/>
          </a:xfrm>
          <a:prstGeom prst="rect">
            <a:avLst/>
          </a:prstGeom>
        </p:spPr>
      </p:pic>
      <p:pic>
        <p:nvPicPr>
          <p:cNvPr id="4" name="Рисунок 3" descr="photo_2023-06-22_15-57-34.jpg"/>
          <p:cNvPicPr>
            <a:picLocks noGrp="1" noChangeAspect="1"/>
          </p:cNvPicPr>
          <p:nvPr isPhoto="1"/>
        </p:nvPicPr>
        <p:blipFill>
          <a:blip r:embed="rId4">
            <a:lum/>
          </a:blip>
          <a:stretch>
            <a:fillRect/>
          </a:stretch>
        </p:blipFill>
        <p:spPr>
          <a:xfrm>
            <a:off x="214282" y="714356"/>
            <a:ext cx="4286280" cy="5786506"/>
          </a:xfrm>
          <a:prstGeom prst="rect">
            <a:avLst/>
          </a:prstGeom>
          <a:noFill/>
          <a:ln>
            <a:noFill/>
          </a:ln>
        </p:spPr>
      </p:pic>
      <p:pic>
        <p:nvPicPr>
          <p:cNvPr id="5" name="Рисунок 4" descr="photo_2023-06-22_15-57-34 (3).jpg"/>
          <p:cNvPicPr>
            <a:picLocks noGrp="1" noChangeAspect="1"/>
          </p:cNvPicPr>
          <p:nvPr isPhoto="1"/>
        </p:nvPicPr>
        <p:blipFill>
          <a:blip r:embed="rId5">
            <a:lum/>
          </a:blip>
          <a:stretch>
            <a:fillRect/>
          </a:stretch>
        </p:blipFill>
        <p:spPr>
          <a:xfrm>
            <a:off x="4714876" y="285728"/>
            <a:ext cx="4158907" cy="5500726"/>
          </a:xfrm>
          <a:prstGeom prst="rect">
            <a:avLst/>
          </a:prstGeom>
          <a:noFill/>
          <a:ln>
            <a:noFill/>
          </a:ln>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Recording 202257-101623.mp3">
            <a:hlinkClick r:id="" action="ppaction://media"/>
          </p:cNvPr>
          <p:cNvPicPr>
            <a:picLocks noRot="1" noChangeAspect="1"/>
          </p:cNvPicPr>
          <p:nvPr>
            <a:audioFile r:link="rId1"/>
          </p:nvPr>
        </p:nvPicPr>
        <p:blipFill>
          <a:blip r:embed="rId3"/>
          <a:stretch>
            <a:fillRect/>
          </a:stretch>
        </p:blipFill>
        <p:spPr>
          <a:xfrm>
            <a:off x="214282" y="142852"/>
            <a:ext cx="244475" cy="244475"/>
          </a:xfrm>
          <a:prstGeom prst="rect">
            <a:avLst/>
          </a:prstGeom>
        </p:spPr>
      </p:pic>
      <p:pic>
        <p:nvPicPr>
          <p:cNvPr id="8" name="Picture 2"/>
          <p:cNvPicPr>
            <a:picLocks noChangeAspect="1" noChangeArrowheads="1"/>
          </p:cNvPicPr>
          <p:nvPr/>
        </p:nvPicPr>
        <p:blipFill>
          <a:blip r:embed="rId4"/>
          <a:srcRect/>
          <a:stretch>
            <a:fillRect/>
          </a:stretch>
        </p:blipFill>
        <p:spPr bwMode="auto">
          <a:xfrm>
            <a:off x="857224" y="785794"/>
            <a:ext cx="7315200" cy="5435600"/>
          </a:xfrm>
          <a:prstGeom prst="rect">
            <a:avLst/>
          </a:prstGeom>
          <a:noFill/>
          <a:ln w="9525">
            <a:noFill/>
            <a:miter lim="800000"/>
            <a:headEnd/>
            <a:tailEnd/>
          </a:ln>
          <a:effectLst/>
        </p:spPr>
      </p:pic>
    </p:spTree>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3 Recording 202508-101623.mp3">
            <a:hlinkClick r:id="" action="ppaction://media"/>
          </p:cNvPr>
          <p:cNvPicPr>
            <a:picLocks noRot="1" noChangeAspect="1"/>
          </p:cNvPicPr>
          <p:nvPr>
            <a:audioFile r:link="rId1"/>
          </p:nvPr>
        </p:nvPicPr>
        <p:blipFill>
          <a:blip r:embed="rId3"/>
          <a:stretch>
            <a:fillRect/>
          </a:stretch>
        </p:blipFill>
        <p:spPr>
          <a:xfrm>
            <a:off x="428596" y="285728"/>
            <a:ext cx="244475" cy="244475"/>
          </a:xfrm>
          <a:prstGeom prst="rect">
            <a:avLst/>
          </a:prstGeom>
        </p:spPr>
      </p:pic>
      <p:pic>
        <p:nvPicPr>
          <p:cNvPr id="27649" name="Picture 1" descr="C:\Users\Comp1\Desktop\оперативный отдел\МОЕ ДЛЯ ДОКЛАДА\photo_2023-06-22_15-57-33.jpg"/>
          <p:cNvPicPr>
            <a:picLocks noChangeAspect="1" noChangeArrowheads="1"/>
          </p:cNvPicPr>
          <p:nvPr/>
        </p:nvPicPr>
        <p:blipFill>
          <a:blip r:embed="rId4"/>
          <a:srcRect/>
          <a:stretch>
            <a:fillRect/>
          </a:stretch>
        </p:blipFill>
        <p:spPr bwMode="auto">
          <a:xfrm>
            <a:off x="285720" y="785794"/>
            <a:ext cx="3476628" cy="4206876"/>
          </a:xfrm>
          <a:prstGeom prst="rect">
            <a:avLst/>
          </a:prstGeom>
          <a:noFill/>
        </p:spPr>
      </p:pic>
      <p:pic>
        <p:nvPicPr>
          <p:cNvPr id="27650" name="Picture 2" descr="C:\Users\Comp1\Desktop\оперативный отдел\МОЕ ДЛЯ ДОКЛАДА\photo_2023-06-20_21-04-28 (2).jpg"/>
          <p:cNvPicPr>
            <a:picLocks noChangeAspect="1" noChangeArrowheads="1"/>
          </p:cNvPicPr>
          <p:nvPr/>
        </p:nvPicPr>
        <p:blipFill>
          <a:blip r:embed="rId5"/>
          <a:srcRect/>
          <a:stretch>
            <a:fillRect/>
          </a:stretch>
        </p:blipFill>
        <p:spPr bwMode="auto">
          <a:xfrm>
            <a:off x="4929190" y="1500174"/>
            <a:ext cx="3738546" cy="5207008"/>
          </a:xfrm>
          <a:prstGeom prst="rect">
            <a:avLst/>
          </a:prstGeom>
          <a:noFill/>
        </p:spPr>
      </p:pic>
    </p:spTree>
  </p:cSld>
  <p:clrMapOvr>
    <a:masterClrMapping/>
  </p:clrMapOvr>
  <p:transition spd="med" advClick="0" advTm="3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hoto_2023-06-20_21-04-29 (2).jpg"/>
          <p:cNvPicPr>
            <a:picLocks noGrp="1" noChangeAspect="1"/>
          </p:cNvPicPr>
          <p:nvPr isPhoto="1"/>
        </p:nvPicPr>
        <p:blipFill>
          <a:blip r:embed="rId3">
            <a:lum/>
          </a:blip>
          <a:stretch>
            <a:fillRect/>
          </a:stretch>
        </p:blipFill>
        <p:spPr>
          <a:xfrm>
            <a:off x="285720" y="357166"/>
            <a:ext cx="3071834" cy="3214710"/>
          </a:xfrm>
          <a:prstGeom prst="rect">
            <a:avLst/>
          </a:prstGeom>
          <a:noFill/>
          <a:ln>
            <a:noFill/>
          </a:ln>
        </p:spPr>
      </p:pic>
      <p:pic>
        <p:nvPicPr>
          <p:cNvPr id="2" name="Рисунок 1" descr="photo_2023-06-22_15-57-27 (3).jpg"/>
          <p:cNvPicPr>
            <a:picLocks noGrp="1" noChangeAspect="1"/>
          </p:cNvPicPr>
          <p:nvPr isPhoto="1"/>
        </p:nvPicPr>
        <p:blipFill>
          <a:blip r:embed="rId4">
            <a:lum/>
          </a:blip>
          <a:srcRect l="15278"/>
          <a:stretch>
            <a:fillRect/>
          </a:stretch>
        </p:blipFill>
        <p:spPr>
          <a:xfrm>
            <a:off x="2500298" y="3000372"/>
            <a:ext cx="3143272" cy="3714776"/>
          </a:xfrm>
          <a:prstGeom prst="rect">
            <a:avLst/>
          </a:prstGeom>
          <a:noFill/>
          <a:ln>
            <a:noFill/>
          </a:ln>
        </p:spPr>
      </p:pic>
      <p:pic>
        <p:nvPicPr>
          <p:cNvPr id="4" name="Рисунок 3" descr="photo_2023-06-20_21-04-30 (2).jpg"/>
          <p:cNvPicPr>
            <a:picLocks noGrp="1" noChangeAspect="1"/>
          </p:cNvPicPr>
          <p:nvPr isPhoto="1"/>
        </p:nvPicPr>
        <p:blipFill>
          <a:blip r:embed="rId5">
            <a:lum/>
          </a:blip>
          <a:stretch>
            <a:fillRect/>
          </a:stretch>
        </p:blipFill>
        <p:spPr>
          <a:xfrm>
            <a:off x="5429256" y="214290"/>
            <a:ext cx="3214674" cy="4018370"/>
          </a:xfrm>
          <a:prstGeom prst="rect">
            <a:avLst/>
          </a:prstGeom>
          <a:noFill/>
          <a:ln>
            <a:noFill/>
          </a:ln>
        </p:spPr>
      </p:pic>
      <p:pic>
        <p:nvPicPr>
          <p:cNvPr id="5" name="14 Recording 202625-101623.mp3">
            <a:hlinkClick r:id="" action="ppaction://media"/>
          </p:cNvPr>
          <p:cNvPicPr>
            <a:picLocks noRot="1" noChangeAspect="1"/>
          </p:cNvPicPr>
          <p:nvPr>
            <a:audioFile r:link="rId1"/>
          </p:nvPr>
        </p:nvPicPr>
        <p:blipFill>
          <a:blip r:embed="rId6"/>
          <a:stretch>
            <a:fillRect/>
          </a:stretch>
        </p:blipFill>
        <p:spPr>
          <a:xfrm>
            <a:off x="285720" y="0"/>
            <a:ext cx="244475" cy="244475"/>
          </a:xfrm>
          <a:prstGeom prst="rect">
            <a:avLst/>
          </a:prstGeom>
        </p:spPr>
      </p:pic>
    </p:spTree>
  </p:cSld>
  <p:clrMapOvr>
    <a:masterClrMapping/>
  </p:clrMapOvr>
  <p:transition spd="med" advClick="0" advTm="3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_2023-06-09_14-00-43 (3).jpg"/>
          <p:cNvPicPr>
            <a:picLocks noGrp="1" noChangeAspect="1"/>
          </p:cNvPicPr>
          <p:nvPr isPhoto="1"/>
        </p:nvPicPr>
        <p:blipFill>
          <a:blip r:embed="rId4" cstate="print">
            <a:lum/>
          </a:blip>
          <a:stretch>
            <a:fillRect/>
          </a:stretch>
        </p:blipFill>
        <p:spPr>
          <a:xfrm>
            <a:off x="428596" y="714356"/>
            <a:ext cx="2857520" cy="3786214"/>
          </a:xfrm>
          <a:prstGeom prst="rect">
            <a:avLst/>
          </a:prstGeom>
          <a:noFill/>
          <a:ln>
            <a:noFill/>
          </a:ln>
        </p:spPr>
      </p:pic>
      <p:pic>
        <p:nvPicPr>
          <p:cNvPr id="3" name="Рисунок 2" descr="photo_2023-06-20_16-06-42.jpg"/>
          <p:cNvPicPr>
            <a:picLocks noGrp="1" noChangeAspect="1"/>
          </p:cNvPicPr>
          <p:nvPr isPhoto="1"/>
        </p:nvPicPr>
        <p:blipFill>
          <a:blip r:embed="rId5">
            <a:lum/>
          </a:blip>
          <a:stretch>
            <a:fillRect/>
          </a:stretch>
        </p:blipFill>
        <p:spPr>
          <a:xfrm>
            <a:off x="5715008" y="642918"/>
            <a:ext cx="3071798" cy="3839775"/>
          </a:xfrm>
          <a:prstGeom prst="rect">
            <a:avLst/>
          </a:prstGeom>
          <a:noFill/>
          <a:ln>
            <a:noFill/>
          </a:ln>
        </p:spPr>
      </p:pic>
      <p:sp>
        <p:nvSpPr>
          <p:cNvPr id="4" name="Прямоугольник 3"/>
          <p:cNvSpPr/>
          <p:nvPr/>
        </p:nvSpPr>
        <p:spPr>
          <a:xfrm>
            <a:off x="2643174" y="285728"/>
            <a:ext cx="3723905" cy="461665"/>
          </a:xfrm>
          <a:prstGeom prst="rect">
            <a:avLst/>
          </a:prstGeom>
        </p:spPr>
        <p:txBody>
          <a:bodyPr wrap="none">
            <a:spAutoFit/>
          </a:bodyPr>
          <a:lstStyle/>
          <a:p>
            <a:r>
              <a:rPr lang="ru-RU" sz="2400" dirty="0" smtClean="0">
                <a:solidFill>
                  <a:srgbClr val="002060"/>
                </a:solidFill>
              </a:rPr>
              <a:t>Диспетчера направления</a:t>
            </a:r>
            <a:endParaRPr lang="ru-RU" sz="2400" dirty="0">
              <a:solidFill>
                <a:srgbClr val="002060"/>
              </a:solidFill>
            </a:endParaRPr>
          </a:p>
        </p:txBody>
      </p:sp>
      <p:sp>
        <p:nvSpPr>
          <p:cNvPr id="5" name="Прямоугольник 4"/>
          <p:cNvSpPr/>
          <p:nvPr/>
        </p:nvSpPr>
        <p:spPr>
          <a:xfrm>
            <a:off x="1357290" y="4786322"/>
            <a:ext cx="6858048" cy="1200329"/>
          </a:xfrm>
          <a:prstGeom prst="rect">
            <a:avLst/>
          </a:prstGeom>
        </p:spPr>
        <p:txBody>
          <a:bodyPr wrap="square">
            <a:spAutoFit/>
          </a:bodyPr>
          <a:lstStyle/>
          <a:p>
            <a:pPr algn="ctr"/>
            <a:r>
              <a:rPr lang="ru-RU" dirty="0" smtClean="0">
                <a:solidFill>
                  <a:srgbClr val="002060"/>
                </a:solidFill>
              </a:rPr>
              <a:t>Наша работа требует не только определённых знаний и навыков, но и моральных и нравственных качеств, мало знать, нужно ещё на интуитивном уровне понимать и ощущать, что сейчас необходимо сказать и как поступить. </a:t>
            </a:r>
            <a:endParaRPr lang="ru-RU" dirty="0">
              <a:solidFill>
                <a:srgbClr val="002060"/>
              </a:solidFill>
            </a:endParaRPr>
          </a:p>
        </p:txBody>
      </p:sp>
      <p:pic>
        <p:nvPicPr>
          <p:cNvPr id="6" name="15 Recording 202731-101623.mp3">
            <a:hlinkClick r:id="" action="ppaction://media"/>
          </p:cNvPr>
          <p:cNvPicPr>
            <a:picLocks noRot="1" noChangeAspect="1"/>
          </p:cNvPicPr>
          <p:nvPr>
            <a:audioFile r:link="rId1"/>
          </p:nvPr>
        </p:nvPicPr>
        <p:blipFill>
          <a:blip r:embed="rId6"/>
          <a:stretch>
            <a:fillRect/>
          </a:stretch>
        </p:blipFill>
        <p:spPr>
          <a:xfrm>
            <a:off x="500034" y="214290"/>
            <a:ext cx="244475" cy="244475"/>
          </a:xfrm>
          <a:prstGeom prst="rect">
            <a:avLst/>
          </a:prstGeom>
        </p:spPr>
      </p:pic>
    </p:spTree>
  </p:cSld>
  <p:clrMapOvr>
    <a:masterClrMapping/>
  </p:clrMapOvr>
  <p:transition spd="med" advClick="0" advTm="3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низ 2"/>
          <p:cNvSpPr/>
          <p:nvPr/>
        </p:nvSpPr>
        <p:spPr>
          <a:xfrm>
            <a:off x="3473450" y="1117600"/>
            <a:ext cx="323850" cy="660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65" name="Rectangle 17"/>
          <p:cNvSpPr>
            <a:spLocks noChangeArrowheads="1"/>
          </p:cNvSpPr>
          <p:nvPr/>
        </p:nvSpPr>
        <p:spPr bwMode="auto">
          <a:xfrm>
            <a:off x="0" y="45720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16300" algn="l"/>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63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63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76300" algn="l"/>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763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763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763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94063" algn="l"/>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94063"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94063"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16 Recording 203418-101623.mp3">
            <a:hlinkClick r:id="" action="ppaction://media"/>
          </p:cNvPr>
          <p:cNvPicPr>
            <a:picLocks noRot="1" noChangeAspect="1"/>
          </p:cNvPicPr>
          <p:nvPr>
            <a:audioFile r:link="rId1"/>
          </p:nvPr>
        </p:nvPicPr>
        <p:blipFill>
          <a:blip r:embed="rId3"/>
          <a:stretch>
            <a:fillRect/>
          </a:stretch>
        </p:blipFill>
        <p:spPr>
          <a:xfrm>
            <a:off x="142844" y="714356"/>
            <a:ext cx="244475" cy="244475"/>
          </a:xfrm>
          <a:prstGeom prst="rect">
            <a:avLst/>
          </a:prstGeom>
        </p:spPr>
      </p:pic>
      <p:pic>
        <p:nvPicPr>
          <p:cNvPr id="20" name="Рисунок 19" descr="photo_2023-06-20_16-06-41.jpg"/>
          <p:cNvPicPr>
            <a:picLocks noGrp="1" noChangeAspect="1"/>
          </p:cNvPicPr>
          <p:nvPr isPhoto="1"/>
        </p:nvPicPr>
        <p:blipFill>
          <a:blip r:embed="rId4">
            <a:lum/>
          </a:blip>
          <a:stretch>
            <a:fillRect/>
          </a:stretch>
        </p:blipFill>
        <p:spPr>
          <a:xfrm>
            <a:off x="4643438" y="428604"/>
            <a:ext cx="3857652" cy="4000528"/>
          </a:xfrm>
          <a:prstGeom prst="rect">
            <a:avLst/>
          </a:prstGeom>
          <a:noFill/>
          <a:ln>
            <a:noFill/>
          </a:ln>
        </p:spPr>
      </p:pic>
      <p:pic>
        <p:nvPicPr>
          <p:cNvPr id="21" name="Рисунок 20" descr="photo_2023-06-20_21-04-25.jpg"/>
          <p:cNvPicPr>
            <a:picLocks noGrp="1" noChangeAspect="1"/>
          </p:cNvPicPr>
          <p:nvPr isPhoto="1"/>
        </p:nvPicPr>
        <p:blipFill>
          <a:blip r:embed="rId5">
            <a:lum/>
          </a:blip>
          <a:stretch>
            <a:fillRect/>
          </a:stretch>
        </p:blipFill>
        <p:spPr>
          <a:xfrm>
            <a:off x="357158" y="142852"/>
            <a:ext cx="4043392" cy="5072074"/>
          </a:xfrm>
          <a:prstGeom prst="rect">
            <a:avLst/>
          </a:prstGeom>
          <a:noFill/>
          <a:ln>
            <a:noFill/>
          </a:ln>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8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 Recording 204545-101623.mp3">
            <a:hlinkClick r:id="" action="ppaction://media"/>
          </p:cNvPr>
          <p:cNvPicPr>
            <a:picLocks noRot="1" noChangeAspect="1"/>
          </p:cNvPicPr>
          <p:nvPr>
            <a:audioFile r:link="rId1"/>
          </p:nvPr>
        </p:nvPicPr>
        <p:blipFill>
          <a:blip r:embed="rId3"/>
          <a:stretch>
            <a:fillRect/>
          </a:stretch>
        </p:blipFill>
        <p:spPr>
          <a:xfrm>
            <a:off x="214282" y="214290"/>
            <a:ext cx="244475" cy="244475"/>
          </a:xfrm>
          <a:prstGeom prst="rect">
            <a:avLst/>
          </a:prstGeom>
        </p:spPr>
      </p:pic>
      <p:sp>
        <p:nvSpPr>
          <p:cNvPr id="5" name="Блок-схема: альтернативный процесс 4"/>
          <p:cNvSpPr/>
          <p:nvPr/>
        </p:nvSpPr>
        <p:spPr>
          <a:xfrm>
            <a:off x="565150" y="355600"/>
            <a:ext cx="7650188" cy="762000"/>
          </a:xfrm>
          <a:prstGeom prst="flowChartAlternateProcess">
            <a:avLst/>
          </a:prstGeom>
          <a:gradFill flip="none" rotWithShape="1">
            <a:gsLst>
              <a:gs pos="0">
                <a:schemeClr val="accent4">
                  <a:lumMod val="20000"/>
                  <a:lumOff val="80000"/>
                </a:schemeClr>
              </a:gs>
              <a:gs pos="51000">
                <a:srgbClr val="FEE7F2"/>
              </a:gs>
              <a:gs pos="83000">
                <a:schemeClr val="accent6">
                  <a:lumMod val="40000"/>
                  <a:lumOff val="60000"/>
                </a:schemeClr>
              </a:gs>
              <a:gs pos="91000">
                <a:srgbClr val="FBA97D"/>
              </a:gs>
              <a:gs pos="95000">
                <a:srgbClr val="FBD49C"/>
              </a:gs>
              <a:gs pos="100000">
                <a:srgbClr val="FEE7F2"/>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900" dirty="0">
                <a:solidFill>
                  <a:srgbClr val="000000"/>
                </a:solidFill>
                <a:effectLst/>
                <a:latin typeface="Arial Black"/>
                <a:ea typeface="Calibri"/>
                <a:cs typeface="Times New Roman"/>
              </a:rPr>
              <a:t>ПРИ ПОСТУПЛЕНИИ ВЫЗОВА </a:t>
            </a:r>
            <a:r>
              <a:rPr lang="en-US" sz="900" dirty="0">
                <a:solidFill>
                  <a:srgbClr val="000000"/>
                </a:solidFill>
                <a:effectLst/>
                <a:latin typeface="Arial Black"/>
                <a:ea typeface="Calibri"/>
                <a:cs typeface="Times New Roman"/>
              </a:rPr>
              <a:t>I </a:t>
            </a:r>
            <a:r>
              <a:rPr lang="ru-RU" sz="900" dirty="0">
                <a:solidFill>
                  <a:srgbClr val="000000"/>
                </a:solidFill>
                <a:effectLst/>
                <a:latin typeface="Arial Black"/>
                <a:ea typeface="Calibri"/>
                <a:cs typeface="Times New Roman"/>
              </a:rPr>
              <a:t>и </a:t>
            </a:r>
            <a:r>
              <a:rPr lang="en-US" sz="900" dirty="0">
                <a:solidFill>
                  <a:srgbClr val="000000"/>
                </a:solidFill>
                <a:effectLst/>
                <a:latin typeface="Arial Black"/>
                <a:ea typeface="Calibri"/>
                <a:cs typeface="Times New Roman"/>
              </a:rPr>
              <a:t>II</a:t>
            </a:r>
            <a:r>
              <a:rPr lang="ru-RU" sz="900" dirty="0">
                <a:solidFill>
                  <a:srgbClr val="000000"/>
                </a:solidFill>
                <a:effectLst/>
                <a:latin typeface="Arial Black"/>
                <a:ea typeface="Calibri"/>
                <a:cs typeface="Times New Roman"/>
              </a:rPr>
              <a:t> КАТЕГОРИИ СРОЧНОЧНОСТИ </a:t>
            </a:r>
            <a:endParaRPr lang="ru-RU" sz="900" dirty="0">
              <a:effectLst/>
              <a:ea typeface="Calibri"/>
              <a:cs typeface="Times New Roman"/>
            </a:endParaRPr>
          </a:p>
          <a:p>
            <a:pPr algn="ctr">
              <a:lnSpc>
                <a:spcPct val="115000"/>
              </a:lnSpc>
              <a:spcAft>
                <a:spcPts val="1000"/>
              </a:spcAft>
            </a:pPr>
            <a:r>
              <a:rPr lang="ru-RU" sz="900" dirty="0">
                <a:solidFill>
                  <a:srgbClr val="000000"/>
                </a:solidFill>
                <a:effectLst/>
                <a:latin typeface="Arial Black"/>
                <a:ea typeface="Calibri"/>
                <a:cs typeface="Times New Roman"/>
              </a:rPr>
              <a:t>ДИСПЕТЧЕР НАПРАВЛЕНИЯ ПОДСТАНЦИИ СООБЩАЕТ:</a:t>
            </a:r>
            <a:endParaRPr lang="ru-RU" sz="900" dirty="0">
              <a:effectLst/>
              <a:ea typeface="Calibri"/>
              <a:cs typeface="Times New Roman"/>
            </a:endParaRPr>
          </a:p>
        </p:txBody>
      </p:sp>
      <p:sp>
        <p:nvSpPr>
          <p:cNvPr id="6" name="Капля 5"/>
          <p:cNvSpPr/>
          <p:nvPr/>
        </p:nvSpPr>
        <p:spPr>
          <a:xfrm>
            <a:off x="928662" y="1571612"/>
            <a:ext cx="2124108" cy="1214446"/>
          </a:xfrm>
          <a:prstGeom prst="teardrop">
            <a:avLst>
              <a:gd name="adj" fmla="val 115106"/>
            </a:avLst>
          </a:prstGeom>
          <a:gradFill>
            <a:gsLst>
              <a:gs pos="0">
                <a:schemeClr val="accent4">
                  <a:lumMod val="20000"/>
                  <a:lumOff val="80000"/>
                </a:schemeClr>
              </a:gs>
              <a:gs pos="51000">
                <a:srgbClr val="FEE7F2"/>
              </a:gs>
              <a:gs pos="83000">
                <a:schemeClr val="accent6">
                  <a:lumMod val="40000"/>
                  <a:lumOff val="60000"/>
                </a:schemeClr>
              </a:gs>
              <a:gs pos="91000">
                <a:srgbClr val="FBA97D"/>
              </a:gs>
              <a:gs pos="95000">
                <a:srgbClr val="FBD49C"/>
              </a:gs>
              <a:gs pos="100000">
                <a:srgbClr val="FEE7F2"/>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dirty="0">
                <a:solidFill>
                  <a:srgbClr val="000000"/>
                </a:solidFill>
                <a:effectLst/>
                <a:ea typeface="Calibri"/>
                <a:cs typeface="Times New Roman"/>
              </a:rPr>
              <a:t>ВСЕМ </a:t>
            </a:r>
            <a:r>
              <a:rPr lang="ru-RU" sz="900" dirty="0">
                <a:solidFill>
                  <a:srgbClr val="000000"/>
                </a:solidFill>
                <a:effectLst/>
                <a:ea typeface="Calibri"/>
                <a:cs typeface="Times New Roman"/>
              </a:rPr>
              <a:t>ДИСПЕТЧЕРАМ НАПРАВЛЕНИ</a:t>
            </a:r>
            <a:r>
              <a:rPr lang="ru-RU" sz="1100" dirty="0">
                <a:solidFill>
                  <a:srgbClr val="000000"/>
                </a:solidFill>
                <a:effectLst/>
                <a:ea typeface="Calibri"/>
                <a:cs typeface="Times New Roman"/>
              </a:rPr>
              <a:t>Я</a:t>
            </a:r>
            <a:endParaRPr lang="ru-RU" sz="1100" dirty="0">
              <a:effectLst/>
              <a:ea typeface="Calibri"/>
              <a:cs typeface="Times New Roman"/>
            </a:endParaRPr>
          </a:p>
        </p:txBody>
      </p:sp>
      <p:sp>
        <p:nvSpPr>
          <p:cNvPr id="7" name="Капля 6"/>
          <p:cNvSpPr/>
          <p:nvPr/>
        </p:nvSpPr>
        <p:spPr>
          <a:xfrm>
            <a:off x="1214414" y="3000372"/>
            <a:ext cx="1857388" cy="1214446"/>
          </a:xfrm>
          <a:prstGeom prst="teardrop">
            <a:avLst>
              <a:gd name="adj" fmla="val 115106"/>
            </a:avLst>
          </a:prstGeom>
          <a:gradFill>
            <a:gsLst>
              <a:gs pos="0">
                <a:srgbClr val="8064A2">
                  <a:lumMod val="20000"/>
                  <a:lumOff val="80000"/>
                </a:srgbClr>
              </a:gs>
              <a:gs pos="51000">
                <a:srgbClr val="FEE7F2"/>
              </a:gs>
              <a:gs pos="83000">
                <a:srgbClr val="F79646">
                  <a:lumMod val="40000"/>
                  <a:lumOff val="60000"/>
                </a:srgbClr>
              </a:gs>
              <a:gs pos="91000">
                <a:srgbClr val="FBA97D"/>
              </a:gs>
              <a:gs pos="95000">
                <a:srgbClr val="FBD49C"/>
              </a:gs>
              <a:gs pos="100000">
                <a:srgbClr val="FEE7F2"/>
              </a:gs>
            </a:gsLst>
            <a:lin ang="162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800" dirty="0">
                <a:solidFill>
                  <a:srgbClr val="000000"/>
                </a:solidFill>
                <a:effectLst/>
                <a:latin typeface="Calibri"/>
                <a:ea typeface="Calibri"/>
                <a:cs typeface="Times New Roman"/>
              </a:rPr>
              <a:t>ПОИСК СВОБОДНОЙ БРИГАДЫ ИЛИ НЕ ПРИБЫВШЕЙ НА ВЫЗОВ (</a:t>
            </a:r>
            <a:r>
              <a:rPr lang="en-US" sz="800" dirty="0">
                <a:solidFill>
                  <a:srgbClr val="000000"/>
                </a:solidFill>
                <a:effectLst/>
                <a:latin typeface="Calibri"/>
                <a:ea typeface="Calibri"/>
                <a:cs typeface="Times New Roman"/>
              </a:rPr>
              <a:t>III</a:t>
            </a:r>
            <a:r>
              <a:rPr lang="ru-RU" sz="800" dirty="0">
                <a:solidFill>
                  <a:srgbClr val="000000"/>
                </a:solidFill>
                <a:effectLst/>
                <a:latin typeface="Calibri"/>
                <a:ea typeface="Calibri"/>
                <a:cs typeface="Times New Roman"/>
              </a:rPr>
              <a:t> –</a:t>
            </a:r>
            <a:r>
              <a:rPr lang="en-US" sz="800" dirty="0">
                <a:solidFill>
                  <a:srgbClr val="000000"/>
                </a:solidFill>
                <a:effectLst/>
                <a:latin typeface="Calibri"/>
                <a:ea typeface="Calibri"/>
                <a:cs typeface="Times New Roman"/>
              </a:rPr>
              <a:t>IV </a:t>
            </a:r>
            <a:r>
              <a:rPr lang="ru-RU" sz="1100" dirty="0">
                <a:solidFill>
                  <a:srgbClr val="000000"/>
                </a:solidFill>
                <a:effectLst/>
                <a:latin typeface="Calibri"/>
                <a:ea typeface="Calibri"/>
                <a:cs typeface="Times New Roman"/>
              </a:rPr>
              <a:t>СР.) </a:t>
            </a:r>
            <a:endParaRPr lang="ru-RU" sz="1100" dirty="0">
              <a:effectLst/>
              <a:latin typeface="Calibri"/>
              <a:ea typeface="Calibri"/>
              <a:cs typeface="Times New Roman"/>
            </a:endParaRPr>
          </a:p>
        </p:txBody>
      </p:sp>
      <p:sp>
        <p:nvSpPr>
          <p:cNvPr id="8" name="Капля 7"/>
          <p:cNvSpPr/>
          <p:nvPr/>
        </p:nvSpPr>
        <p:spPr>
          <a:xfrm>
            <a:off x="714348" y="4714884"/>
            <a:ext cx="2714644" cy="1428759"/>
          </a:xfrm>
          <a:prstGeom prst="teardrop">
            <a:avLst>
              <a:gd name="adj" fmla="val 115106"/>
            </a:avLst>
          </a:prstGeom>
          <a:gradFill>
            <a:gsLst>
              <a:gs pos="0">
                <a:srgbClr val="8064A2">
                  <a:lumMod val="20000"/>
                  <a:lumOff val="80000"/>
                </a:srgbClr>
              </a:gs>
              <a:gs pos="51000">
                <a:srgbClr val="FEE7F2"/>
              </a:gs>
              <a:gs pos="83000">
                <a:srgbClr val="F79646">
                  <a:lumMod val="40000"/>
                  <a:lumOff val="60000"/>
                </a:srgbClr>
              </a:gs>
              <a:gs pos="91000">
                <a:srgbClr val="FBA97D"/>
              </a:gs>
              <a:gs pos="95000">
                <a:srgbClr val="FBD49C"/>
              </a:gs>
              <a:gs pos="100000">
                <a:srgbClr val="FEE7F2"/>
              </a:gs>
            </a:gsLst>
            <a:lin ang="162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900" dirty="0">
                <a:solidFill>
                  <a:srgbClr val="000000"/>
                </a:solidFill>
                <a:effectLst/>
                <a:latin typeface="Calibri"/>
                <a:ea typeface="Calibri"/>
                <a:cs typeface="Times New Roman"/>
              </a:rPr>
              <a:t>ОБЗВОН БРИГАД, ПРИБЫВШИХ В СТАЦИОНАР, БРИГАД, НАХОДЯЩИХСЯ НА ВЫЗОВЕ (</a:t>
            </a:r>
            <a:r>
              <a:rPr lang="en-US" sz="900" dirty="0">
                <a:solidFill>
                  <a:srgbClr val="000000"/>
                </a:solidFill>
                <a:effectLst/>
                <a:latin typeface="Calibri"/>
                <a:ea typeface="Calibri"/>
                <a:cs typeface="Times New Roman"/>
              </a:rPr>
              <a:t>III</a:t>
            </a:r>
            <a:r>
              <a:rPr lang="ru-RU" sz="900" dirty="0">
                <a:solidFill>
                  <a:srgbClr val="000000"/>
                </a:solidFill>
                <a:effectLst/>
                <a:latin typeface="Calibri"/>
                <a:ea typeface="Calibri"/>
                <a:cs typeface="Times New Roman"/>
              </a:rPr>
              <a:t>-</a:t>
            </a:r>
            <a:r>
              <a:rPr lang="en-US" sz="900" dirty="0">
                <a:solidFill>
                  <a:srgbClr val="000000"/>
                </a:solidFill>
                <a:effectLst/>
                <a:latin typeface="Calibri"/>
                <a:ea typeface="Calibri"/>
                <a:cs typeface="Times New Roman"/>
              </a:rPr>
              <a:t>IV </a:t>
            </a:r>
            <a:r>
              <a:rPr lang="ru-RU" sz="900" dirty="0">
                <a:solidFill>
                  <a:srgbClr val="000000"/>
                </a:solidFill>
                <a:effectLst/>
                <a:latin typeface="Calibri"/>
                <a:ea typeface="Calibri"/>
                <a:cs typeface="Times New Roman"/>
              </a:rPr>
              <a:t>СР) В ТЕЧЕНИЕ  30 МИНУТ.</a:t>
            </a:r>
            <a:endParaRPr lang="ru-RU" sz="900" dirty="0">
              <a:effectLst/>
              <a:latin typeface="Calibri"/>
              <a:ea typeface="Calibri"/>
              <a:cs typeface="Times New Roman"/>
            </a:endParaRPr>
          </a:p>
        </p:txBody>
      </p:sp>
      <p:sp>
        <p:nvSpPr>
          <p:cNvPr id="9" name="Капля 8"/>
          <p:cNvSpPr/>
          <p:nvPr/>
        </p:nvSpPr>
        <p:spPr>
          <a:xfrm flipH="1">
            <a:off x="5286380" y="1571612"/>
            <a:ext cx="2643206" cy="1285884"/>
          </a:xfrm>
          <a:prstGeom prst="teardrop">
            <a:avLst>
              <a:gd name="adj" fmla="val 109386"/>
            </a:avLst>
          </a:prstGeom>
          <a:gradFill>
            <a:gsLst>
              <a:gs pos="0">
                <a:srgbClr val="8064A2">
                  <a:lumMod val="20000"/>
                  <a:lumOff val="80000"/>
                </a:srgbClr>
              </a:gs>
              <a:gs pos="51000">
                <a:srgbClr val="FEE7F2"/>
              </a:gs>
              <a:gs pos="83000">
                <a:srgbClr val="F79646">
                  <a:lumMod val="40000"/>
                  <a:lumOff val="60000"/>
                </a:srgbClr>
              </a:gs>
              <a:gs pos="91000">
                <a:srgbClr val="FBA97D"/>
              </a:gs>
              <a:gs pos="95000">
                <a:srgbClr val="FBD49C"/>
              </a:gs>
              <a:gs pos="100000">
                <a:srgbClr val="FEE7F2"/>
              </a:gs>
            </a:gsLst>
            <a:lin ang="162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dirty="0">
                <a:solidFill>
                  <a:srgbClr val="002060"/>
                </a:solidFill>
                <a:effectLst/>
                <a:latin typeface="Calibri"/>
                <a:ea typeface="Calibri"/>
                <a:cs typeface="Times New Roman"/>
              </a:rPr>
              <a:t>СТАРШЕМУ ДИСПЕТЧЕРУ</a:t>
            </a:r>
          </a:p>
        </p:txBody>
      </p:sp>
      <p:sp>
        <p:nvSpPr>
          <p:cNvPr id="10" name="Капля 9"/>
          <p:cNvSpPr/>
          <p:nvPr/>
        </p:nvSpPr>
        <p:spPr>
          <a:xfrm flipH="1">
            <a:off x="5572132" y="3214686"/>
            <a:ext cx="2214578" cy="1000132"/>
          </a:xfrm>
          <a:prstGeom prst="teardrop">
            <a:avLst>
              <a:gd name="adj" fmla="val 109386"/>
            </a:avLst>
          </a:prstGeom>
          <a:gradFill>
            <a:gsLst>
              <a:gs pos="0">
                <a:srgbClr val="8064A2">
                  <a:lumMod val="20000"/>
                  <a:lumOff val="80000"/>
                </a:srgbClr>
              </a:gs>
              <a:gs pos="51000">
                <a:srgbClr val="FEE7F2"/>
              </a:gs>
              <a:gs pos="83000">
                <a:srgbClr val="F79646">
                  <a:lumMod val="40000"/>
                  <a:lumOff val="60000"/>
                </a:srgbClr>
              </a:gs>
              <a:gs pos="91000">
                <a:srgbClr val="FBA97D"/>
              </a:gs>
              <a:gs pos="95000">
                <a:srgbClr val="FBD49C"/>
              </a:gs>
              <a:gs pos="100000">
                <a:srgbClr val="FEE7F2"/>
              </a:gs>
            </a:gsLst>
            <a:lin ang="162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dirty="0">
                <a:solidFill>
                  <a:srgbClr val="002060"/>
                </a:solidFill>
                <a:effectLst/>
                <a:latin typeface="Calibri"/>
                <a:ea typeface="Calibri"/>
                <a:cs typeface="Times New Roman"/>
              </a:rPr>
              <a:t>СТАРШЕМУ ВРАЧУ СМЕНЫ</a:t>
            </a:r>
          </a:p>
        </p:txBody>
      </p:sp>
      <p:sp>
        <p:nvSpPr>
          <p:cNvPr id="11" name="Капля 10"/>
          <p:cNvSpPr/>
          <p:nvPr/>
        </p:nvSpPr>
        <p:spPr>
          <a:xfrm flipH="1">
            <a:off x="5214942" y="4786322"/>
            <a:ext cx="2714644" cy="1357322"/>
          </a:xfrm>
          <a:prstGeom prst="teardrop">
            <a:avLst>
              <a:gd name="adj" fmla="val 109386"/>
            </a:avLst>
          </a:prstGeom>
          <a:gradFill>
            <a:gsLst>
              <a:gs pos="0">
                <a:srgbClr val="8064A2">
                  <a:lumMod val="20000"/>
                  <a:lumOff val="80000"/>
                </a:srgbClr>
              </a:gs>
              <a:gs pos="51000">
                <a:srgbClr val="FEE7F2"/>
              </a:gs>
              <a:gs pos="83000">
                <a:srgbClr val="F79646">
                  <a:lumMod val="40000"/>
                  <a:lumOff val="60000"/>
                </a:srgbClr>
              </a:gs>
              <a:gs pos="91000">
                <a:srgbClr val="FBA97D"/>
              </a:gs>
              <a:gs pos="95000">
                <a:srgbClr val="FBD49C"/>
              </a:gs>
              <a:gs pos="100000">
                <a:srgbClr val="FEE7F2"/>
              </a:gs>
            </a:gsLst>
            <a:lin ang="16200000" scaled="1"/>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900" dirty="0">
                <a:solidFill>
                  <a:srgbClr val="002060"/>
                </a:solidFill>
                <a:effectLst/>
                <a:latin typeface="Calibri"/>
                <a:ea typeface="Calibri"/>
                <a:cs typeface="Times New Roman"/>
              </a:rPr>
              <a:t>ОСУЩЕСТВЛЯЕТ КОНТРОЛЬ ЗА НАЗНАЧЕНИЕМ ВЫЗОВА </a:t>
            </a:r>
            <a:r>
              <a:rPr lang="en-US" sz="900" dirty="0">
                <a:solidFill>
                  <a:srgbClr val="002060"/>
                </a:solidFill>
                <a:effectLst/>
                <a:latin typeface="Calibri"/>
                <a:ea typeface="Calibri"/>
                <a:cs typeface="Times New Roman"/>
              </a:rPr>
              <a:t>I </a:t>
            </a:r>
            <a:r>
              <a:rPr lang="ru-RU" sz="900" dirty="0">
                <a:solidFill>
                  <a:srgbClr val="002060"/>
                </a:solidFill>
                <a:effectLst/>
                <a:latin typeface="Calibri"/>
                <a:ea typeface="Calibri"/>
                <a:cs typeface="Times New Roman"/>
              </a:rPr>
              <a:t> И  </a:t>
            </a:r>
            <a:r>
              <a:rPr lang="en-US" sz="900" dirty="0">
                <a:solidFill>
                  <a:srgbClr val="002060"/>
                </a:solidFill>
                <a:effectLst/>
                <a:latin typeface="Calibri"/>
                <a:ea typeface="Calibri"/>
                <a:cs typeface="Times New Roman"/>
              </a:rPr>
              <a:t>II</a:t>
            </a:r>
            <a:r>
              <a:rPr lang="ru-RU" sz="900" dirty="0">
                <a:solidFill>
                  <a:srgbClr val="002060"/>
                </a:solidFill>
                <a:effectLst/>
                <a:latin typeface="Calibri"/>
                <a:ea typeface="Calibri"/>
                <a:cs typeface="Times New Roman"/>
              </a:rPr>
              <a:t> КАТЕГОРИИ СРОЧНОСТИ</a:t>
            </a:r>
          </a:p>
          <a:p>
            <a:pPr algn="ctr">
              <a:lnSpc>
                <a:spcPct val="115000"/>
              </a:lnSpc>
              <a:spcAft>
                <a:spcPts val="1000"/>
              </a:spcAft>
            </a:pPr>
            <a:r>
              <a:rPr lang="ru-RU" sz="1100" dirty="0">
                <a:effectLst/>
                <a:latin typeface="Calibri"/>
                <a:ea typeface="Calibri"/>
                <a:cs typeface="Times New Roman"/>
              </a:rPr>
              <a:t> </a:t>
            </a:r>
          </a:p>
        </p:txBody>
      </p:sp>
    </p:spTree>
  </p:cSld>
  <p:clrMapOvr>
    <a:masterClrMapping/>
  </p:clrMapOvr>
  <p:transition spd="med" advClick="0" advTm="3000">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Фотоальбом</a:t>
            </a:r>
            <a:endParaRPr lang="ru-RU" dirty="0"/>
          </a:p>
        </p:txBody>
      </p:sp>
      <p:sp>
        <p:nvSpPr>
          <p:cNvPr id="3" name="Подзаголовок 2"/>
          <p:cNvSpPr>
            <a:spLocks noGrp="1"/>
          </p:cNvSpPr>
          <p:nvPr>
            <p:ph type="subTitle" idx="1"/>
          </p:nvPr>
        </p:nvSpPr>
        <p:spPr/>
        <p:txBody>
          <a:bodyPr/>
          <a:lstStyle/>
          <a:p>
            <a:r>
              <a:rPr lang="en-US" smtClean="0"/>
              <a:t>Microsoft Office</a:t>
            </a:r>
            <a:endParaRPr lang="ru-RU"/>
          </a:p>
        </p:txBody>
      </p:sp>
      <p:pic>
        <p:nvPicPr>
          <p:cNvPr id="4" name="Picture 4" descr="https://s00.yaplakal.com/pics/pics_original/6/9/5/13265596.jpg"/>
          <p:cNvPicPr>
            <a:picLocks noChangeAspect="1" noChangeArrowheads="1"/>
          </p:cNvPicPr>
          <p:nvPr/>
        </p:nvPicPr>
        <p:blipFill>
          <a:blip r:embed="rId3"/>
          <a:srcRect/>
          <a:stretch>
            <a:fillRect/>
          </a:stretch>
        </p:blipFill>
        <p:spPr bwMode="auto">
          <a:xfrm>
            <a:off x="642910" y="214290"/>
            <a:ext cx="7929618" cy="6072230"/>
          </a:xfrm>
          <a:prstGeom prst="rect">
            <a:avLst/>
          </a:prstGeom>
          <a:noFill/>
        </p:spPr>
      </p:pic>
      <p:pic>
        <p:nvPicPr>
          <p:cNvPr id="5" name="Сирена zvuk-skoraya-pomosch-1.mp3">
            <a:hlinkClick r:id="" action="ppaction://media"/>
          </p:cNvPr>
          <p:cNvPicPr>
            <a:picLocks noRot="1" noChangeAspect="1"/>
          </p:cNvPicPr>
          <p:nvPr>
            <a:audioFile r:link="rId1"/>
          </p:nvPr>
        </p:nvPicPr>
        <p:blipFill>
          <a:blip r:embed="rId4"/>
          <a:stretch>
            <a:fillRect/>
          </a:stretch>
        </p:blipFill>
        <p:spPr>
          <a:xfrm>
            <a:off x="357158" y="214290"/>
            <a:ext cx="244475" cy="244475"/>
          </a:xfrm>
          <a:prstGeom prst="rect">
            <a:avLst/>
          </a:prstGeom>
        </p:spPr>
      </p:pic>
    </p:spTree>
  </p:cSld>
  <p:clrMapOvr>
    <a:masterClrMapping/>
  </p:clrMapOvr>
  <p:transition spd="med" advClick="0" advTm="3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8 Recording 204722-101623.mp3">
            <a:hlinkClick r:id="" action="ppaction://media"/>
          </p:cNvPr>
          <p:cNvPicPr>
            <a:picLocks noRot="1" noChangeAspect="1"/>
          </p:cNvPicPr>
          <p:nvPr>
            <a:audioFile r:link="rId1"/>
          </p:nvPr>
        </p:nvPicPr>
        <p:blipFill>
          <a:blip r:embed="rId3"/>
          <a:stretch>
            <a:fillRect/>
          </a:stretch>
        </p:blipFill>
        <p:spPr>
          <a:xfrm>
            <a:off x="142844" y="214290"/>
            <a:ext cx="244475" cy="244475"/>
          </a:xfrm>
          <a:prstGeom prst="rect">
            <a:avLst/>
          </a:prstGeom>
        </p:spPr>
      </p:pic>
      <p:pic>
        <p:nvPicPr>
          <p:cNvPr id="9" name="Picture 2" descr="C:\Users\павел\Desktop\доклад\8-1.jpg"/>
          <p:cNvPicPr>
            <a:picLocks noChangeAspect="1" noChangeArrowheads="1"/>
          </p:cNvPicPr>
          <p:nvPr/>
        </p:nvPicPr>
        <p:blipFill>
          <a:blip r:embed="rId4"/>
          <a:srcRect/>
          <a:stretch>
            <a:fillRect/>
          </a:stretch>
        </p:blipFill>
        <p:spPr bwMode="auto">
          <a:xfrm>
            <a:off x="285720" y="1285860"/>
            <a:ext cx="3357586" cy="4286280"/>
          </a:xfrm>
          <a:prstGeom prst="rect">
            <a:avLst/>
          </a:prstGeom>
          <a:noFill/>
          <a:ln w="9525">
            <a:noFill/>
            <a:miter lim="800000"/>
            <a:headEnd/>
            <a:tailEnd/>
          </a:ln>
        </p:spPr>
      </p:pic>
      <p:sp>
        <p:nvSpPr>
          <p:cNvPr id="10" name="Прямоугольник 9"/>
          <p:cNvSpPr/>
          <p:nvPr/>
        </p:nvSpPr>
        <p:spPr>
          <a:xfrm>
            <a:off x="1714480" y="285728"/>
            <a:ext cx="5929354" cy="646331"/>
          </a:xfrm>
          <a:prstGeom prst="rect">
            <a:avLst/>
          </a:prstGeom>
        </p:spPr>
        <p:txBody>
          <a:bodyPr wrap="square">
            <a:spAutoFit/>
          </a:bodyPr>
          <a:lstStyle/>
          <a:p>
            <a:pPr algn="ctr"/>
            <a:r>
              <a:rPr lang="ru-RU" b="1" i="1" dirty="0" smtClean="0">
                <a:solidFill>
                  <a:srgbClr val="7030A0"/>
                </a:solidFill>
              </a:rPr>
              <a:t>Особенности соблюдения этики и деонтологии в работе выездных бригад СМП</a:t>
            </a:r>
            <a:endParaRPr lang="ru-RU" dirty="0">
              <a:solidFill>
                <a:srgbClr val="7030A0"/>
              </a:solidFill>
            </a:endParaRPr>
          </a:p>
        </p:txBody>
      </p:sp>
      <p:sp>
        <p:nvSpPr>
          <p:cNvPr id="11" name="Прямоугольник 10"/>
          <p:cNvSpPr/>
          <p:nvPr/>
        </p:nvSpPr>
        <p:spPr>
          <a:xfrm>
            <a:off x="3857620" y="1071546"/>
            <a:ext cx="4572000" cy="4524315"/>
          </a:xfrm>
          <a:prstGeom prst="rect">
            <a:avLst/>
          </a:prstGeom>
        </p:spPr>
        <p:txBody>
          <a:bodyPr>
            <a:spAutoFit/>
          </a:bodyPr>
          <a:lstStyle/>
          <a:p>
            <a:pPr marL="365760" indent="-256032" algn="ctr">
              <a:buClr>
                <a:schemeClr val="accent3"/>
              </a:buClr>
              <a:defRPr/>
            </a:pPr>
            <a:r>
              <a:rPr lang="ru-RU" b="1" i="1" dirty="0" smtClean="0">
                <a:solidFill>
                  <a:srgbClr val="0070C0"/>
                </a:solidFill>
              </a:rPr>
              <a:t>Обслуживание вызова на дому</a:t>
            </a:r>
          </a:p>
          <a:p>
            <a:pPr marL="365760" indent="-256032">
              <a:buClr>
                <a:schemeClr val="accent3"/>
              </a:buClr>
              <a:defRPr/>
            </a:pPr>
            <a:r>
              <a:rPr lang="ru-RU" i="1" dirty="0" smtClean="0">
                <a:solidFill>
                  <a:srgbClr val="0070C0"/>
                </a:solidFill>
              </a:rPr>
              <a:t>         Немаловажным моментом является поведение бригады СМП «на пороге» у больного. </a:t>
            </a:r>
          </a:p>
          <a:p>
            <a:pPr marL="365760" indent="-256032">
              <a:buClr>
                <a:schemeClr val="accent3"/>
              </a:buClr>
              <a:defRPr/>
            </a:pPr>
            <a:r>
              <a:rPr lang="ru-RU" i="1" dirty="0" smtClean="0">
                <a:solidFill>
                  <a:srgbClr val="0070C0"/>
                </a:solidFill>
              </a:rPr>
              <a:t>         Вызов бригады СМП на дом имеет ряд особенностей. Бригаду ждут с нетерпением, ожидание порой кажется вечностью. Приход врача, его поведение, тактичность, выражение лица, слова, то, как выходит бригада из машины, как идет к больному – все важно. Приезд «скорой помощи» к многоэтажному дому – это событие для его жителей. Все друг у друга на виду, у кого-то несчастье</a:t>
            </a:r>
            <a:endParaRPr lang="ru-RU" dirty="0"/>
          </a:p>
        </p:txBody>
      </p:sp>
    </p:spTree>
  </p:cSld>
  <p:clrMapOvr>
    <a:masterClrMapping/>
  </p:clrMapOvr>
  <p:transition spd="med" advClick="0" advTm="3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9 Recording 204923-101623.mp3">
            <a:hlinkClick r:id="" action="ppaction://media"/>
          </p:cNvPr>
          <p:cNvPicPr>
            <a:picLocks noRot="1" noChangeAspect="1"/>
          </p:cNvPicPr>
          <p:nvPr>
            <a:audioFile r:link="rId1"/>
          </p:nvPr>
        </p:nvPicPr>
        <p:blipFill>
          <a:blip r:embed="rId3"/>
          <a:stretch>
            <a:fillRect/>
          </a:stretch>
        </p:blipFill>
        <p:spPr>
          <a:xfrm>
            <a:off x="142844" y="0"/>
            <a:ext cx="244475" cy="244475"/>
          </a:xfrm>
          <a:prstGeom prst="rect">
            <a:avLst/>
          </a:prstGeom>
        </p:spPr>
      </p:pic>
      <p:sp>
        <p:nvSpPr>
          <p:cNvPr id="10" name="Прямоугольник 9"/>
          <p:cNvSpPr/>
          <p:nvPr/>
        </p:nvSpPr>
        <p:spPr>
          <a:xfrm>
            <a:off x="1714480" y="357166"/>
            <a:ext cx="6357982" cy="646331"/>
          </a:xfrm>
          <a:prstGeom prst="rect">
            <a:avLst/>
          </a:prstGeom>
        </p:spPr>
        <p:txBody>
          <a:bodyPr wrap="square">
            <a:spAutoFit/>
          </a:bodyPr>
          <a:lstStyle/>
          <a:p>
            <a:pPr algn="ctr"/>
            <a:r>
              <a:rPr lang="ru-RU" b="1" i="1" dirty="0" smtClean="0">
                <a:solidFill>
                  <a:srgbClr val="002060"/>
                </a:solidFill>
              </a:rPr>
              <a:t>Особенности оказания помощи больным пожилого и старческого возраста</a:t>
            </a:r>
            <a:endParaRPr lang="ru-RU" dirty="0">
              <a:solidFill>
                <a:srgbClr val="002060"/>
              </a:solidFill>
            </a:endParaRPr>
          </a:p>
        </p:txBody>
      </p:sp>
      <p:pic>
        <p:nvPicPr>
          <p:cNvPr id="11" name="Рисунок 8" descr="http://photo.pravdapskov.ru/upload/photo/2014-02-26_11-36-54_2613286189.jpg"/>
          <p:cNvPicPr>
            <a:picLocks noChangeAspect="1" noChangeArrowheads="1"/>
          </p:cNvPicPr>
          <p:nvPr/>
        </p:nvPicPr>
        <p:blipFill>
          <a:blip r:embed="rId4"/>
          <a:srcRect/>
          <a:stretch>
            <a:fillRect/>
          </a:stretch>
        </p:blipFill>
        <p:spPr bwMode="auto">
          <a:xfrm>
            <a:off x="285720" y="928670"/>
            <a:ext cx="3643338" cy="3571900"/>
          </a:xfrm>
          <a:prstGeom prst="rect">
            <a:avLst/>
          </a:prstGeom>
          <a:noFill/>
          <a:ln w="9525">
            <a:noFill/>
            <a:miter lim="800000"/>
            <a:headEnd/>
            <a:tailEnd/>
          </a:ln>
        </p:spPr>
      </p:pic>
      <p:sp>
        <p:nvSpPr>
          <p:cNvPr id="12" name="Прямоугольник 11"/>
          <p:cNvSpPr/>
          <p:nvPr/>
        </p:nvSpPr>
        <p:spPr>
          <a:xfrm>
            <a:off x="4429124" y="1643050"/>
            <a:ext cx="4572000" cy="1754326"/>
          </a:xfrm>
          <a:prstGeom prst="rect">
            <a:avLst/>
          </a:prstGeom>
        </p:spPr>
        <p:txBody>
          <a:bodyPr wrap="square">
            <a:spAutoFit/>
          </a:bodyPr>
          <a:lstStyle/>
          <a:p>
            <a:r>
              <a:rPr lang="ru-RU" altLang="ru-RU" b="1" i="1" dirty="0" smtClean="0">
                <a:solidFill>
                  <a:srgbClr val="002060"/>
                </a:solidFill>
                <a:latin typeface="Georgia" pitchFamily="18" charset="0"/>
              </a:rPr>
              <a:t>У людей пожилого возраста</a:t>
            </a:r>
            <a:r>
              <a:rPr lang="en-US" altLang="ru-RU" b="1" i="1" dirty="0" smtClean="0">
                <a:solidFill>
                  <a:srgbClr val="002060"/>
                </a:solidFill>
                <a:latin typeface="Georgia" pitchFamily="18" charset="0"/>
              </a:rPr>
              <a:t>:</a:t>
            </a:r>
            <a:endParaRPr lang="ru-RU" altLang="ru-RU" b="1" i="1" dirty="0" smtClean="0">
              <a:solidFill>
                <a:srgbClr val="002060"/>
              </a:solidFill>
              <a:latin typeface="Georgia" pitchFamily="18" charset="0"/>
            </a:endParaRPr>
          </a:p>
          <a:p>
            <a:pPr>
              <a:buFontTx/>
              <a:buChar char="-"/>
            </a:pPr>
            <a:r>
              <a:rPr lang="ru-RU" altLang="ru-RU" i="1" dirty="0" smtClean="0">
                <a:solidFill>
                  <a:srgbClr val="002060"/>
                </a:solidFill>
                <a:latin typeface="Georgia" pitchFamily="18" charset="0"/>
              </a:rPr>
              <a:t>много болезней, </a:t>
            </a:r>
          </a:p>
          <a:p>
            <a:pPr>
              <a:buFontTx/>
              <a:buChar char="-"/>
            </a:pPr>
            <a:r>
              <a:rPr lang="ru-RU" altLang="ru-RU" i="1" dirty="0" smtClean="0">
                <a:solidFill>
                  <a:srgbClr val="002060"/>
                </a:solidFill>
                <a:latin typeface="Georgia" pitchFamily="18" charset="0"/>
              </a:rPr>
              <a:t> двигательные и мыслительные процессы замедленны, </a:t>
            </a:r>
          </a:p>
          <a:p>
            <a:pPr>
              <a:buFontTx/>
              <a:buChar char="-"/>
            </a:pPr>
            <a:r>
              <a:rPr lang="ru-RU" altLang="ru-RU" i="1" dirty="0" smtClean="0">
                <a:solidFill>
                  <a:srgbClr val="002060"/>
                </a:solidFill>
                <a:latin typeface="Georgia" pitchFamily="18" charset="0"/>
              </a:rPr>
              <a:t> снижена самокритика,</a:t>
            </a:r>
          </a:p>
          <a:p>
            <a:pPr>
              <a:buFontTx/>
              <a:buChar char="-"/>
            </a:pPr>
            <a:r>
              <a:rPr lang="ru-RU" altLang="ru-RU" i="1" dirty="0" smtClean="0">
                <a:solidFill>
                  <a:srgbClr val="002060"/>
                </a:solidFill>
                <a:latin typeface="Georgia" pitchFamily="18" charset="0"/>
              </a:rPr>
              <a:t>завышены требования к службе СМП. </a:t>
            </a:r>
            <a:endParaRPr lang="ru-RU" altLang="ru-RU" i="1" dirty="0">
              <a:solidFill>
                <a:srgbClr val="002060"/>
              </a:solidFill>
              <a:latin typeface="Georgia" pitchFamily="18" charset="0"/>
            </a:endParaRPr>
          </a:p>
        </p:txBody>
      </p:sp>
      <p:sp>
        <p:nvSpPr>
          <p:cNvPr id="13" name="Прямоугольник 12"/>
          <p:cNvSpPr/>
          <p:nvPr/>
        </p:nvSpPr>
        <p:spPr>
          <a:xfrm>
            <a:off x="1928794" y="4549676"/>
            <a:ext cx="4572000" cy="2308324"/>
          </a:xfrm>
          <a:prstGeom prst="rect">
            <a:avLst/>
          </a:prstGeom>
        </p:spPr>
        <p:txBody>
          <a:bodyPr>
            <a:spAutoFit/>
          </a:bodyPr>
          <a:lstStyle/>
          <a:p>
            <a:r>
              <a:rPr lang="ru-RU" altLang="ru-RU" i="1" dirty="0" smtClean="0">
                <a:latin typeface="Georgia" pitchFamily="18" charset="0"/>
              </a:rPr>
              <a:t> </a:t>
            </a:r>
            <a:r>
              <a:rPr lang="ru-RU" altLang="ru-RU" b="1" i="1" dirty="0" smtClean="0">
                <a:solidFill>
                  <a:srgbClr val="002060"/>
                </a:solidFill>
                <a:latin typeface="Georgia" pitchFamily="18" charset="0"/>
              </a:rPr>
              <a:t>Фельдшеру следует</a:t>
            </a:r>
            <a:r>
              <a:rPr lang="en-US" altLang="ru-RU" i="1" dirty="0" smtClean="0">
                <a:solidFill>
                  <a:srgbClr val="002060"/>
                </a:solidFill>
                <a:latin typeface="Georgia" pitchFamily="18" charset="0"/>
              </a:rPr>
              <a:t>:</a:t>
            </a:r>
            <a:endParaRPr lang="ru-RU" altLang="ru-RU" i="1" dirty="0" smtClean="0">
              <a:solidFill>
                <a:srgbClr val="002060"/>
              </a:solidFill>
              <a:latin typeface="Georgia" pitchFamily="18" charset="0"/>
            </a:endParaRPr>
          </a:p>
          <a:p>
            <a:pPr>
              <a:buFontTx/>
              <a:buChar char="-"/>
            </a:pPr>
            <a:r>
              <a:rPr lang="ru-RU" altLang="ru-RU" i="1" dirty="0" smtClean="0">
                <a:solidFill>
                  <a:srgbClr val="002060"/>
                </a:solidFill>
                <a:latin typeface="Georgia" pitchFamily="18" charset="0"/>
              </a:rPr>
              <a:t>использовать максимально простые фразы</a:t>
            </a:r>
          </a:p>
          <a:p>
            <a:pPr>
              <a:buFontTx/>
              <a:buChar char="-"/>
            </a:pPr>
            <a:r>
              <a:rPr lang="ru-RU" altLang="ru-RU" i="1" dirty="0" smtClean="0">
                <a:solidFill>
                  <a:srgbClr val="002060"/>
                </a:solidFill>
                <a:latin typeface="Georgia" pitchFamily="18" charset="0"/>
              </a:rPr>
              <a:t>полностью исключать специальную лексику,</a:t>
            </a:r>
          </a:p>
          <a:p>
            <a:pPr>
              <a:buFontTx/>
              <a:buChar char="-"/>
            </a:pPr>
            <a:r>
              <a:rPr lang="ru-RU" altLang="ru-RU" i="1" dirty="0" smtClean="0">
                <a:solidFill>
                  <a:srgbClr val="002060"/>
                </a:solidFill>
                <a:latin typeface="Georgia" pitchFamily="18" charset="0"/>
              </a:rPr>
              <a:t> нужно четко, по шагам объяснять, что от него требуется или что будет делать бригада СМП</a:t>
            </a:r>
            <a:endParaRPr lang="ru-RU" altLang="ru-RU" i="1" dirty="0">
              <a:solidFill>
                <a:srgbClr val="002060"/>
              </a:solidFill>
              <a:latin typeface="Georgia" pitchFamily="18" charset="0"/>
            </a:endParaRPr>
          </a:p>
        </p:txBody>
      </p:sp>
    </p:spTree>
  </p:cSld>
  <p:clrMapOvr>
    <a:masterClrMapping/>
  </p:clrMapOvr>
  <p:transition spd="med" advClick="0" advTm="3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 Recording 205121-101623.mp3">
            <a:hlinkClick r:id="" action="ppaction://media"/>
          </p:cNvPr>
          <p:cNvPicPr>
            <a:picLocks noRot="1" noChangeAspect="1"/>
          </p:cNvPicPr>
          <p:nvPr>
            <a:audioFile r:link="rId1"/>
          </p:nvPr>
        </p:nvPicPr>
        <p:blipFill>
          <a:blip r:embed="rId3"/>
          <a:stretch>
            <a:fillRect/>
          </a:stretch>
        </p:blipFill>
        <p:spPr>
          <a:xfrm>
            <a:off x="142844" y="214290"/>
            <a:ext cx="244475" cy="244475"/>
          </a:xfrm>
          <a:prstGeom prst="rect">
            <a:avLst/>
          </a:prstGeom>
        </p:spPr>
      </p:pic>
      <p:pic>
        <p:nvPicPr>
          <p:cNvPr id="5" name="Picture 2"/>
          <p:cNvPicPr>
            <a:picLocks noChangeAspect="1" noChangeArrowheads="1"/>
          </p:cNvPicPr>
          <p:nvPr/>
        </p:nvPicPr>
        <p:blipFill>
          <a:blip r:embed="rId4"/>
          <a:srcRect/>
          <a:stretch>
            <a:fillRect/>
          </a:stretch>
        </p:blipFill>
        <p:spPr bwMode="auto">
          <a:xfrm>
            <a:off x="428596" y="500042"/>
            <a:ext cx="4427537" cy="4929222"/>
          </a:xfrm>
          <a:prstGeom prst="rect">
            <a:avLst/>
          </a:prstGeom>
          <a:noFill/>
          <a:ln w="9525">
            <a:noFill/>
            <a:miter lim="800000"/>
            <a:headEnd/>
            <a:tailEnd/>
          </a:ln>
          <a:effectLst/>
        </p:spPr>
      </p:pic>
      <p:sp>
        <p:nvSpPr>
          <p:cNvPr id="6" name="Прямоугольник 5"/>
          <p:cNvSpPr/>
          <p:nvPr/>
        </p:nvSpPr>
        <p:spPr>
          <a:xfrm>
            <a:off x="5572132" y="1500174"/>
            <a:ext cx="3428992" cy="4324261"/>
          </a:xfrm>
          <a:prstGeom prst="rect">
            <a:avLst/>
          </a:prstGeom>
        </p:spPr>
        <p:txBody>
          <a:bodyPr wrap="square">
            <a:spAutoFit/>
          </a:bodyPr>
          <a:lstStyle/>
          <a:p>
            <a:pPr lvl="0" algn="ctr" fontAlgn="base">
              <a:spcBef>
                <a:spcPct val="0"/>
              </a:spcBef>
              <a:spcAft>
                <a:spcPct val="0"/>
              </a:spcAft>
            </a:pPr>
            <a:r>
              <a:rPr lang="ru-RU" sz="2500" dirty="0" smtClean="0">
                <a:solidFill>
                  <a:srgbClr val="5A5A5A"/>
                </a:solidFill>
                <a:latin typeface="Times New Roman" pitchFamily="18" charset="0"/>
                <a:ea typeface="Times New Roman" pitchFamily="18" charset="0"/>
                <a:cs typeface="Times New Roman" pitchFamily="18" charset="0"/>
              </a:rPr>
              <a:t>Сотрудники нашей скорой помощи являются лицом нашего города. </a:t>
            </a:r>
            <a:endParaRPr lang="ru-RU" sz="2500" dirty="0" smtClean="0">
              <a:solidFill>
                <a:srgbClr val="5A5A5A"/>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2500" dirty="0" smtClean="0">
                <a:solidFill>
                  <a:srgbClr val="5A5A5A"/>
                </a:solidFill>
                <a:latin typeface="Arial" pitchFamily="34" charset="0"/>
                <a:ea typeface="Times New Roman" pitchFamily="18" charset="0"/>
                <a:cs typeface="Arial" pitchFamily="34" charset="0"/>
              </a:rPr>
              <a:t>Этика сотрудников линейной выездной бригады начинается с чистого автомобиля СМП и опрятного внешнего вида бригады</a:t>
            </a:r>
            <a:endParaRPr lang="ru-RU" sz="2500" dirty="0"/>
          </a:p>
        </p:txBody>
      </p:sp>
    </p:spTree>
  </p:cSld>
  <p:clrMapOvr>
    <a:masterClrMapping/>
  </p:clrMapOvr>
  <p:transition spd="med" advClick="0"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75"/>
            <a:ext cx="8229600" cy="928688"/>
          </a:xfrm>
        </p:spPr>
        <p:txBody>
          <a:bodyPr>
            <a:normAutofit/>
          </a:bodyPr>
          <a:lstStyle/>
          <a:p>
            <a:pPr algn="ctr" eaLnBrk="1" fontAlgn="auto" hangingPunct="1">
              <a:spcAft>
                <a:spcPts val="0"/>
              </a:spcAft>
              <a:defRPr/>
            </a:pPr>
            <a:r>
              <a:rPr lang="ru-RU" sz="2800" b="1" i="1" dirty="0" smtClean="0">
                <a:solidFill>
                  <a:schemeClr val="accent2">
                    <a:lumMod val="50000"/>
                  </a:schemeClr>
                </a:solidFill>
                <a:latin typeface="+mn-lt"/>
              </a:rPr>
              <a:t>Специфические особенности службы скорой медицинской помощи</a:t>
            </a:r>
            <a:endParaRPr lang="ru-RU" sz="2800" b="1" i="1" dirty="0">
              <a:solidFill>
                <a:schemeClr val="accent2">
                  <a:lumMod val="50000"/>
                </a:schemeClr>
              </a:solidFill>
              <a:latin typeface="+mn-lt"/>
            </a:endParaRPr>
          </a:p>
        </p:txBody>
      </p:sp>
      <p:sp>
        <p:nvSpPr>
          <p:cNvPr id="3" name="Содержимое 2"/>
          <p:cNvSpPr>
            <a:spLocks noGrp="1"/>
          </p:cNvSpPr>
          <p:nvPr>
            <p:ph idx="1"/>
          </p:nvPr>
        </p:nvSpPr>
        <p:spPr>
          <a:xfrm>
            <a:off x="457200" y="1571625"/>
            <a:ext cx="8229600" cy="5002213"/>
          </a:xfrm>
        </p:spPr>
        <p:txBody>
          <a:bodyPr>
            <a:normAutofit fontScale="92500" lnSpcReduction="20000"/>
          </a:bodyPr>
          <a:lstStyle/>
          <a:p>
            <a:pPr marL="365760" indent="-256032" eaLnBrk="1" fontAlgn="auto" hangingPunct="1">
              <a:spcAft>
                <a:spcPts val="0"/>
              </a:spcAft>
              <a:buClr>
                <a:schemeClr val="accent3"/>
              </a:buClr>
              <a:buFont typeface="Georgia"/>
              <a:buNone/>
              <a:defRPr/>
            </a:pPr>
            <a:r>
              <a:rPr lang="ru-RU" sz="2000" b="1" i="1" dirty="0" smtClean="0">
                <a:solidFill>
                  <a:srgbClr val="002060"/>
                </a:solidFill>
              </a:rPr>
              <a:t>- физические и психоэмоциональные перегрузки,</a:t>
            </a:r>
          </a:p>
          <a:p>
            <a:pPr marL="365760" indent="-256032" eaLnBrk="1" fontAlgn="auto" hangingPunct="1">
              <a:spcAft>
                <a:spcPts val="0"/>
              </a:spcAft>
              <a:buClr>
                <a:schemeClr val="accent3"/>
              </a:buClr>
              <a:buFont typeface="Georgia"/>
              <a:buNone/>
              <a:defRPr/>
            </a:pPr>
            <a:endParaRPr lang="ru-RU" sz="2000" b="1" i="1" dirty="0" smtClean="0">
              <a:solidFill>
                <a:srgbClr val="002060"/>
              </a:solidFill>
            </a:endParaRPr>
          </a:p>
          <a:p>
            <a:pPr marL="365760" indent="-256032" eaLnBrk="1" fontAlgn="auto" hangingPunct="1">
              <a:spcAft>
                <a:spcPts val="0"/>
              </a:spcAft>
              <a:buClr>
                <a:schemeClr val="accent3"/>
              </a:buClr>
              <a:buFont typeface="Georgia"/>
              <a:buNone/>
              <a:defRPr/>
            </a:pPr>
            <a:r>
              <a:rPr lang="ru-RU" sz="2000" b="1" i="1" dirty="0" smtClean="0">
                <a:solidFill>
                  <a:srgbClr val="002060"/>
                </a:solidFill>
              </a:rPr>
              <a:t> -  самостоятельная работа на вызовах,</a:t>
            </a:r>
          </a:p>
          <a:p>
            <a:pPr marL="365760" indent="-256032" eaLnBrk="1" fontAlgn="auto" hangingPunct="1">
              <a:spcAft>
                <a:spcPts val="0"/>
              </a:spcAft>
              <a:buClr>
                <a:schemeClr val="accent3"/>
              </a:buClr>
              <a:buFont typeface="Georgia"/>
              <a:buNone/>
              <a:defRPr/>
            </a:pPr>
            <a:endParaRPr lang="ru-RU" sz="2000" b="1" i="1" dirty="0" smtClean="0">
              <a:solidFill>
                <a:srgbClr val="002060"/>
              </a:solidFill>
            </a:endParaRPr>
          </a:p>
          <a:p>
            <a:pPr marL="365760" indent="-256032" eaLnBrk="1" fontAlgn="auto" hangingPunct="1">
              <a:spcAft>
                <a:spcPts val="0"/>
              </a:spcAft>
              <a:buClr>
                <a:schemeClr val="accent3"/>
              </a:buClr>
              <a:buFont typeface="Georgia"/>
              <a:buNone/>
              <a:defRPr/>
            </a:pPr>
            <a:r>
              <a:rPr lang="ru-RU" sz="2000" b="1" i="1" dirty="0" smtClean="0">
                <a:solidFill>
                  <a:srgbClr val="002060"/>
                </a:solidFill>
              </a:rPr>
              <a:t> - поливалентная теоретическая и практическая подготовка,</a:t>
            </a:r>
          </a:p>
          <a:p>
            <a:pPr marL="365760" indent="-256032" eaLnBrk="1" fontAlgn="auto" hangingPunct="1">
              <a:spcAft>
                <a:spcPts val="0"/>
              </a:spcAft>
              <a:buClr>
                <a:schemeClr val="accent3"/>
              </a:buClr>
              <a:buFont typeface="Georgia"/>
              <a:buNone/>
              <a:defRPr/>
            </a:pPr>
            <a:endParaRPr lang="ru-RU" sz="2000" b="1" i="1" dirty="0" smtClean="0">
              <a:solidFill>
                <a:srgbClr val="002060"/>
              </a:solidFill>
            </a:endParaRPr>
          </a:p>
          <a:p>
            <a:pPr marL="365760" indent="-256032" eaLnBrk="1" fontAlgn="auto" hangingPunct="1">
              <a:spcAft>
                <a:spcPts val="0"/>
              </a:spcAft>
              <a:buClr>
                <a:schemeClr val="accent3"/>
              </a:buClr>
              <a:buFont typeface="Georgia"/>
              <a:buNone/>
              <a:defRPr/>
            </a:pPr>
            <a:r>
              <a:rPr lang="ru-RU" sz="2000" b="1" i="1" dirty="0" smtClean="0">
                <a:solidFill>
                  <a:srgbClr val="002060"/>
                </a:solidFill>
              </a:rPr>
              <a:t> - постоянная работа в экстремальных ситуациях,</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отсутствие возможности</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проводить дополнительные </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исследования</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a:t>
            </a:r>
            <a:r>
              <a:rPr lang="en-US" sz="2000" b="1" i="1" dirty="0" smtClean="0">
                <a:solidFill>
                  <a:srgbClr val="002060"/>
                </a:solidFill>
              </a:rPr>
              <a:t>(</a:t>
            </a:r>
            <a:r>
              <a:rPr lang="ru-RU" sz="2000" b="1" i="1" dirty="0" smtClean="0">
                <a:solidFill>
                  <a:srgbClr val="002060"/>
                </a:solidFill>
              </a:rPr>
              <a:t>лабораторные анализы,</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рентгенограммы и др.</a:t>
            </a:r>
            <a:r>
              <a:rPr lang="en-US" sz="2000" b="1" i="1" dirty="0" smtClean="0">
                <a:solidFill>
                  <a:srgbClr val="002060"/>
                </a:solidFill>
              </a:rPr>
              <a:t>)</a:t>
            </a:r>
            <a:r>
              <a:rPr lang="ru-RU" sz="2000" b="1" i="1" dirty="0" smtClean="0">
                <a:solidFill>
                  <a:srgbClr val="002060"/>
                </a:solidFill>
              </a:rPr>
              <a:t>, </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обязывает фельдшеров СМП</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полагаться на свои знания,</a:t>
            </a:r>
          </a:p>
          <a:p>
            <a:pPr marL="365760" indent="-256032" eaLnBrk="1" fontAlgn="auto" hangingPunct="1">
              <a:spcAft>
                <a:spcPts val="0"/>
              </a:spcAft>
              <a:buClr>
                <a:schemeClr val="accent3"/>
              </a:buClr>
              <a:buFont typeface="Georgia"/>
              <a:buNone/>
              <a:defRPr/>
            </a:pPr>
            <a:r>
              <a:rPr lang="ru-RU" sz="2000" b="1" i="1" dirty="0" smtClean="0">
                <a:solidFill>
                  <a:srgbClr val="002060"/>
                </a:solidFill>
              </a:rPr>
              <a:t> опыт, навыки</a:t>
            </a:r>
          </a:p>
          <a:p>
            <a:pPr marL="365760" indent="-256032" eaLnBrk="1" fontAlgn="auto" hangingPunct="1">
              <a:spcAft>
                <a:spcPts val="0"/>
              </a:spcAft>
              <a:buClr>
                <a:schemeClr val="accent3"/>
              </a:buClr>
              <a:buFont typeface="Georgia"/>
              <a:buChar char="•"/>
              <a:defRPr/>
            </a:pPr>
            <a:endParaRPr lang="ru-RU" sz="2000" i="1" dirty="0">
              <a:solidFill>
                <a:srgbClr val="002060"/>
              </a:solidFill>
            </a:endParaRPr>
          </a:p>
        </p:txBody>
      </p:sp>
      <p:pic>
        <p:nvPicPr>
          <p:cNvPr id="7172" name="Рисунок 3" descr="http://zalishchyky.ternopilinfo.com/wp-content/uploads/2015/09/11728.jpg"/>
          <p:cNvPicPr>
            <a:picLocks noChangeAspect="1" noChangeArrowheads="1"/>
          </p:cNvPicPr>
          <p:nvPr/>
        </p:nvPicPr>
        <p:blipFill>
          <a:blip r:embed="rId3"/>
          <a:srcRect/>
          <a:stretch>
            <a:fillRect/>
          </a:stretch>
        </p:blipFill>
        <p:spPr bwMode="auto">
          <a:xfrm>
            <a:off x="4714875" y="3786188"/>
            <a:ext cx="4429125" cy="3071812"/>
          </a:xfrm>
          <a:prstGeom prst="rect">
            <a:avLst/>
          </a:prstGeom>
          <a:noFill/>
          <a:ln w="9525">
            <a:noFill/>
            <a:miter lim="800000"/>
            <a:headEnd/>
            <a:tailEnd/>
          </a:ln>
        </p:spPr>
      </p:pic>
      <p:pic>
        <p:nvPicPr>
          <p:cNvPr id="5" name="21 Recording 205307-101623.mp3">
            <a:hlinkClick r:id="" action="ppaction://media"/>
          </p:cNvPr>
          <p:cNvPicPr>
            <a:picLocks noRot="1" noChangeAspect="1"/>
          </p:cNvPicPr>
          <p:nvPr>
            <a:audioFile r:link="rId1"/>
          </p:nvPr>
        </p:nvPicPr>
        <p:blipFill>
          <a:blip r:embed="rId4"/>
          <a:stretch>
            <a:fillRect/>
          </a:stretch>
        </p:blipFill>
        <p:spPr>
          <a:xfrm>
            <a:off x="428596" y="285728"/>
            <a:ext cx="244475" cy="244475"/>
          </a:xfrm>
          <a:prstGeom prst="rect">
            <a:avLst/>
          </a:prstGeom>
        </p:spPr>
      </p:pic>
    </p:spTree>
  </p:cSld>
  <p:clrMapOvr>
    <a:masterClrMapping/>
  </p:clrMapOvr>
  <p:transition spd="med" advClick="0"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omp1\Desktop\мое\sp5.jpg"/>
          <p:cNvPicPr>
            <a:picLocks noChangeAspect="1" noChangeArrowheads="1"/>
          </p:cNvPicPr>
          <p:nvPr/>
        </p:nvPicPr>
        <p:blipFill>
          <a:blip r:embed="rId3"/>
          <a:srcRect/>
          <a:stretch>
            <a:fillRect/>
          </a:stretch>
        </p:blipFill>
        <p:spPr bwMode="auto">
          <a:xfrm>
            <a:off x="508000" y="273050"/>
            <a:ext cx="8128000" cy="6311900"/>
          </a:xfrm>
          <a:prstGeom prst="rect">
            <a:avLst/>
          </a:prstGeom>
          <a:noFill/>
        </p:spPr>
      </p:pic>
      <p:pic>
        <p:nvPicPr>
          <p:cNvPr id="3" name="22 Recording 205506-101623.mp3">
            <a:hlinkClick r:id="" action="ppaction://media"/>
          </p:cNvPr>
          <p:cNvPicPr>
            <a:picLocks noRot="1" noChangeAspect="1"/>
          </p:cNvPicPr>
          <p:nvPr>
            <a:audioFile r:link="rId1"/>
          </p:nvPr>
        </p:nvPicPr>
        <p:blipFill>
          <a:blip r:embed="rId4"/>
          <a:stretch>
            <a:fillRect/>
          </a:stretch>
        </p:blipFill>
        <p:spPr>
          <a:xfrm>
            <a:off x="214282" y="214290"/>
            <a:ext cx="244475" cy="244475"/>
          </a:xfrm>
          <a:prstGeom prst="rect">
            <a:avLst/>
          </a:prstGeom>
        </p:spPr>
      </p:pic>
    </p:spTree>
  </p:cSld>
  <p:clrMapOvr>
    <a:masterClrMapping/>
  </p:clrMapOvr>
  <p:transition spd="med" advClick="0" advTm="3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 Recording 205637-101623.mp3">
            <a:hlinkClick r:id="" action="ppaction://media"/>
          </p:cNvPr>
          <p:cNvPicPr>
            <a:picLocks noRot="1" noChangeAspect="1"/>
          </p:cNvPicPr>
          <p:nvPr>
            <a:audioFile r:link="rId1"/>
          </p:nvPr>
        </p:nvPicPr>
        <p:blipFill>
          <a:blip r:embed="rId3"/>
          <a:stretch>
            <a:fillRect/>
          </a:stretch>
        </p:blipFill>
        <p:spPr>
          <a:xfrm>
            <a:off x="285720" y="214290"/>
            <a:ext cx="244475" cy="244475"/>
          </a:xfrm>
          <a:prstGeom prst="rect">
            <a:avLst/>
          </a:prstGeom>
        </p:spPr>
      </p:pic>
      <p:pic>
        <p:nvPicPr>
          <p:cNvPr id="4" name="Рисунок 3" descr="photo_2023-06-22_15-57-30 (2).jpg"/>
          <p:cNvPicPr>
            <a:picLocks noGrp="1" noChangeAspect="1"/>
          </p:cNvPicPr>
          <p:nvPr isPhoto="1"/>
        </p:nvPicPr>
        <p:blipFill>
          <a:blip r:embed="rId4">
            <a:lum/>
          </a:blip>
          <a:stretch>
            <a:fillRect/>
          </a:stretch>
        </p:blipFill>
        <p:spPr>
          <a:xfrm>
            <a:off x="214283" y="285728"/>
            <a:ext cx="3429024" cy="4000528"/>
          </a:xfrm>
          <a:prstGeom prst="rect">
            <a:avLst/>
          </a:prstGeom>
          <a:noFill/>
          <a:ln>
            <a:noFill/>
          </a:ln>
        </p:spPr>
      </p:pic>
      <p:pic>
        <p:nvPicPr>
          <p:cNvPr id="5" name="Рисунок 4" descr="photo_2023-06-22_15-57-29 (3).jpg"/>
          <p:cNvPicPr>
            <a:picLocks noGrp="1" noChangeAspect="1"/>
          </p:cNvPicPr>
          <p:nvPr isPhoto="1"/>
        </p:nvPicPr>
        <p:blipFill>
          <a:blip r:embed="rId5">
            <a:lum/>
          </a:blip>
          <a:stretch>
            <a:fillRect/>
          </a:stretch>
        </p:blipFill>
        <p:spPr>
          <a:xfrm>
            <a:off x="5429256" y="2285992"/>
            <a:ext cx="3429024" cy="4429156"/>
          </a:xfrm>
          <a:prstGeom prst="rect">
            <a:avLst/>
          </a:prstGeom>
          <a:noFill/>
          <a:ln>
            <a:noFill/>
          </a:ln>
        </p:spPr>
      </p:pic>
      <p:sp>
        <p:nvSpPr>
          <p:cNvPr id="6" name="Прямоугольник 5"/>
          <p:cNvSpPr/>
          <p:nvPr/>
        </p:nvSpPr>
        <p:spPr>
          <a:xfrm>
            <a:off x="4071934" y="357166"/>
            <a:ext cx="4572000" cy="1546577"/>
          </a:xfrm>
          <a:prstGeom prst="rect">
            <a:avLst/>
          </a:prstGeom>
        </p:spPr>
        <p:txBody>
          <a:bodyPr>
            <a:spAutoFit/>
          </a:bodyPr>
          <a:lstStyle/>
          <a:p>
            <a:pPr lvl="0" algn="ctr" fontAlgn="base">
              <a:spcBef>
                <a:spcPct val="0"/>
              </a:spcBef>
              <a:spcAft>
                <a:spcPct val="0"/>
              </a:spcAft>
            </a:pPr>
            <a:r>
              <a:rPr lang="ru-RU" sz="1050" b="1" dirty="0" smtClean="0">
                <a:solidFill>
                  <a:srgbClr val="002060"/>
                </a:solidFill>
                <a:latin typeface="Times New Roman" pitchFamily="18" charset="0"/>
                <a:ea typeface="Times New Roman" pitchFamily="18" charset="0"/>
                <a:cs typeface="Times New Roman" pitchFamily="18" charset="0"/>
              </a:rPr>
              <a:t>Общие правила.</a:t>
            </a:r>
            <a:endParaRPr lang="ru-RU" sz="1050" dirty="0" smtClean="0">
              <a:solidFill>
                <a:srgbClr val="002060"/>
              </a:solidFill>
              <a:latin typeface="Arial" pitchFamily="34" charset="0"/>
              <a:cs typeface="Arial" pitchFamily="34" charset="0"/>
            </a:endParaRPr>
          </a:p>
          <a:p>
            <a:pPr lvl="0" algn="ctr" eaLnBrk="0" fontAlgn="base" hangingPunct="0">
              <a:spcBef>
                <a:spcPct val="0"/>
              </a:spcBef>
              <a:spcAft>
                <a:spcPct val="0"/>
              </a:spcAft>
              <a:buFontTx/>
              <a:buChar char="•"/>
            </a:pPr>
            <a:r>
              <a:rPr lang="ru-RU" sz="1050" b="1" dirty="0" smtClean="0">
                <a:solidFill>
                  <a:srgbClr val="002060"/>
                </a:solidFill>
                <a:latin typeface="Times New Roman" pitchFamily="18" charset="0"/>
                <a:ea typeface="Times New Roman" pitchFamily="18" charset="0"/>
                <a:cs typeface="Times New Roman" pitchFamily="18" charset="0"/>
              </a:rPr>
              <a:t>Обращаться к пациентам и его родственниками только на Вы.</a:t>
            </a:r>
            <a:endParaRPr lang="ru-RU" sz="1050" dirty="0" smtClean="0">
              <a:solidFill>
                <a:srgbClr val="002060"/>
              </a:solidFill>
              <a:latin typeface="Arial" pitchFamily="34" charset="0"/>
              <a:cs typeface="Arial" pitchFamily="34" charset="0"/>
            </a:endParaRPr>
          </a:p>
          <a:p>
            <a:pPr lvl="0" algn="ctr" eaLnBrk="0" fontAlgn="base" hangingPunct="0">
              <a:spcBef>
                <a:spcPct val="0"/>
              </a:spcBef>
              <a:spcAft>
                <a:spcPct val="0"/>
              </a:spcAft>
              <a:buFontTx/>
              <a:buChar char="•"/>
            </a:pPr>
            <a:r>
              <a:rPr lang="ru-RU" sz="1050" b="1" dirty="0" smtClean="0">
                <a:solidFill>
                  <a:srgbClr val="002060"/>
                </a:solidFill>
                <a:latin typeface="Times New Roman" pitchFamily="18" charset="0"/>
                <a:ea typeface="Times New Roman" pitchFamily="18" charset="0"/>
                <a:cs typeface="Times New Roman" pitchFamily="18" charset="0"/>
              </a:rPr>
              <a:t> Сохранять корректность, даже при внештатных ситуациях с конфликтными пациентами.</a:t>
            </a:r>
            <a:endParaRPr lang="ru-RU" sz="1050" dirty="0" smtClean="0">
              <a:solidFill>
                <a:srgbClr val="002060"/>
              </a:solidFill>
              <a:latin typeface="Arial" pitchFamily="34" charset="0"/>
              <a:cs typeface="Arial" pitchFamily="34" charset="0"/>
            </a:endParaRPr>
          </a:p>
          <a:p>
            <a:pPr lvl="0" algn="ctr" eaLnBrk="0" fontAlgn="base" hangingPunct="0">
              <a:spcBef>
                <a:spcPct val="0"/>
              </a:spcBef>
              <a:spcAft>
                <a:spcPct val="0"/>
              </a:spcAft>
              <a:buFontTx/>
              <a:buChar char="•"/>
            </a:pPr>
            <a:r>
              <a:rPr lang="ru-RU" sz="1050" b="1" dirty="0" smtClean="0">
                <a:solidFill>
                  <a:srgbClr val="002060"/>
                </a:solidFill>
                <a:latin typeface="Times New Roman" pitchFamily="18" charset="0"/>
                <a:ea typeface="Times New Roman" pitchFamily="18" charset="0"/>
                <a:cs typeface="Times New Roman" pitchFamily="18" charset="0"/>
              </a:rPr>
              <a:t>Быть сдержанным и контролировать свои эмоции. </a:t>
            </a:r>
            <a:endParaRPr lang="ru-RU" sz="1050" dirty="0" smtClean="0">
              <a:solidFill>
                <a:srgbClr val="002060"/>
              </a:solidFill>
              <a:latin typeface="Arial" pitchFamily="34" charset="0"/>
              <a:cs typeface="Arial" pitchFamily="34" charset="0"/>
            </a:endParaRPr>
          </a:p>
          <a:p>
            <a:pPr lvl="0" algn="ctr" eaLnBrk="0" fontAlgn="base" hangingPunct="0">
              <a:spcBef>
                <a:spcPct val="0"/>
              </a:spcBef>
              <a:spcAft>
                <a:spcPct val="0"/>
              </a:spcAft>
              <a:buFontTx/>
              <a:buChar char="•"/>
            </a:pPr>
            <a:r>
              <a:rPr lang="ru-RU" sz="1050" b="1" dirty="0" smtClean="0">
                <a:solidFill>
                  <a:srgbClr val="002060"/>
                </a:solidFill>
                <a:latin typeface="Times New Roman" pitchFamily="18" charset="0"/>
                <a:ea typeface="Times New Roman" pitchFamily="18" charset="0"/>
                <a:cs typeface="Times New Roman" pitchFamily="18" charset="0"/>
              </a:rPr>
              <a:t>Стремиться оказать необходимую помощь в рамках своей компетенции.</a:t>
            </a:r>
            <a:endParaRPr lang="ru-RU" sz="1050" dirty="0" smtClean="0">
              <a:solidFill>
                <a:srgbClr val="002060"/>
              </a:solidFill>
              <a:latin typeface="Arial" pitchFamily="34" charset="0"/>
              <a:cs typeface="Arial" pitchFamily="34" charset="0"/>
            </a:endParaRPr>
          </a:p>
          <a:p>
            <a:pPr lvl="0" algn="ctr" eaLnBrk="0" fontAlgn="base" hangingPunct="0">
              <a:spcBef>
                <a:spcPct val="0"/>
              </a:spcBef>
              <a:spcAft>
                <a:spcPct val="0"/>
              </a:spcAft>
              <a:buFontTx/>
              <a:buChar char="•"/>
            </a:pPr>
            <a:r>
              <a:rPr lang="ru-RU" sz="1050" b="1" dirty="0" smtClean="0">
                <a:solidFill>
                  <a:srgbClr val="002060"/>
                </a:solidFill>
                <a:latin typeface="Times New Roman" pitchFamily="18" charset="0"/>
                <a:ea typeface="Times New Roman" pitchFamily="18" charset="0"/>
                <a:cs typeface="Times New Roman" pitchFamily="18" charset="0"/>
              </a:rPr>
              <a:t> Рассматривать просьбы, жалобы, претензии пациента как информацию для улучшения своей работы.</a:t>
            </a:r>
            <a:endParaRPr lang="ru-RU" sz="1050" dirty="0" smtClean="0">
              <a:solidFill>
                <a:srgbClr val="002060"/>
              </a:solidFill>
              <a:latin typeface="Arial" pitchFamily="34" charset="0"/>
              <a:cs typeface="Arial" pitchFamily="34" charset="0"/>
            </a:endParaRPr>
          </a:p>
        </p:txBody>
      </p:sp>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14942" y="1000108"/>
            <a:ext cx="3714744" cy="369332"/>
          </a:xfrm>
          <a:prstGeom prst="rect">
            <a:avLst/>
          </a:prstGeom>
        </p:spPr>
        <p:txBody>
          <a:bodyPr wrap="square">
            <a:spAutoFit/>
          </a:bodyPr>
          <a:lstStyle/>
          <a:p>
            <a:pPr marL="365760" indent="-256032" algn="ctr">
              <a:buClr>
                <a:schemeClr val="accent3"/>
              </a:buClr>
              <a:defRPr/>
            </a:pPr>
            <a:r>
              <a:rPr lang="ru-RU" i="1" dirty="0" smtClean="0">
                <a:solidFill>
                  <a:srgbClr val="0070C0"/>
                </a:solidFill>
              </a:rPr>
              <a:t>.</a:t>
            </a:r>
            <a:endParaRPr lang="ru-RU" i="1" dirty="0">
              <a:solidFill>
                <a:srgbClr val="0070C0"/>
              </a:solidFill>
            </a:endParaRPr>
          </a:p>
        </p:txBody>
      </p:sp>
      <p:pic>
        <p:nvPicPr>
          <p:cNvPr id="5" name="24 Recording 205750-101623.mp3">
            <a:hlinkClick r:id="" action="ppaction://media"/>
          </p:cNvPr>
          <p:cNvPicPr>
            <a:picLocks noRot="1" noChangeAspect="1"/>
          </p:cNvPicPr>
          <p:nvPr>
            <a:audioFile r:link="rId1"/>
          </p:nvPr>
        </p:nvPicPr>
        <p:blipFill>
          <a:blip r:embed="rId3"/>
          <a:stretch>
            <a:fillRect/>
          </a:stretch>
        </p:blipFill>
        <p:spPr>
          <a:xfrm>
            <a:off x="214282" y="214290"/>
            <a:ext cx="244475" cy="244475"/>
          </a:xfrm>
          <a:prstGeom prst="rect">
            <a:avLst/>
          </a:prstGeom>
        </p:spPr>
      </p:pic>
      <p:pic>
        <p:nvPicPr>
          <p:cNvPr id="6" name="Содержимое 3" descr="http://7.s.dziennik.pl/pliki/5611000/5611486-agresywny-pacjent-900-666.jpg"/>
          <p:cNvPicPr>
            <a:picLocks/>
          </p:cNvPicPr>
          <p:nvPr/>
        </p:nvPicPr>
        <p:blipFill>
          <a:blip r:embed="rId4"/>
          <a:srcRect/>
          <a:stretch>
            <a:fillRect/>
          </a:stretch>
        </p:blipFill>
        <p:spPr>
          <a:xfrm>
            <a:off x="285720" y="1000108"/>
            <a:ext cx="4286250" cy="3071812"/>
          </a:xfrm>
          <a:prstGeom prst="rect">
            <a:avLst/>
          </a:prstGeom>
        </p:spPr>
      </p:pic>
      <p:sp>
        <p:nvSpPr>
          <p:cNvPr id="7" name="Прямоугольник 6"/>
          <p:cNvSpPr/>
          <p:nvPr/>
        </p:nvSpPr>
        <p:spPr>
          <a:xfrm>
            <a:off x="1857356" y="285728"/>
            <a:ext cx="6715172" cy="646331"/>
          </a:xfrm>
          <a:prstGeom prst="rect">
            <a:avLst/>
          </a:prstGeom>
        </p:spPr>
        <p:txBody>
          <a:bodyPr wrap="square">
            <a:spAutoFit/>
          </a:bodyPr>
          <a:lstStyle/>
          <a:p>
            <a:pPr algn="ctr"/>
            <a:r>
              <a:rPr lang="ru-RU" b="1" i="1" dirty="0" smtClean="0">
                <a:solidFill>
                  <a:srgbClr val="0070C0"/>
                </a:solidFill>
              </a:rPr>
              <a:t>Особенности оказания помощи больным , проявляющим агрессию</a:t>
            </a:r>
            <a:endParaRPr lang="ru-RU" dirty="0">
              <a:solidFill>
                <a:srgbClr val="0070C0"/>
              </a:solidFill>
            </a:endParaRPr>
          </a:p>
        </p:txBody>
      </p:sp>
      <p:sp>
        <p:nvSpPr>
          <p:cNvPr id="8" name="Прямоугольник 7"/>
          <p:cNvSpPr/>
          <p:nvPr/>
        </p:nvSpPr>
        <p:spPr>
          <a:xfrm>
            <a:off x="4572000" y="1071546"/>
            <a:ext cx="4572000" cy="2585323"/>
          </a:xfrm>
          <a:prstGeom prst="rect">
            <a:avLst/>
          </a:prstGeom>
        </p:spPr>
        <p:txBody>
          <a:bodyPr>
            <a:spAutoFit/>
          </a:bodyPr>
          <a:lstStyle/>
          <a:p>
            <a:r>
              <a:rPr lang="ru-RU" altLang="ru-RU" i="1" dirty="0" smtClean="0">
                <a:solidFill>
                  <a:srgbClr val="002060"/>
                </a:solidFill>
                <a:latin typeface="Georgia" pitchFamily="18" charset="0"/>
              </a:rPr>
              <a:t>В таких случаях главный совет для сотрудников СМП – помнить, что все крики, угрозы, жалобы и выпады в сторону медицинских работников – это не про вас лично. Такое поведение больного – проявление защитных механизмов его психики. При этом за внешней агрессией больного всегда стоит страх</a:t>
            </a:r>
            <a:endParaRPr lang="ru-RU" dirty="0"/>
          </a:p>
        </p:txBody>
      </p:sp>
      <p:sp>
        <p:nvSpPr>
          <p:cNvPr id="9" name="Прямоугольник 8"/>
          <p:cNvSpPr/>
          <p:nvPr/>
        </p:nvSpPr>
        <p:spPr>
          <a:xfrm>
            <a:off x="285720" y="4500570"/>
            <a:ext cx="4572000" cy="1754326"/>
          </a:xfrm>
          <a:prstGeom prst="rect">
            <a:avLst/>
          </a:prstGeom>
        </p:spPr>
        <p:txBody>
          <a:bodyPr>
            <a:spAutoFit/>
          </a:bodyPr>
          <a:lstStyle/>
          <a:p>
            <a:pPr algn="ctr"/>
            <a:r>
              <a:rPr lang="ru-RU" altLang="ru-RU" i="1" dirty="0" smtClean="0">
                <a:solidFill>
                  <a:srgbClr val="002060"/>
                </a:solidFill>
                <a:latin typeface="Georgia" pitchFamily="18" charset="0"/>
              </a:rPr>
              <a:t>В таких ситуациях фельдшер должен сохранять собственное спокойствие. Надо помнить, что эмоционально взвинченные люди просто не могут понять логических аргументов, которые им приводят</a:t>
            </a:r>
            <a:endParaRPr lang="ru-RU" dirty="0">
              <a:solidFill>
                <a:srgbClr val="002060"/>
              </a:solidFill>
            </a:endParaRPr>
          </a:p>
        </p:txBody>
      </p:sp>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7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mp1\Desktop\мое\104085_i_gallerybig.jpg"/>
          <p:cNvPicPr>
            <a:picLocks noChangeAspect="1" noChangeArrowheads="1"/>
          </p:cNvPicPr>
          <p:nvPr/>
        </p:nvPicPr>
        <p:blipFill>
          <a:blip r:embed="rId3"/>
          <a:srcRect/>
          <a:stretch>
            <a:fillRect/>
          </a:stretch>
        </p:blipFill>
        <p:spPr bwMode="auto">
          <a:xfrm>
            <a:off x="285750" y="571500"/>
            <a:ext cx="8572500" cy="5715000"/>
          </a:xfrm>
          <a:prstGeom prst="rect">
            <a:avLst/>
          </a:prstGeom>
          <a:noFill/>
        </p:spPr>
      </p:pic>
      <p:pic>
        <p:nvPicPr>
          <p:cNvPr id="3" name="25 Recording 205915-101623.mp3">
            <a:hlinkClick r:id="" action="ppaction://media"/>
          </p:cNvPr>
          <p:cNvPicPr>
            <a:picLocks noRot="1" noChangeAspect="1"/>
          </p:cNvPicPr>
          <p:nvPr>
            <a:audioFile r:link="rId1"/>
          </p:nvPr>
        </p:nvPicPr>
        <p:blipFill>
          <a:blip r:embed="rId4"/>
          <a:stretch>
            <a:fillRect/>
          </a:stretch>
        </p:blipFill>
        <p:spPr>
          <a:xfrm>
            <a:off x="285720" y="214290"/>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929190" y="0"/>
            <a:ext cx="421481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5A5A5A"/>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26 Recording 210017-101623.mp3">
            <a:hlinkClick r:id="" action="ppaction://media"/>
          </p:cNvPr>
          <p:cNvPicPr>
            <a:picLocks noRot="1" noChangeAspect="1"/>
          </p:cNvPicPr>
          <p:nvPr>
            <a:audioFile r:link="rId1"/>
          </p:nvPr>
        </p:nvPicPr>
        <p:blipFill>
          <a:blip r:embed="rId3"/>
          <a:stretch>
            <a:fillRect/>
          </a:stretch>
        </p:blipFill>
        <p:spPr>
          <a:xfrm>
            <a:off x="214282" y="142852"/>
            <a:ext cx="244475" cy="244475"/>
          </a:xfrm>
          <a:prstGeom prst="rect">
            <a:avLst/>
          </a:prstGeom>
        </p:spPr>
      </p:pic>
      <p:pic>
        <p:nvPicPr>
          <p:cNvPr id="5" name="Рисунок 4" descr="photo_2023-06-23_13-38-35.jpg"/>
          <p:cNvPicPr>
            <a:picLocks noGrp="1" noChangeAspect="1"/>
          </p:cNvPicPr>
          <p:nvPr isPhoto="1"/>
        </p:nvPicPr>
        <p:blipFill>
          <a:blip r:embed="rId4">
            <a:lum/>
          </a:blip>
          <a:stretch>
            <a:fillRect/>
          </a:stretch>
        </p:blipFill>
        <p:spPr>
          <a:xfrm>
            <a:off x="500034" y="428604"/>
            <a:ext cx="4143404" cy="4714908"/>
          </a:xfrm>
          <a:prstGeom prst="rect">
            <a:avLst/>
          </a:prstGeom>
          <a:noFill/>
          <a:ln>
            <a:noFill/>
          </a:ln>
        </p:spPr>
      </p:pic>
      <p:pic>
        <p:nvPicPr>
          <p:cNvPr id="6" name="Рисунок 5" descr="photo_2023-06-20_21-04-28.jpg"/>
          <p:cNvPicPr>
            <a:picLocks noGrp="1" noChangeAspect="1"/>
          </p:cNvPicPr>
          <p:nvPr isPhoto="1"/>
        </p:nvPicPr>
        <p:blipFill>
          <a:blip r:embed="rId5">
            <a:lum/>
          </a:blip>
          <a:stretch>
            <a:fillRect/>
          </a:stretch>
        </p:blipFill>
        <p:spPr>
          <a:xfrm>
            <a:off x="4714876" y="1285860"/>
            <a:ext cx="3886200" cy="4857784"/>
          </a:xfrm>
          <a:prstGeom prst="rect">
            <a:avLst/>
          </a:prstGeom>
          <a:noFill/>
          <a:ln>
            <a:noFill/>
          </a:ln>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omp1\Desktop\мое\photo_2023-06-26_17-03-09.jpg"/>
          <p:cNvPicPr>
            <a:picLocks noChangeAspect="1" noChangeArrowheads="1"/>
          </p:cNvPicPr>
          <p:nvPr/>
        </p:nvPicPr>
        <p:blipFill>
          <a:blip r:embed="rId3"/>
          <a:srcRect t="10730" b="11230"/>
          <a:stretch>
            <a:fillRect/>
          </a:stretch>
        </p:blipFill>
        <p:spPr bwMode="auto">
          <a:xfrm>
            <a:off x="357158" y="214290"/>
            <a:ext cx="4714908" cy="6000768"/>
          </a:xfrm>
          <a:prstGeom prst="rect">
            <a:avLst/>
          </a:prstGeom>
          <a:noFill/>
        </p:spPr>
      </p:pic>
      <p:pic>
        <p:nvPicPr>
          <p:cNvPr id="3075" name="Picture 3" descr="C:\Users\Comp1\Desktop\мое\photo_2023-06-26_17-03-14.jpg"/>
          <p:cNvPicPr>
            <a:picLocks noChangeAspect="1" noChangeArrowheads="1"/>
          </p:cNvPicPr>
          <p:nvPr/>
        </p:nvPicPr>
        <p:blipFill>
          <a:blip r:embed="rId4"/>
          <a:srcRect/>
          <a:stretch>
            <a:fillRect/>
          </a:stretch>
        </p:blipFill>
        <p:spPr bwMode="auto">
          <a:xfrm>
            <a:off x="5143504" y="214290"/>
            <a:ext cx="3548066" cy="3849686"/>
          </a:xfrm>
          <a:prstGeom prst="rect">
            <a:avLst/>
          </a:prstGeom>
          <a:noFill/>
        </p:spPr>
      </p:pic>
      <p:pic>
        <p:nvPicPr>
          <p:cNvPr id="3077" name="Picture 5" descr="C:\Users\Comp1\Desktop\мое\photo_2023-06-26_17-22-33.jpg"/>
          <p:cNvPicPr>
            <a:picLocks noChangeAspect="1" noChangeArrowheads="1"/>
          </p:cNvPicPr>
          <p:nvPr/>
        </p:nvPicPr>
        <p:blipFill>
          <a:blip r:embed="rId5"/>
          <a:srcRect t="33300" r="2343" b="36817"/>
          <a:stretch>
            <a:fillRect/>
          </a:stretch>
        </p:blipFill>
        <p:spPr bwMode="auto">
          <a:xfrm>
            <a:off x="5143504" y="3857628"/>
            <a:ext cx="3571900" cy="2428892"/>
          </a:xfrm>
          <a:prstGeom prst="rect">
            <a:avLst/>
          </a:prstGeom>
          <a:noFill/>
        </p:spPr>
      </p:pic>
      <p:pic>
        <p:nvPicPr>
          <p:cNvPr id="5" name="27 Recording 210149-101623.mp3">
            <a:hlinkClick r:id="" action="ppaction://media"/>
          </p:cNvPr>
          <p:cNvPicPr>
            <a:picLocks noRot="1" noChangeAspect="1"/>
          </p:cNvPicPr>
          <p:nvPr>
            <a:audioFile r:link="rId1"/>
          </p:nvPr>
        </p:nvPicPr>
        <p:blipFill>
          <a:blip r:embed="rId6"/>
          <a:stretch>
            <a:fillRect/>
          </a:stretch>
        </p:blipFill>
        <p:spPr>
          <a:xfrm>
            <a:off x="214282" y="214290"/>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0"/>
            <a:ext cx="7929618" cy="571481"/>
          </a:xfrm>
        </p:spPr>
        <p:txBody>
          <a:bodyPr>
            <a:noAutofit/>
          </a:bodyPr>
          <a:lstStyle/>
          <a:p>
            <a:r>
              <a:rPr lang="ru-RU" sz="2000" dirty="0" smtClean="0"/>
              <a:t>ГБУЗ СО ТОЛЬЯТТИНСКАЯ СТАНЦИЯ СКОРОЙ </a:t>
            </a:r>
            <a:br>
              <a:rPr lang="ru-RU" sz="2000" dirty="0" smtClean="0"/>
            </a:br>
            <a:r>
              <a:rPr lang="ru-RU" sz="2000" dirty="0" smtClean="0"/>
              <a:t>МЕДИЦИНСКОЙ ПОМОЩИ</a:t>
            </a:r>
            <a:endParaRPr lang="ru-RU" sz="2000" dirty="0"/>
          </a:p>
        </p:txBody>
      </p:sp>
      <p:sp>
        <p:nvSpPr>
          <p:cNvPr id="3" name="Подзаголовок 2"/>
          <p:cNvSpPr>
            <a:spLocks noGrp="1"/>
          </p:cNvSpPr>
          <p:nvPr>
            <p:ph type="subTitle" idx="1"/>
          </p:nvPr>
        </p:nvSpPr>
        <p:spPr/>
        <p:txBody>
          <a:bodyPr/>
          <a:lstStyle/>
          <a:p>
            <a:r>
              <a:rPr lang="ru-RU" b="1" dirty="0" smtClean="0"/>
              <a:t>ЭТО: </a:t>
            </a:r>
          </a:p>
          <a:p>
            <a:endParaRPr lang="ru-RU" dirty="0"/>
          </a:p>
        </p:txBody>
      </p:sp>
      <p:pic>
        <p:nvPicPr>
          <p:cNvPr id="4" name="Рисунок 3" descr="http://tkk-dk.ru/wp-content/uploads/2022/01/quiz_samara_09.png"/>
          <p:cNvPicPr/>
          <p:nvPr/>
        </p:nvPicPr>
        <p:blipFill>
          <a:blip r:embed="rId3">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857224" y="1285860"/>
            <a:ext cx="7215238" cy="5143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4" cstate="print"/>
          <a:srcRect/>
          <a:stretch>
            <a:fillRect/>
          </a:stretch>
        </p:blipFill>
        <p:spPr bwMode="auto">
          <a:xfrm>
            <a:off x="2571736" y="2500306"/>
            <a:ext cx="857256" cy="571503"/>
          </a:xfrm>
          <a:prstGeom prst="rect">
            <a:avLst/>
          </a:prstGeom>
          <a:noFill/>
        </p:spPr>
      </p:pic>
      <p:pic>
        <p:nvPicPr>
          <p:cNvPr id="7"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5" cstate="print"/>
          <a:srcRect/>
          <a:stretch>
            <a:fillRect/>
          </a:stretch>
        </p:blipFill>
        <p:spPr bwMode="auto">
          <a:xfrm>
            <a:off x="4071934" y="2500306"/>
            <a:ext cx="500066" cy="285752"/>
          </a:xfrm>
          <a:prstGeom prst="rect">
            <a:avLst/>
          </a:prstGeom>
          <a:noFill/>
        </p:spPr>
      </p:pic>
      <p:pic>
        <p:nvPicPr>
          <p:cNvPr id="9"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5" cstate="print"/>
          <a:srcRect/>
          <a:stretch>
            <a:fillRect/>
          </a:stretch>
        </p:blipFill>
        <p:spPr bwMode="auto">
          <a:xfrm>
            <a:off x="4500562" y="1714488"/>
            <a:ext cx="500066" cy="357190"/>
          </a:xfrm>
          <a:prstGeom prst="rect">
            <a:avLst/>
          </a:prstGeom>
          <a:noFill/>
        </p:spPr>
      </p:pic>
      <p:pic>
        <p:nvPicPr>
          <p:cNvPr id="11"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6" cstate="print"/>
          <a:srcRect/>
          <a:stretch>
            <a:fillRect/>
          </a:stretch>
        </p:blipFill>
        <p:spPr bwMode="auto">
          <a:xfrm>
            <a:off x="5214942" y="2571744"/>
            <a:ext cx="428628" cy="285752"/>
          </a:xfrm>
          <a:prstGeom prst="rect">
            <a:avLst/>
          </a:prstGeom>
          <a:noFill/>
        </p:spPr>
      </p:pic>
      <p:pic>
        <p:nvPicPr>
          <p:cNvPr id="13"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7" cstate="print"/>
          <a:srcRect/>
          <a:stretch>
            <a:fillRect/>
          </a:stretch>
        </p:blipFill>
        <p:spPr bwMode="auto">
          <a:xfrm>
            <a:off x="6215074" y="1714488"/>
            <a:ext cx="285752" cy="214314"/>
          </a:xfrm>
          <a:prstGeom prst="rect">
            <a:avLst/>
          </a:prstGeom>
          <a:noFill/>
        </p:spPr>
      </p:pic>
      <p:pic>
        <p:nvPicPr>
          <p:cNvPr id="15"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8" cstate="print"/>
          <a:srcRect/>
          <a:stretch>
            <a:fillRect/>
          </a:stretch>
        </p:blipFill>
        <p:spPr bwMode="auto">
          <a:xfrm>
            <a:off x="5715008" y="1571612"/>
            <a:ext cx="357190" cy="285752"/>
          </a:xfrm>
          <a:prstGeom prst="rect">
            <a:avLst/>
          </a:prstGeom>
          <a:noFill/>
        </p:spPr>
      </p:pic>
      <p:sp>
        <p:nvSpPr>
          <p:cNvPr id="1027" name="Rectangle 3"/>
          <p:cNvSpPr>
            <a:spLocks noChangeArrowheads="1"/>
          </p:cNvSpPr>
          <p:nvPr/>
        </p:nvSpPr>
        <p:spPr bwMode="auto">
          <a:xfrm>
            <a:off x="6143636" y="1857364"/>
            <a:ext cx="71434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Шентала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4643438" y="2071678"/>
            <a:ext cx="64294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Кошки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rot="20530932">
            <a:off x="5391320" y="1751637"/>
            <a:ext cx="762813"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Челно-Вершины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4500562" y="2500306"/>
            <a:ext cx="7143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Елховка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5429256" y="2357430"/>
            <a:ext cx="85722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Сергиевск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5572132" y="2857496"/>
            <a:ext cx="78578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Суходол</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9" cstate="print"/>
          <a:srcRect/>
          <a:stretch>
            <a:fillRect/>
          </a:stretch>
        </p:blipFill>
        <p:spPr bwMode="auto">
          <a:xfrm>
            <a:off x="5786446" y="2714620"/>
            <a:ext cx="357190" cy="238126"/>
          </a:xfrm>
          <a:prstGeom prst="rect">
            <a:avLst/>
          </a:prstGeom>
          <a:noFill/>
        </p:spPr>
      </p:pic>
      <p:sp>
        <p:nvSpPr>
          <p:cNvPr id="1033" name="Rectangle 9"/>
          <p:cNvSpPr>
            <a:spLocks noChangeArrowheads="1"/>
          </p:cNvSpPr>
          <p:nvPr/>
        </p:nvSpPr>
        <p:spPr bwMode="auto">
          <a:xfrm rot="1981425">
            <a:off x="6653074" y="2067848"/>
            <a:ext cx="701204"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7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Клявлино</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10" cstate="print"/>
          <a:srcRect/>
          <a:stretch>
            <a:fillRect/>
          </a:stretch>
        </p:blipFill>
        <p:spPr bwMode="auto">
          <a:xfrm>
            <a:off x="7143768" y="2071678"/>
            <a:ext cx="357190" cy="214314"/>
          </a:xfrm>
          <a:prstGeom prst="rect">
            <a:avLst/>
          </a:prstGeom>
          <a:noFill/>
        </p:spPr>
      </p:pic>
      <p:sp>
        <p:nvSpPr>
          <p:cNvPr id="1034" name="Rectangle 10"/>
          <p:cNvSpPr>
            <a:spLocks noChangeArrowheads="1"/>
          </p:cNvSpPr>
          <p:nvPr/>
        </p:nvSpPr>
        <p:spPr bwMode="auto">
          <a:xfrm>
            <a:off x="6215074" y="2285992"/>
            <a:ext cx="64291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Исаклы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11" cstate="print"/>
          <a:srcRect/>
          <a:stretch>
            <a:fillRect/>
          </a:stretch>
        </p:blipFill>
        <p:spPr bwMode="auto">
          <a:xfrm>
            <a:off x="6357950" y="2500306"/>
            <a:ext cx="428628" cy="285752"/>
          </a:xfrm>
          <a:prstGeom prst="rect">
            <a:avLst/>
          </a:prstGeom>
          <a:noFill/>
        </p:spPr>
      </p:pic>
      <p:sp>
        <p:nvSpPr>
          <p:cNvPr id="27" name="Прямоугольник 26"/>
          <p:cNvSpPr/>
          <p:nvPr/>
        </p:nvSpPr>
        <p:spPr>
          <a:xfrm>
            <a:off x="6858016" y="2357430"/>
            <a:ext cx="642942" cy="215444"/>
          </a:xfrm>
          <a:prstGeom prst="rect">
            <a:avLst/>
          </a:prstGeom>
        </p:spPr>
        <p:txBody>
          <a:bodyPr wrap="square">
            <a:spAutoFit/>
          </a:bodyPr>
          <a:lstStyle/>
          <a:p>
            <a:r>
              <a:rPr lang="ru-RU" sz="800" dirty="0" smtClean="0"/>
              <a:t>Камышла</a:t>
            </a:r>
            <a:endParaRPr lang="ru-RU" sz="800" dirty="0"/>
          </a:p>
        </p:txBody>
      </p:sp>
      <p:pic>
        <p:nvPicPr>
          <p:cNvPr id="28"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9" cstate="print"/>
          <a:srcRect/>
          <a:stretch>
            <a:fillRect/>
          </a:stretch>
        </p:blipFill>
        <p:spPr bwMode="auto">
          <a:xfrm>
            <a:off x="7358082" y="2428868"/>
            <a:ext cx="357190" cy="238127"/>
          </a:xfrm>
          <a:prstGeom prst="rect">
            <a:avLst/>
          </a:prstGeom>
          <a:noFill/>
        </p:spPr>
      </p:pic>
      <p:sp>
        <p:nvSpPr>
          <p:cNvPr id="1035" name="Rectangle 11"/>
          <p:cNvSpPr>
            <a:spLocks noChangeArrowheads="1"/>
          </p:cNvSpPr>
          <p:nvPr/>
        </p:nvSpPr>
        <p:spPr bwMode="auto">
          <a:xfrm>
            <a:off x="2857488" y="3500438"/>
            <a:ext cx="92869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Жигулевск</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 name="Picture 2" descr="https://sun6-21.userapi.com/impg/u9Xvy1ygc2NmfRpt_rq-dGkIHJOgjmponpix1Q/QU3mv5BYotg.jpg?size=900x688&amp;quality=95&amp;sign=7b673053382b9c74870f62774158f812&amp;c_uniq_tag=f3qk5Mggwl8t0QQhcusCNsW15TnOez9L26BSOm5-PcA&amp;type=album"/>
          <p:cNvPicPr>
            <a:picLocks noChangeAspect="1" noChangeArrowheads="1"/>
          </p:cNvPicPr>
          <p:nvPr/>
        </p:nvPicPr>
        <p:blipFill>
          <a:blip r:embed="rId5" cstate="print"/>
          <a:srcRect/>
          <a:stretch>
            <a:fillRect/>
          </a:stretch>
        </p:blipFill>
        <p:spPr bwMode="auto">
          <a:xfrm>
            <a:off x="2428860" y="3429000"/>
            <a:ext cx="500066" cy="357190"/>
          </a:xfrm>
          <a:prstGeom prst="rect">
            <a:avLst/>
          </a:prstGeom>
          <a:noFill/>
        </p:spPr>
      </p:pic>
      <p:sp>
        <p:nvSpPr>
          <p:cNvPr id="1038" name="Rectangle 14"/>
          <p:cNvSpPr>
            <a:spLocks noChangeArrowheads="1"/>
          </p:cNvSpPr>
          <p:nvPr/>
        </p:nvSpPr>
        <p:spPr bwMode="auto">
          <a:xfrm>
            <a:off x="1071538" y="642918"/>
            <a:ext cx="1285852"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ЭТО</a:t>
            </a:r>
            <a:r>
              <a:rPr kumimoji="0" lang="ru-RU"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endParaRPr kumimoji="0" lang="ru-RU" sz="11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2786050" y="642918"/>
            <a:ext cx="378618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ТЕРРИТОРИЯ</a:t>
            </a:r>
            <a:r>
              <a:rPr kumimoji="0" lang="ru-RU" sz="1200" b="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ОБСЛУЖИВАНИЯ</a:t>
            </a:r>
            <a:r>
              <a:rPr kumimoji="0" lang="ru-RU" sz="1200" b="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Прямоугольник 33"/>
          <p:cNvSpPr/>
          <p:nvPr/>
        </p:nvSpPr>
        <p:spPr>
          <a:xfrm>
            <a:off x="2714612" y="857232"/>
            <a:ext cx="3575915" cy="369332"/>
          </a:xfrm>
          <a:prstGeom prst="rect">
            <a:avLst/>
          </a:prstGeom>
        </p:spPr>
        <p:txBody>
          <a:bodyPr wrap="none">
            <a:spAutoFit/>
          </a:bodyPr>
          <a:lstStyle/>
          <a:p>
            <a:pPr lvl="0" fontAlgn="base">
              <a:spcBef>
                <a:spcPct val="0"/>
              </a:spcBef>
              <a:spcAft>
                <a:spcPct val="0"/>
              </a:spcAft>
            </a:pPr>
            <a:r>
              <a:rPr lang="ru-RU" dirty="0" smtClean="0">
                <a:solidFill>
                  <a:srgbClr val="FF0000"/>
                </a:solidFill>
                <a:latin typeface="Algerian" pitchFamily="82" charset="0"/>
                <a:ea typeface="Calibri" pitchFamily="34" charset="0"/>
                <a:cs typeface="Times New Roman" pitchFamily="18" charset="0"/>
              </a:rPr>
              <a:t>5 </a:t>
            </a:r>
            <a:r>
              <a:rPr lang="ru-RU" dirty="0" smtClean="0">
                <a:solidFill>
                  <a:srgbClr val="FF0000"/>
                </a:solidFill>
                <a:latin typeface="Times New Roman" pitchFamily="18" charset="0"/>
                <a:ea typeface="Calibri" pitchFamily="34" charset="0"/>
                <a:cs typeface="Times New Roman" pitchFamily="18" charset="0"/>
              </a:rPr>
              <a:t>ПОДСТАНЦИЙ </a:t>
            </a:r>
            <a:r>
              <a:rPr lang="ru-RU" dirty="0" smtClean="0">
                <a:solidFill>
                  <a:srgbClr val="FF0000"/>
                </a:solidFill>
                <a:latin typeface="Algerian" pitchFamily="82" charset="0"/>
                <a:ea typeface="Calibri" pitchFamily="34" charset="0"/>
                <a:cs typeface="Times New Roman" pitchFamily="18" charset="0"/>
              </a:rPr>
              <a:t> </a:t>
            </a:r>
            <a:r>
              <a:rPr lang="ru-RU" dirty="0" smtClean="0">
                <a:solidFill>
                  <a:srgbClr val="FF0000"/>
                </a:solidFill>
                <a:latin typeface="Times New Roman" pitchFamily="18" charset="0"/>
                <a:ea typeface="Calibri" pitchFamily="34" charset="0"/>
                <a:cs typeface="Times New Roman" pitchFamily="18" charset="0"/>
              </a:rPr>
              <a:t>И  </a:t>
            </a:r>
            <a:r>
              <a:rPr lang="ru-RU" dirty="0" smtClean="0">
                <a:solidFill>
                  <a:srgbClr val="FF0000"/>
                </a:solidFill>
                <a:latin typeface="Algerian" pitchFamily="82" charset="0"/>
                <a:ea typeface="Calibri" pitchFamily="34" charset="0"/>
                <a:cs typeface="Times New Roman" pitchFamily="18" charset="0"/>
              </a:rPr>
              <a:t> 9 </a:t>
            </a:r>
            <a:r>
              <a:rPr lang="ru-RU" dirty="0" smtClean="0">
                <a:solidFill>
                  <a:srgbClr val="FF0000"/>
                </a:solidFill>
                <a:latin typeface="Times New Roman" pitchFamily="18" charset="0"/>
                <a:ea typeface="Calibri" pitchFamily="34" charset="0"/>
                <a:cs typeface="Times New Roman" pitchFamily="18" charset="0"/>
              </a:rPr>
              <a:t>ПОСТОВ</a:t>
            </a:r>
            <a:endParaRPr lang="ru-RU" sz="800" dirty="0" smtClean="0">
              <a:solidFill>
                <a:srgbClr val="FF0000"/>
              </a:solidFill>
              <a:latin typeface="Arial" pitchFamily="34" charset="0"/>
              <a:cs typeface="Arial" pitchFamily="34" charset="0"/>
            </a:endParaRPr>
          </a:p>
        </p:txBody>
      </p:sp>
      <p:sp>
        <p:nvSpPr>
          <p:cNvPr id="37" name="Прямоугольник 36"/>
          <p:cNvSpPr/>
          <p:nvPr/>
        </p:nvSpPr>
        <p:spPr>
          <a:xfrm>
            <a:off x="2000232" y="3929066"/>
            <a:ext cx="1928810" cy="1200329"/>
          </a:xfrm>
          <a:prstGeom prst="rect">
            <a:avLst/>
          </a:prstGeom>
        </p:spPr>
        <p:txBody>
          <a:bodyPr wrap="square">
            <a:spAutoFit/>
          </a:bodyPr>
          <a:lstStyle/>
          <a:p>
            <a:pPr algn="ctr"/>
            <a:r>
              <a:rPr lang="ru-RU" b="1" i="1" dirty="0" smtClean="0"/>
              <a:t>г.о. ТОЛЬЯТТИ, г.о. Жигулевск, Ставропольский район</a:t>
            </a:r>
            <a:endParaRPr lang="ru-RU" dirty="0"/>
          </a:p>
        </p:txBody>
      </p:sp>
      <p:sp>
        <p:nvSpPr>
          <p:cNvPr id="1041" name="Rectangle 17"/>
          <p:cNvSpPr>
            <a:spLocks noChangeArrowheads="1"/>
          </p:cNvSpPr>
          <p:nvPr/>
        </p:nvSpPr>
        <p:spPr bwMode="auto">
          <a:xfrm>
            <a:off x="5429256" y="3214686"/>
            <a:ext cx="264320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Северные</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районы</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Самарской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области</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Елховский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Кошкинский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Челно</a:t>
            </a:r>
            <a:r>
              <a:rPr kumimoji="0" lang="ru-RU" sz="1500" b="1" i="1" u="none" strike="noStrike" cap="none" normalizeH="0" baseline="0" dirty="0" err="1" smtClean="0">
                <a:ln>
                  <a:noFill/>
                </a:ln>
                <a:solidFill>
                  <a:srgbClr val="FF0000"/>
                </a:solidFill>
                <a:effectLst/>
                <a:latin typeface="Algerian" pitchFamily="82" charset="0"/>
                <a:ea typeface="Calibri" pitchFamily="34" charset="0"/>
                <a:cs typeface="Times New Roman" pitchFamily="18" charset="0"/>
              </a:rPr>
              <a:t>-</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Вершинский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Шенталинский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Сергиевский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Суходол</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Клявлинский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Камышлинский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r>
              <a:rPr kumimoji="0" lang="ru-RU" sz="1500" b="1"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Исаклинский</a:t>
            </a:r>
            <a:r>
              <a:rPr kumimoji="0" lang="ru-RU" sz="1500" b="1" i="1" u="none" strike="noStrike" cap="none" normalizeH="0" baseline="0" dirty="0" smtClean="0">
                <a:ln>
                  <a:noFill/>
                </a:ln>
                <a:solidFill>
                  <a:srgbClr val="FF0000"/>
                </a:solidFill>
                <a:effectLst/>
                <a:latin typeface="Algerian" pitchFamily="82" charset="0"/>
                <a:ea typeface="Calibri" pitchFamily="34" charset="0"/>
                <a:cs typeface="Times New Roman" pitchFamily="18" charset="0"/>
              </a:rPr>
              <a:t>)  </a:t>
            </a:r>
            <a:endParaRPr kumimoji="0" lang="ru-RU" sz="15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9" name="Рисунок 38" descr="https://www.karavantver.ru/wp-content/uploads/2020/05/logo.jpg"/>
          <p:cNvPicPr/>
          <p:nvPr/>
        </p:nvPicPr>
        <p:blipFill>
          <a:blip r:embed="rId1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7286644" y="5572140"/>
            <a:ext cx="1678300" cy="1285860"/>
          </a:xfrm>
          <a:prstGeom prst="rect">
            <a:avLst/>
          </a:prstGeom>
          <a:noFill/>
          <a:ln>
            <a:noFill/>
          </a:ln>
        </p:spPr>
      </p:pic>
      <p:pic>
        <p:nvPicPr>
          <p:cNvPr id="40" name="Рисунок 39" descr="https://auto-plant.ru/upload/iblock/21f/egz0qpj2q106in6lduuklgspb35s001i.png"/>
          <p:cNvPicPr/>
          <p:nvPr/>
        </p:nvPicPr>
        <p:blipFill>
          <a:blip r:embed="rId13">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14282" y="4739640"/>
            <a:ext cx="3345180" cy="2118360"/>
          </a:xfrm>
          <a:prstGeom prst="rect">
            <a:avLst/>
          </a:prstGeom>
          <a:noFill/>
          <a:ln>
            <a:noFill/>
          </a:ln>
        </p:spPr>
      </p:pic>
      <p:pic>
        <p:nvPicPr>
          <p:cNvPr id="41" name="Рисунок 40" descr="https://auto-plant.ru/upload/iblock/21f/egz0qpj2q106in6lduuklgspb35s001i.png"/>
          <p:cNvPicPr/>
          <p:nvPr/>
        </p:nvPicPr>
        <p:blipFill>
          <a:blip r:embed="rId13">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000760" y="142852"/>
            <a:ext cx="3345180" cy="2118360"/>
          </a:xfrm>
          <a:prstGeom prst="rect">
            <a:avLst/>
          </a:prstGeom>
          <a:noFill/>
          <a:ln>
            <a:noFill/>
          </a:ln>
        </p:spPr>
      </p:pic>
      <p:pic>
        <p:nvPicPr>
          <p:cNvPr id="35" name="1 Recording 200108-101623.mp3">
            <a:hlinkClick r:id="" action="ppaction://media"/>
          </p:cNvPr>
          <p:cNvPicPr>
            <a:picLocks noRot="1" noChangeAspect="1"/>
          </p:cNvPicPr>
          <p:nvPr>
            <a:audioFile r:link="rId1"/>
          </p:nvPr>
        </p:nvPicPr>
        <p:blipFill>
          <a:blip r:embed="rId14"/>
          <a:stretch>
            <a:fillRect/>
          </a:stretch>
        </p:blipFill>
        <p:spPr>
          <a:xfrm>
            <a:off x="214282" y="500042"/>
            <a:ext cx="315913"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90"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mp1\Desktop\мое\photo_2023-06-26_17-22-10.jpg"/>
          <p:cNvPicPr>
            <a:picLocks noChangeAspect="1" noChangeArrowheads="1"/>
          </p:cNvPicPr>
          <p:nvPr/>
        </p:nvPicPr>
        <p:blipFill>
          <a:blip r:embed="rId3"/>
          <a:srcRect t="20117" r="1171" b="20117"/>
          <a:stretch>
            <a:fillRect/>
          </a:stretch>
        </p:blipFill>
        <p:spPr bwMode="auto">
          <a:xfrm>
            <a:off x="500034" y="285728"/>
            <a:ext cx="3857652" cy="5643602"/>
          </a:xfrm>
          <a:prstGeom prst="rect">
            <a:avLst/>
          </a:prstGeom>
          <a:noFill/>
        </p:spPr>
      </p:pic>
      <p:pic>
        <p:nvPicPr>
          <p:cNvPr id="5123" name="Picture 3" descr="C:\Users\Comp1\Desktop\мое\photo_2023-06-26_17-01-36.jpg"/>
          <p:cNvPicPr>
            <a:picLocks noChangeAspect="1" noChangeArrowheads="1"/>
          </p:cNvPicPr>
          <p:nvPr/>
        </p:nvPicPr>
        <p:blipFill>
          <a:blip r:embed="rId4"/>
          <a:srcRect t="10547" b="20019"/>
          <a:stretch>
            <a:fillRect/>
          </a:stretch>
        </p:blipFill>
        <p:spPr bwMode="auto">
          <a:xfrm>
            <a:off x="4572000" y="285728"/>
            <a:ext cx="3657600" cy="5643602"/>
          </a:xfrm>
          <a:prstGeom prst="rect">
            <a:avLst/>
          </a:prstGeom>
          <a:noFill/>
        </p:spPr>
      </p:pic>
      <p:pic>
        <p:nvPicPr>
          <p:cNvPr id="4" name="28 Recording 210230-101623.mp3">
            <a:hlinkClick r:id="" action="ppaction://media"/>
          </p:cNvPr>
          <p:cNvPicPr>
            <a:picLocks noRot="1" noChangeAspect="1"/>
          </p:cNvPicPr>
          <p:nvPr>
            <a:audioFile r:link="rId1"/>
          </p:nvPr>
        </p:nvPicPr>
        <p:blipFill>
          <a:blip r:embed="rId5"/>
          <a:stretch>
            <a:fillRect/>
          </a:stretch>
        </p:blipFill>
        <p:spPr>
          <a:xfrm>
            <a:off x="142844" y="357166"/>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p1\Desktop\мое\photo_2023-06-26_14-40-58.jpg"/>
          <p:cNvPicPr>
            <a:picLocks noChangeAspect="1" noChangeArrowheads="1"/>
          </p:cNvPicPr>
          <p:nvPr/>
        </p:nvPicPr>
        <p:blipFill>
          <a:blip r:embed="rId3"/>
          <a:srcRect t="32812" b="33438"/>
          <a:stretch>
            <a:fillRect/>
          </a:stretch>
        </p:blipFill>
        <p:spPr bwMode="auto">
          <a:xfrm>
            <a:off x="785786" y="642918"/>
            <a:ext cx="7715304" cy="5643602"/>
          </a:xfrm>
          <a:prstGeom prst="rect">
            <a:avLst/>
          </a:prstGeom>
          <a:noFill/>
        </p:spPr>
      </p:pic>
      <p:pic>
        <p:nvPicPr>
          <p:cNvPr id="3" name="29 Recording 210317-101623.mp3">
            <a:hlinkClick r:id="" action="ppaction://media"/>
          </p:cNvPr>
          <p:cNvPicPr>
            <a:picLocks noRot="1" noChangeAspect="1"/>
          </p:cNvPicPr>
          <p:nvPr>
            <a:audioFile r:link="rId1"/>
          </p:nvPr>
        </p:nvPicPr>
        <p:blipFill>
          <a:blip r:embed="rId4"/>
          <a:stretch>
            <a:fillRect/>
          </a:stretch>
        </p:blipFill>
        <p:spPr>
          <a:xfrm>
            <a:off x="357158" y="642918"/>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Comp1\Desktop\мое\skoraia-pomoshch-ulitca-zhilina.jpg"/>
          <p:cNvPicPr>
            <a:picLocks noChangeAspect="1" noChangeArrowheads="1"/>
          </p:cNvPicPr>
          <p:nvPr/>
        </p:nvPicPr>
        <p:blipFill>
          <a:blip r:embed="rId3"/>
          <a:srcRect/>
          <a:stretch>
            <a:fillRect/>
          </a:stretch>
        </p:blipFill>
        <p:spPr bwMode="auto">
          <a:xfrm>
            <a:off x="2285984" y="3733793"/>
            <a:ext cx="4786346" cy="3124207"/>
          </a:xfrm>
          <a:prstGeom prst="flowChartAlternateProcess">
            <a:avLst/>
          </a:prstGeom>
          <a:noFill/>
        </p:spPr>
      </p:pic>
      <p:pic>
        <p:nvPicPr>
          <p:cNvPr id="7170" name="Picture 2" descr="C:\Users\Comp1\Desktop\мое\photo_2023-06-26_17-00-42.jpg"/>
          <p:cNvPicPr>
            <a:picLocks noChangeAspect="1" noChangeArrowheads="1"/>
          </p:cNvPicPr>
          <p:nvPr/>
        </p:nvPicPr>
        <p:blipFill>
          <a:blip r:embed="rId4"/>
          <a:srcRect t="26172" b="25488"/>
          <a:stretch>
            <a:fillRect/>
          </a:stretch>
        </p:blipFill>
        <p:spPr bwMode="auto">
          <a:xfrm>
            <a:off x="214282" y="214290"/>
            <a:ext cx="4357718" cy="3571900"/>
          </a:xfrm>
          <a:prstGeom prst="rect">
            <a:avLst/>
          </a:prstGeom>
          <a:noFill/>
        </p:spPr>
      </p:pic>
      <p:pic>
        <p:nvPicPr>
          <p:cNvPr id="7171" name="Picture 3" descr="C:\Users\Comp1\Desktop\мое\photo_2023-06-26_14-03-10.jpg"/>
          <p:cNvPicPr>
            <a:picLocks noChangeAspect="1" noChangeArrowheads="1"/>
          </p:cNvPicPr>
          <p:nvPr/>
        </p:nvPicPr>
        <p:blipFill>
          <a:blip r:embed="rId5"/>
          <a:srcRect l="10636" t="26269" r="26365" b="36816"/>
          <a:stretch>
            <a:fillRect/>
          </a:stretch>
        </p:blipFill>
        <p:spPr bwMode="auto">
          <a:xfrm>
            <a:off x="4643438" y="214290"/>
            <a:ext cx="4143404" cy="3571900"/>
          </a:xfrm>
          <a:prstGeom prst="rect">
            <a:avLst/>
          </a:prstGeom>
          <a:noFill/>
        </p:spPr>
      </p:pic>
      <p:pic>
        <p:nvPicPr>
          <p:cNvPr id="5" name="31 Recording 073156-101723.mp3">
            <a:hlinkClick r:id="" action="ppaction://media"/>
          </p:cNvPr>
          <p:cNvPicPr>
            <a:picLocks noRot="1" noChangeAspect="1"/>
          </p:cNvPicPr>
          <p:nvPr>
            <a:audioFile r:link="rId1"/>
          </p:nvPr>
        </p:nvPicPr>
        <p:blipFill>
          <a:blip r:embed="rId6"/>
          <a:stretch>
            <a:fillRect/>
          </a:stretch>
        </p:blipFill>
        <p:spPr>
          <a:xfrm>
            <a:off x="285720" y="357166"/>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29256" y="1000108"/>
            <a:ext cx="3571868" cy="369332"/>
          </a:xfrm>
          <a:prstGeom prst="rect">
            <a:avLst/>
          </a:prstGeom>
        </p:spPr>
        <p:txBody>
          <a:bodyPr wrap="square">
            <a:spAutoFit/>
          </a:bodyPr>
          <a:lstStyle/>
          <a:p>
            <a:pPr algn="ctr"/>
            <a:r>
              <a:rPr lang="ru-RU" altLang="ru-RU" i="1" dirty="0" smtClean="0">
                <a:solidFill>
                  <a:srgbClr val="002060"/>
                </a:solidFill>
                <a:latin typeface="Georgia" pitchFamily="18" charset="0"/>
              </a:rPr>
              <a:t>. </a:t>
            </a:r>
            <a:endParaRPr lang="ru-RU" altLang="ru-RU" i="1" dirty="0">
              <a:solidFill>
                <a:srgbClr val="002060"/>
              </a:solidFill>
              <a:latin typeface="Georgia" pitchFamily="18" charset="0"/>
            </a:endParaRPr>
          </a:p>
        </p:txBody>
      </p:sp>
      <p:pic>
        <p:nvPicPr>
          <p:cNvPr id="6" name="32 Recording 073238-101723.mp3">
            <a:hlinkClick r:id="" action="ppaction://media"/>
          </p:cNvPr>
          <p:cNvPicPr>
            <a:picLocks noRot="1" noChangeAspect="1"/>
          </p:cNvPicPr>
          <p:nvPr>
            <a:audioFile r:link="rId1"/>
          </p:nvPr>
        </p:nvPicPr>
        <p:blipFill>
          <a:blip r:embed="rId3"/>
          <a:stretch>
            <a:fillRect/>
          </a:stretch>
        </p:blipFill>
        <p:spPr>
          <a:xfrm>
            <a:off x="357158" y="285728"/>
            <a:ext cx="244475" cy="244475"/>
          </a:xfrm>
          <a:prstGeom prst="rect">
            <a:avLst/>
          </a:prstGeom>
        </p:spPr>
      </p:pic>
      <p:pic>
        <p:nvPicPr>
          <p:cNvPr id="7169" name="Picture 1" descr="C:\Users\Comp1\Desktop\оперативный отдел\МОЕ ДЛЯ ДОКЛАДА\photo_2023-06-09_14-00-43.jpg"/>
          <p:cNvPicPr>
            <a:picLocks noChangeAspect="1" noChangeArrowheads="1"/>
          </p:cNvPicPr>
          <p:nvPr/>
        </p:nvPicPr>
        <p:blipFill>
          <a:blip r:embed="rId4" cstate="print"/>
          <a:srcRect/>
          <a:stretch>
            <a:fillRect/>
          </a:stretch>
        </p:blipFill>
        <p:spPr bwMode="auto">
          <a:xfrm>
            <a:off x="142844" y="642918"/>
            <a:ext cx="2333620" cy="3000396"/>
          </a:xfrm>
          <a:prstGeom prst="rect">
            <a:avLst/>
          </a:prstGeom>
          <a:noFill/>
        </p:spPr>
      </p:pic>
      <p:pic>
        <p:nvPicPr>
          <p:cNvPr id="7170" name="Picture 2" descr="C:\Users\Comp1\Desktop\оперативный отдел\МОЕ ДЛЯ ДОКЛАДА\photo_2023-06-09_14-00-43 (2).jpg"/>
          <p:cNvPicPr>
            <a:picLocks noChangeAspect="1" noChangeArrowheads="1"/>
          </p:cNvPicPr>
          <p:nvPr/>
        </p:nvPicPr>
        <p:blipFill>
          <a:blip r:embed="rId5" cstate="print"/>
          <a:srcRect/>
          <a:stretch>
            <a:fillRect/>
          </a:stretch>
        </p:blipFill>
        <p:spPr bwMode="auto">
          <a:xfrm>
            <a:off x="6286512" y="3357562"/>
            <a:ext cx="2500330" cy="3349620"/>
          </a:xfrm>
          <a:prstGeom prst="rect">
            <a:avLst/>
          </a:prstGeom>
          <a:noFill/>
        </p:spPr>
      </p:pic>
      <p:pic>
        <p:nvPicPr>
          <p:cNvPr id="7171" name="Picture 3"/>
          <p:cNvPicPr>
            <a:picLocks noChangeAspect="1" noChangeArrowheads="1"/>
          </p:cNvPicPr>
          <p:nvPr/>
        </p:nvPicPr>
        <p:blipFill>
          <a:blip r:embed="rId6" cstate="print"/>
          <a:srcRect/>
          <a:stretch>
            <a:fillRect/>
          </a:stretch>
        </p:blipFill>
        <p:spPr bwMode="auto">
          <a:xfrm>
            <a:off x="3643306" y="142852"/>
            <a:ext cx="2998777" cy="3214710"/>
          </a:xfrm>
          <a:prstGeom prst="rect">
            <a:avLst/>
          </a:prstGeom>
          <a:noFill/>
          <a:ln w="9525">
            <a:noFill/>
            <a:miter lim="800000"/>
            <a:headEnd/>
            <a:tailEnd/>
          </a:ln>
          <a:effectLst/>
        </p:spPr>
      </p:pic>
      <p:pic>
        <p:nvPicPr>
          <p:cNvPr id="7172" name="Picture 4"/>
          <p:cNvPicPr>
            <a:picLocks noChangeAspect="1" noChangeArrowheads="1"/>
          </p:cNvPicPr>
          <p:nvPr/>
        </p:nvPicPr>
        <p:blipFill>
          <a:blip r:embed="rId7" cstate="print"/>
          <a:srcRect/>
          <a:stretch>
            <a:fillRect/>
          </a:stretch>
        </p:blipFill>
        <p:spPr bwMode="auto">
          <a:xfrm>
            <a:off x="1571604" y="3786190"/>
            <a:ext cx="3141653" cy="2786082"/>
          </a:xfrm>
          <a:prstGeom prst="rect">
            <a:avLst/>
          </a:prstGeom>
          <a:noFill/>
          <a:ln w="9525">
            <a:noFill/>
            <a:miter lim="800000"/>
            <a:headEnd/>
            <a:tailEnd/>
          </a:ln>
          <a:effectLst/>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mp1\Desktop\мое\photo_2023-06-26_16-57-53.jpg"/>
          <p:cNvPicPr>
            <a:picLocks noChangeAspect="1" noChangeArrowheads="1"/>
          </p:cNvPicPr>
          <p:nvPr/>
        </p:nvPicPr>
        <p:blipFill>
          <a:blip r:embed="rId3"/>
          <a:srcRect t="10449" b="25391"/>
          <a:stretch>
            <a:fillRect/>
          </a:stretch>
        </p:blipFill>
        <p:spPr bwMode="auto">
          <a:xfrm>
            <a:off x="4143372" y="1357298"/>
            <a:ext cx="4357718" cy="5214974"/>
          </a:xfrm>
          <a:prstGeom prst="snip2DiagRect">
            <a:avLst/>
          </a:prstGeom>
          <a:ln>
            <a:noFill/>
          </a:ln>
          <a:effectLst>
            <a:softEdge rad="112500"/>
          </a:effectLst>
        </p:spPr>
      </p:pic>
      <p:pic>
        <p:nvPicPr>
          <p:cNvPr id="4" name="33 Recording 073331-101723.mp3">
            <a:hlinkClick r:id="" action="ppaction://media"/>
          </p:cNvPr>
          <p:cNvPicPr>
            <a:picLocks noRot="1" noChangeAspect="1"/>
          </p:cNvPicPr>
          <p:nvPr>
            <a:audioFile r:link="rId1"/>
          </p:nvPr>
        </p:nvPicPr>
        <p:blipFill>
          <a:blip r:embed="rId4"/>
          <a:stretch>
            <a:fillRect/>
          </a:stretch>
        </p:blipFill>
        <p:spPr>
          <a:xfrm>
            <a:off x="214282" y="357166"/>
            <a:ext cx="244475" cy="244475"/>
          </a:xfrm>
          <a:prstGeom prst="rect">
            <a:avLst/>
          </a:prstGeom>
        </p:spPr>
      </p:pic>
      <p:pic>
        <p:nvPicPr>
          <p:cNvPr id="6145" name="Picture 1"/>
          <p:cNvPicPr>
            <a:picLocks noChangeAspect="1" noChangeArrowheads="1"/>
          </p:cNvPicPr>
          <p:nvPr/>
        </p:nvPicPr>
        <p:blipFill>
          <a:blip r:embed="rId5"/>
          <a:srcRect/>
          <a:stretch>
            <a:fillRect/>
          </a:stretch>
        </p:blipFill>
        <p:spPr bwMode="auto">
          <a:xfrm>
            <a:off x="357158" y="500042"/>
            <a:ext cx="3657600" cy="4845050"/>
          </a:xfrm>
          <a:prstGeom prst="rect">
            <a:avLst/>
          </a:prstGeom>
          <a:noFill/>
          <a:ln w="9525">
            <a:noFill/>
            <a:miter lim="800000"/>
            <a:headEnd/>
            <a:tailEnd/>
          </a:ln>
          <a:effectLst/>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omp1\Desktop\мое\photo_2023-06-26_14-43-56.jpg"/>
          <p:cNvPicPr>
            <a:picLocks noChangeAspect="1" noChangeArrowheads="1"/>
          </p:cNvPicPr>
          <p:nvPr/>
        </p:nvPicPr>
        <p:blipFill>
          <a:blip r:embed="rId3"/>
          <a:srcRect t="20000" b="20000"/>
          <a:stretch>
            <a:fillRect/>
          </a:stretch>
        </p:blipFill>
        <p:spPr bwMode="auto">
          <a:xfrm>
            <a:off x="214282" y="571480"/>
            <a:ext cx="3929090" cy="5572164"/>
          </a:xfrm>
          <a:prstGeom prst="rect">
            <a:avLst/>
          </a:prstGeom>
          <a:noFill/>
        </p:spPr>
      </p:pic>
      <p:pic>
        <p:nvPicPr>
          <p:cNvPr id="9219" name="Picture 3" descr="C:\Users\Comp1\Desktop\мое\photo_2023-06-26_16-59-44.jpg"/>
          <p:cNvPicPr>
            <a:picLocks noChangeAspect="1" noChangeArrowheads="1"/>
          </p:cNvPicPr>
          <p:nvPr/>
        </p:nvPicPr>
        <p:blipFill>
          <a:blip r:embed="rId4"/>
          <a:srcRect t="20000" b="20000"/>
          <a:stretch>
            <a:fillRect/>
          </a:stretch>
        </p:blipFill>
        <p:spPr bwMode="auto">
          <a:xfrm>
            <a:off x="5072066" y="285728"/>
            <a:ext cx="3429000" cy="4572032"/>
          </a:xfrm>
          <a:prstGeom prst="rect">
            <a:avLst/>
          </a:prstGeom>
          <a:noFill/>
        </p:spPr>
      </p:pic>
      <p:pic>
        <p:nvPicPr>
          <p:cNvPr id="4" name="34 Recording 073440-101723.mp3">
            <a:hlinkClick r:id="" action="ppaction://media"/>
          </p:cNvPr>
          <p:cNvPicPr>
            <a:picLocks noRot="1" noChangeAspect="1"/>
          </p:cNvPicPr>
          <p:nvPr>
            <a:audioFile r:link="rId1"/>
          </p:nvPr>
        </p:nvPicPr>
        <p:blipFill>
          <a:blip r:embed="rId5"/>
          <a:stretch>
            <a:fillRect/>
          </a:stretch>
        </p:blipFill>
        <p:spPr>
          <a:xfrm>
            <a:off x="571472" y="357166"/>
            <a:ext cx="244475" cy="244475"/>
          </a:xfrm>
          <a:prstGeom prst="rect">
            <a:avLst/>
          </a:prstGeom>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8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5 Recording 073555-101723.mp3">
            <a:hlinkClick r:id="" action="ppaction://media"/>
          </p:cNvPr>
          <p:cNvPicPr>
            <a:picLocks noRot="1" noChangeAspect="1"/>
          </p:cNvPicPr>
          <p:nvPr>
            <a:audioFile r:link="rId1"/>
          </p:nvPr>
        </p:nvPicPr>
        <p:blipFill>
          <a:blip r:embed="rId3"/>
          <a:stretch>
            <a:fillRect/>
          </a:stretch>
        </p:blipFill>
        <p:spPr>
          <a:xfrm>
            <a:off x="357158" y="285728"/>
            <a:ext cx="244475" cy="244475"/>
          </a:xfrm>
          <a:prstGeom prst="rect">
            <a:avLst/>
          </a:prstGeom>
        </p:spPr>
      </p:pic>
      <p:pic>
        <p:nvPicPr>
          <p:cNvPr id="4" name="Picture 4" descr="C:\Users\Comp1\Desktop\мое\photo_2023-06-26_17-00-27.jpg"/>
          <p:cNvPicPr>
            <a:picLocks noChangeAspect="1" noChangeArrowheads="1"/>
          </p:cNvPicPr>
          <p:nvPr/>
        </p:nvPicPr>
        <p:blipFill>
          <a:blip r:embed="rId4"/>
          <a:srcRect t="20215" b="20019"/>
          <a:stretch>
            <a:fillRect/>
          </a:stretch>
        </p:blipFill>
        <p:spPr bwMode="auto">
          <a:xfrm>
            <a:off x="0" y="0"/>
            <a:ext cx="3657600" cy="4857784"/>
          </a:xfrm>
          <a:prstGeom prst="rect">
            <a:avLst/>
          </a:prstGeom>
          <a:noFill/>
        </p:spPr>
      </p:pic>
      <p:pic>
        <p:nvPicPr>
          <p:cNvPr id="5" name="Picture 2" descr="C:\Users\Comp1\Desktop\мое\photo_2023-06-26_16-59-31.jpg"/>
          <p:cNvPicPr>
            <a:picLocks noChangeAspect="1" noChangeArrowheads="1"/>
          </p:cNvPicPr>
          <p:nvPr/>
        </p:nvPicPr>
        <p:blipFill>
          <a:blip r:embed="rId5"/>
          <a:srcRect t="19688" b="20312"/>
          <a:stretch>
            <a:fillRect/>
          </a:stretch>
        </p:blipFill>
        <p:spPr bwMode="auto">
          <a:xfrm>
            <a:off x="5715000" y="0"/>
            <a:ext cx="3429000" cy="4572032"/>
          </a:xfrm>
          <a:prstGeom prst="rect">
            <a:avLst/>
          </a:prstGeom>
          <a:noFill/>
        </p:spPr>
      </p:pic>
      <p:pic>
        <p:nvPicPr>
          <p:cNvPr id="6" name="Picture 3" descr="C:\Users\Comp1\Desktop\мое\photo_2023-06-26_16-59-59.jpg"/>
          <p:cNvPicPr>
            <a:picLocks noChangeAspect="1" noChangeArrowheads="1"/>
          </p:cNvPicPr>
          <p:nvPr/>
        </p:nvPicPr>
        <p:blipFill>
          <a:blip r:embed="rId6"/>
          <a:srcRect t="27188" b="27812"/>
          <a:stretch>
            <a:fillRect/>
          </a:stretch>
        </p:blipFill>
        <p:spPr bwMode="auto">
          <a:xfrm>
            <a:off x="3143240" y="3571876"/>
            <a:ext cx="3429000" cy="3143272"/>
          </a:xfrm>
          <a:prstGeom prst="rect">
            <a:avLst/>
          </a:prstGeom>
        </p:spPr>
        <p:style>
          <a:lnRef idx="3">
            <a:schemeClr val="lt1"/>
          </a:lnRef>
          <a:fillRef idx="1">
            <a:schemeClr val="accent1"/>
          </a:fillRef>
          <a:effectRef idx="1">
            <a:schemeClr val="accent1"/>
          </a:effectRef>
          <a:fontRef idx="minor">
            <a:schemeClr val="lt1"/>
          </a:fontRef>
        </p:style>
      </p:pic>
      <p:sp>
        <p:nvSpPr>
          <p:cNvPr id="7" name="Прямоугольник 6"/>
          <p:cNvSpPr/>
          <p:nvPr/>
        </p:nvSpPr>
        <p:spPr>
          <a:xfrm>
            <a:off x="4143372" y="357166"/>
            <a:ext cx="1357322" cy="2246769"/>
          </a:xfrm>
          <a:prstGeom prst="rect">
            <a:avLst/>
          </a:prstGeom>
        </p:spPr>
        <p:txBody>
          <a:bodyPr wrap="square">
            <a:spAutoFit/>
          </a:bodyPr>
          <a:lstStyle/>
          <a:p>
            <a:pPr algn="ctr"/>
            <a:r>
              <a:rPr lang="ru-RU" sz="1400" dirty="0" smtClean="0">
                <a:solidFill>
                  <a:srgbClr val="5A5A5A"/>
                </a:solidFill>
                <a:latin typeface="Times New Roman" pitchFamily="18" charset="0"/>
                <a:ea typeface="Times New Roman" pitchFamily="18" charset="0"/>
                <a:cs typeface="Times New Roman" pitchFamily="18" charset="0"/>
              </a:rPr>
              <a:t>Медицинскому работнику рекомендовано в общении с пациентом проявлять уверенность, демонстрировать надежность, даже при </a:t>
            </a:r>
            <a:endParaRPr lang="ru-RU" sz="1400" dirty="0"/>
          </a:p>
        </p:txBody>
      </p:sp>
    </p:spTree>
  </p:cSld>
  <p:clrMapOvr>
    <a:masterClrMapping/>
  </p:clrMapOvr>
  <p:transition spd="med" advClick="0" advTm="8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0 Recording 210509-101623.mp3">
            <a:hlinkClick r:id="" action="ppaction://media"/>
          </p:cNvPr>
          <p:cNvPicPr>
            <a:picLocks noRot="1" noChangeAspect="1"/>
          </p:cNvPicPr>
          <p:nvPr>
            <a:audioFile r:link="rId1"/>
          </p:nvPr>
        </p:nvPicPr>
        <p:blipFill>
          <a:blip r:embed="rId3"/>
          <a:stretch>
            <a:fillRect/>
          </a:stretch>
        </p:blipFill>
        <p:spPr>
          <a:xfrm>
            <a:off x="142844" y="214290"/>
            <a:ext cx="244475" cy="244475"/>
          </a:xfrm>
          <a:prstGeom prst="rect">
            <a:avLst/>
          </a:prstGeom>
        </p:spPr>
      </p:pic>
      <p:pic>
        <p:nvPicPr>
          <p:cNvPr id="7" name="Picture 2"/>
          <p:cNvPicPr>
            <a:picLocks noChangeAspect="1" noChangeArrowheads="1"/>
          </p:cNvPicPr>
          <p:nvPr/>
        </p:nvPicPr>
        <p:blipFill>
          <a:blip r:embed="rId4"/>
          <a:srcRect/>
          <a:stretch>
            <a:fillRect/>
          </a:stretch>
        </p:blipFill>
        <p:spPr bwMode="auto">
          <a:xfrm>
            <a:off x="571472" y="142852"/>
            <a:ext cx="8429684" cy="6070619"/>
          </a:xfrm>
          <a:prstGeom prst="rect">
            <a:avLst/>
          </a:prstGeom>
          <a:noFill/>
          <a:ln w="9525">
            <a:noFill/>
            <a:miter lim="800000"/>
            <a:headEnd/>
            <a:tailEnd/>
          </a:ln>
          <a:effectLst/>
        </p:spPr>
      </p:pic>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авел\Desktop\доклад\тайна2.jpg"/>
          <p:cNvPicPr>
            <a:picLocks noChangeAspect="1" noChangeArrowheads="1"/>
          </p:cNvPicPr>
          <p:nvPr/>
        </p:nvPicPr>
        <p:blipFill>
          <a:blip r:embed="rId2"/>
          <a:srcRect/>
          <a:stretch>
            <a:fillRect/>
          </a:stretch>
        </p:blipFill>
        <p:spPr bwMode="auto">
          <a:xfrm>
            <a:off x="642910" y="571480"/>
            <a:ext cx="7358062" cy="4572000"/>
          </a:xfrm>
          <a:prstGeom prst="rect">
            <a:avLst/>
          </a:prstGeom>
          <a:noFill/>
          <a:ln w="9525">
            <a:noFill/>
            <a:miter lim="800000"/>
            <a:headEnd/>
            <a:tailEnd/>
          </a:ln>
        </p:spPr>
      </p:pic>
      <p:sp>
        <p:nvSpPr>
          <p:cNvPr id="3" name="Прямоугольник 2"/>
          <p:cNvSpPr/>
          <p:nvPr/>
        </p:nvSpPr>
        <p:spPr>
          <a:xfrm>
            <a:off x="857224" y="5214950"/>
            <a:ext cx="7929618" cy="707886"/>
          </a:xfrm>
          <a:prstGeom prst="rect">
            <a:avLst/>
          </a:prstGeom>
        </p:spPr>
        <p:txBody>
          <a:bodyPr wrap="square">
            <a:spAutoFit/>
          </a:bodyPr>
          <a:lstStyle/>
          <a:p>
            <a:pPr marL="365760" indent="-256032" algn="ctr">
              <a:buClr>
                <a:schemeClr val="accent3"/>
              </a:buClr>
              <a:defRPr/>
            </a:pPr>
            <a:r>
              <a:rPr lang="ru-RU" sz="4000" b="1" i="1" dirty="0" smtClean="0">
                <a:solidFill>
                  <a:schemeClr val="accent3">
                    <a:lumMod val="50000"/>
                  </a:schemeClr>
                </a:solidFill>
              </a:rPr>
              <a:t>Спасибо  за  внимание !</a:t>
            </a:r>
            <a:endParaRPr lang="ru-RU" sz="4000" b="1" i="1" dirty="0">
              <a:solidFill>
                <a:schemeClr val="accent3">
                  <a:lumMod val="50000"/>
                </a:schemeClr>
              </a:solidFill>
            </a:endParaRPr>
          </a:p>
        </p:txBody>
      </p:sp>
    </p:spTree>
  </p:cSld>
  <p:clrMapOvr>
    <a:masterClrMapping/>
  </p:clrMapOvr>
  <p:transition spd="med" advClick="0" advTm="3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_2023-06-20_21-04-30 (3).jpg"/>
          <p:cNvPicPr>
            <a:picLocks noGrp="1" noChangeAspect="1"/>
          </p:cNvPicPr>
          <p:nvPr isPhoto="1"/>
        </p:nvPicPr>
        <p:blipFill>
          <a:blip r:embed="rId4">
            <a:lum/>
          </a:blip>
          <a:stretch>
            <a:fillRect/>
          </a:stretch>
        </p:blipFill>
        <p:spPr>
          <a:xfrm>
            <a:off x="357158" y="2071678"/>
            <a:ext cx="3286148" cy="4357718"/>
          </a:xfrm>
          <a:prstGeom prst="rect">
            <a:avLst/>
          </a:prstGeom>
          <a:noFill/>
          <a:ln>
            <a:noFill/>
          </a:ln>
        </p:spPr>
      </p:pic>
      <p:pic>
        <p:nvPicPr>
          <p:cNvPr id="3" name="Picture 2" descr="C:\Users\Comp1\Desktop\мое\photo_2023-06-26_14-03-13.jpg"/>
          <p:cNvPicPr>
            <a:picLocks noChangeAspect="1" noChangeArrowheads="1"/>
          </p:cNvPicPr>
          <p:nvPr/>
        </p:nvPicPr>
        <p:blipFill>
          <a:blip r:embed="rId5"/>
          <a:srcRect/>
          <a:stretch>
            <a:fillRect/>
          </a:stretch>
        </p:blipFill>
        <p:spPr bwMode="auto">
          <a:xfrm>
            <a:off x="5529401" y="2214554"/>
            <a:ext cx="3257441" cy="4286280"/>
          </a:xfrm>
          <a:prstGeom prst="rect">
            <a:avLst/>
          </a:prstGeom>
          <a:noFill/>
        </p:spPr>
      </p:pic>
      <p:sp>
        <p:nvSpPr>
          <p:cNvPr id="4" name="Прямоугольник 3"/>
          <p:cNvSpPr/>
          <p:nvPr/>
        </p:nvSpPr>
        <p:spPr>
          <a:xfrm>
            <a:off x="3714744" y="500042"/>
            <a:ext cx="5214974" cy="923330"/>
          </a:xfrm>
          <a:prstGeom prst="rect">
            <a:avLst/>
          </a:prstGeom>
        </p:spPr>
        <p:txBody>
          <a:bodyPr wrap="square">
            <a:spAutoFit/>
          </a:bodyPr>
          <a:lstStyle/>
          <a:p>
            <a:pPr algn="ctr"/>
            <a:r>
              <a:rPr lang="ru-RU" b="1" i="1" dirty="0" smtClean="0">
                <a:solidFill>
                  <a:srgbClr val="7030A0"/>
                </a:solidFill>
              </a:rPr>
              <a:t>Особенности этических и </a:t>
            </a:r>
            <a:r>
              <a:rPr lang="ru-RU" b="1" i="1" dirty="0" err="1" smtClean="0">
                <a:solidFill>
                  <a:srgbClr val="7030A0"/>
                </a:solidFill>
              </a:rPr>
              <a:t>деонтологических</a:t>
            </a:r>
            <a:r>
              <a:rPr lang="ru-RU" b="1" i="1" dirty="0" smtClean="0">
                <a:solidFill>
                  <a:srgbClr val="7030A0"/>
                </a:solidFill>
              </a:rPr>
              <a:t> аспектов в практике сотрудников  скорой медицинской помощи</a:t>
            </a:r>
            <a:endParaRPr lang="ru-RU" dirty="0">
              <a:solidFill>
                <a:srgbClr val="7030A0"/>
              </a:solidFill>
            </a:endParaRPr>
          </a:p>
        </p:txBody>
      </p:sp>
      <p:sp>
        <p:nvSpPr>
          <p:cNvPr id="5" name="Прямоугольник 4"/>
          <p:cNvSpPr/>
          <p:nvPr/>
        </p:nvSpPr>
        <p:spPr>
          <a:xfrm>
            <a:off x="0" y="1000108"/>
            <a:ext cx="3571868" cy="646331"/>
          </a:xfrm>
          <a:prstGeom prst="rect">
            <a:avLst/>
          </a:prstGeom>
        </p:spPr>
        <p:txBody>
          <a:bodyPr wrap="square">
            <a:spAutoFit/>
          </a:bodyPr>
          <a:lstStyle/>
          <a:p>
            <a:pPr algn="ctr"/>
            <a:r>
              <a:rPr lang="ru-RU" dirty="0" smtClean="0">
                <a:solidFill>
                  <a:srgbClr val="002060"/>
                </a:solidFill>
              </a:rPr>
              <a:t>Заведующий оперативным отделом</a:t>
            </a:r>
            <a:endParaRPr lang="ru-RU" dirty="0">
              <a:solidFill>
                <a:srgbClr val="002060"/>
              </a:solidFill>
            </a:endParaRPr>
          </a:p>
        </p:txBody>
      </p:sp>
      <p:sp>
        <p:nvSpPr>
          <p:cNvPr id="6" name="Прямоугольник 5"/>
          <p:cNvSpPr/>
          <p:nvPr/>
        </p:nvSpPr>
        <p:spPr>
          <a:xfrm>
            <a:off x="5500694" y="1500174"/>
            <a:ext cx="3173540" cy="646331"/>
          </a:xfrm>
          <a:prstGeom prst="rect">
            <a:avLst/>
          </a:prstGeom>
        </p:spPr>
        <p:txBody>
          <a:bodyPr wrap="square">
            <a:spAutoFit/>
          </a:bodyPr>
          <a:lstStyle/>
          <a:p>
            <a:pPr algn="ctr"/>
            <a:r>
              <a:rPr lang="ru-RU" dirty="0" smtClean="0">
                <a:solidFill>
                  <a:srgbClr val="002060"/>
                </a:solidFill>
              </a:rPr>
              <a:t>Старший фельдшер оперативного отдела</a:t>
            </a:r>
            <a:endParaRPr lang="ru-RU" dirty="0">
              <a:solidFill>
                <a:srgbClr val="002060"/>
              </a:solidFill>
            </a:endParaRPr>
          </a:p>
        </p:txBody>
      </p:sp>
      <p:pic>
        <p:nvPicPr>
          <p:cNvPr id="7" name="2 Recording 200422-101623.mp3">
            <a:hlinkClick r:id="" action="ppaction://media"/>
          </p:cNvPr>
          <p:cNvPicPr>
            <a:picLocks noRot="1" noChangeAspect="1"/>
          </p:cNvPicPr>
          <p:nvPr>
            <a:audioFile r:link="rId1"/>
          </p:nvPr>
        </p:nvPicPr>
        <p:blipFill>
          <a:blip r:embed="rId6"/>
          <a:stretch>
            <a:fillRect/>
          </a:stretch>
        </p:blipFill>
        <p:spPr>
          <a:xfrm>
            <a:off x="285720" y="357166"/>
            <a:ext cx="244475" cy="244475"/>
          </a:xfrm>
          <a:prstGeom prst="rect">
            <a:avLst/>
          </a:prstGeom>
        </p:spPr>
      </p:pic>
    </p:spTree>
  </p:cSld>
  <p:clrMapOvr>
    <a:masterClrMapping/>
  </p:clrMapOvr>
  <p:transition spd="med" advClick="0" advTm="3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hoto_2023-06-20_16-06-43.jpg"/>
          <p:cNvPicPr>
            <a:picLocks noGrp="1" noChangeAspect="1"/>
          </p:cNvPicPr>
          <p:nvPr isPhoto="1"/>
        </p:nvPicPr>
        <p:blipFill>
          <a:blip r:embed="rId3">
            <a:lum/>
          </a:blip>
          <a:stretch>
            <a:fillRect/>
          </a:stretch>
        </p:blipFill>
        <p:spPr>
          <a:xfrm>
            <a:off x="428596" y="214290"/>
            <a:ext cx="8143932" cy="5857892"/>
          </a:xfrm>
          <a:prstGeom prst="rect">
            <a:avLst/>
          </a:prstGeom>
          <a:noFill/>
          <a:ln>
            <a:noFill/>
          </a:ln>
        </p:spPr>
      </p:pic>
      <p:sp>
        <p:nvSpPr>
          <p:cNvPr id="4" name="Прямоугольник 3"/>
          <p:cNvSpPr/>
          <p:nvPr/>
        </p:nvSpPr>
        <p:spPr>
          <a:xfrm>
            <a:off x="857224" y="642918"/>
            <a:ext cx="7715304" cy="4708981"/>
          </a:xfrm>
          <a:prstGeom prst="rect">
            <a:avLst/>
          </a:prstGeom>
        </p:spPr>
        <p:txBody>
          <a:bodyPr wrap="square">
            <a:spAutoFit/>
          </a:bodyPr>
          <a:lstStyle/>
          <a:p>
            <a:pPr algn="ctr"/>
            <a:r>
              <a:rPr lang="ru-RU" sz="5000" b="1" i="1" dirty="0" smtClean="0">
                <a:solidFill>
                  <a:schemeClr val="accent2">
                    <a:lumMod val="75000"/>
                  </a:schemeClr>
                </a:solidFill>
              </a:rPr>
              <a:t>Театр начинается с вешалки, а служба скорой медицинской помощи начинается с   Оперативного отдела</a:t>
            </a:r>
            <a:r>
              <a:rPr lang="ru-RU" sz="5000" b="1" i="1" dirty="0" smtClean="0">
                <a:solidFill>
                  <a:srgbClr val="7030A0"/>
                </a:solidFill>
              </a:rPr>
              <a:t/>
            </a:r>
            <a:br>
              <a:rPr lang="ru-RU" sz="5000" b="1" i="1" dirty="0" smtClean="0">
                <a:solidFill>
                  <a:srgbClr val="7030A0"/>
                </a:solidFill>
              </a:rPr>
            </a:br>
            <a:r>
              <a:rPr lang="en-US" sz="5000" b="1" i="1" dirty="0" smtClean="0">
                <a:solidFill>
                  <a:srgbClr val="FF0000"/>
                </a:solidFill>
              </a:rPr>
              <a:t>“</a:t>
            </a:r>
            <a:r>
              <a:rPr lang="ru-RU" sz="5000" b="1" i="1" dirty="0" smtClean="0">
                <a:solidFill>
                  <a:srgbClr val="FF0000"/>
                </a:solidFill>
              </a:rPr>
              <a:t>03</a:t>
            </a:r>
            <a:r>
              <a:rPr lang="en-US" sz="5000" b="1" i="1" dirty="0" smtClean="0">
                <a:solidFill>
                  <a:srgbClr val="FF0000"/>
                </a:solidFill>
              </a:rPr>
              <a:t>”</a:t>
            </a:r>
            <a:endParaRPr lang="ru-RU" sz="5000" dirty="0"/>
          </a:p>
        </p:txBody>
      </p:sp>
      <p:pic>
        <p:nvPicPr>
          <p:cNvPr id="5" name="3 Recording 200612-101623.mp3">
            <a:hlinkClick r:id="" action="ppaction://media"/>
          </p:cNvPr>
          <p:cNvPicPr>
            <a:picLocks noRot="1" noChangeAspect="1"/>
          </p:cNvPicPr>
          <p:nvPr>
            <a:audioFile r:link="rId1"/>
          </p:nvPr>
        </p:nvPicPr>
        <p:blipFill>
          <a:blip r:embed="rId4"/>
          <a:stretch>
            <a:fillRect/>
          </a:stretch>
        </p:blipFill>
        <p:spPr>
          <a:xfrm>
            <a:off x="142844" y="285728"/>
            <a:ext cx="244475" cy="244475"/>
          </a:xfrm>
          <a:prstGeom prst="rect">
            <a:avLst/>
          </a:prstGeom>
        </p:spPr>
      </p:pic>
    </p:spTree>
  </p:cSld>
  <p:clrMapOvr>
    <a:masterClrMapping/>
  </p:clrMapOvr>
  <p:transition spd="med" advClick="0" advTm="3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mp1\Desktop\мое\photo_2023-06-09_15-08-12.jpg"/>
          <p:cNvPicPr>
            <a:picLocks noChangeAspect="1" noChangeArrowheads="1"/>
          </p:cNvPicPr>
          <p:nvPr/>
        </p:nvPicPr>
        <p:blipFill>
          <a:blip r:embed="rId4"/>
          <a:srcRect/>
          <a:stretch>
            <a:fillRect/>
          </a:stretch>
        </p:blipFill>
        <p:spPr bwMode="auto">
          <a:xfrm>
            <a:off x="214282" y="714356"/>
            <a:ext cx="3605332" cy="3929090"/>
          </a:xfrm>
          <a:prstGeom prst="rect">
            <a:avLst/>
          </a:prstGeom>
          <a:noFill/>
        </p:spPr>
      </p:pic>
      <p:pic>
        <p:nvPicPr>
          <p:cNvPr id="3" name="Рисунок 2" descr="photo_2023-06-20_21-04-29 (3).jpg"/>
          <p:cNvPicPr>
            <a:picLocks noGrp="1" noChangeAspect="1"/>
          </p:cNvPicPr>
          <p:nvPr isPhoto="1"/>
        </p:nvPicPr>
        <p:blipFill>
          <a:blip r:embed="rId5">
            <a:lum/>
          </a:blip>
          <a:stretch>
            <a:fillRect/>
          </a:stretch>
        </p:blipFill>
        <p:spPr>
          <a:xfrm>
            <a:off x="5072066" y="1214422"/>
            <a:ext cx="3929086" cy="5214998"/>
          </a:xfrm>
          <a:prstGeom prst="rect">
            <a:avLst/>
          </a:prstGeom>
          <a:noFill/>
          <a:ln>
            <a:noFill/>
          </a:ln>
        </p:spPr>
      </p:pic>
      <p:sp>
        <p:nvSpPr>
          <p:cNvPr id="4" name="Прямоугольник 3"/>
          <p:cNvSpPr/>
          <p:nvPr/>
        </p:nvSpPr>
        <p:spPr>
          <a:xfrm>
            <a:off x="2500298" y="214290"/>
            <a:ext cx="6429420" cy="1015663"/>
          </a:xfrm>
          <a:prstGeom prst="rect">
            <a:avLst/>
          </a:prstGeom>
        </p:spPr>
        <p:txBody>
          <a:bodyPr wrap="square">
            <a:spAutoFit/>
          </a:bodyPr>
          <a:lstStyle/>
          <a:p>
            <a:pPr algn="ctr"/>
            <a:r>
              <a:rPr lang="ru-RU" sz="3000" dirty="0" smtClean="0">
                <a:solidFill>
                  <a:srgbClr val="002060"/>
                </a:solidFill>
              </a:rPr>
              <a:t>Старшие врачи оперативного отдела</a:t>
            </a:r>
          </a:p>
        </p:txBody>
      </p:sp>
      <p:pic>
        <p:nvPicPr>
          <p:cNvPr id="5" name="4 Recording 201047-101623.mp3">
            <a:hlinkClick r:id="" action="ppaction://media"/>
          </p:cNvPr>
          <p:cNvPicPr>
            <a:picLocks noRot="1" noChangeAspect="1"/>
          </p:cNvPicPr>
          <p:nvPr>
            <a:audioFile r:link="rId1"/>
          </p:nvPr>
        </p:nvPicPr>
        <p:blipFill>
          <a:blip r:embed="rId6"/>
          <a:stretch>
            <a:fillRect/>
          </a:stretch>
        </p:blipFill>
        <p:spPr>
          <a:xfrm>
            <a:off x="285720" y="214290"/>
            <a:ext cx="244475" cy="244475"/>
          </a:xfrm>
          <a:prstGeom prst="rect">
            <a:avLst/>
          </a:prstGeom>
        </p:spPr>
      </p:pic>
      <p:sp>
        <p:nvSpPr>
          <p:cNvPr id="6" name="Прямоугольник 5"/>
          <p:cNvSpPr/>
          <p:nvPr/>
        </p:nvSpPr>
        <p:spPr>
          <a:xfrm>
            <a:off x="285720" y="4549676"/>
            <a:ext cx="4572000" cy="2308324"/>
          </a:xfrm>
          <a:prstGeom prst="rect">
            <a:avLst/>
          </a:prstGeom>
        </p:spPr>
        <p:txBody>
          <a:bodyPr>
            <a:spAutoFit/>
          </a:bodyPr>
          <a:lstStyle/>
          <a:p>
            <a:pPr algn="ctr"/>
            <a:r>
              <a:rPr lang="ru-RU" dirty="0" smtClean="0">
                <a:solidFill>
                  <a:srgbClr val="002060"/>
                </a:solidFill>
              </a:rPr>
              <a:t>Для всех сотрудников оперативного отдела станции скорой медицинской помощи разработана стандартная операционная процедура (СОП) приема вызова. Ее алгоритм создан таким образом, чтоб из диалога были исключены фразы неприемлемые в приеме вызова.</a:t>
            </a:r>
            <a:endParaRPr lang="ru-RU" dirty="0">
              <a:solidFill>
                <a:srgbClr val="002060"/>
              </a:solidFill>
            </a:endParaRPr>
          </a:p>
        </p:txBody>
      </p:sp>
    </p:spTree>
  </p:cSld>
  <p:clrMapOvr>
    <a:masterClrMapping/>
  </p:clrMapOvr>
  <p:transition spd="med" advClick="0" advTm="3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cstate="print"/>
          <a:srcRect/>
          <a:stretch>
            <a:fillRect/>
          </a:stretch>
        </p:blipFill>
        <p:spPr bwMode="auto">
          <a:xfrm>
            <a:off x="3500430" y="3357562"/>
            <a:ext cx="2571768" cy="3214710"/>
          </a:xfrm>
          <a:prstGeom prst="rect">
            <a:avLst/>
          </a:prstGeom>
          <a:noFill/>
          <a:ln w="9525">
            <a:noFill/>
            <a:miter lim="800000"/>
            <a:headEnd/>
            <a:tailEnd/>
          </a:ln>
          <a:effectLst/>
        </p:spPr>
      </p:pic>
      <p:pic>
        <p:nvPicPr>
          <p:cNvPr id="1026" name="Picture 2" descr="C:\Users\Comp1\Desktop\мое\photo_2023-06-20_21-04-30.jpg"/>
          <p:cNvPicPr>
            <a:picLocks noChangeAspect="1" noChangeArrowheads="1"/>
          </p:cNvPicPr>
          <p:nvPr/>
        </p:nvPicPr>
        <p:blipFill>
          <a:blip r:embed="rId5"/>
          <a:srcRect l="24610"/>
          <a:stretch>
            <a:fillRect/>
          </a:stretch>
        </p:blipFill>
        <p:spPr bwMode="auto">
          <a:xfrm>
            <a:off x="5786446" y="642918"/>
            <a:ext cx="3024166" cy="2786081"/>
          </a:xfrm>
          <a:prstGeom prst="rect">
            <a:avLst/>
          </a:prstGeom>
          <a:noFill/>
        </p:spPr>
      </p:pic>
      <p:sp>
        <p:nvSpPr>
          <p:cNvPr id="4" name="Прямоугольник 3"/>
          <p:cNvSpPr/>
          <p:nvPr/>
        </p:nvSpPr>
        <p:spPr>
          <a:xfrm>
            <a:off x="428596" y="214290"/>
            <a:ext cx="8072494" cy="369332"/>
          </a:xfrm>
          <a:prstGeom prst="rect">
            <a:avLst/>
          </a:prstGeom>
        </p:spPr>
        <p:txBody>
          <a:bodyPr wrap="square">
            <a:spAutoFit/>
          </a:bodyPr>
          <a:lstStyle/>
          <a:p>
            <a:pPr algn="ctr"/>
            <a:r>
              <a:rPr lang="ru-RU" dirty="0" smtClean="0">
                <a:solidFill>
                  <a:srgbClr val="7030A0"/>
                </a:solidFill>
              </a:rPr>
              <a:t>ДИСПЕТЧЕРА ПО ПРИЕМУ ВЫЗОВОВ</a:t>
            </a:r>
            <a:endParaRPr lang="ru-RU" dirty="0">
              <a:solidFill>
                <a:srgbClr val="7030A0"/>
              </a:solidFill>
            </a:endParaRPr>
          </a:p>
        </p:txBody>
      </p:sp>
      <p:pic>
        <p:nvPicPr>
          <p:cNvPr id="5" name="5 Recording 201141-101623.mp3">
            <a:hlinkClick r:id="" action="ppaction://media"/>
          </p:cNvPr>
          <p:cNvPicPr>
            <a:picLocks noRot="1" noChangeAspect="1"/>
          </p:cNvPicPr>
          <p:nvPr>
            <a:audioFile r:link="rId1"/>
          </p:nvPr>
        </p:nvPicPr>
        <p:blipFill>
          <a:blip r:embed="rId6"/>
          <a:stretch>
            <a:fillRect/>
          </a:stretch>
        </p:blipFill>
        <p:spPr>
          <a:xfrm>
            <a:off x="428596" y="214290"/>
            <a:ext cx="244475" cy="244475"/>
          </a:xfrm>
          <a:prstGeom prst="rect">
            <a:avLst/>
          </a:prstGeom>
        </p:spPr>
      </p:pic>
      <p:sp>
        <p:nvSpPr>
          <p:cNvPr id="6" name="Прямоугольник с двумя скругленными противолежащими углами 5"/>
          <p:cNvSpPr/>
          <p:nvPr/>
        </p:nvSpPr>
        <p:spPr>
          <a:xfrm>
            <a:off x="214282" y="571480"/>
            <a:ext cx="3286148" cy="1511300"/>
          </a:xfrm>
          <a:prstGeom prst="round2DiagRect">
            <a:avLst/>
          </a:prstGeom>
          <a:gradFill flip="none" rotWithShape="1">
            <a:gsLst>
              <a:gs pos="0">
                <a:schemeClr val="accent5">
                  <a:lumMod val="40000"/>
                  <a:lumOff val="60000"/>
                </a:schemeClr>
              </a:gs>
              <a:gs pos="55000">
                <a:srgbClr val="F0EBD5"/>
              </a:gs>
              <a:gs pos="100000">
                <a:srgbClr val="D1C39F"/>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1200" b="1" dirty="0">
                <a:solidFill>
                  <a:srgbClr val="444444"/>
                </a:solidFill>
                <a:effectLst/>
                <a:latin typeface="Arial"/>
                <a:ea typeface="Times New Roman"/>
                <a:cs typeface="Times New Roman"/>
              </a:rPr>
              <a:t>На поступивший телефонный звонок дать немедленный ответ</a:t>
            </a:r>
            <a:endParaRPr lang="ru-RU" sz="1100" dirty="0">
              <a:effectLst/>
              <a:ea typeface="Calibri"/>
              <a:cs typeface="Times New Roman"/>
            </a:endParaRPr>
          </a:p>
          <a:p>
            <a:pPr algn="ctr">
              <a:lnSpc>
                <a:spcPct val="115000"/>
              </a:lnSpc>
              <a:spcAft>
                <a:spcPts val="0"/>
              </a:spcAft>
            </a:pPr>
            <a:r>
              <a:rPr lang="ru-RU" sz="1200" b="1" dirty="0">
                <a:solidFill>
                  <a:srgbClr val="444444"/>
                </a:solidFill>
                <a:effectLst/>
                <a:latin typeface="Arial"/>
                <a:ea typeface="Times New Roman"/>
                <a:cs typeface="Times New Roman"/>
              </a:rPr>
              <a:t>(представиться согласно инструкции:</a:t>
            </a:r>
            <a:endParaRPr lang="ru-RU" sz="1100" dirty="0">
              <a:effectLst/>
              <a:ea typeface="Calibri"/>
              <a:cs typeface="Times New Roman"/>
            </a:endParaRPr>
          </a:p>
          <a:p>
            <a:pPr algn="ctr">
              <a:lnSpc>
                <a:spcPct val="115000"/>
              </a:lnSpc>
              <a:spcAft>
                <a:spcPts val="0"/>
              </a:spcAft>
            </a:pPr>
            <a:r>
              <a:rPr lang="ru-RU" sz="1200" b="1" dirty="0">
                <a:solidFill>
                  <a:srgbClr val="444444"/>
                </a:solidFill>
                <a:effectLst/>
                <a:latin typeface="Arial"/>
                <a:ea typeface="Times New Roman"/>
                <a:cs typeface="Times New Roman"/>
              </a:rPr>
              <a:t>скорая помощь г. Тольятти, и табельный номер диспетчера)</a:t>
            </a:r>
            <a:endParaRPr lang="ru-RU" sz="1100" dirty="0">
              <a:effectLst/>
              <a:ea typeface="Calibri"/>
              <a:cs typeface="Times New Roman"/>
            </a:endParaRPr>
          </a:p>
          <a:p>
            <a:pPr algn="ctr">
              <a:lnSpc>
                <a:spcPct val="115000"/>
              </a:lnSpc>
              <a:spcAft>
                <a:spcPts val="1000"/>
              </a:spcAft>
            </a:pPr>
            <a:r>
              <a:rPr lang="ru-RU" sz="1100" dirty="0">
                <a:effectLst/>
                <a:ea typeface="Calibri"/>
                <a:cs typeface="Times New Roman"/>
              </a:rPr>
              <a:t> </a:t>
            </a:r>
          </a:p>
        </p:txBody>
      </p:sp>
      <p:sp>
        <p:nvSpPr>
          <p:cNvPr id="7" name="Прямоугольник с двумя скругленными противолежащими углами 6"/>
          <p:cNvSpPr/>
          <p:nvPr/>
        </p:nvSpPr>
        <p:spPr>
          <a:xfrm>
            <a:off x="214282" y="2143116"/>
            <a:ext cx="3143272" cy="500066"/>
          </a:xfrm>
          <a:prstGeom prst="round2DiagRect">
            <a:avLst/>
          </a:prstGeom>
          <a:gradFill flip="none" rotWithShape="1">
            <a:gsLst>
              <a:gs pos="0">
                <a:schemeClr val="accent5">
                  <a:lumMod val="20000"/>
                  <a:lumOff val="80000"/>
                </a:schemeClr>
              </a:gs>
              <a:gs pos="64999">
                <a:srgbClr val="F0EBD5"/>
              </a:gs>
              <a:gs pos="100000">
                <a:srgbClr val="D1C39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b="1" dirty="0">
                <a:solidFill>
                  <a:srgbClr val="000000"/>
                </a:solidFill>
                <a:effectLst/>
                <a:ea typeface="Calibri"/>
                <a:cs typeface="Times New Roman"/>
              </a:rPr>
              <a:t>ВЫЗОВ В ЭКСТРЕННОЙ ФОРМЕ</a:t>
            </a:r>
            <a:endParaRPr lang="ru-RU" sz="1100" dirty="0">
              <a:effectLst/>
              <a:ea typeface="Calibri"/>
              <a:cs typeface="Times New Roman"/>
            </a:endParaRPr>
          </a:p>
        </p:txBody>
      </p:sp>
      <p:sp>
        <p:nvSpPr>
          <p:cNvPr id="8" name="Прямоугольник с двумя скругленными противолежащими углами 7"/>
          <p:cNvSpPr/>
          <p:nvPr/>
        </p:nvSpPr>
        <p:spPr>
          <a:xfrm>
            <a:off x="142844" y="2714620"/>
            <a:ext cx="3143272" cy="1000132"/>
          </a:xfrm>
          <a:prstGeom prst="round2DiagRect">
            <a:avLst/>
          </a:prstGeom>
          <a:gradFill flip="none" rotWithShape="1">
            <a:gsLst>
              <a:gs pos="0">
                <a:schemeClr val="accent5">
                  <a:lumMod val="20000"/>
                  <a:lumOff val="80000"/>
                </a:schemeClr>
              </a:gs>
              <a:gs pos="64999">
                <a:srgbClr val="F0EBD5"/>
              </a:gs>
              <a:gs pos="100000">
                <a:srgbClr val="D1C39F"/>
              </a:gs>
            </a:gsLst>
            <a:lin ang="108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000" b="1" dirty="0">
                <a:solidFill>
                  <a:srgbClr val="444444"/>
                </a:solidFill>
                <a:effectLst/>
                <a:latin typeface="Arial"/>
                <a:ea typeface="Times New Roman"/>
                <a:cs typeface="Times New Roman"/>
              </a:rPr>
              <a:t>Записать повод к вызову (при наличии нескольких жалоб выбрать наиболее </a:t>
            </a:r>
            <a:r>
              <a:rPr lang="ru-RU" sz="1000" b="1" dirty="0" err="1">
                <a:solidFill>
                  <a:srgbClr val="444444"/>
                </a:solidFill>
                <a:effectLst/>
                <a:latin typeface="Arial"/>
                <a:ea typeface="Times New Roman"/>
                <a:cs typeface="Times New Roman"/>
              </a:rPr>
              <a:t>жизнеугрожающие</a:t>
            </a:r>
            <a:r>
              <a:rPr lang="ru-RU" sz="1000" b="1" dirty="0">
                <a:solidFill>
                  <a:srgbClr val="444444"/>
                </a:solidFill>
                <a:effectLst/>
                <a:latin typeface="Arial"/>
                <a:ea typeface="Times New Roman"/>
                <a:cs typeface="Times New Roman"/>
              </a:rPr>
              <a:t> и соответствующий им повод)</a:t>
            </a:r>
            <a:endParaRPr lang="ru-RU" sz="1100" dirty="0">
              <a:effectLst/>
              <a:latin typeface="Calibri"/>
              <a:ea typeface="Calibri"/>
              <a:cs typeface="Times New Roman"/>
            </a:endParaRPr>
          </a:p>
        </p:txBody>
      </p:sp>
      <p:sp>
        <p:nvSpPr>
          <p:cNvPr id="9" name="Прямоугольник с двумя скругленными противолежащими углами 8"/>
          <p:cNvSpPr/>
          <p:nvPr/>
        </p:nvSpPr>
        <p:spPr>
          <a:xfrm>
            <a:off x="142844" y="3857628"/>
            <a:ext cx="3143272" cy="412750"/>
          </a:xfrm>
          <a:prstGeom prst="round2DiagRect">
            <a:avLst/>
          </a:prstGeom>
          <a:gradFill flip="none" rotWithShape="1">
            <a:gsLst>
              <a:gs pos="0">
                <a:schemeClr val="accent5">
                  <a:lumMod val="40000"/>
                  <a:lumOff val="60000"/>
                </a:schemeClr>
              </a:gs>
              <a:gs pos="64999">
                <a:srgbClr val="F0EBD5"/>
              </a:gs>
              <a:gs pos="100000">
                <a:srgbClr val="D1C39F"/>
              </a:gs>
            </a:gsLst>
            <a:lin ang="108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800" b="1" dirty="0">
                <a:solidFill>
                  <a:srgbClr val="444444"/>
                </a:solidFill>
                <a:effectLst/>
                <a:latin typeface="Arial"/>
                <a:ea typeface="Times New Roman"/>
                <a:cs typeface="Times New Roman"/>
              </a:rPr>
              <a:t>Записать адрес места вызова,  телефон</a:t>
            </a:r>
            <a:r>
              <a:rPr lang="ru-RU" sz="650" b="1" dirty="0">
                <a:solidFill>
                  <a:srgbClr val="444444"/>
                </a:solidFill>
                <a:effectLst/>
                <a:latin typeface="Arial"/>
                <a:ea typeface="Times New Roman"/>
                <a:cs typeface="Times New Roman"/>
              </a:rPr>
              <a:t>.</a:t>
            </a:r>
            <a:endParaRPr lang="ru-RU" sz="1100" dirty="0">
              <a:effectLst/>
              <a:latin typeface="Calibri"/>
              <a:ea typeface="Calibri"/>
              <a:cs typeface="Times New Roman"/>
            </a:endParaRPr>
          </a:p>
        </p:txBody>
      </p:sp>
      <p:sp>
        <p:nvSpPr>
          <p:cNvPr id="10" name="Прямоугольник с двумя скругленными противолежащими углами 9"/>
          <p:cNvSpPr/>
          <p:nvPr/>
        </p:nvSpPr>
        <p:spPr>
          <a:xfrm>
            <a:off x="142844" y="4429132"/>
            <a:ext cx="3143272" cy="572135"/>
          </a:xfrm>
          <a:prstGeom prst="round2Diag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dirty="0">
                <a:solidFill>
                  <a:srgbClr val="002060"/>
                </a:solidFill>
                <a:effectLst/>
                <a:ea typeface="Calibri"/>
                <a:cs typeface="Times New Roman"/>
              </a:rPr>
              <a:t>ПЕРЕДАТЬ ВЫЗОВ НА ПОДСТАНЦИЮ ДИСПЕТЧЕРУ НАПРАВЛЕНИЯ</a:t>
            </a:r>
          </a:p>
        </p:txBody>
      </p:sp>
      <p:sp>
        <p:nvSpPr>
          <p:cNvPr id="11" name="Прямоугольник с двумя скругленными противолежащими углами 10"/>
          <p:cNvSpPr/>
          <p:nvPr/>
        </p:nvSpPr>
        <p:spPr>
          <a:xfrm>
            <a:off x="214282" y="5143512"/>
            <a:ext cx="3071834" cy="1214446"/>
          </a:xfrm>
          <a:prstGeom prst="round2DiagRect">
            <a:avLst/>
          </a:prstGeom>
          <a:gradFill flip="none" rotWithShape="1">
            <a:gsLst>
              <a:gs pos="0">
                <a:schemeClr val="accent5">
                  <a:lumMod val="40000"/>
                  <a:lumOff val="60000"/>
                </a:schemeClr>
              </a:gs>
              <a:gs pos="64999">
                <a:srgbClr val="F0EBD5"/>
              </a:gs>
              <a:gs pos="100000">
                <a:srgbClr val="D1C39F"/>
              </a:gs>
            </a:gsLst>
            <a:lin ang="108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900" b="1" dirty="0">
                <a:solidFill>
                  <a:srgbClr val="002060"/>
                </a:solidFill>
                <a:effectLst/>
                <a:latin typeface="Arial"/>
                <a:ea typeface="Calibri"/>
                <a:cs typeface="Times New Roman"/>
              </a:rPr>
              <a:t>Дополнительную информацию о месте происшествия, количестве пострадавших, доп. ориентирах выяснить по телефону, после того, как вызов отправлен на подстанцию и назначен бригаде    (РЕДАКТИРОВАТЬ В КОНТРОЛЬНОМ ТАЛОНЕ</a:t>
            </a:r>
            <a:r>
              <a:rPr lang="ru-RU" sz="900" b="1" dirty="0">
                <a:effectLst/>
                <a:latin typeface="Arial"/>
                <a:ea typeface="Calibri"/>
                <a:cs typeface="Times New Roman"/>
              </a:rPr>
              <a:t>)</a:t>
            </a:r>
            <a:endParaRPr lang="ru-RU" sz="1100" dirty="0">
              <a:effectLst/>
              <a:latin typeface="Calibri"/>
              <a:ea typeface="Calibri"/>
              <a:cs typeface="Times New Roman"/>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70" name="Rectangle 22"/>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9570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957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957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835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83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 pos="3930650" algn="l"/>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 pos="393065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 pos="39306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874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8740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874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874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925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925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Rectangle 39"/>
          <p:cNvSpPr>
            <a:spLocks noChangeArrowheads="1"/>
          </p:cNvSpPr>
          <p:nvPr/>
        </p:nvSpPr>
        <p:spPr bwMode="auto">
          <a:xfrm>
            <a:off x="0" y="22860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2300" algn="l"/>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tab pos="622300" algn="l"/>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tab pos="6223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6 Recording 201428-101623.mp3">
            <a:hlinkClick r:id="" action="ppaction://media"/>
          </p:cNvPr>
          <p:cNvPicPr>
            <a:picLocks noRot="1" noChangeAspect="1"/>
          </p:cNvPicPr>
          <p:nvPr>
            <a:audioFile r:link="rId1"/>
          </p:nvPr>
        </p:nvPicPr>
        <p:blipFill>
          <a:blip r:embed="rId3"/>
          <a:stretch>
            <a:fillRect/>
          </a:stretch>
        </p:blipFill>
        <p:spPr>
          <a:xfrm>
            <a:off x="357158" y="285728"/>
            <a:ext cx="244475" cy="244475"/>
          </a:xfrm>
          <a:prstGeom prst="rect">
            <a:avLst/>
          </a:prstGeom>
        </p:spPr>
      </p:pic>
      <p:pic>
        <p:nvPicPr>
          <p:cNvPr id="32" name="Рисунок 31" descr="photo_2023-06-23_13-38-36 (3).jpg"/>
          <p:cNvPicPr>
            <a:picLocks noGrp="1" noChangeAspect="1"/>
          </p:cNvPicPr>
          <p:nvPr isPhoto="1"/>
        </p:nvPicPr>
        <p:blipFill>
          <a:blip r:embed="rId4">
            <a:lum/>
          </a:blip>
          <a:stretch>
            <a:fillRect/>
          </a:stretch>
        </p:blipFill>
        <p:spPr>
          <a:xfrm>
            <a:off x="285720" y="142852"/>
            <a:ext cx="4572032" cy="6500858"/>
          </a:xfrm>
          <a:prstGeom prst="rect">
            <a:avLst/>
          </a:prstGeom>
          <a:noFill/>
          <a:ln>
            <a:noFill/>
          </a:ln>
        </p:spPr>
      </p:pic>
      <p:sp>
        <p:nvSpPr>
          <p:cNvPr id="33" name="Прямоугольник 32"/>
          <p:cNvSpPr/>
          <p:nvPr/>
        </p:nvSpPr>
        <p:spPr>
          <a:xfrm>
            <a:off x="5857884" y="1000108"/>
            <a:ext cx="2928926" cy="5170646"/>
          </a:xfrm>
          <a:prstGeom prst="rect">
            <a:avLst/>
          </a:prstGeom>
        </p:spPr>
        <p:txBody>
          <a:bodyPr wrap="square">
            <a:spAutoFit/>
          </a:bodyPr>
          <a:lstStyle/>
          <a:p>
            <a:pPr algn="ctr"/>
            <a:r>
              <a:rPr lang="ru-RU" sz="2200" dirty="0" smtClean="0">
                <a:solidFill>
                  <a:srgbClr val="002060"/>
                </a:solidFill>
              </a:rPr>
              <a:t>В рядах оперативного отдела Тольяттинской станции скорой медицинской помощи большинство специалистов имеют высшую и первую квалификационную  категорию. Они являются наставниками для новых, молодых специалистов</a:t>
            </a:r>
            <a:r>
              <a:rPr lang="ru-RU" dirty="0" smtClean="0">
                <a:solidFill>
                  <a:srgbClr val="002060"/>
                </a:solidFill>
              </a:rPr>
              <a:t>. </a:t>
            </a:r>
            <a:endParaRPr lang="ru-RU" dirty="0">
              <a:solidFill>
                <a:srgbClr val="002060"/>
              </a:solidFill>
            </a:endParaRPr>
          </a:p>
        </p:txBody>
      </p:sp>
    </p:spTree>
  </p:cSld>
  <p:clrMapOvr>
    <a:masterClrMapping/>
  </p:clrMapOvr>
  <p:transition spd="med"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85"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Recording 201829-101623.mp3">
            <a:hlinkClick r:id="" action="ppaction://media"/>
          </p:cNvPr>
          <p:cNvPicPr>
            <a:picLocks noRot="1" noChangeAspect="1"/>
          </p:cNvPicPr>
          <p:nvPr>
            <a:audioFile r:link="rId1"/>
          </p:nvPr>
        </p:nvPicPr>
        <p:blipFill>
          <a:blip r:embed="rId4"/>
          <a:stretch>
            <a:fillRect/>
          </a:stretch>
        </p:blipFill>
        <p:spPr>
          <a:xfrm>
            <a:off x="142844" y="142852"/>
            <a:ext cx="244475" cy="244475"/>
          </a:xfrm>
          <a:prstGeom prst="rect">
            <a:avLst/>
          </a:prstGeom>
        </p:spPr>
      </p:pic>
      <p:graphicFrame>
        <p:nvGraphicFramePr>
          <p:cNvPr id="32" name="Таблица 31"/>
          <p:cNvGraphicFramePr>
            <a:graphicFrameLocks noGrp="1"/>
          </p:cNvGraphicFramePr>
          <p:nvPr/>
        </p:nvGraphicFramePr>
        <p:xfrm>
          <a:off x="214282" y="571481"/>
          <a:ext cx="8715436" cy="6310504"/>
        </p:xfrm>
        <a:graphic>
          <a:graphicData uri="http://schemas.openxmlformats.org/drawingml/2006/table">
            <a:tbl>
              <a:tblPr/>
              <a:tblGrid>
                <a:gridCol w="302103"/>
                <a:gridCol w="2185421"/>
                <a:gridCol w="2127571"/>
                <a:gridCol w="4100341"/>
              </a:tblGrid>
              <a:tr h="155812">
                <a:tc>
                  <a:txBody>
                    <a:bodyPr/>
                    <a:lstStyle/>
                    <a:p>
                      <a:pPr>
                        <a:lnSpc>
                          <a:spcPct val="115000"/>
                        </a:lnSpc>
                      </a:pPr>
                      <a:endParaRPr lang="ru-RU" sz="900" dirty="0">
                        <a:solidFill>
                          <a:srgbClr val="002060"/>
                        </a:solidFill>
                        <a:latin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900" dirty="0">
                        <a:solidFill>
                          <a:srgbClr val="002060"/>
                        </a:solidFill>
                        <a:latin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900" dirty="0">
                        <a:solidFill>
                          <a:srgbClr val="002060"/>
                        </a:solidFill>
                        <a:latin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900">
                        <a:solidFill>
                          <a:srgbClr val="002060"/>
                        </a:solidFill>
                        <a:latin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r>
              <a:tr h="155812">
                <a:tc>
                  <a:txBody>
                    <a:bodyPr/>
                    <a:lstStyle/>
                    <a:p>
                      <a:pPr>
                        <a:lnSpc>
                          <a:spcPct val="115000"/>
                        </a:lnSpc>
                      </a:pPr>
                      <a:endParaRPr lang="ru-RU" sz="900">
                        <a:solidFill>
                          <a:srgbClr val="002060"/>
                        </a:solidFill>
                        <a:latin typeface="Calibri"/>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ru-RU" sz="700" dirty="0">
                          <a:solidFill>
                            <a:srgbClr val="002060"/>
                          </a:solidFill>
                          <a:latin typeface="Times New Roman"/>
                          <a:ea typeface="Times New Roman"/>
                          <a:cs typeface="Times New Roman"/>
                        </a:rPr>
                        <a:t>Ситуация</a:t>
                      </a:r>
                      <a:endParaRPr lang="ru-RU" sz="7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ru-RU" sz="700">
                          <a:solidFill>
                            <a:srgbClr val="002060"/>
                          </a:solidFill>
                          <a:latin typeface="Times New Roman"/>
                          <a:ea typeface="Times New Roman"/>
                          <a:cs typeface="Times New Roman"/>
                        </a:rPr>
                        <a:t>Речевой модуль</a:t>
                      </a:r>
                      <a:endParaRPr lang="ru-RU" sz="7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ru-RU" sz="700">
                          <a:solidFill>
                            <a:srgbClr val="002060"/>
                          </a:solidFill>
                          <a:latin typeface="Times New Roman"/>
                          <a:ea typeface="Times New Roman"/>
                          <a:cs typeface="Times New Roman"/>
                        </a:rPr>
                        <a:t>Действия диспетчера</a:t>
                      </a:r>
                      <a:endParaRPr lang="ru-RU" sz="7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12">
                <a:tc>
                  <a:txBody>
                    <a:bodyPr/>
                    <a:lstStyle/>
                    <a:p>
                      <a:pPr fontAlgn="base">
                        <a:lnSpc>
                          <a:spcPct val="115000"/>
                        </a:lnSpc>
                        <a:spcAft>
                          <a:spcPts val="0"/>
                        </a:spcAft>
                      </a:pPr>
                      <a:r>
                        <a:rPr lang="ru-RU" sz="900">
                          <a:solidFill>
                            <a:srgbClr val="002060"/>
                          </a:solidFill>
                          <a:latin typeface="Times New Roman"/>
                          <a:ea typeface="Times New Roman"/>
                          <a:cs typeface="Times New Roman"/>
                        </a:rPr>
                        <a:t>1.</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Ответ на звонок вызывающего</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"Скорая - Тольятти (служебный номер). Здравствуйте. Что случилось</a:t>
                      </a:r>
                      <a:r>
                        <a:rPr lang="ru-RU" sz="900" dirty="0" smtClean="0">
                          <a:solidFill>
                            <a:srgbClr val="002060"/>
                          </a:solidFill>
                          <a:latin typeface="Times New Roman"/>
                          <a:ea typeface="Times New Roman"/>
                          <a:cs typeface="Times New Roman"/>
                        </a:rPr>
                        <a:t>?»</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На поступающий звонок немедленно снять трубку, дать ответ</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6">
                <a:tc>
                  <a:txBody>
                    <a:bodyPr/>
                    <a:lstStyle/>
                    <a:p>
                      <a:pPr fontAlgn="base">
                        <a:lnSpc>
                          <a:spcPct val="115000"/>
                        </a:lnSpc>
                        <a:spcAft>
                          <a:spcPts val="0"/>
                        </a:spcAft>
                      </a:pPr>
                      <a:r>
                        <a:rPr lang="ru-RU" sz="900">
                          <a:solidFill>
                            <a:srgbClr val="002060"/>
                          </a:solidFill>
                          <a:latin typeface="Times New Roman"/>
                          <a:ea typeface="Times New Roman"/>
                          <a:cs typeface="Times New Roman"/>
                        </a:rPr>
                        <a:t>2.</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Завершение приема вызова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"Ваш вызов принят ожидайте бригаду скорой помощи»</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Повторить адрес вызова, ориентиры, назвать время приема вызова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03">
                <a:tc>
                  <a:txBody>
                    <a:bodyPr/>
                    <a:lstStyle/>
                    <a:p>
                      <a:pPr fontAlgn="base">
                        <a:lnSpc>
                          <a:spcPct val="115000"/>
                        </a:lnSpc>
                        <a:spcAft>
                          <a:spcPts val="0"/>
                        </a:spcAft>
                      </a:pPr>
                      <a:r>
                        <a:rPr lang="ru-RU" sz="900">
                          <a:solidFill>
                            <a:srgbClr val="002060"/>
                          </a:solidFill>
                          <a:latin typeface="Times New Roman"/>
                          <a:ea typeface="Times New Roman"/>
                          <a:cs typeface="Times New Roman"/>
                        </a:rPr>
                        <a:t>3.</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Соединение абонента с другой линией (со старшим врачом, фельдшером по управлению бригадами, бригады с вызывающими)</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"Я Вас соединю со старшим врачом. Пожалуйста, не кладите трубку ( не прерывайте звонок)", если связь прервется, то врач вам перезвонит.</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Выполнить переключение на другую линию</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092">
                <a:tc>
                  <a:txBody>
                    <a:bodyPr/>
                    <a:lstStyle/>
                    <a:p>
                      <a:pPr fontAlgn="base">
                        <a:lnSpc>
                          <a:spcPct val="115000"/>
                        </a:lnSpc>
                        <a:spcAft>
                          <a:spcPts val="0"/>
                        </a:spcAft>
                      </a:pPr>
                      <a:r>
                        <a:rPr lang="ru-RU" sz="900">
                          <a:solidFill>
                            <a:srgbClr val="002060"/>
                          </a:solidFill>
                          <a:latin typeface="Times New Roman"/>
                          <a:ea typeface="Times New Roman"/>
                          <a:cs typeface="Times New Roman"/>
                        </a:rPr>
                        <a:t>4.</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Ответ на звонок по поводу ускорения вызова, когда вызов еще не передан бригаде</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 данный момент все бригады на вызовах. Первая освободившаяся бригада будет направлена к Вам"</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Выяснить состояние больного (пострадавшего). Дать рекомендации по оказанию помощи до прибытия бригады. При необходимости соединить абонента со старшим врачом</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700">
                <a:tc>
                  <a:txBody>
                    <a:bodyPr/>
                    <a:lstStyle/>
                    <a:p>
                      <a:pPr fontAlgn="base">
                        <a:lnSpc>
                          <a:spcPct val="115000"/>
                        </a:lnSpc>
                        <a:spcAft>
                          <a:spcPts val="0"/>
                        </a:spcAft>
                      </a:pPr>
                      <a:r>
                        <a:rPr lang="ru-RU" sz="900">
                          <a:solidFill>
                            <a:srgbClr val="002060"/>
                          </a:solidFill>
                          <a:latin typeface="Times New Roman"/>
                          <a:ea typeface="Times New Roman"/>
                          <a:cs typeface="Times New Roman"/>
                        </a:rPr>
                        <a:t>5.</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Ответ на звонок по поводу ускорения вызова, когда вызов передан на исполнение бригаде</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"Ваш вызов передан бригаде в (назвать время передачи). На вопрос, где едут, почему так долго и т.п., ответить "бригада едет с другого вызова, сейчас свяжемся с бригадой по рации, уточним, </a:t>
                      </a:r>
                      <a:r>
                        <a:rPr lang="ru-RU" sz="900" dirty="0" smtClean="0">
                          <a:solidFill>
                            <a:srgbClr val="002060"/>
                          </a:solidFill>
                          <a:latin typeface="Times New Roman"/>
                          <a:ea typeface="Times New Roman"/>
                          <a:cs typeface="Times New Roman"/>
                        </a:rPr>
                        <a:t>поторопим»</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Выяснить состояние больного (пострадавшего). Дать рекомендации по оказанию помощи до прибытия бригады. При необходимости соединить абонента со старшим врачом. Передать информацию об ускорении фельдшеру по управлению бригадами, старшему врачу по управлению бригадами (при экстренных поводах подключив к этому другого свободного оператора)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279">
                <a:tc>
                  <a:txBody>
                    <a:bodyPr/>
                    <a:lstStyle/>
                    <a:p>
                      <a:pPr fontAlgn="base">
                        <a:lnSpc>
                          <a:spcPct val="115000"/>
                        </a:lnSpc>
                        <a:spcAft>
                          <a:spcPts val="0"/>
                        </a:spcAft>
                      </a:pPr>
                      <a:r>
                        <a:rPr lang="ru-RU" sz="900">
                          <a:solidFill>
                            <a:srgbClr val="002060"/>
                          </a:solidFill>
                          <a:latin typeface="Times New Roman"/>
                          <a:ea typeface="Times New Roman"/>
                          <a:cs typeface="Times New Roman"/>
                        </a:rPr>
                        <a:t>6.</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Ответ на звонок по поводу самоотказа от вызова</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"Ваш вызов будет отменен. При ухудшении самочувствия перезвоните, оформите вызов повторно"</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Уточнить адрес, причину отказа от вызова, кто отказывается. Если бригада выехала на вызов, сообщить об этом абоненту. При необходимости соединить абонента со старшим врачом</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905">
                <a:tc>
                  <a:txBody>
                    <a:bodyPr/>
                    <a:lstStyle/>
                    <a:p>
                      <a:pPr fontAlgn="base">
                        <a:lnSpc>
                          <a:spcPct val="115000"/>
                        </a:lnSpc>
                        <a:spcAft>
                          <a:spcPts val="0"/>
                        </a:spcAft>
                      </a:pPr>
                      <a:r>
                        <a:rPr lang="ru-RU" sz="900">
                          <a:solidFill>
                            <a:srgbClr val="002060"/>
                          </a:solidFill>
                          <a:latin typeface="Times New Roman"/>
                          <a:ea typeface="Times New Roman"/>
                          <a:cs typeface="Times New Roman"/>
                        </a:rPr>
                        <a:t>7.</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Абонент описывает ситуацию с больным (пострадавшим) и спрашивает: "что нам делать"?</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Если ситуация экстренная: "Давайте оформим вызов". При неотложной ситуации деликатно уточнить: "Вы хотите оформить вызов?"</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 зависимости от ответа вызывающего и ситуации:</a:t>
                      </a:r>
                      <a:br>
                        <a:rPr lang="ru-RU" sz="900" dirty="0">
                          <a:solidFill>
                            <a:srgbClr val="002060"/>
                          </a:solidFill>
                          <a:latin typeface="Times New Roman"/>
                          <a:ea typeface="Times New Roman"/>
                          <a:cs typeface="Times New Roman"/>
                        </a:rPr>
                      </a:br>
                      <a:r>
                        <a:rPr lang="ru-RU" sz="900" dirty="0">
                          <a:solidFill>
                            <a:srgbClr val="002060"/>
                          </a:solidFill>
                          <a:latin typeface="Times New Roman"/>
                          <a:ea typeface="Times New Roman"/>
                          <a:cs typeface="Times New Roman"/>
                        </a:rPr>
                        <a:t>1) оформить вызов</a:t>
                      </a:r>
                      <a:r>
                        <a:rPr lang="ru-RU" sz="900" dirty="0" smtClean="0">
                          <a:solidFill>
                            <a:srgbClr val="002060"/>
                          </a:solidFill>
                          <a:latin typeface="Times New Roman"/>
                          <a:ea typeface="Times New Roman"/>
                          <a:cs typeface="Times New Roman"/>
                        </a:rPr>
                        <a:t>;</a:t>
                      </a:r>
                      <a:endParaRPr lang="ru-RU" sz="900" dirty="0">
                        <a:solidFill>
                          <a:srgbClr val="002060"/>
                        </a:solidFill>
                        <a:latin typeface="Calibri"/>
                        <a:ea typeface="Calibri"/>
                        <a:cs typeface="Times New Roman"/>
                      </a:endParaRPr>
                    </a:p>
                    <a:p>
                      <a:pPr fontAlgn="base">
                        <a:lnSpc>
                          <a:spcPct val="115000"/>
                        </a:lnSpc>
                        <a:spcAft>
                          <a:spcPts val="0"/>
                        </a:spcAft>
                      </a:pPr>
                      <a:r>
                        <a:rPr lang="ru-RU" sz="900" dirty="0">
                          <a:solidFill>
                            <a:srgbClr val="002060"/>
                          </a:solidFill>
                          <a:latin typeface="Times New Roman"/>
                          <a:ea typeface="Times New Roman"/>
                          <a:cs typeface="Times New Roman"/>
                        </a:rPr>
                        <a:t>2) дать консультацию самостоятельно или переключить абонента на старшего врача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590">
                <a:tc>
                  <a:txBody>
                    <a:bodyPr/>
                    <a:lstStyle/>
                    <a:p>
                      <a:pPr fontAlgn="base">
                        <a:lnSpc>
                          <a:spcPct val="115000"/>
                        </a:lnSpc>
                        <a:spcAft>
                          <a:spcPts val="0"/>
                        </a:spcAft>
                      </a:pPr>
                      <a:r>
                        <a:rPr lang="ru-RU" sz="900">
                          <a:solidFill>
                            <a:srgbClr val="002060"/>
                          </a:solidFill>
                          <a:latin typeface="Times New Roman"/>
                          <a:ea typeface="Times New Roman"/>
                          <a:cs typeface="Times New Roman"/>
                        </a:rPr>
                        <a:t>8.</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При вопросе пациента будут ли его госпитализировали или сделают ли ему </a:t>
                      </a:r>
                      <a:endParaRPr lang="ru-RU" sz="900">
                        <a:solidFill>
                          <a:srgbClr val="002060"/>
                        </a:solidFill>
                        <a:latin typeface="Calibri"/>
                        <a:ea typeface="Calibri"/>
                        <a:cs typeface="Times New Roman"/>
                      </a:endParaRPr>
                    </a:p>
                    <a:p>
                      <a:pPr fontAlgn="base">
                        <a:lnSpc>
                          <a:spcPct val="115000"/>
                        </a:lnSpc>
                        <a:spcAft>
                          <a:spcPts val="0"/>
                        </a:spcAft>
                      </a:pPr>
                      <a:r>
                        <a:rPr lang="ru-RU" sz="900">
                          <a:solidFill>
                            <a:srgbClr val="002060"/>
                          </a:solidFill>
                          <a:latin typeface="Times New Roman"/>
                          <a:ea typeface="Times New Roman"/>
                          <a:cs typeface="Times New Roman"/>
                        </a:rPr>
                        <a:t>экг ?</a:t>
                      </a: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Вам будет оказана вся необходимая медицинская помощь .</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 случае конфликтной ситуации перевести звонок на старшего врача</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092">
                <a:tc>
                  <a:txBody>
                    <a:bodyPr/>
                    <a:lstStyle/>
                    <a:p>
                      <a:pPr fontAlgn="base">
                        <a:lnSpc>
                          <a:spcPct val="115000"/>
                        </a:lnSpc>
                        <a:spcAft>
                          <a:spcPts val="0"/>
                        </a:spcAft>
                      </a:pPr>
                      <a:r>
                        <a:rPr lang="ru-RU" sz="900">
                          <a:solidFill>
                            <a:srgbClr val="002060"/>
                          </a:solidFill>
                          <a:latin typeface="Times New Roman"/>
                          <a:ea typeface="Times New Roman"/>
                          <a:cs typeface="Times New Roman"/>
                        </a:rPr>
                        <a:t>9.</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Вызывающий спрашивает "в течение какого времени должна прибыть бригада на вызов?"</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При наличии свободной бригады в течении 20 минут." в соответствии с программой госгарантий оказания бесплатной медицинской помощи"</a:t>
                      </a: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В случае конфликтной ситуации перевести звонок на старшего врача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905">
                <a:tc>
                  <a:txBody>
                    <a:bodyPr/>
                    <a:lstStyle/>
                    <a:p>
                      <a:pPr fontAlgn="base">
                        <a:lnSpc>
                          <a:spcPct val="115000"/>
                        </a:lnSpc>
                        <a:spcAft>
                          <a:spcPts val="0"/>
                        </a:spcAft>
                      </a:pPr>
                      <a:r>
                        <a:rPr lang="ru-RU" sz="900">
                          <a:solidFill>
                            <a:srgbClr val="002060"/>
                          </a:solidFill>
                          <a:latin typeface="Times New Roman"/>
                          <a:ea typeface="Times New Roman"/>
                          <a:cs typeface="Times New Roman"/>
                        </a:rPr>
                        <a:t>10.</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a:solidFill>
                            <a:srgbClr val="002060"/>
                          </a:solidFill>
                          <a:latin typeface="Times New Roman"/>
                          <a:ea typeface="Times New Roman"/>
                          <a:cs typeface="Times New Roman"/>
                        </a:rPr>
                        <a:t>Претензии на работу скорой медицинской помощи или иных медицинских организаций</a:t>
                      </a:r>
                      <a:br>
                        <a:rPr lang="ru-RU" sz="900">
                          <a:solidFill>
                            <a:srgbClr val="002060"/>
                          </a:solidFill>
                          <a:latin typeface="Times New Roman"/>
                          <a:ea typeface="Times New Roman"/>
                          <a:cs typeface="Times New Roman"/>
                        </a:rPr>
                      </a:br>
                      <a:endParaRPr lang="ru-RU" sz="90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"Я не могу прокомментировать действие медицинских работников. Для разрешения ситуации, я Вас переключу на старшего врача"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ru-RU" sz="900" dirty="0">
                          <a:solidFill>
                            <a:srgbClr val="002060"/>
                          </a:solidFill>
                          <a:latin typeface="Times New Roman"/>
                          <a:ea typeface="Times New Roman"/>
                          <a:cs typeface="Times New Roman"/>
                        </a:rPr>
                        <a:t>Перевести звонок на старшего врача</a:t>
                      </a:r>
                      <a:br>
                        <a:rPr lang="ru-RU" sz="900" dirty="0">
                          <a:solidFill>
                            <a:srgbClr val="002060"/>
                          </a:solidFill>
                          <a:latin typeface="Times New Roman"/>
                          <a:ea typeface="Times New Roman"/>
                          <a:cs typeface="Times New Roman"/>
                        </a:rPr>
                      </a:br>
                      <a:endParaRPr lang="ru-RU" sz="900" dirty="0">
                        <a:solidFill>
                          <a:srgbClr val="002060"/>
                        </a:solidFill>
                        <a:latin typeface="Calibri"/>
                        <a:ea typeface="Calibri"/>
                        <a:cs typeface="Times New Roman"/>
                      </a:endParaRPr>
                    </a:p>
                  </a:txBody>
                  <a:tcPr marL="51990" marR="51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62" name="Rectangle 14"/>
          <p:cNvSpPr>
            <a:spLocks noChangeArrowheads="1"/>
          </p:cNvSpPr>
          <p:nvPr/>
        </p:nvSpPr>
        <p:spPr bwMode="auto">
          <a:xfrm>
            <a:off x="1285852" y="142852"/>
            <a:ext cx="552106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РЕЧЕВЫЕ МОДУЛИ ВЗАИМОДЕЙСТВИЯ ФЕЛЬДШЕРОВ (МЕДИЦИНСКИХ СЕСТЕР)</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ПО ПРИЕМУ ВЫЗОВОВ ПРИ ОТВЕТЕ НА ТЕЛЕФОННЫЙ ЗВОНОК ВЫЗЫВАЮЩЕГО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4">
      <a:dk1>
        <a:srgbClr val="5FF2CA"/>
      </a:dk1>
      <a:lt1>
        <a:srgbClr val="94F6DB"/>
      </a:lt1>
      <a:dk2>
        <a:srgbClr val="10CF9B"/>
      </a:dk2>
      <a:lt2>
        <a:srgbClr val="92D050"/>
      </a:lt2>
      <a:accent1>
        <a:srgbClr val="6ADAFA"/>
      </a:accent1>
      <a:accent2>
        <a:srgbClr val="FFF654"/>
      </a:accent2>
      <a:accent3>
        <a:srgbClr val="0BD0D9"/>
      </a:accent3>
      <a:accent4>
        <a:srgbClr val="7CCA62"/>
      </a:accent4>
      <a:accent5>
        <a:srgbClr val="85DFD0"/>
      </a:accent5>
      <a:accent6>
        <a:srgbClr val="54A838"/>
      </a:accent6>
      <a:hlink>
        <a:srgbClr val="089CA2"/>
      </a:hlink>
      <a:folHlink>
        <a:srgbClr val="3ECCB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570</TotalTime>
  <Words>1859</Words>
  <Application>Microsoft Office PowerPoint</Application>
  <PresentationFormat>Прозрачка</PresentationFormat>
  <Paragraphs>266</Paragraphs>
  <Slides>38</Slides>
  <Notes>6</Notes>
  <HiddenSlides>0</HiddenSlides>
  <MMClips>36</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Поток</vt:lpstr>
      <vt:lpstr>Слайд 1</vt:lpstr>
      <vt:lpstr>Фотоальбом</vt:lpstr>
      <vt:lpstr>ГБУЗ СО ТОЛЬЯТТИНСКАЯ СТАНЦИЯ СКОРОЙ  МЕДИЦИНСКОЙ ПОМОЩИ</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Специфические особенности службы скорой медицинской помощи</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Фотоальбом</dc:title>
  <dc:creator>Microsoft Office</dc:creator>
  <cp:lastModifiedBy>Microsoft Office</cp:lastModifiedBy>
  <cp:revision>87</cp:revision>
  <dcterms:created xsi:type="dcterms:W3CDTF">2023-06-23T09:40:29Z</dcterms:created>
  <dcterms:modified xsi:type="dcterms:W3CDTF">2023-10-17T07:40:35Z</dcterms:modified>
</cp:coreProperties>
</file>