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6" r:id="rId1"/>
  </p:sldMasterIdLst>
  <p:notesMasterIdLst>
    <p:notesMasterId r:id="rId25"/>
  </p:notesMasterIdLst>
  <p:sldIdLst>
    <p:sldId id="256" r:id="rId2"/>
    <p:sldId id="286" r:id="rId3"/>
    <p:sldId id="299" r:id="rId4"/>
    <p:sldId id="327" r:id="rId5"/>
    <p:sldId id="356" r:id="rId6"/>
    <p:sldId id="328" r:id="rId7"/>
    <p:sldId id="329" r:id="rId8"/>
    <p:sldId id="330" r:id="rId9"/>
    <p:sldId id="301" r:id="rId10"/>
    <p:sldId id="331" r:id="rId11"/>
    <p:sldId id="302" r:id="rId12"/>
    <p:sldId id="332" r:id="rId13"/>
    <p:sldId id="333" r:id="rId14"/>
    <p:sldId id="334" r:id="rId15"/>
    <p:sldId id="303" r:id="rId16"/>
    <p:sldId id="335" r:id="rId17"/>
    <p:sldId id="336" r:id="rId18"/>
    <p:sldId id="337" r:id="rId19"/>
    <p:sldId id="338" r:id="rId20"/>
    <p:sldId id="339" r:id="rId21"/>
    <p:sldId id="340" r:id="rId22"/>
    <p:sldId id="341" r:id="rId23"/>
    <p:sldId id="31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EDF9"/>
    <a:srgbClr val="051E89"/>
    <a:srgbClr val="7D85D5"/>
    <a:srgbClr val="5E242E"/>
    <a:srgbClr val="FF5050"/>
    <a:srgbClr val="3399FF"/>
    <a:srgbClr val="99FF99"/>
    <a:srgbClr val="66FFFF"/>
    <a:srgbClr val="99CCFF"/>
    <a:srgbClr val="8653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Врачи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3.0911833366232934E-3"/>
                  <c:y val="1.1323206760685541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33,30%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455916683116467E-3"/>
                  <c:y val="1.3587848112822648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33,30%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5455916683116467E-3"/>
                  <c:y val="9.0585654085484323E-3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50%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Да присутствует у всех м/с</c:v>
                </c:pt>
                <c:pt idx="1">
                  <c:v>Только у некоторых м/с</c:v>
                </c:pt>
                <c:pt idx="2">
                  <c:v>Отсуствует у всех м/с</c:v>
                </c:pt>
                <c:pt idx="3">
                  <c:v>Все м/с обладают</c:v>
                </c:pt>
                <c:pt idx="4">
                  <c:v>М/с частично обладают</c:v>
                </c:pt>
                <c:pt idx="5">
                  <c:v>М/с не обладают 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0.33300000000000002</c:v>
                </c:pt>
                <c:pt idx="1">
                  <c:v>0.33300000000000002</c:v>
                </c:pt>
                <c:pt idx="2" formatCode="General">
                  <c:v>0</c:v>
                </c:pt>
                <c:pt idx="3" formatCode="General">
                  <c:v>0</c:v>
                </c:pt>
                <c:pt idx="4" formatCode="0%">
                  <c:v>0.5</c:v>
                </c:pt>
                <c:pt idx="5" formatCode="General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Медсестры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1.7001508351428114E-2"/>
                  <c:y val="1.3587669794605945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21,05%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364733346493174E-2"/>
                  <c:y val="1.1323206760685541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26,30%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455916683116467E-3"/>
                  <c:y val="1.3587848112822607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21,05%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7001508351428114E-2"/>
                  <c:y val="9.0585654085484323E-3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31,60%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Да присутствует у всех м/с</c:v>
                </c:pt>
                <c:pt idx="1">
                  <c:v>Только у некоторых м/с</c:v>
                </c:pt>
                <c:pt idx="2">
                  <c:v>Отсуствует у всех м/с</c:v>
                </c:pt>
                <c:pt idx="3">
                  <c:v>Все м/с обладают</c:v>
                </c:pt>
                <c:pt idx="4">
                  <c:v>М/с частично обладают</c:v>
                </c:pt>
                <c:pt idx="5">
                  <c:v>М/с не обладают </c:v>
                </c:pt>
              </c:strCache>
            </c:strRef>
          </c:cat>
          <c:val>
            <c:numRef>
              <c:f>Лист1!$C$2:$C$7</c:f>
              <c:numCache>
                <c:formatCode>0.00%</c:formatCode>
                <c:ptCount val="6"/>
                <c:pt idx="0">
                  <c:v>0.21049999999999999</c:v>
                </c:pt>
                <c:pt idx="1">
                  <c:v>0.26300000000000001</c:v>
                </c:pt>
                <c:pt idx="2" formatCode="General">
                  <c:v>0</c:v>
                </c:pt>
                <c:pt idx="3">
                  <c:v>0.21049999999999999</c:v>
                </c:pt>
                <c:pt idx="4">
                  <c:v>0.316</c:v>
                </c:pt>
                <c:pt idx="5" formatCode="General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Пациенты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3.0911833366232934E-3"/>
                  <c:y val="9.0585654085484323E-3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61,10%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001508351428114E-2"/>
                  <c:y val="1.1323206760685541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20,80%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455916683116467E-3"/>
                  <c:y val="1.3587848112822648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31,90%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5455916683116581E-2"/>
                  <c:y val="1.1323206760685541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4,10%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Да присутствует у всех м/с</c:v>
                </c:pt>
                <c:pt idx="1">
                  <c:v>Только у некоторых м/с</c:v>
                </c:pt>
                <c:pt idx="2">
                  <c:v>Отсуствует у всех м/с</c:v>
                </c:pt>
                <c:pt idx="3">
                  <c:v>Все м/с обладают</c:v>
                </c:pt>
                <c:pt idx="4">
                  <c:v>М/с частично обладают</c:v>
                </c:pt>
                <c:pt idx="5">
                  <c:v>М/с не обладают </c:v>
                </c:pt>
              </c:strCache>
            </c:strRef>
          </c:cat>
          <c:val>
            <c:numRef>
              <c:f>Лист1!$D$2:$D$7</c:f>
              <c:numCache>
                <c:formatCode>0.00%</c:formatCode>
                <c:ptCount val="6"/>
                <c:pt idx="0">
                  <c:v>0.61099999999999999</c:v>
                </c:pt>
                <c:pt idx="1">
                  <c:v>0.20799999999999999</c:v>
                </c:pt>
                <c:pt idx="2" formatCode="General">
                  <c:v>0</c:v>
                </c:pt>
                <c:pt idx="3">
                  <c:v>0.31900000000000001</c:v>
                </c:pt>
                <c:pt idx="4">
                  <c:v>4.1000000000000002E-2</c:v>
                </c:pt>
                <c:pt idx="5" formatCode="General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Да присутствует у всех м/с</c:v>
                </c:pt>
                <c:pt idx="1">
                  <c:v>Только у некоторых м/с</c:v>
                </c:pt>
                <c:pt idx="2">
                  <c:v>Отсуствует у всех м/с</c:v>
                </c:pt>
                <c:pt idx="3">
                  <c:v>Все м/с обладают</c:v>
                </c:pt>
                <c:pt idx="4">
                  <c:v>М/с частично обладают</c:v>
                </c:pt>
                <c:pt idx="5">
                  <c:v>М/с не обладают </c:v>
                </c:pt>
              </c:strCache>
            </c:strRef>
          </c:cat>
          <c:val>
            <c:numRef>
              <c:f>Лист1!$E$2:$E$7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6855936"/>
        <c:axId val="116857472"/>
      </c:barChart>
      <c:catAx>
        <c:axId val="116855936"/>
        <c:scaling>
          <c:orientation val="minMax"/>
        </c:scaling>
        <c:delete val="0"/>
        <c:axPos val="b"/>
        <c:majorTickMark val="out"/>
        <c:minorTickMark val="none"/>
        <c:tickLblPos val="nextTo"/>
        <c:crossAx val="116857472"/>
        <c:crosses val="autoZero"/>
        <c:auto val="1"/>
        <c:lblAlgn val="ctr"/>
        <c:lblOffset val="100"/>
        <c:noMultiLvlLbl val="0"/>
      </c:catAx>
      <c:valAx>
        <c:axId val="116857472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1685593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5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20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5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A72ADA-AEB3-4F78-B8D9-4B63531C66A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2225BF7-0DE1-4B2F-A260-8C7F419E457F}">
      <dgm:prSet phldrT="[Текст]"/>
      <dgm:spPr>
        <a:solidFill>
          <a:srgbClr val="FF0000"/>
        </a:solidFill>
        <a:ln>
          <a:solidFill>
            <a:srgbClr val="C00000"/>
          </a:solidFill>
        </a:ln>
      </dgm:spPr>
      <dgm:t>
        <a:bodyPr/>
        <a:lstStyle/>
        <a:p>
          <a:r>
            <a:rPr lang="ru-RU" dirty="0" smtClean="0"/>
            <a:t>Болезни системы кровообращения</a:t>
          </a:r>
          <a:endParaRPr lang="ru-RU" dirty="0"/>
        </a:p>
      </dgm:t>
    </dgm:pt>
    <dgm:pt modelId="{940C4B36-E5BE-422A-804C-90C1E844AC34}" type="parTrans" cxnId="{2765B648-46E6-4902-BE8F-F82E191BEE7B}">
      <dgm:prSet/>
      <dgm:spPr/>
      <dgm:t>
        <a:bodyPr/>
        <a:lstStyle/>
        <a:p>
          <a:endParaRPr lang="ru-RU"/>
        </a:p>
      </dgm:t>
    </dgm:pt>
    <dgm:pt modelId="{3D89C99B-908F-4118-959D-3F441BDDB1CF}" type="sibTrans" cxnId="{2765B648-46E6-4902-BE8F-F82E191BEE7B}">
      <dgm:prSet/>
      <dgm:spPr/>
      <dgm:t>
        <a:bodyPr/>
        <a:lstStyle/>
        <a:p>
          <a:endParaRPr lang="ru-RU"/>
        </a:p>
      </dgm:t>
    </dgm:pt>
    <dgm:pt modelId="{8088B37C-8127-42CF-8709-786429847A0C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C00000"/>
              </a:solidFill>
            </a:rPr>
            <a:t>49,7%</a:t>
          </a:r>
          <a:endParaRPr lang="ru-RU" sz="3200" b="1" dirty="0">
            <a:solidFill>
              <a:srgbClr val="C00000"/>
            </a:solidFill>
          </a:endParaRPr>
        </a:p>
      </dgm:t>
    </dgm:pt>
    <dgm:pt modelId="{D6B45A43-8034-44AA-8D35-216708F4D1B2}" type="parTrans" cxnId="{11F4FDA2-2F28-456F-8BBF-958F89E7FD85}">
      <dgm:prSet/>
      <dgm:spPr/>
      <dgm:t>
        <a:bodyPr/>
        <a:lstStyle/>
        <a:p>
          <a:endParaRPr lang="ru-RU"/>
        </a:p>
      </dgm:t>
    </dgm:pt>
    <dgm:pt modelId="{52CD0DBE-9638-4CEF-B5A6-A6EC6454BDB7}" type="sibTrans" cxnId="{11F4FDA2-2F28-456F-8BBF-958F89E7FD85}">
      <dgm:prSet/>
      <dgm:spPr/>
      <dgm:t>
        <a:bodyPr/>
        <a:lstStyle/>
        <a:p>
          <a:endParaRPr lang="ru-RU"/>
        </a:p>
      </dgm:t>
    </dgm:pt>
    <dgm:pt modelId="{E4BAD86E-2706-47A9-BCBC-451F8D14E3C8}">
      <dgm:prSet phldrT="[Текст]"/>
      <dgm:spPr>
        <a:solidFill>
          <a:srgbClr val="0070C0"/>
        </a:solidFill>
        <a:ln>
          <a:solidFill>
            <a:srgbClr val="002060"/>
          </a:solidFill>
        </a:ln>
      </dgm:spPr>
      <dgm:t>
        <a:bodyPr/>
        <a:lstStyle/>
        <a:p>
          <a:r>
            <a:rPr lang="ru-RU" dirty="0" smtClean="0"/>
            <a:t>В трудоспособном возрасте</a:t>
          </a:r>
          <a:endParaRPr lang="ru-RU" dirty="0"/>
        </a:p>
      </dgm:t>
    </dgm:pt>
    <dgm:pt modelId="{2CB6022E-CA48-4250-BC0B-164C8F70972B}" type="parTrans" cxnId="{AE51E098-360B-445A-A28E-B73A671E14A5}">
      <dgm:prSet/>
      <dgm:spPr/>
      <dgm:t>
        <a:bodyPr/>
        <a:lstStyle/>
        <a:p>
          <a:endParaRPr lang="ru-RU"/>
        </a:p>
      </dgm:t>
    </dgm:pt>
    <dgm:pt modelId="{3B03BB26-0DCC-494D-A3EC-2D167B18B1F6}" type="sibTrans" cxnId="{AE51E098-360B-445A-A28E-B73A671E14A5}">
      <dgm:prSet/>
      <dgm:spPr/>
      <dgm:t>
        <a:bodyPr/>
        <a:lstStyle/>
        <a:p>
          <a:endParaRPr lang="ru-RU"/>
        </a:p>
      </dgm:t>
    </dgm:pt>
    <dgm:pt modelId="{B30F5316-DBD3-4408-858F-7A3E8D0892AE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C00000"/>
              </a:solidFill>
            </a:rPr>
            <a:t>48,6%</a:t>
          </a:r>
          <a:endParaRPr lang="ru-RU" sz="3200" b="1" dirty="0">
            <a:solidFill>
              <a:srgbClr val="C00000"/>
            </a:solidFill>
          </a:endParaRPr>
        </a:p>
      </dgm:t>
    </dgm:pt>
    <dgm:pt modelId="{69DD8DEC-A4CD-4020-B587-DFCE2A81338E}" type="parTrans" cxnId="{8590B8ED-AFAE-46D5-AE0C-F1BE79C8B2AD}">
      <dgm:prSet/>
      <dgm:spPr/>
      <dgm:t>
        <a:bodyPr/>
        <a:lstStyle/>
        <a:p>
          <a:endParaRPr lang="ru-RU"/>
        </a:p>
      </dgm:t>
    </dgm:pt>
    <dgm:pt modelId="{18828A2A-4C17-4950-9C54-69A7F0D60C40}" type="sibTrans" cxnId="{8590B8ED-AFAE-46D5-AE0C-F1BE79C8B2AD}">
      <dgm:prSet/>
      <dgm:spPr/>
      <dgm:t>
        <a:bodyPr/>
        <a:lstStyle/>
        <a:p>
          <a:endParaRPr lang="ru-RU"/>
        </a:p>
      </dgm:t>
    </dgm:pt>
    <dgm:pt modelId="{42878C35-D8BC-4AFA-9F6A-50507B7BE980}" type="pres">
      <dgm:prSet presAssocID="{49A72ADA-AEB3-4F78-B8D9-4B63531C66A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B93C75-2683-491C-ACFD-5187642921C9}" type="pres">
      <dgm:prSet presAssocID="{52225BF7-0DE1-4B2F-A260-8C7F419E457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F3BA11-FC25-4F4C-9658-DF1E7C6D3364}" type="pres">
      <dgm:prSet presAssocID="{52225BF7-0DE1-4B2F-A260-8C7F419E457F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69F4D6-3284-4A7A-908C-1278F7773A7B}" type="pres">
      <dgm:prSet presAssocID="{E4BAD86E-2706-47A9-BCBC-451F8D14E3C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F7F274-A7CD-4BBA-9FF3-26B08E801FB0}" type="pres">
      <dgm:prSet presAssocID="{E4BAD86E-2706-47A9-BCBC-451F8D14E3C8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F4FDA2-2F28-456F-8BBF-958F89E7FD85}" srcId="{52225BF7-0DE1-4B2F-A260-8C7F419E457F}" destId="{8088B37C-8127-42CF-8709-786429847A0C}" srcOrd="0" destOrd="0" parTransId="{D6B45A43-8034-44AA-8D35-216708F4D1B2}" sibTransId="{52CD0DBE-9638-4CEF-B5A6-A6EC6454BDB7}"/>
    <dgm:cxn modelId="{2765B648-46E6-4902-BE8F-F82E191BEE7B}" srcId="{49A72ADA-AEB3-4F78-B8D9-4B63531C66A5}" destId="{52225BF7-0DE1-4B2F-A260-8C7F419E457F}" srcOrd="0" destOrd="0" parTransId="{940C4B36-E5BE-422A-804C-90C1E844AC34}" sibTransId="{3D89C99B-908F-4118-959D-3F441BDDB1CF}"/>
    <dgm:cxn modelId="{C6B9C419-932D-4003-94C7-4BCC4C817A32}" type="presOf" srcId="{B30F5316-DBD3-4408-858F-7A3E8D0892AE}" destId="{12F7F274-A7CD-4BBA-9FF3-26B08E801FB0}" srcOrd="0" destOrd="0" presId="urn:microsoft.com/office/officeart/2005/8/layout/vList2"/>
    <dgm:cxn modelId="{8590B8ED-AFAE-46D5-AE0C-F1BE79C8B2AD}" srcId="{E4BAD86E-2706-47A9-BCBC-451F8D14E3C8}" destId="{B30F5316-DBD3-4408-858F-7A3E8D0892AE}" srcOrd="0" destOrd="0" parTransId="{69DD8DEC-A4CD-4020-B587-DFCE2A81338E}" sibTransId="{18828A2A-4C17-4950-9C54-69A7F0D60C40}"/>
    <dgm:cxn modelId="{66D0ED49-4563-4646-93D2-358CD93232F4}" type="presOf" srcId="{49A72ADA-AEB3-4F78-B8D9-4B63531C66A5}" destId="{42878C35-D8BC-4AFA-9F6A-50507B7BE980}" srcOrd="0" destOrd="0" presId="urn:microsoft.com/office/officeart/2005/8/layout/vList2"/>
    <dgm:cxn modelId="{AE51E098-360B-445A-A28E-B73A671E14A5}" srcId="{49A72ADA-AEB3-4F78-B8D9-4B63531C66A5}" destId="{E4BAD86E-2706-47A9-BCBC-451F8D14E3C8}" srcOrd="1" destOrd="0" parTransId="{2CB6022E-CA48-4250-BC0B-164C8F70972B}" sibTransId="{3B03BB26-0DCC-494D-A3EC-2D167B18B1F6}"/>
    <dgm:cxn modelId="{FCF2F5D9-E278-46C0-816A-80BE671B131B}" type="presOf" srcId="{8088B37C-8127-42CF-8709-786429847A0C}" destId="{F6F3BA11-FC25-4F4C-9658-DF1E7C6D3364}" srcOrd="0" destOrd="0" presId="urn:microsoft.com/office/officeart/2005/8/layout/vList2"/>
    <dgm:cxn modelId="{E1EFB176-F3F3-4325-8F1E-6B08C69D49DD}" type="presOf" srcId="{E4BAD86E-2706-47A9-BCBC-451F8D14E3C8}" destId="{E369F4D6-3284-4A7A-908C-1278F7773A7B}" srcOrd="0" destOrd="0" presId="urn:microsoft.com/office/officeart/2005/8/layout/vList2"/>
    <dgm:cxn modelId="{99E3298C-DC3E-41D8-84B4-71D301CFC30C}" type="presOf" srcId="{52225BF7-0DE1-4B2F-A260-8C7F419E457F}" destId="{07B93C75-2683-491C-ACFD-5187642921C9}" srcOrd="0" destOrd="0" presId="urn:microsoft.com/office/officeart/2005/8/layout/vList2"/>
    <dgm:cxn modelId="{C6BB8BD2-EC97-4C12-BB56-BC8D1E575E44}" type="presParOf" srcId="{42878C35-D8BC-4AFA-9F6A-50507B7BE980}" destId="{07B93C75-2683-491C-ACFD-5187642921C9}" srcOrd="0" destOrd="0" presId="urn:microsoft.com/office/officeart/2005/8/layout/vList2"/>
    <dgm:cxn modelId="{98165D48-FB75-489A-AE22-25814070082B}" type="presParOf" srcId="{42878C35-D8BC-4AFA-9F6A-50507B7BE980}" destId="{F6F3BA11-FC25-4F4C-9658-DF1E7C6D3364}" srcOrd="1" destOrd="0" presId="urn:microsoft.com/office/officeart/2005/8/layout/vList2"/>
    <dgm:cxn modelId="{A837CD51-1E91-41DA-9E50-D5B411F77C77}" type="presParOf" srcId="{42878C35-D8BC-4AFA-9F6A-50507B7BE980}" destId="{E369F4D6-3284-4A7A-908C-1278F7773A7B}" srcOrd="2" destOrd="0" presId="urn:microsoft.com/office/officeart/2005/8/layout/vList2"/>
    <dgm:cxn modelId="{014E0E5B-C94F-4F6B-8ADF-E81D1B94610F}" type="presParOf" srcId="{42878C35-D8BC-4AFA-9F6A-50507B7BE980}" destId="{12F7F274-A7CD-4BBA-9FF3-26B08E801FB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F360DF-F7B0-4086-954A-BCC65727CC6A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7DFC650F-E385-48B6-AF3D-9E7D2F5F548A}">
      <dgm:prSet phldrT="[Текст]"/>
      <dgm:spPr>
        <a:solidFill>
          <a:schemeClr val="bg1"/>
        </a:solidFill>
        <a:ln>
          <a:solidFill>
            <a:srgbClr val="C00000"/>
          </a:solidFill>
        </a:ln>
      </dgm:spPr>
      <dgm:t>
        <a:bodyPr/>
        <a:lstStyle/>
        <a:p>
          <a:pPr algn="l"/>
          <a:r>
            <a:rPr lang="ru-RU" dirty="0" smtClean="0">
              <a:solidFill>
                <a:schemeClr val="tx1"/>
              </a:solidFill>
            </a:rPr>
            <a:t>1. Уважать пациента и родственников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2.</a:t>
          </a:r>
          <a:r>
            <a:rPr lang="ru-RU" dirty="0" smtClean="0">
              <a:solidFill>
                <a:srgbClr val="FF0000"/>
              </a:solidFill>
            </a:rPr>
            <a:t>Выполнять назначения </a:t>
          </a:r>
          <a:r>
            <a:rPr lang="ru-RU" dirty="0" smtClean="0">
              <a:solidFill>
                <a:schemeClr val="tx1"/>
              </a:solidFill>
            </a:rPr>
            <a:t>3. </a:t>
          </a:r>
          <a:r>
            <a:rPr lang="ru-RU" dirty="0" smtClean="0">
              <a:solidFill>
                <a:srgbClr val="FF0000"/>
              </a:solidFill>
            </a:rPr>
            <a:t>Качественно оказывать помощь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4. </a:t>
          </a:r>
          <a:r>
            <a:rPr lang="ru-RU" dirty="0" smtClean="0">
              <a:solidFill>
                <a:srgbClr val="FF0000"/>
              </a:solidFill>
            </a:rPr>
            <a:t>Добросовестность при выполнении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5. Соблюдение принципов</a:t>
          </a:r>
          <a:endParaRPr lang="ru-RU" dirty="0">
            <a:solidFill>
              <a:schemeClr val="tx1"/>
            </a:solidFill>
          </a:endParaRPr>
        </a:p>
      </dgm:t>
    </dgm:pt>
    <dgm:pt modelId="{7FE818F4-6F68-42B5-86F6-7689E0A29771}" type="parTrans" cxnId="{ECD60C63-B870-4C37-A16C-C1FE27602A1A}">
      <dgm:prSet/>
      <dgm:spPr/>
      <dgm:t>
        <a:bodyPr/>
        <a:lstStyle/>
        <a:p>
          <a:endParaRPr lang="ru-RU"/>
        </a:p>
      </dgm:t>
    </dgm:pt>
    <dgm:pt modelId="{F176446C-96B1-4E07-8304-91B643849539}" type="sibTrans" cxnId="{ECD60C63-B870-4C37-A16C-C1FE27602A1A}">
      <dgm:prSet/>
      <dgm:spPr/>
      <dgm:t>
        <a:bodyPr/>
        <a:lstStyle/>
        <a:p>
          <a:endParaRPr lang="ru-RU"/>
        </a:p>
      </dgm:t>
    </dgm:pt>
    <dgm:pt modelId="{6B027EA1-9503-4A86-B5DC-405E1EB1759F}">
      <dgm:prSet phldrT="[Текст]"/>
      <dgm:spPr>
        <a:solidFill>
          <a:schemeClr val="bg1"/>
        </a:solidFill>
        <a:ln>
          <a:solidFill>
            <a:srgbClr val="051E89"/>
          </a:solidFill>
        </a:ln>
      </dgm:spPr>
      <dgm:t>
        <a:bodyPr/>
        <a:lstStyle/>
        <a:p>
          <a:pPr algn="l"/>
          <a:r>
            <a:rPr lang="ru-RU" dirty="0" smtClean="0">
              <a:solidFill>
                <a:schemeClr val="tx1"/>
              </a:solidFill>
            </a:rPr>
            <a:t>1. </a:t>
          </a:r>
          <a:r>
            <a:rPr lang="ru-RU" dirty="0" smtClean="0">
              <a:solidFill>
                <a:srgbClr val="FF0000"/>
              </a:solidFill>
            </a:rPr>
            <a:t>Быть профессионалом  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2. Соблюдать субординацию 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3.</a:t>
          </a:r>
          <a:r>
            <a:rPr lang="ru-RU" dirty="0" smtClean="0">
              <a:solidFill>
                <a:srgbClr val="FF0000"/>
              </a:solidFill>
            </a:rPr>
            <a:t>Выполнять назначения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4. </a:t>
          </a:r>
          <a:r>
            <a:rPr lang="ru-RU" dirty="0" smtClean="0">
              <a:solidFill>
                <a:srgbClr val="FF0000"/>
              </a:solidFill>
            </a:rPr>
            <a:t>Добросовестность при выполнении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5. </a:t>
          </a:r>
          <a:r>
            <a:rPr lang="ru-RU" dirty="0" smtClean="0">
              <a:solidFill>
                <a:srgbClr val="FF0000"/>
              </a:solidFill>
            </a:rPr>
            <a:t>Ответственность перед пациентом и коллегами</a:t>
          </a:r>
        </a:p>
        <a:p>
          <a:pPr algn="ctr"/>
          <a:endParaRPr lang="ru-RU" dirty="0"/>
        </a:p>
      </dgm:t>
    </dgm:pt>
    <dgm:pt modelId="{7A8D91EB-05A9-491F-A946-60B189FDF74E}" type="parTrans" cxnId="{9A54B94A-1A1A-4628-89D4-8DEE8B2D4918}">
      <dgm:prSet/>
      <dgm:spPr/>
      <dgm:t>
        <a:bodyPr/>
        <a:lstStyle/>
        <a:p>
          <a:endParaRPr lang="ru-RU"/>
        </a:p>
      </dgm:t>
    </dgm:pt>
    <dgm:pt modelId="{840F2752-EDDE-48B3-ACC3-73072BEC7A3B}" type="sibTrans" cxnId="{9A54B94A-1A1A-4628-89D4-8DEE8B2D4918}">
      <dgm:prSet/>
      <dgm:spPr/>
      <dgm:t>
        <a:bodyPr/>
        <a:lstStyle/>
        <a:p>
          <a:endParaRPr lang="ru-RU"/>
        </a:p>
      </dgm:t>
    </dgm:pt>
    <dgm:pt modelId="{5CC4FBB9-0BA6-4F36-B22E-6C615100C599}">
      <dgm:prSet phldrT="[Текст]"/>
      <dgm:spPr>
        <a:solidFill>
          <a:schemeClr val="bg1"/>
        </a:solidFill>
        <a:ln>
          <a:solidFill>
            <a:srgbClr val="00B050"/>
          </a:solidFill>
        </a:ln>
      </dgm:spPr>
      <dgm:t>
        <a:bodyPr/>
        <a:lstStyle/>
        <a:p>
          <a:pPr algn="l"/>
          <a:r>
            <a:rPr lang="ru-RU" dirty="0" smtClean="0">
              <a:solidFill>
                <a:schemeClr val="tx1"/>
              </a:solidFill>
            </a:rPr>
            <a:t>1</a:t>
          </a:r>
          <a:r>
            <a:rPr lang="ru-RU" dirty="0" smtClean="0">
              <a:solidFill>
                <a:srgbClr val="FF0000"/>
              </a:solidFill>
            </a:rPr>
            <a:t>. Быть профессионалом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2. </a:t>
          </a:r>
          <a:r>
            <a:rPr lang="ru-RU" dirty="0" smtClean="0">
              <a:solidFill>
                <a:srgbClr val="FF0000"/>
              </a:solidFill>
            </a:rPr>
            <a:t>Качественное выполнение 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3. Внимательность при выполнении обязанностей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4. </a:t>
          </a:r>
          <a:r>
            <a:rPr lang="ru-RU" dirty="0" smtClean="0">
              <a:solidFill>
                <a:srgbClr val="FF0000"/>
              </a:solidFill>
            </a:rPr>
            <a:t>Быть ответственной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5. Проявлять сочувствие </a:t>
          </a:r>
        </a:p>
        <a:p>
          <a:pPr algn="l"/>
          <a:endParaRPr lang="ru-RU" dirty="0" smtClean="0">
            <a:solidFill>
              <a:schemeClr val="tx1"/>
            </a:solidFill>
          </a:endParaRPr>
        </a:p>
        <a:p>
          <a:pPr algn="ctr"/>
          <a:endParaRPr lang="ru-RU" dirty="0"/>
        </a:p>
      </dgm:t>
    </dgm:pt>
    <dgm:pt modelId="{04FABB7E-7EC4-4289-B2A2-82C7032B5DA3}" type="parTrans" cxnId="{5EAD98AE-EAA4-4FEF-8C1E-1A9F13C89815}">
      <dgm:prSet/>
      <dgm:spPr/>
      <dgm:t>
        <a:bodyPr/>
        <a:lstStyle/>
        <a:p>
          <a:endParaRPr lang="ru-RU"/>
        </a:p>
      </dgm:t>
    </dgm:pt>
    <dgm:pt modelId="{F085128A-A8E3-4447-8214-3C20500D7BF0}" type="sibTrans" cxnId="{5EAD98AE-EAA4-4FEF-8C1E-1A9F13C89815}">
      <dgm:prSet/>
      <dgm:spPr/>
      <dgm:t>
        <a:bodyPr/>
        <a:lstStyle/>
        <a:p>
          <a:endParaRPr lang="ru-RU"/>
        </a:p>
      </dgm:t>
    </dgm:pt>
    <dgm:pt modelId="{EB39BF93-FB28-4A71-97C8-10900C4B54E0}" type="pres">
      <dgm:prSet presAssocID="{33F360DF-F7B0-4086-954A-BCC65727CC6A}" presName="Name0" presStyleCnt="0">
        <dgm:presLayoutVars>
          <dgm:dir/>
          <dgm:resizeHandles val="exact"/>
        </dgm:presLayoutVars>
      </dgm:prSet>
      <dgm:spPr/>
    </dgm:pt>
    <dgm:pt modelId="{BE1BCF78-315F-4183-87D9-2C1E0022A712}" type="pres">
      <dgm:prSet presAssocID="{33F360DF-F7B0-4086-954A-BCC65727CC6A}" presName="bkgdShp" presStyleLbl="alignAccFollowNode1" presStyleIdx="0" presStyleCnt="1"/>
      <dgm:spPr>
        <a:solidFill>
          <a:srgbClr val="95EDF9">
            <a:alpha val="90000"/>
          </a:srgbClr>
        </a:solidFill>
      </dgm:spPr>
    </dgm:pt>
    <dgm:pt modelId="{998FE9BA-86D5-4CF3-B53F-C25BCF0AC3D8}" type="pres">
      <dgm:prSet presAssocID="{33F360DF-F7B0-4086-954A-BCC65727CC6A}" presName="linComp" presStyleCnt="0"/>
      <dgm:spPr/>
    </dgm:pt>
    <dgm:pt modelId="{A4CEBF8E-4BB3-461A-8963-6FD88A5BDBCE}" type="pres">
      <dgm:prSet presAssocID="{7DFC650F-E385-48B6-AF3D-9E7D2F5F548A}" presName="compNode" presStyleCnt="0"/>
      <dgm:spPr/>
    </dgm:pt>
    <dgm:pt modelId="{DE5D2D7C-6588-4640-ABE2-A4131B0D8831}" type="pres">
      <dgm:prSet presAssocID="{7DFC650F-E385-48B6-AF3D-9E7D2F5F548A}" presName="node" presStyleLbl="node1" presStyleIdx="0" presStyleCnt="3" custLinFactNeighborX="-849" custLinFactNeighborY="-5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0A3EA8-A5D4-412A-AF1D-E16305794BD9}" type="pres">
      <dgm:prSet presAssocID="{7DFC650F-E385-48B6-AF3D-9E7D2F5F548A}" presName="invisiNode" presStyleLbl="node1" presStyleIdx="0" presStyleCnt="3"/>
      <dgm:spPr/>
    </dgm:pt>
    <dgm:pt modelId="{D1E8B4DB-386C-4025-B030-B4DD462974B2}" type="pres">
      <dgm:prSet presAssocID="{7DFC650F-E385-48B6-AF3D-9E7D2F5F548A}" presName="imagNode" presStyleLbl="fgImgPlace1" presStyleIdx="0" presStyleCnt="3" custScaleX="59151" custScaleY="8075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A2A8486-2620-432F-B08A-6B05BC6A6B0B}" type="pres">
      <dgm:prSet presAssocID="{F176446C-96B1-4E07-8304-91B64384953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5EDC3FC-906A-4D91-9578-C13033AC0296}" type="pres">
      <dgm:prSet presAssocID="{6B027EA1-9503-4A86-B5DC-405E1EB1759F}" presName="compNode" presStyleCnt="0"/>
      <dgm:spPr/>
    </dgm:pt>
    <dgm:pt modelId="{1C54E20A-F827-4DBD-B157-D6277075AD72}" type="pres">
      <dgm:prSet presAssocID="{6B027EA1-9503-4A86-B5DC-405E1EB1759F}" presName="node" presStyleLbl="node1" presStyleIdx="1" presStyleCnt="3" custLinFactNeighborX="1140" custLinFactNeighborY="-5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6D845-5A41-4616-BA18-8AE701AE38F5}" type="pres">
      <dgm:prSet presAssocID="{6B027EA1-9503-4A86-B5DC-405E1EB1759F}" presName="invisiNode" presStyleLbl="node1" presStyleIdx="1" presStyleCnt="3"/>
      <dgm:spPr/>
    </dgm:pt>
    <dgm:pt modelId="{93859C88-8A02-4744-BB4E-0C50B067B76D}" type="pres">
      <dgm:prSet presAssocID="{6B027EA1-9503-4A86-B5DC-405E1EB1759F}" presName="imagNode" presStyleLbl="fgImgPlace1" presStyleIdx="1" presStyleCnt="3" custScaleX="80425" custScaleY="9149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0081F16-524F-4358-8E6C-776C57E51B5B}" type="pres">
      <dgm:prSet presAssocID="{840F2752-EDDE-48B3-ACC3-73072BEC7A3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D99F195-DD5C-4B8E-83B6-6E13145CA846}" type="pres">
      <dgm:prSet presAssocID="{5CC4FBB9-0BA6-4F36-B22E-6C615100C599}" presName="compNode" presStyleCnt="0"/>
      <dgm:spPr/>
    </dgm:pt>
    <dgm:pt modelId="{8F035A8C-FAF4-45E6-96E9-9978DE4BBFB4}" type="pres">
      <dgm:prSet presAssocID="{5CC4FBB9-0BA6-4F36-B22E-6C615100C59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6D7FDC-66C2-44B0-9066-66EECE709BCE}" type="pres">
      <dgm:prSet presAssocID="{5CC4FBB9-0BA6-4F36-B22E-6C615100C599}" presName="invisiNode" presStyleLbl="node1" presStyleIdx="2" presStyleCnt="3"/>
      <dgm:spPr/>
    </dgm:pt>
    <dgm:pt modelId="{D2027825-1BCE-4B15-A8A7-B3E86EFC8BAB}" type="pres">
      <dgm:prSet presAssocID="{5CC4FBB9-0BA6-4F36-B22E-6C615100C599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1D74A1E0-9D16-4B04-9CE8-C781851E5740}" type="presOf" srcId="{840F2752-EDDE-48B3-ACC3-73072BEC7A3B}" destId="{F0081F16-524F-4358-8E6C-776C57E51B5B}" srcOrd="0" destOrd="0" presId="urn:microsoft.com/office/officeart/2005/8/layout/pList2"/>
    <dgm:cxn modelId="{9A54B94A-1A1A-4628-89D4-8DEE8B2D4918}" srcId="{33F360DF-F7B0-4086-954A-BCC65727CC6A}" destId="{6B027EA1-9503-4A86-B5DC-405E1EB1759F}" srcOrd="1" destOrd="0" parTransId="{7A8D91EB-05A9-491F-A946-60B189FDF74E}" sibTransId="{840F2752-EDDE-48B3-ACC3-73072BEC7A3B}"/>
    <dgm:cxn modelId="{D0BA6494-6482-434F-B258-38F2FF829F1A}" type="presOf" srcId="{33F360DF-F7B0-4086-954A-BCC65727CC6A}" destId="{EB39BF93-FB28-4A71-97C8-10900C4B54E0}" srcOrd="0" destOrd="0" presId="urn:microsoft.com/office/officeart/2005/8/layout/pList2"/>
    <dgm:cxn modelId="{C0C734DF-2785-4E03-9ACE-3D459A6CC507}" type="presOf" srcId="{7DFC650F-E385-48B6-AF3D-9E7D2F5F548A}" destId="{DE5D2D7C-6588-4640-ABE2-A4131B0D8831}" srcOrd="0" destOrd="0" presId="urn:microsoft.com/office/officeart/2005/8/layout/pList2"/>
    <dgm:cxn modelId="{5EAD98AE-EAA4-4FEF-8C1E-1A9F13C89815}" srcId="{33F360DF-F7B0-4086-954A-BCC65727CC6A}" destId="{5CC4FBB9-0BA6-4F36-B22E-6C615100C599}" srcOrd="2" destOrd="0" parTransId="{04FABB7E-7EC4-4289-B2A2-82C7032B5DA3}" sibTransId="{F085128A-A8E3-4447-8214-3C20500D7BF0}"/>
    <dgm:cxn modelId="{CB9EEC4A-517E-435E-BBB9-06E7F411F103}" type="presOf" srcId="{6B027EA1-9503-4A86-B5DC-405E1EB1759F}" destId="{1C54E20A-F827-4DBD-B157-D6277075AD72}" srcOrd="0" destOrd="0" presId="urn:microsoft.com/office/officeart/2005/8/layout/pList2"/>
    <dgm:cxn modelId="{ECD60C63-B870-4C37-A16C-C1FE27602A1A}" srcId="{33F360DF-F7B0-4086-954A-BCC65727CC6A}" destId="{7DFC650F-E385-48B6-AF3D-9E7D2F5F548A}" srcOrd="0" destOrd="0" parTransId="{7FE818F4-6F68-42B5-86F6-7689E0A29771}" sibTransId="{F176446C-96B1-4E07-8304-91B643849539}"/>
    <dgm:cxn modelId="{67B77916-F515-4C78-AA2B-5A3F8BAF9CDD}" type="presOf" srcId="{5CC4FBB9-0BA6-4F36-B22E-6C615100C599}" destId="{8F035A8C-FAF4-45E6-96E9-9978DE4BBFB4}" srcOrd="0" destOrd="0" presId="urn:microsoft.com/office/officeart/2005/8/layout/pList2"/>
    <dgm:cxn modelId="{FFFC52C6-35F8-449E-B09C-6B964FE478BB}" type="presOf" srcId="{F176446C-96B1-4E07-8304-91B643849539}" destId="{2A2A8486-2620-432F-B08A-6B05BC6A6B0B}" srcOrd="0" destOrd="0" presId="urn:microsoft.com/office/officeart/2005/8/layout/pList2"/>
    <dgm:cxn modelId="{02B4A812-4B54-4920-B366-912165153BA4}" type="presParOf" srcId="{EB39BF93-FB28-4A71-97C8-10900C4B54E0}" destId="{BE1BCF78-315F-4183-87D9-2C1E0022A712}" srcOrd="0" destOrd="0" presId="urn:microsoft.com/office/officeart/2005/8/layout/pList2"/>
    <dgm:cxn modelId="{1447FB78-983C-4F73-B518-3B3096C79344}" type="presParOf" srcId="{EB39BF93-FB28-4A71-97C8-10900C4B54E0}" destId="{998FE9BA-86D5-4CF3-B53F-C25BCF0AC3D8}" srcOrd="1" destOrd="0" presId="urn:microsoft.com/office/officeart/2005/8/layout/pList2"/>
    <dgm:cxn modelId="{9612C4B4-1BB5-44A2-A17A-D78CA3382E3E}" type="presParOf" srcId="{998FE9BA-86D5-4CF3-B53F-C25BCF0AC3D8}" destId="{A4CEBF8E-4BB3-461A-8963-6FD88A5BDBCE}" srcOrd="0" destOrd="0" presId="urn:microsoft.com/office/officeart/2005/8/layout/pList2"/>
    <dgm:cxn modelId="{28DE78D5-1770-4FCB-A98F-C07181569266}" type="presParOf" srcId="{A4CEBF8E-4BB3-461A-8963-6FD88A5BDBCE}" destId="{DE5D2D7C-6588-4640-ABE2-A4131B0D8831}" srcOrd="0" destOrd="0" presId="urn:microsoft.com/office/officeart/2005/8/layout/pList2"/>
    <dgm:cxn modelId="{5A1128C7-69F9-4B05-AFFA-DDEE61E132E5}" type="presParOf" srcId="{A4CEBF8E-4BB3-461A-8963-6FD88A5BDBCE}" destId="{150A3EA8-A5D4-412A-AF1D-E16305794BD9}" srcOrd="1" destOrd="0" presId="urn:microsoft.com/office/officeart/2005/8/layout/pList2"/>
    <dgm:cxn modelId="{C5FE2769-2AB6-4CC8-9858-657FD5EEED59}" type="presParOf" srcId="{A4CEBF8E-4BB3-461A-8963-6FD88A5BDBCE}" destId="{D1E8B4DB-386C-4025-B030-B4DD462974B2}" srcOrd="2" destOrd="0" presId="urn:microsoft.com/office/officeart/2005/8/layout/pList2"/>
    <dgm:cxn modelId="{80A3A996-A6BD-4AF8-921C-AE2D6EE5330C}" type="presParOf" srcId="{998FE9BA-86D5-4CF3-B53F-C25BCF0AC3D8}" destId="{2A2A8486-2620-432F-B08A-6B05BC6A6B0B}" srcOrd="1" destOrd="0" presId="urn:microsoft.com/office/officeart/2005/8/layout/pList2"/>
    <dgm:cxn modelId="{9DEBEEC9-9E5E-41D4-9FC5-8BD1432CD287}" type="presParOf" srcId="{998FE9BA-86D5-4CF3-B53F-C25BCF0AC3D8}" destId="{C5EDC3FC-906A-4D91-9578-C13033AC0296}" srcOrd="2" destOrd="0" presId="urn:microsoft.com/office/officeart/2005/8/layout/pList2"/>
    <dgm:cxn modelId="{21087C6B-5629-438B-9EA0-2A22FFEC10F4}" type="presParOf" srcId="{C5EDC3FC-906A-4D91-9578-C13033AC0296}" destId="{1C54E20A-F827-4DBD-B157-D6277075AD72}" srcOrd="0" destOrd="0" presId="urn:microsoft.com/office/officeart/2005/8/layout/pList2"/>
    <dgm:cxn modelId="{42A6A7F2-A746-4A5E-94EC-AC755390FD3C}" type="presParOf" srcId="{C5EDC3FC-906A-4D91-9578-C13033AC0296}" destId="{5506D845-5A41-4616-BA18-8AE701AE38F5}" srcOrd="1" destOrd="0" presId="urn:microsoft.com/office/officeart/2005/8/layout/pList2"/>
    <dgm:cxn modelId="{1DE2CD28-3216-404F-8E07-9F84770499D1}" type="presParOf" srcId="{C5EDC3FC-906A-4D91-9578-C13033AC0296}" destId="{93859C88-8A02-4744-BB4E-0C50B067B76D}" srcOrd="2" destOrd="0" presId="urn:microsoft.com/office/officeart/2005/8/layout/pList2"/>
    <dgm:cxn modelId="{02A66F49-A188-467F-8ABB-39A39C916A32}" type="presParOf" srcId="{998FE9BA-86D5-4CF3-B53F-C25BCF0AC3D8}" destId="{F0081F16-524F-4358-8E6C-776C57E51B5B}" srcOrd="3" destOrd="0" presId="urn:microsoft.com/office/officeart/2005/8/layout/pList2"/>
    <dgm:cxn modelId="{E9150C6B-6001-4787-B993-480CF97160B2}" type="presParOf" srcId="{998FE9BA-86D5-4CF3-B53F-C25BCF0AC3D8}" destId="{0D99F195-DD5C-4B8E-83B6-6E13145CA846}" srcOrd="4" destOrd="0" presId="urn:microsoft.com/office/officeart/2005/8/layout/pList2"/>
    <dgm:cxn modelId="{7A10C001-0983-4A6E-B5EF-51B54D74FE57}" type="presParOf" srcId="{0D99F195-DD5C-4B8E-83B6-6E13145CA846}" destId="{8F035A8C-FAF4-45E6-96E9-9978DE4BBFB4}" srcOrd="0" destOrd="0" presId="urn:microsoft.com/office/officeart/2005/8/layout/pList2"/>
    <dgm:cxn modelId="{A758A09F-9546-4F29-9876-B802B838E706}" type="presParOf" srcId="{0D99F195-DD5C-4B8E-83B6-6E13145CA846}" destId="{8A6D7FDC-66C2-44B0-9066-66EECE709BCE}" srcOrd="1" destOrd="0" presId="urn:microsoft.com/office/officeart/2005/8/layout/pList2"/>
    <dgm:cxn modelId="{4859DC74-4133-498C-93A5-1E40327EFE2D}" type="presParOf" srcId="{0D99F195-DD5C-4B8E-83B6-6E13145CA846}" destId="{D2027825-1BCE-4B15-A8A7-B3E86EFC8BAB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46BBDB-73A2-4466-A421-97C33E0F87EB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31130E-11D0-4F03-BFA5-5B7B637C7149}">
      <dgm:prSet phldrT="[Текст]"/>
      <dgm:spPr/>
      <dgm:t>
        <a:bodyPr/>
        <a:lstStyle/>
        <a:p>
          <a:r>
            <a:rPr lang="ru-RU" dirty="0" smtClean="0"/>
            <a:t>ВРАЧИ</a:t>
          </a:r>
          <a:endParaRPr lang="ru-RU" dirty="0"/>
        </a:p>
      </dgm:t>
    </dgm:pt>
    <dgm:pt modelId="{4CCCECA0-4004-4DF7-A4A5-793652AE303C}" type="parTrans" cxnId="{526C9260-AD27-4CC7-91DC-21659F514540}">
      <dgm:prSet/>
      <dgm:spPr/>
      <dgm:t>
        <a:bodyPr/>
        <a:lstStyle/>
        <a:p>
          <a:endParaRPr lang="ru-RU"/>
        </a:p>
      </dgm:t>
    </dgm:pt>
    <dgm:pt modelId="{AA376C46-CF7A-42B3-B367-ECE01EEDA036}" type="sibTrans" cxnId="{526C9260-AD27-4CC7-91DC-21659F514540}">
      <dgm:prSet/>
      <dgm:spPr/>
      <dgm:t>
        <a:bodyPr/>
        <a:lstStyle/>
        <a:p>
          <a:endParaRPr lang="ru-RU"/>
        </a:p>
      </dgm:t>
    </dgm:pt>
    <dgm:pt modelId="{E6F873AD-7995-4408-963E-54439420B429}">
      <dgm:prSet phldrT="[Текст]"/>
      <dgm:spPr>
        <a:solidFill>
          <a:schemeClr val="bg1"/>
        </a:solidFill>
        <a:ln>
          <a:solidFill>
            <a:srgbClr val="C00000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Внимательность </a:t>
          </a:r>
          <a:endParaRPr lang="ru-RU" dirty="0">
            <a:solidFill>
              <a:schemeClr val="tx1"/>
            </a:solidFill>
          </a:endParaRPr>
        </a:p>
      </dgm:t>
    </dgm:pt>
    <dgm:pt modelId="{6E85EC30-E625-4462-8A10-17ECD2F27EB6}" type="parTrans" cxnId="{D791D829-162D-48DE-931A-80D7D1F823B9}">
      <dgm:prSet/>
      <dgm:spPr/>
      <dgm:t>
        <a:bodyPr/>
        <a:lstStyle/>
        <a:p>
          <a:endParaRPr lang="ru-RU"/>
        </a:p>
      </dgm:t>
    </dgm:pt>
    <dgm:pt modelId="{D2CFC3DE-B325-4609-A8DE-1759EAEE9EAF}" type="sibTrans" cxnId="{D791D829-162D-48DE-931A-80D7D1F823B9}">
      <dgm:prSet/>
      <dgm:spPr/>
      <dgm:t>
        <a:bodyPr/>
        <a:lstStyle/>
        <a:p>
          <a:endParaRPr lang="ru-RU"/>
        </a:p>
      </dgm:t>
    </dgm:pt>
    <dgm:pt modelId="{CF1EAE9E-884A-47E3-B24A-6845FE693B6E}">
      <dgm:prSet phldrT="[Текст]"/>
      <dgm:spPr>
        <a:solidFill>
          <a:schemeClr val="bg1"/>
        </a:solidFill>
        <a:ln>
          <a:solidFill>
            <a:srgbClr val="C00000"/>
          </a:solidFill>
        </a:ln>
      </dgm:spPr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Профессионализм</a:t>
          </a:r>
          <a:r>
            <a:rPr lang="ru-RU" dirty="0" smtClean="0">
              <a:solidFill>
                <a:schemeClr val="tx1"/>
              </a:solidFill>
            </a:rPr>
            <a:t> </a:t>
          </a:r>
          <a:endParaRPr lang="ru-RU" dirty="0">
            <a:solidFill>
              <a:schemeClr val="tx1"/>
            </a:solidFill>
          </a:endParaRPr>
        </a:p>
      </dgm:t>
    </dgm:pt>
    <dgm:pt modelId="{04BD79EE-7264-4A0C-83AD-C819676A2F72}" type="parTrans" cxnId="{D091AA4B-7910-407B-B5B9-85C850024258}">
      <dgm:prSet/>
      <dgm:spPr/>
      <dgm:t>
        <a:bodyPr/>
        <a:lstStyle/>
        <a:p>
          <a:endParaRPr lang="ru-RU"/>
        </a:p>
      </dgm:t>
    </dgm:pt>
    <dgm:pt modelId="{7D744DBB-040F-4F8F-A532-011A841BAF98}" type="sibTrans" cxnId="{D091AA4B-7910-407B-B5B9-85C850024258}">
      <dgm:prSet/>
      <dgm:spPr/>
      <dgm:t>
        <a:bodyPr/>
        <a:lstStyle/>
        <a:p>
          <a:endParaRPr lang="ru-RU"/>
        </a:p>
      </dgm:t>
    </dgm:pt>
    <dgm:pt modelId="{699E2B21-F9C1-4E64-B155-BDA20B73B8BD}">
      <dgm:prSet phldrT="[Текст]"/>
      <dgm:spPr/>
      <dgm:t>
        <a:bodyPr/>
        <a:lstStyle/>
        <a:p>
          <a:r>
            <a:rPr lang="ru-RU" dirty="0" smtClean="0"/>
            <a:t>МЕДСЕСТРЫ</a:t>
          </a:r>
          <a:endParaRPr lang="ru-RU" dirty="0"/>
        </a:p>
      </dgm:t>
    </dgm:pt>
    <dgm:pt modelId="{3E9065D2-6276-4483-8C0F-562CAA3F7F5F}" type="parTrans" cxnId="{C0B8238F-2E91-45C0-B6D1-DAF10680D01C}">
      <dgm:prSet/>
      <dgm:spPr/>
      <dgm:t>
        <a:bodyPr/>
        <a:lstStyle/>
        <a:p>
          <a:endParaRPr lang="ru-RU"/>
        </a:p>
      </dgm:t>
    </dgm:pt>
    <dgm:pt modelId="{96D5D9BE-5C3A-4AE5-881F-4535F7EAE227}" type="sibTrans" cxnId="{C0B8238F-2E91-45C0-B6D1-DAF10680D01C}">
      <dgm:prSet/>
      <dgm:spPr/>
      <dgm:t>
        <a:bodyPr/>
        <a:lstStyle/>
        <a:p>
          <a:endParaRPr lang="ru-RU"/>
        </a:p>
      </dgm:t>
    </dgm:pt>
    <dgm:pt modelId="{14A57B67-682C-4C89-871C-C2CD9617C0E4}">
      <dgm:prSet phldrT="[Текст]"/>
      <dgm:spPr>
        <a:solidFill>
          <a:schemeClr val="bg1"/>
        </a:solidFill>
        <a:ln>
          <a:solidFill>
            <a:srgbClr val="002060"/>
          </a:solidFill>
        </a:ln>
      </dgm:spPr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Профессионализм</a:t>
          </a:r>
          <a:r>
            <a:rPr lang="ru-RU" dirty="0" smtClean="0">
              <a:solidFill>
                <a:schemeClr val="tx1"/>
              </a:solidFill>
            </a:rPr>
            <a:t> </a:t>
          </a:r>
          <a:endParaRPr lang="ru-RU" dirty="0">
            <a:solidFill>
              <a:schemeClr val="tx1"/>
            </a:solidFill>
          </a:endParaRPr>
        </a:p>
      </dgm:t>
    </dgm:pt>
    <dgm:pt modelId="{DB556BCB-0B81-47E9-8C54-8CCF4C2AC8A6}" type="parTrans" cxnId="{C1FF452D-E76C-4603-8EE6-836952EF0D59}">
      <dgm:prSet/>
      <dgm:spPr/>
      <dgm:t>
        <a:bodyPr/>
        <a:lstStyle/>
        <a:p>
          <a:endParaRPr lang="ru-RU"/>
        </a:p>
      </dgm:t>
    </dgm:pt>
    <dgm:pt modelId="{0C74E902-02AD-47EA-A4C8-09FE60160AEF}" type="sibTrans" cxnId="{C1FF452D-E76C-4603-8EE6-836952EF0D59}">
      <dgm:prSet/>
      <dgm:spPr/>
      <dgm:t>
        <a:bodyPr/>
        <a:lstStyle/>
        <a:p>
          <a:endParaRPr lang="ru-RU"/>
        </a:p>
      </dgm:t>
    </dgm:pt>
    <dgm:pt modelId="{38534948-7BFB-44B4-B4C2-90DB2A6D3445}">
      <dgm:prSet phldrT="[Текст]"/>
      <dgm:spPr/>
      <dgm:t>
        <a:bodyPr/>
        <a:lstStyle/>
        <a:p>
          <a:r>
            <a:rPr lang="ru-RU" dirty="0" smtClean="0"/>
            <a:t>ПАЦИЕНТЫ</a:t>
          </a:r>
          <a:endParaRPr lang="ru-RU" dirty="0"/>
        </a:p>
      </dgm:t>
    </dgm:pt>
    <dgm:pt modelId="{BA4FFDCE-2DF2-4F91-9965-E259A98A23F0}" type="parTrans" cxnId="{26CE7F99-EB34-441D-8883-BEB0BCFC2ECA}">
      <dgm:prSet/>
      <dgm:spPr/>
      <dgm:t>
        <a:bodyPr/>
        <a:lstStyle/>
        <a:p>
          <a:endParaRPr lang="ru-RU"/>
        </a:p>
      </dgm:t>
    </dgm:pt>
    <dgm:pt modelId="{F5B61F06-0763-4EF2-8718-5DCFD2601DAA}" type="sibTrans" cxnId="{26CE7F99-EB34-441D-8883-BEB0BCFC2ECA}">
      <dgm:prSet/>
      <dgm:spPr/>
      <dgm:t>
        <a:bodyPr/>
        <a:lstStyle/>
        <a:p>
          <a:endParaRPr lang="ru-RU"/>
        </a:p>
      </dgm:t>
    </dgm:pt>
    <dgm:pt modelId="{B23A1B1B-A677-4D52-B787-30AD47F878A4}">
      <dgm:prSet phldrT="[Текст]"/>
      <dgm:spPr>
        <a:solidFill>
          <a:schemeClr val="bg1"/>
        </a:solidFill>
        <a:ln>
          <a:solidFill>
            <a:srgbClr val="00B050"/>
          </a:solidFill>
        </a:ln>
      </dgm:spPr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Доброта</a:t>
          </a:r>
          <a:endParaRPr lang="ru-RU" dirty="0">
            <a:solidFill>
              <a:srgbClr val="FF0000"/>
            </a:solidFill>
          </a:endParaRPr>
        </a:p>
      </dgm:t>
    </dgm:pt>
    <dgm:pt modelId="{4A1BDC36-94C0-4588-A765-1B5A0855C6CB}" type="parTrans" cxnId="{298A98C9-3891-446F-A4BA-3952EEDABB20}">
      <dgm:prSet/>
      <dgm:spPr/>
      <dgm:t>
        <a:bodyPr/>
        <a:lstStyle/>
        <a:p>
          <a:endParaRPr lang="ru-RU"/>
        </a:p>
      </dgm:t>
    </dgm:pt>
    <dgm:pt modelId="{8C8563BF-E871-4C10-A238-4599A3F887F0}" type="sibTrans" cxnId="{298A98C9-3891-446F-A4BA-3952EEDABB20}">
      <dgm:prSet/>
      <dgm:spPr/>
      <dgm:t>
        <a:bodyPr/>
        <a:lstStyle/>
        <a:p>
          <a:endParaRPr lang="ru-RU"/>
        </a:p>
      </dgm:t>
    </dgm:pt>
    <dgm:pt modelId="{27CE18BF-2172-4B2E-8547-AE03091F3802}">
      <dgm:prSet phldrT="[Текст]"/>
      <dgm:spPr>
        <a:solidFill>
          <a:schemeClr val="bg1"/>
        </a:solidFill>
        <a:ln>
          <a:solidFill>
            <a:srgbClr val="00B050"/>
          </a:solidFill>
        </a:ln>
      </dgm:spPr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Профессионализм</a:t>
          </a:r>
          <a:endParaRPr lang="ru-RU" dirty="0">
            <a:solidFill>
              <a:srgbClr val="FF0000"/>
            </a:solidFill>
          </a:endParaRPr>
        </a:p>
      </dgm:t>
    </dgm:pt>
    <dgm:pt modelId="{22577358-468A-4FFD-9F50-C1D575FCB86B}" type="parTrans" cxnId="{B2287C1E-FD20-454A-8826-E39C03152613}">
      <dgm:prSet/>
      <dgm:spPr/>
      <dgm:t>
        <a:bodyPr/>
        <a:lstStyle/>
        <a:p>
          <a:endParaRPr lang="ru-RU"/>
        </a:p>
      </dgm:t>
    </dgm:pt>
    <dgm:pt modelId="{491A9BCE-CF6E-4051-A927-A53C22132B16}" type="sibTrans" cxnId="{B2287C1E-FD20-454A-8826-E39C03152613}">
      <dgm:prSet/>
      <dgm:spPr/>
      <dgm:t>
        <a:bodyPr/>
        <a:lstStyle/>
        <a:p>
          <a:endParaRPr lang="ru-RU"/>
        </a:p>
      </dgm:t>
    </dgm:pt>
    <dgm:pt modelId="{4D9C3F8A-D254-4B50-ACC0-FCDA69296584}">
      <dgm:prSet phldrT="[Текст]"/>
      <dgm:spPr>
        <a:solidFill>
          <a:schemeClr val="bg1"/>
        </a:solidFill>
        <a:ln>
          <a:solidFill>
            <a:srgbClr val="C00000"/>
          </a:solidFill>
        </a:ln>
      </dgm:spPr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Ответственность </a:t>
          </a:r>
          <a:r>
            <a:rPr lang="ru-RU" dirty="0" smtClean="0">
              <a:solidFill>
                <a:schemeClr val="tx1"/>
              </a:solidFill>
            </a:rPr>
            <a:t> </a:t>
          </a:r>
          <a:endParaRPr lang="ru-RU" dirty="0">
            <a:solidFill>
              <a:schemeClr val="tx1"/>
            </a:solidFill>
          </a:endParaRPr>
        </a:p>
      </dgm:t>
    </dgm:pt>
    <dgm:pt modelId="{154E1B76-1403-450B-9E78-94F338F61284}" type="parTrans" cxnId="{B4038193-99DE-4A26-83C6-650955CAE6C9}">
      <dgm:prSet/>
      <dgm:spPr/>
      <dgm:t>
        <a:bodyPr/>
        <a:lstStyle/>
        <a:p>
          <a:endParaRPr lang="ru-RU"/>
        </a:p>
      </dgm:t>
    </dgm:pt>
    <dgm:pt modelId="{26A5B8C0-BAA6-4473-A263-12015CC2F4F4}" type="sibTrans" cxnId="{B4038193-99DE-4A26-83C6-650955CAE6C9}">
      <dgm:prSet/>
      <dgm:spPr/>
      <dgm:t>
        <a:bodyPr/>
        <a:lstStyle/>
        <a:p>
          <a:endParaRPr lang="ru-RU"/>
        </a:p>
      </dgm:t>
    </dgm:pt>
    <dgm:pt modelId="{9DAEBE0A-3631-4211-B501-868080E3BEF5}">
      <dgm:prSet phldrT="[Текст]"/>
      <dgm:spPr>
        <a:solidFill>
          <a:schemeClr val="bg1"/>
        </a:solidFill>
        <a:ln>
          <a:solidFill>
            <a:srgbClr val="C00000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Стрессоустойчивость </a:t>
          </a:r>
          <a:endParaRPr lang="ru-RU" dirty="0">
            <a:solidFill>
              <a:schemeClr val="tx1"/>
            </a:solidFill>
          </a:endParaRPr>
        </a:p>
      </dgm:t>
    </dgm:pt>
    <dgm:pt modelId="{17BB5CE3-14A4-4BAC-A8FA-BECEF442998A}" type="parTrans" cxnId="{7A40BFD1-A0D6-4C33-B5E1-D143E2AA60F6}">
      <dgm:prSet/>
      <dgm:spPr/>
      <dgm:t>
        <a:bodyPr/>
        <a:lstStyle/>
        <a:p>
          <a:endParaRPr lang="ru-RU"/>
        </a:p>
      </dgm:t>
    </dgm:pt>
    <dgm:pt modelId="{6D16B231-BD67-4806-AD77-484B883AA431}" type="sibTrans" cxnId="{7A40BFD1-A0D6-4C33-B5E1-D143E2AA60F6}">
      <dgm:prSet/>
      <dgm:spPr/>
      <dgm:t>
        <a:bodyPr/>
        <a:lstStyle/>
        <a:p>
          <a:endParaRPr lang="ru-RU"/>
        </a:p>
      </dgm:t>
    </dgm:pt>
    <dgm:pt modelId="{2FB1EC64-54C5-4E09-8994-30ADA7D3F525}">
      <dgm:prSet phldrT="[Текст]"/>
      <dgm:spPr>
        <a:solidFill>
          <a:schemeClr val="bg1"/>
        </a:solidFill>
        <a:ln>
          <a:solidFill>
            <a:srgbClr val="002060"/>
          </a:solidFill>
        </a:ln>
      </dgm:spPr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Ответственность</a:t>
          </a:r>
          <a:r>
            <a:rPr lang="ru-RU" dirty="0" smtClean="0">
              <a:solidFill>
                <a:schemeClr val="tx1"/>
              </a:solidFill>
            </a:rPr>
            <a:t> </a:t>
          </a:r>
          <a:endParaRPr lang="ru-RU" dirty="0">
            <a:solidFill>
              <a:schemeClr val="tx1"/>
            </a:solidFill>
          </a:endParaRPr>
        </a:p>
      </dgm:t>
    </dgm:pt>
    <dgm:pt modelId="{899CB12F-3148-4DA9-A632-D91DFF60511D}" type="parTrans" cxnId="{1D81B718-D467-4123-BA55-96D73B034BD0}">
      <dgm:prSet/>
      <dgm:spPr/>
      <dgm:t>
        <a:bodyPr/>
        <a:lstStyle/>
        <a:p>
          <a:endParaRPr lang="ru-RU"/>
        </a:p>
      </dgm:t>
    </dgm:pt>
    <dgm:pt modelId="{A9A872EA-979F-4214-B7B3-D6FADD5C7F2F}" type="sibTrans" cxnId="{1D81B718-D467-4123-BA55-96D73B034BD0}">
      <dgm:prSet/>
      <dgm:spPr/>
      <dgm:t>
        <a:bodyPr/>
        <a:lstStyle/>
        <a:p>
          <a:endParaRPr lang="ru-RU"/>
        </a:p>
      </dgm:t>
    </dgm:pt>
    <dgm:pt modelId="{95506518-2937-48DC-89AC-AA64E69EF51F}">
      <dgm:prSet phldrT="[Текст]"/>
      <dgm:spPr>
        <a:solidFill>
          <a:schemeClr val="bg1"/>
        </a:solidFill>
        <a:ln>
          <a:solidFill>
            <a:srgbClr val="002060"/>
          </a:solidFill>
        </a:ln>
      </dgm:spPr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Доброта</a:t>
          </a:r>
          <a:endParaRPr lang="ru-RU" dirty="0">
            <a:solidFill>
              <a:srgbClr val="FF0000"/>
            </a:solidFill>
          </a:endParaRPr>
        </a:p>
      </dgm:t>
    </dgm:pt>
    <dgm:pt modelId="{4FA3F8E8-40BD-4430-A4A1-D0239637B8BC}" type="parTrans" cxnId="{DF00DC9D-8499-4C99-BEA2-FB8F5967E3AC}">
      <dgm:prSet/>
      <dgm:spPr/>
      <dgm:t>
        <a:bodyPr/>
        <a:lstStyle/>
        <a:p>
          <a:endParaRPr lang="ru-RU"/>
        </a:p>
      </dgm:t>
    </dgm:pt>
    <dgm:pt modelId="{5DDDE9C2-F814-449C-A9F3-5CBF795D98A8}" type="sibTrans" cxnId="{DF00DC9D-8499-4C99-BEA2-FB8F5967E3AC}">
      <dgm:prSet/>
      <dgm:spPr/>
      <dgm:t>
        <a:bodyPr/>
        <a:lstStyle/>
        <a:p>
          <a:endParaRPr lang="ru-RU"/>
        </a:p>
      </dgm:t>
    </dgm:pt>
    <dgm:pt modelId="{F8008E03-4524-4FBF-941A-DDE6E668265E}">
      <dgm:prSet phldrT="[Текст]"/>
      <dgm:spPr>
        <a:solidFill>
          <a:schemeClr val="bg1"/>
        </a:solidFill>
        <a:ln>
          <a:solidFill>
            <a:srgbClr val="00B050"/>
          </a:solidFill>
        </a:ln>
      </dgm:spPr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Милосердие</a:t>
          </a:r>
          <a:r>
            <a:rPr lang="ru-RU" dirty="0" smtClean="0">
              <a:solidFill>
                <a:schemeClr val="tx1"/>
              </a:solidFill>
            </a:rPr>
            <a:t> </a:t>
          </a:r>
          <a:endParaRPr lang="ru-RU" dirty="0">
            <a:solidFill>
              <a:schemeClr val="tx1"/>
            </a:solidFill>
          </a:endParaRPr>
        </a:p>
      </dgm:t>
    </dgm:pt>
    <dgm:pt modelId="{0EC09A24-CF12-4F8D-9B40-BB7A7D4EB394}" type="parTrans" cxnId="{7E5C4F47-853E-49A8-A2BA-53491C2873A5}">
      <dgm:prSet/>
      <dgm:spPr/>
      <dgm:t>
        <a:bodyPr/>
        <a:lstStyle/>
        <a:p>
          <a:endParaRPr lang="ru-RU"/>
        </a:p>
      </dgm:t>
    </dgm:pt>
    <dgm:pt modelId="{D6642DDF-9E4C-45BC-B8CF-AFFBB813B634}" type="sibTrans" cxnId="{7E5C4F47-853E-49A8-A2BA-53491C2873A5}">
      <dgm:prSet/>
      <dgm:spPr/>
      <dgm:t>
        <a:bodyPr/>
        <a:lstStyle/>
        <a:p>
          <a:endParaRPr lang="ru-RU"/>
        </a:p>
      </dgm:t>
    </dgm:pt>
    <dgm:pt modelId="{26367F22-B4EB-4B89-BCBD-C1FE68860FB3}">
      <dgm:prSet phldrT="[Текст]"/>
      <dgm:spPr>
        <a:solidFill>
          <a:schemeClr val="bg1"/>
        </a:solidFill>
        <a:ln>
          <a:solidFill>
            <a:srgbClr val="00B050"/>
          </a:solidFill>
        </a:ln>
      </dgm:spPr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Сострадание</a:t>
          </a:r>
          <a:r>
            <a:rPr lang="ru-RU" dirty="0" smtClean="0">
              <a:solidFill>
                <a:schemeClr val="tx1"/>
              </a:solidFill>
            </a:rPr>
            <a:t> </a:t>
          </a:r>
          <a:endParaRPr lang="ru-RU" dirty="0">
            <a:solidFill>
              <a:schemeClr val="tx1"/>
            </a:solidFill>
          </a:endParaRPr>
        </a:p>
      </dgm:t>
    </dgm:pt>
    <dgm:pt modelId="{C9B8ADC0-050A-44F3-ACC4-9438F11B1635}" type="parTrans" cxnId="{C1B4E5FF-4B53-4339-9783-74C65D369BCB}">
      <dgm:prSet/>
      <dgm:spPr/>
      <dgm:t>
        <a:bodyPr/>
        <a:lstStyle/>
        <a:p>
          <a:endParaRPr lang="ru-RU"/>
        </a:p>
      </dgm:t>
    </dgm:pt>
    <dgm:pt modelId="{3AD8B1B0-04E3-4A6D-B078-3C1C71876516}" type="sibTrans" cxnId="{C1B4E5FF-4B53-4339-9783-74C65D369BCB}">
      <dgm:prSet/>
      <dgm:spPr/>
      <dgm:t>
        <a:bodyPr/>
        <a:lstStyle/>
        <a:p>
          <a:endParaRPr lang="ru-RU"/>
        </a:p>
      </dgm:t>
    </dgm:pt>
    <dgm:pt modelId="{4108B624-2D92-4B1C-818F-9DBE5344EC83}">
      <dgm:prSet phldrT="[Текст]"/>
      <dgm:spPr>
        <a:solidFill>
          <a:schemeClr val="bg1"/>
        </a:solidFill>
        <a:ln>
          <a:solidFill>
            <a:srgbClr val="00B050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Тактичность  </a:t>
          </a:r>
          <a:endParaRPr lang="ru-RU" dirty="0">
            <a:solidFill>
              <a:schemeClr val="tx1"/>
            </a:solidFill>
          </a:endParaRPr>
        </a:p>
      </dgm:t>
    </dgm:pt>
    <dgm:pt modelId="{B802367D-4D44-4907-A44B-BE81014027B4}" type="parTrans" cxnId="{4178090A-5BC0-4BC0-8F25-10BDA71B01FA}">
      <dgm:prSet/>
      <dgm:spPr/>
      <dgm:t>
        <a:bodyPr/>
        <a:lstStyle/>
        <a:p>
          <a:endParaRPr lang="ru-RU"/>
        </a:p>
      </dgm:t>
    </dgm:pt>
    <dgm:pt modelId="{99C57859-F278-4EA6-AD52-8116768ADF1D}" type="sibTrans" cxnId="{4178090A-5BC0-4BC0-8F25-10BDA71B01FA}">
      <dgm:prSet/>
      <dgm:spPr/>
      <dgm:t>
        <a:bodyPr/>
        <a:lstStyle/>
        <a:p>
          <a:endParaRPr lang="ru-RU"/>
        </a:p>
      </dgm:t>
    </dgm:pt>
    <dgm:pt modelId="{C3442925-9389-42DB-9090-81BCE2D853B1}">
      <dgm:prSet phldrT="[Текст]"/>
      <dgm:spPr>
        <a:solidFill>
          <a:schemeClr val="bg1"/>
        </a:solidFill>
        <a:ln>
          <a:solidFill>
            <a:srgbClr val="C00000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Аккуратность </a:t>
          </a:r>
          <a:endParaRPr lang="ru-RU" dirty="0">
            <a:solidFill>
              <a:schemeClr val="tx1"/>
            </a:solidFill>
          </a:endParaRPr>
        </a:p>
      </dgm:t>
    </dgm:pt>
    <dgm:pt modelId="{F0F608F7-9C2B-4408-A8CA-02A6FC9ACD4B}" type="parTrans" cxnId="{BD057F3B-2191-4C6F-A40A-45982FC6AAC0}">
      <dgm:prSet/>
      <dgm:spPr/>
      <dgm:t>
        <a:bodyPr/>
        <a:lstStyle/>
        <a:p>
          <a:endParaRPr lang="ru-RU"/>
        </a:p>
      </dgm:t>
    </dgm:pt>
    <dgm:pt modelId="{04E49BA2-E250-4EAA-95C2-94E7D1395211}" type="sibTrans" cxnId="{BD057F3B-2191-4C6F-A40A-45982FC6AAC0}">
      <dgm:prSet/>
      <dgm:spPr/>
      <dgm:t>
        <a:bodyPr/>
        <a:lstStyle/>
        <a:p>
          <a:endParaRPr lang="ru-RU"/>
        </a:p>
      </dgm:t>
    </dgm:pt>
    <dgm:pt modelId="{3C887B21-F463-474E-AF53-8DEE95B485B5}">
      <dgm:prSet phldrT="[Текст]"/>
      <dgm:spPr>
        <a:solidFill>
          <a:schemeClr val="bg1"/>
        </a:solidFill>
        <a:ln>
          <a:solidFill>
            <a:srgbClr val="002060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Сострадание  </a:t>
          </a:r>
          <a:endParaRPr lang="ru-RU" dirty="0">
            <a:solidFill>
              <a:schemeClr val="tx1"/>
            </a:solidFill>
          </a:endParaRPr>
        </a:p>
      </dgm:t>
    </dgm:pt>
    <dgm:pt modelId="{DC654762-C16A-4167-8A6F-2CB6809EFF15}" type="parTrans" cxnId="{3696F0AF-B936-4B88-85B0-07E1D904A4B7}">
      <dgm:prSet/>
      <dgm:spPr/>
      <dgm:t>
        <a:bodyPr/>
        <a:lstStyle/>
        <a:p>
          <a:endParaRPr lang="ru-RU"/>
        </a:p>
      </dgm:t>
    </dgm:pt>
    <dgm:pt modelId="{FC71B85C-3FC7-4C1C-A9A8-44E4BEBCC972}" type="sibTrans" cxnId="{3696F0AF-B936-4B88-85B0-07E1D904A4B7}">
      <dgm:prSet/>
      <dgm:spPr/>
      <dgm:t>
        <a:bodyPr/>
        <a:lstStyle/>
        <a:p>
          <a:endParaRPr lang="ru-RU"/>
        </a:p>
      </dgm:t>
    </dgm:pt>
    <dgm:pt modelId="{385CF662-229A-41EE-A181-FA34FD47F28A}">
      <dgm:prSet phldrT="[Текст]"/>
      <dgm:spPr>
        <a:solidFill>
          <a:schemeClr val="bg1"/>
        </a:solidFill>
        <a:ln>
          <a:solidFill>
            <a:srgbClr val="002060"/>
          </a:solidFill>
        </a:ln>
      </dgm:spPr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Милосердие</a:t>
          </a:r>
          <a:r>
            <a:rPr lang="ru-RU" dirty="0" smtClean="0">
              <a:solidFill>
                <a:schemeClr val="tx1"/>
              </a:solidFill>
            </a:rPr>
            <a:t>  </a:t>
          </a:r>
          <a:endParaRPr lang="ru-RU" dirty="0">
            <a:solidFill>
              <a:schemeClr val="tx1"/>
            </a:solidFill>
          </a:endParaRPr>
        </a:p>
      </dgm:t>
    </dgm:pt>
    <dgm:pt modelId="{992F18D4-029E-4DA5-A109-15E920E097FC}" type="parTrans" cxnId="{912C481C-CD7D-4705-9B41-CB5EBA5DA32D}">
      <dgm:prSet/>
      <dgm:spPr/>
      <dgm:t>
        <a:bodyPr/>
        <a:lstStyle/>
        <a:p>
          <a:endParaRPr lang="ru-RU"/>
        </a:p>
      </dgm:t>
    </dgm:pt>
    <dgm:pt modelId="{060E4D2C-E134-4D83-BD8A-853BF48E575B}" type="sibTrans" cxnId="{912C481C-CD7D-4705-9B41-CB5EBA5DA32D}">
      <dgm:prSet/>
      <dgm:spPr/>
      <dgm:t>
        <a:bodyPr/>
        <a:lstStyle/>
        <a:p>
          <a:endParaRPr lang="ru-RU"/>
        </a:p>
      </dgm:t>
    </dgm:pt>
    <dgm:pt modelId="{4D0181D2-314A-4AD6-9826-886CCE3FA925}" type="pres">
      <dgm:prSet presAssocID="{2346BBDB-73A2-4466-A421-97C33E0F87EB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F002EB0-1FBF-484C-A701-6155896A35ED}" type="pres">
      <dgm:prSet presAssocID="{5B31130E-11D0-4F03-BFA5-5B7B637C7149}" presName="compositeNode" presStyleCnt="0">
        <dgm:presLayoutVars>
          <dgm:bulletEnabled val="1"/>
        </dgm:presLayoutVars>
      </dgm:prSet>
      <dgm:spPr/>
    </dgm:pt>
    <dgm:pt modelId="{73B4680A-9765-44E4-A445-032F6E793255}" type="pres">
      <dgm:prSet presAssocID="{5B31130E-11D0-4F03-BFA5-5B7B637C7149}" presName="image" presStyleLbl="fgImgPlace1" presStyleIdx="0" presStyleCnt="3" custScaleX="135102" custScaleY="151211" custLinFactX="44761" custLinFactY="200000" custLinFactNeighborX="100000" custLinFactNeighborY="27914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77285D5-B4F7-4F99-A804-39D8C4E73C83}" type="pres">
      <dgm:prSet presAssocID="{5B31130E-11D0-4F03-BFA5-5B7B637C7149}" presName="childNode" presStyleLbl="node1" presStyleIdx="0" presStyleCnt="3" custScaleX="93761" custScaleY="1238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929522-6716-4D23-BF85-E120148D6C5A}" type="pres">
      <dgm:prSet presAssocID="{5B31130E-11D0-4F03-BFA5-5B7B637C7149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CB4BE9-3E81-4378-8E32-50CF43C2FE9A}" type="pres">
      <dgm:prSet presAssocID="{AA376C46-CF7A-42B3-B367-ECE01EEDA036}" presName="sibTrans" presStyleCnt="0"/>
      <dgm:spPr/>
    </dgm:pt>
    <dgm:pt modelId="{D1E1D4C0-A98B-4B3D-A1DC-90BF16E092B6}" type="pres">
      <dgm:prSet presAssocID="{699E2B21-F9C1-4E64-B155-BDA20B73B8BD}" presName="compositeNode" presStyleCnt="0">
        <dgm:presLayoutVars>
          <dgm:bulletEnabled val="1"/>
        </dgm:presLayoutVars>
      </dgm:prSet>
      <dgm:spPr/>
    </dgm:pt>
    <dgm:pt modelId="{E8A73B2D-3078-4C8F-BAA8-D1F1C712C80F}" type="pres">
      <dgm:prSet presAssocID="{699E2B21-F9C1-4E64-B155-BDA20B73B8BD}" presName="image" presStyleLbl="fgImgPlace1" presStyleIdx="1" presStyleCnt="3" custScaleX="185115" custScaleY="206950" custLinFactX="31212" custLinFactY="200000" custLinFactNeighborX="100000" custLinFactNeighborY="25153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AA32C46-9CD6-4400-8211-D28911FFA507}" type="pres">
      <dgm:prSet presAssocID="{699E2B21-F9C1-4E64-B155-BDA20B73B8BD}" presName="childNode" presStyleLbl="node1" presStyleIdx="1" presStyleCnt="3" custScaleY="123568" custLinFactNeighborX="402" custLinFactNeighborY="-57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BECDA4-35B7-4F93-891C-0F09D391D57D}" type="pres">
      <dgm:prSet presAssocID="{699E2B21-F9C1-4E64-B155-BDA20B73B8BD}" presName="parentNode" presStyleLbl="revTx" presStyleIdx="1" presStyleCnt="3" custScaleY="112113" custLinFactNeighborX="8182" custLinFactNeighborY="250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7701B7-6245-4B10-A85A-98DD9D6C1061}" type="pres">
      <dgm:prSet presAssocID="{96D5D9BE-5C3A-4AE5-881F-4535F7EAE227}" presName="sibTrans" presStyleCnt="0"/>
      <dgm:spPr/>
    </dgm:pt>
    <dgm:pt modelId="{F04120E0-A6DA-4DE5-AE52-AEBD88C4381E}" type="pres">
      <dgm:prSet presAssocID="{38534948-7BFB-44B4-B4C2-90DB2A6D3445}" presName="compositeNode" presStyleCnt="0">
        <dgm:presLayoutVars>
          <dgm:bulletEnabled val="1"/>
        </dgm:presLayoutVars>
      </dgm:prSet>
      <dgm:spPr/>
    </dgm:pt>
    <dgm:pt modelId="{7F0A3344-B6E0-4511-8C07-B007008260A9}" type="pres">
      <dgm:prSet presAssocID="{38534948-7BFB-44B4-B4C2-90DB2A6D3445}" presName="image" presStyleLbl="fgImgPlace1" presStyleIdx="2" presStyleCnt="3" custScaleX="149431" custScaleY="127834" custLinFactX="21019" custLinFactY="200000" custLinFactNeighborX="100000" custLinFactNeighborY="25087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1E57255-4F6B-457D-9F31-D1471A6429A2}" type="pres">
      <dgm:prSet presAssocID="{38534948-7BFB-44B4-B4C2-90DB2A6D3445}" presName="childNode" presStyleLbl="node1" presStyleIdx="2" presStyleCnt="3" custScaleY="124581" custLinFactNeighborX="-9195" custLinFactNeighborY="3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14307D-3D67-46BF-99B8-797BCC88B5B1}" type="pres">
      <dgm:prSet presAssocID="{38534948-7BFB-44B4-B4C2-90DB2A6D3445}" presName="parentNode" presStyleLbl="revTx" presStyleIdx="2" presStyleCnt="3" custLinFactNeighborX="-37817" custLinFactNeighborY="-4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B8238F-2E91-45C0-B6D1-DAF10680D01C}" srcId="{2346BBDB-73A2-4466-A421-97C33E0F87EB}" destId="{699E2B21-F9C1-4E64-B155-BDA20B73B8BD}" srcOrd="1" destOrd="0" parTransId="{3E9065D2-6276-4483-8C0F-562CAA3F7F5F}" sibTransId="{96D5D9BE-5C3A-4AE5-881F-4535F7EAE227}"/>
    <dgm:cxn modelId="{912C481C-CD7D-4705-9B41-CB5EBA5DA32D}" srcId="{699E2B21-F9C1-4E64-B155-BDA20B73B8BD}" destId="{385CF662-229A-41EE-A181-FA34FD47F28A}" srcOrd="4" destOrd="0" parTransId="{992F18D4-029E-4DA5-A109-15E920E097FC}" sibTransId="{060E4D2C-E134-4D83-BD8A-853BF48E575B}"/>
    <dgm:cxn modelId="{1619E447-EB5B-450C-801F-893BE8CCEDEA}" type="presOf" srcId="{C3442925-9389-42DB-9090-81BCE2D853B1}" destId="{877285D5-B4F7-4F99-A804-39D8C4E73C83}" srcOrd="0" destOrd="4" presId="urn:microsoft.com/office/officeart/2005/8/layout/hList2"/>
    <dgm:cxn modelId="{26CE7F99-EB34-441D-8883-BEB0BCFC2ECA}" srcId="{2346BBDB-73A2-4466-A421-97C33E0F87EB}" destId="{38534948-7BFB-44B4-B4C2-90DB2A6D3445}" srcOrd="2" destOrd="0" parTransId="{BA4FFDCE-2DF2-4F91-9965-E259A98A23F0}" sibTransId="{F5B61F06-0763-4EF2-8718-5DCFD2601DAA}"/>
    <dgm:cxn modelId="{4178090A-5BC0-4BC0-8F25-10BDA71B01FA}" srcId="{38534948-7BFB-44B4-B4C2-90DB2A6D3445}" destId="{4108B624-2D92-4B1C-818F-9DBE5344EC83}" srcOrd="4" destOrd="0" parTransId="{B802367D-4D44-4907-A44B-BE81014027B4}" sibTransId="{99C57859-F278-4EA6-AD52-8116768ADF1D}"/>
    <dgm:cxn modelId="{C1FF452D-E76C-4603-8EE6-836952EF0D59}" srcId="{699E2B21-F9C1-4E64-B155-BDA20B73B8BD}" destId="{14A57B67-682C-4C89-871C-C2CD9617C0E4}" srcOrd="0" destOrd="0" parTransId="{DB556BCB-0B81-47E9-8C54-8CCF4C2AC8A6}" sibTransId="{0C74E902-02AD-47EA-A4C8-09FE60160AEF}"/>
    <dgm:cxn modelId="{15CC64DB-FD3F-4D52-9733-BCA36795E539}" type="presOf" srcId="{38534948-7BFB-44B4-B4C2-90DB2A6D3445}" destId="{B614307D-3D67-46BF-99B8-797BCC88B5B1}" srcOrd="0" destOrd="0" presId="urn:microsoft.com/office/officeart/2005/8/layout/hList2"/>
    <dgm:cxn modelId="{526C9260-AD27-4CC7-91DC-21659F514540}" srcId="{2346BBDB-73A2-4466-A421-97C33E0F87EB}" destId="{5B31130E-11D0-4F03-BFA5-5B7B637C7149}" srcOrd="0" destOrd="0" parTransId="{4CCCECA0-4004-4DF7-A4A5-793652AE303C}" sibTransId="{AA376C46-CF7A-42B3-B367-ECE01EEDA036}"/>
    <dgm:cxn modelId="{DF00DC9D-8499-4C99-BEA2-FB8F5967E3AC}" srcId="{699E2B21-F9C1-4E64-B155-BDA20B73B8BD}" destId="{95506518-2937-48DC-89AC-AA64E69EF51F}" srcOrd="3" destOrd="0" parTransId="{4FA3F8E8-40BD-4430-A4A1-D0239637B8BC}" sibTransId="{5DDDE9C2-F814-449C-A9F3-5CBF795D98A8}"/>
    <dgm:cxn modelId="{7A40BFD1-A0D6-4C33-B5E1-D143E2AA60F6}" srcId="{5B31130E-11D0-4F03-BFA5-5B7B637C7149}" destId="{9DAEBE0A-3631-4211-B501-868080E3BEF5}" srcOrd="3" destOrd="0" parTransId="{17BB5CE3-14A4-4BAC-A8FA-BECEF442998A}" sibTransId="{6D16B231-BD67-4806-AD77-484B883AA431}"/>
    <dgm:cxn modelId="{2CB1C1EB-F2F1-4BF8-B9FF-A67047ADB417}" type="presOf" srcId="{3C887B21-F463-474E-AF53-8DEE95B485B5}" destId="{1AA32C46-9CD6-4400-8211-D28911FFA507}" srcOrd="0" destOrd="1" presId="urn:microsoft.com/office/officeart/2005/8/layout/hList2"/>
    <dgm:cxn modelId="{B2287C1E-FD20-454A-8826-E39C03152613}" srcId="{38534948-7BFB-44B4-B4C2-90DB2A6D3445}" destId="{27CE18BF-2172-4B2E-8547-AE03091F3802}" srcOrd="1" destOrd="0" parTransId="{22577358-468A-4FFD-9F50-C1D575FCB86B}" sibTransId="{491A9BCE-CF6E-4051-A927-A53C22132B16}"/>
    <dgm:cxn modelId="{298A98C9-3891-446F-A4BA-3952EEDABB20}" srcId="{38534948-7BFB-44B4-B4C2-90DB2A6D3445}" destId="{B23A1B1B-A677-4D52-B787-30AD47F878A4}" srcOrd="0" destOrd="0" parTransId="{4A1BDC36-94C0-4588-A765-1B5A0855C6CB}" sibTransId="{8C8563BF-E871-4C10-A238-4599A3F887F0}"/>
    <dgm:cxn modelId="{536772A5-069C-4286-8F1D-F8A207E38799}" type="presOf" srcId="{2346BBDB-73A2-4466-A421-97C33E0F87EB}" destId="{4D0181D2-314A-4AD6-9826-886CCE3FA925}" srcOrd="0" destOrd="0" presId="urn:microsoft.com/office/officeart/2005/8/layout/hList2"/>
    <dgm:cxn modelId="{3D10F87B-5F18-4FAE-A6B0-EF84FE485571}" type="presOf" srcId="{26367F22-B4EB-4B89-BCBD-C1FE68860FB3}" destId="{F1E57255-4F6B-457D-9F31-D1471A6429A2}" srcOrd="0" destOrd="3" presId="urn:microsoft.com/office/officeart/2005/8/layout/hList2"/>
    <dgm:cxn modelId="{979CFB53-A59B-4AD0-976E-8467AB3477AB}" type="presOf" srcId="{CF1EAE9E-884A-47E3-B24A-6845FE693B6E}" destId="{877285D5-B4F7-4F99-A804-39D8C4E73C83}" srcOrd="0" destOrd="1" presId="urn:microsoft.com/office/officeart/2005/8/layout/hList2"/>
    <dgm:cxn modelId="{5CA35619-7723-4CFE-9691-A9E5822DC5BA}" type="presOf" srcId="{4108B624-2D92-4B1C-818F-9DBE5344EC83}" destId="{F1E57255-4F6B-457D-9F31-D1471A6429A2}" srcOrd="0" destOrd="4" presId="urn:microsoft.com/office/officeart/2005/8/layout/hList2"/>
    <dgm:cxn modelId="{D091AA4B-7910-407B-B5B9-85C850024258}" srcId="{5B31130E-11D0-4F03-BFA5-5B7B637C7149}" destId="{CF1EAE9E-884A-47E3-B24A-6845FE693B6E}" srcOrd="1" destOrd="0" parTransId="{04BD79EE-7264-4A0C-83AD-C819676A2F72}" sibTransId="{7D744DBB-040F-4F8F-A532-011A841BAF98}"/>
    <dgm:cxn modelId="{E6B89183-C0F0-4C91-A5A2-B36D78B28CBC}" type="presOf" srcId="{14A57B67-682C-4C89-871C-C2CD9617C0E4}" destId="{1AA32C46-9CD6-4400-8211-D28911FFA507}" srcOrd="0" destOrd="0" presId="urn:microsoft.com/office/officeart/2005/8/layout/hList2"/>
    <dgm:cxn modelId="{A8B71730-EB51-44A6-A13A-F98144368654}" type="presOf" srcId="{4D9C3F8A-D254-4B50-ACC0-FCDA69296584}" destId="{877285D5-B4F7-4F99-A804-39D8C4E73C83}" srcOrd="0" destOrd="2" presId="urn:microsoft.com/office/officeart/2005/8/layout/hList2"/>
    <dgm:cxn modelId="{C1B4E5FF-4B53-4339-9783-74C65D369BCB}" srcId="{38534948-7BFB-44B4-B4C2-90DB2A6D3445}" destId="{26367F22-B4EB-4B89-BCBD-C1FE68860FB3}" srcOrd="3" destOrd="0" parTransId="{C9B8ADC0-050A-44F3-ACC4-9438F11B1635}" sibTransId="{3AD8B1B0-04E3-4A6D-B078-3C1C71876516}"/>
    <dgm:cxn modelId="{BD057F3B-2191-4C6F-A40A-45982FC6AAC0}" srcId="{5B31130E-11D0-4F03-BFA5-5B7B637C7149}" destId="{C3442925-9389-42DB-9090-81BCE2D853B1}" srcOrd="4" destOrd="0" parTransId="{F0F608F7-9C2B-4408-A8CA-02A6FC9ACD4B}" sibTransId="{04E49BA2-E250-4EAA-95C2-94E7D1395211}"/>
    <dgm:cxn modelId="{1D81B718-D467-4123-BA55-96D73B034BD0}" srcId="{699E2B21-F9C1-4E64-B155-BDA20B73B8BD}" destId="{2FB1EC64-54C5-4E09-8994-30ADA7D3F525}" srcOrd="2" destOrd="0" parTransId="{899CB12F-3148-4DA9-A632-D91DFF60511D}" sibTransId="{A9A872EA-979F-4214-B7B3-D6FADD5C7F2F}"/>
    <dgm:cxn modelId="{B4038193-99DE-4A26-83C6-650955CAE6C9}" srcId="{5B31130E-11D0-4F03-BFA5-5B7B637C7149}" destId="{4D9C3F8A-D254-4B50-ACC0-FCDA69296584}" srcOrd="2" destOrd="0" parTransId="{154E1B76-1403-450B-9E78-94F338F61284}" sibTransId="{26A5B8C0-BAA6-4473-A263-12015CC2F4F4}"/>
    <dgm:cxn modelId="{683C955A-63E3-4FC6-BAA3-BD7F4A424E0A}" type="presOf" srcId="{9DAEBE0A-3631-4211-B501-868080E3BEF5}" destId="{877285D5-B4F7-4F99-A804-39D8C4E73C83}" srcOrd="0" destOrd="3" presId="urn:microsoft.com/office/officeart/2005/8/layout/hList2"/>
    <dgm:cxn modelId="{6C2D3D2E-29F3-4B48-9F25-5C8C8D818268}" type="presOf" srcId="{95506518-2937-48DC-89AC-AA64E69EF51F}" destId="{1AA32C46-9CD6-4400-8211-D28911FFA507}" srcOrd="0" destOrd="3" presId="urn:microsoft.com/office/officeart/2005/8/layout/hList2"/>
    <dgm:cxn modelId="{3F87FFD5-5BD2-4730-9462-DE423D677F38}" type="presOf" srcId="{27CE18BF-2172-4B2E-8547-AE03091F3802}" destId="{F1E57255-4F6B-457D-9F31-D1471A6429A2}" srcOrd="0" destOrd="1" presId="urn:microsoft.com/office/officeart/2005/8/layout/hList2"/>
    <dgm:cxn modelId="{0C5B201F-1B55-4016-A1B6-A8199937DF8C}" type="presOf" srcId="{385CF662-229A-41EE-A181-FA34FD47F28A}" destId="{1AA32C46-9CD6-4400-8211-D28911FFA507}" srcOrd="0" destOrd="4" presId="urn:microsoft.com/office/officeart/2005/8/layout/hList2"/>
    <dgm:cxn modelId="{3696F0AF-B936-4B88-85B0-07E1D904A4B7}" srcId="{699E2B21-F9C1-4E64-B155-BDA20B73B8BD}" destId="{3C887B21-F463-474E-AF53-8DEE95B485B5}" srcOrd="1" destOrd="0" parTransId="{DC654762-C16A-4167-8A6F-2CB6809EFF15}" sibTransId="{FC71B85C-3FC7-4C1C-A9A8-44E4BEBCC972}"/>
    <dgm:cxn modelId="{D77DEDD9-37C9-45BC-B3E2-AF82828B7EC4}" type="presOf" srcId="{E6F873AD-7995-4408-963E-54439420B429}" destId="{877285D5-B4F7-4F99-A804-39D8C4E73C83}" srcOrd="0" destOrd="0" presId="urn:microsoft.com/office/officeart/2005/8/layout/hList2"/>
    <dgm:cxn modelId="{F4E320A7-8A87-4798-8DAE-5FD4A897B1CF}" type="presOf" srcId="{2FB1EC64-54C5-4E09-8994-30ADA7D3F525}" destId="{1AA32C46-9CD6-4400-8211-D28911FFA507}" srcOrd="0" destOrd="2" presId="urn:microsoft.com/office/officeart/2005/8/layout/hList2"/>
    <dgm:cxn modelId="{DE7C2627-95B3-48E2-B2FF-47C4B66545EA}" type="presOf" srcId="{699E2B21-F9C1-4E64-B155-BDA20B73B8BD}" destId="{83BECDA4-35B7-4F93-891C-0F09D391D57D}" srcOrd="0" destOrd="0" presId="urn:microsoft.com/office/officeart/2005/8/layout/hList2"/>
    <dgm:cxn modelId="{76533002-5C13-4B70-8CB7-B4BA5ECCBE7B}" type="presOf" srcId="{B23A1B1B-A677-4D52-B787-30AD47F878A4}" destId="{F1E57255-4F6B-457D-9F31-D1471A6429A2}" srcOrd="0" destOrd="0" presId="urn:microsoft.com/office/officeart/2005/8/layout/hList2"/>
    <dgm:cxn modelId="{D791D829-162D-48DE-931A-80D7D1F823B9}" srcId="{5B31130E-11D0-4F03-BFA5-5B7B637C7149}" destId="{E6F873AD-7995-4408-963E-54439420B429}" srcOrd="0" destOrd="0" parTransId="{6E85EC30-E625-4462-8A10-17ECD2F27EB6}" sibTransId="{D2CFC3DE-B325-4609-A8DE-1759EAEE9EAF}"/>
    <dgm:cxn modelId="{7E5C4F47-853E-49A8-A2BA-53491C2873A5}" srcId="{38534948-7BFB-44B4-B4C2-90DB2A6D3445}" destId="{F8008E03-4524-4FBF-941A-DDE6E668265E}" srcOrd="2" destOrd="0" parTransId="{0EC09A24-CF12-4F8D-9B40-BB7A7D4EB394}" sibTransId="{D6642DDF-9E4C-45BC-B8CF-AFFBB813B634}"/>
    <dgm:cxn modelId="{821CE8B3-2909-444A-9A1E-D4F907CFB297}" type="presOf" srcId="{F8008E03-4524-4FBF-941A-DDE6E668265E}" destId="{F1E57255-4F6B-457D-9F31-D1471A6429A2}" srcOrd="0" destOrd="2" presId="urn:microsoft.com/office/officeart/2005/8/layout/hList2"/>
    <dgm:cxn modelId="{3826965E-94A7-47EE-A9F0-51F9D0504AE5}" type="presOf" srcId="{5B31130E-11D0-4F03-BFA5-5B7B637C7149}" destId="{17929522-6716-4D23-BF85-E120148D6C5A}" srcOrd="0" destOrd="0" presId="urn:microsoft.com/office/officeart/2005/8/layout/hList2"/>
    <dgm:cxn modelId="{F2EFBDD2-00BD-4578-ACE2-EDB71E38FCCC}" type="presParOf" srcId="{4D0181D2-314A-4AD6-9826-886CCE3FA925}" destId="{DF002EB0-1FBF-484C-A701-6155896A35ED}" srcOrd="0" destOrd="0" presId="urn:microsoft.com/office/officeart/2005/8/layout/hList2"/>
    <dgm:cxn modelId="{4510AB99-4190-4BE6-B2DF-D10F69E2AF6A}" type="presParOf" srcId="{DF002EB0-1FBF-484C-A701-6155896A35ED}" destId="{73B4680A-9765-44E4-A445-032F6E793255}" srcOrd="0" destOrd="0" presId="urn:microsoft.com/office/officeart/2005/8/layout/hList2"/>
    <dgm:cxn modelId="{467540B0-0B6C-4C2A-80A4-E24AADD00674}" type="presParOf" srcId="{DF002EB0-1FBF-484C-A701-6155896A35ED}" destId="{877285D5-B4F7-4F99-A804-39D8C4E73C83}" srcOrd="1" destOrd="0" presId="urn:microsoft.com/office/officeart/2005/8/layout/hList2"/>
    <dgm:cxn modelId="{17D85FF0-E3BE-49C3-A1C3-BC1F2DB22EBD}" type="presParOf" srcId="{DF002EB0-1FBF-484C-A701-6155896A35ED}" destId="{17929522-6716-4D23-BF85-E120148D6C5A}" srcOrd="2" destOrd="0" presId="urn:microsoft.com/office/officeart/2005/8/layout/hList2"/>
    <dgm:cxn modelId="{9C477B7C-DD40-490E-9413-D169308E04F4}" type="presParOf" srcId="{4D0181D2-314A-4AD6-9826-886CCE3FA925}" destId="{AACB4BE9-3E81-4378-8E32-50CF43C2FE9A}" srcOrd="1" destOrd="0" presId="urn:microsoft.com/office/officeart/2005/8/layout/hList2"/>
    <dgm:cxn modelId="{2AF41C7F-887C-4C67-BFDF-05C2867B6C5E}" type="presParOf" srcId="{4D0181D2-314A-4AD6-9826-886CCE3FA925}" destId="{D1E1D4C0-A98B-4B3D-A1DC-90BF16E092B6}" srcOrd="2" destOrd="0" presId="urn:microsoft.com/office/officeart/2005/8/layout/hList2"/>
    <dgm:cxn modelId="{49DA762E-AAA4-42E7-9C27-B6E5AAFE3C70}" type="presParOf" srcId="{D1E1D4C0-A98B-4B3D-A1DC-90BF16E092B6}" destId="{E8A73B2D-3078-4C8F-BAA8-D1F1C712C80F}" srcOrd="0" destOrd="0" presId="urn:microsoft.com/office/officeart/2005/8/layout/hList2"/>
    <dgm:cxn modelId="{492221EA-15E8-4BE0-925A-F6169CFBFAA2}" type="presParOf" srcId="{D1E1D4C0-A98B-4B3D-A1DC-90BF16E092B6}" destId="{1AA32C46-9CD6-4400-8211-D28911FFA507}" srcOrd="1" destOrd="0" presId="urn:microsoft.com/office/officeart/2005/8/layout/hList2"/>
    <dgm:cxn modelId="{6FB8CD21-5DE9-4575-A4B0-B5BCE30060C8}" type="presParOf" srcId="{D1E1D4C0-A98B-4B3D-A1DC-90BF16E092B6}" destId="{83BECDA4-35B7-4F93-891C-0F09D391D57D}" srcOrd="2" destOrd="0" presId="urn:microsoft.com/office/officeart/2005/8/layout/hList2"/>
    <dgm:cxn modelId="{EFB41146-32BA-48B4-9C46-D84C82E2380C}" type="presParOf" srcId="{4D0181D2-314A-4AD6-9826-886CCE3FA925}" destId="{6B7701B7-6245-4B10-A85A-98DD9D6C1061}" srcOrd="3" destOrd="0" presId="urn:microsoft.com/office/officeart/2005/8/layout/hList2"/>
    <dgm:cxn modelId="{6351403D-0E23-48DF-82A7-3F9489D750E4}" type="presParOf" srcId="{4D0181D2-314A-4AD6-9826-886CCE3FA925}" destId="{F04120E0-A6DA-4DE5-AE52-AEBD88C4381E}" srcOrd="4" destOrd="0" presId="urn:microsoft.com/office/officeart/2005/8/layout/hList2"/>
    <dgm:cxn modelId="{4C5B638F-CD9B-489E-89C9-870DBF17B664}" type="presParOf" srcId="{F04120E0-A6DA-4DE5-AE52-AEBD88C4381E}" destId="{7F0A3344-B6E0-4511-8C07-B007008260A9}" srcOrd="0" destOrd="0" presId="urn:microsoft.com/office/officeart/2005/8/layout/hList2"/>
    <dgm:cxn modelId="{0D938E4C-2BC5-48E1-A9B2-8FC06B759D27}" type="presParOf" srcId="{F04120E0-A6DA-4DE5-AE52-AEBD88C4381E}" destId="{F1E57255-4F6B-457D-9F31-D1471A6429A2}" srcOrd="1" destOrd="0" presId="urn:microsoft.com/office/officeart/2005/8/layout/hList2"/>
    <dgm:cxn modelId="{2931E2D5-5D2C-4E8F-B196-7EDEF99C81E6}" type="presParOf" srcId="{F04120E0-A6DA-4DE5-AE52-AEBD88C4381E}" destId="{B614307D-3D67-46BF-99B8-797BCC88B5B1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B93C75-2683-491C-ACFD-5187642921C9}">
      <dsp:nvSpPr>
        <dsp:cNvPr id="0" name=""/>
        <dsp:cNvSpPr/>
      </dsp:nvSpPr>
      <dsp:spPr>
        <a:xfrm>
          <a:off x="0" y="64"/>
          <a:ext cx="4920208" cy="33579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Болезни системы кровообращения</a:t>
          </a:r>
          <a:endParaRPr lang="ru-RU" sz="1400" kern="1200" dirty="0"/>
        </a:p>
      </dsp:txBody>
      <dsp:txXfrm>
        <a:off x="16392" y="16456"/>
        <a:ext cx="4887424" cy="303006"/>
      </dsp:txXfrm>
    </dsp:sp>
    <dsp:sp modelId="{F6F3BA11-FC25-4F4C-9658-DF1E7C6D3364}">
      <dsp:nvSpPr>
        <dsp:cNvPr id="0" name=""/>
        <dsp:cNvSpPr/>
      </dsp:nvSpPr>
      <dsp:spPr>
        <a:xfrm>
          <a:off x="0" y="335854"/>
          <a:ext cx="4920208" cy="536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7" tIns="40640" rIns="227584" bIns="4064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200" b="1" kern="1200" dirty="0" smtClean="0">
              <a:solidFill>
                <a:srgbClr val="C00000"/>
              </a:solidFill>
            </a:rPr>
            <a:t>49,7%</a:t>
          </a:r>
          <a:endParaRPr lang="ru-RU" sz="3200" b="1" kern="1200" dirty="0">
            <a:solidFill>
              <a:srgbClr val="C00000"/>
            </a:solidFill>
          </a:endParaRPr>
        </a:p>
      </dsp:txBody>
      <dsp:txXfrm>
        <a:off x="0" y="335854"/>
        <a:ext cx="4920208" cy="536130"/>
      </dsp:txXfrm>
    </dsp:sp>
    <dsp:sp modelId="{E369F4D6-3284-4A7A-908C-1278F7773A7B}">
      <dsp:nvSpPr>
        <dsp:cNvPr id="0" name=""/>
        <dsp:cNvSpPr/>
      </dsp:nvSpPr>
      <dsp:spPr>
        <a:xfrm>
          <a:off x="0" y="871984"/>
          <a:ext cx="4920208" cy="33579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 трудоспособном возрасте</a:t>
          </a:r>
          <a:endParaRPr lang="ru-RU" sz="1400" kern="1200" dirty="0"/>
        </a:p>
      </dsp:txBody>
      <dsp:txXfrm>
        <a:off x="16392" y="888376"/>
        <a:ext cx="4887424" cy="303006"/>
      </dsp:txXfrm>
    </dsp:sp>
    <dsp:sp modelId="{12F7F274-A7CD-4BBA-9FF3-26B08E801FB0}">
      <dsp:nvSpPr>
        <dsp:cNvPr id="0" name=""/>
        <dsp:cNvSpPr/>
      </dsp:nvSpPr>
      <dsp:spPr>
        <a:xfrm>
          <a:off x="0" y="1207773"/>
          <a:ext cx="4920208" cy="536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7" tIns="40640" rIns="227584" bIns="4064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200" b="1" kern="1200" dirty="0" smtClean="0">
              <a:solidFill>
                <a:srgbClr val="C00000"/>
              </a:solidFill>
            </a:rPr>
            <a:t>48,6%</a:t>
          </a:r>
          <a:endParaRPr lang="ru-RU" sz="3200" b="1" kern="1200" dirty="0">
            <a:solidFill>
              <a:srgbClr val="C00000"/>
            </a:solidFill>
          </a:endParaRPr>
        </a:p>
      </dsp:txBody>
      <dsp:txXfrm>
        <a:off x="0" y="1207773"/>
        <a:ext cx="4920208" cy="5361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1BCF78-315F-4183-87D9-2C1E0022A712}">
      <dsp:nvSpPr>
        <dsp:cNvPr id="0" name=""/>
        <dsp:cNvSpPr/>
      </dsp:nvSpPr>
      <dsp:spPr>
        <a:xfrm>
          <a:off x="0" y="0"/>
          <a:ext cx="7560840" cy="2275351"/>
        </a:xfrm>
        <a:prstGeom prst="roundRect">
          <a:avLst>
            <a:gd name="adj" fmla="val 10000"/>
          </a:avLst>
        </a:prstGeom>
        <a:solidFill>
          <a:srgbClr val="95EDF9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E8B4DB-386C-4025-B030-B4DD462974B2}">
      <dsp:nvSpPr>
        <dsp:cNvPr id="0" name=""/>
        <dsp:cNvSpPr/>
      </dsp:nvSpPr>
      <dsp:spPr>
        <a:xfrm>
          <a:off x="680452" y="463906"/>
          <a:ext cx="1313741" cy="134753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5D2D7C-6588-4640-ABE2-A4131B0D8831}">
      <dsp:nvSpPr>
        <dsp:cNvPr id="0" name=""/>
        <dsp:cNvSpPr/>
      </dsp:nvSpPr>
      <dsp:spPr>
        <a:xfrm rot="10800000">
          <a:off x="207968" y="2259388"/>
          <a:ext cx="2220996" cy="2780984"/>
        </a:xfrm>
        <a:prstGeom prst="round2SameRect">
          <a:avLst>
            <a:gd name="adj1" fmla="val 10500"/>
            <a:gd name="adj2" fmla="val 0"/>
          </a:avLst>
        </a:prstGeom>
        <a:solidFill>
          <a:schemeClr val="bg1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1. Уважать пациента и родственников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2.</a:t>
          </a:r>
          <a:r>
            <a:rPr lang="ru-RU" sz="1400" kern="1200" dirty="0" smtClean="0">
              <a:solidFill>
                <a:srgbClr val="FF0000"/>
              </a:solidFill>
            </a:rPr>
            <a:t>Выполнять назначения </a:t>
          </a:r>
          <a:r>
            <a:rPr lang="ru-RU" sz="1400" kern="1200" dirty="0" smtClean="0">
              <a:solidFill>
                <a:schemeClr val="tx1"/>
              </a:solidFill>
            </a:rPr>
            <a:t>3. </a:t>
          </a:r>
          <a:r>
            <a:rPr lang="ru-RU" sz="1400" kern="1200" dirty="0" smtClean="0">
              <a:solidFill>
                <a:srgbClr val="FF0000"/>
              </a:solidFill>
            </a:rPr>
            <a:t>Качественно оказывать помощь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4. </a:t>
          </a:r>
          <a:r>
            <a:rPr lang="ru-RU" sz="1400" kern="1200" dirty="0" smtClean="0">
              <a:solidFill>
                <a:srgbClr val="FF0000"/>
              </a:solidFill>
            </a:rPr>
            <a:t>Добросовестность при выполнении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5. Соблюдение принципов</a:t>
          </a:r>
          <a:endParaRPr lang="ru-RU" sz="1400" kern="1200" dirty="0">
            <a:solidFill>
              <a:schemeClr val="tx1"/>
            </a:solidFill>
          </a:endParaRPr>
        </a:p>
      </dsp:txBody>
      <dsp:txXfrm rot="10800000">
        <a:off x="276271" y="2259388"/>
        <a:ext cx="2084390" cy="2712681"/>
      </dsp:txXfrm>
    </dsp:sp>
    <dsp:sp modelId="{93859C88-8A02-4744-BB4E-0C50B067B76D}">
      <dsp:nvSpPr>
        <dsp:cNvPr id="0" name=""/>
        <dsp:cNvSpPr/>
      </dsp:nvSpPr>
      <dsp:spPr>
        <a:xfrm>
          <a:off x="2887301" y="374320"/>
          <a:ext cx="1786236" cy="152671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54E20A-F827-4DBD-B157-D6277075AD72}">
      <dsp:nvSpPr>
        <dsp:cNvPr id="0" name=""/>
        <dsp:cNvSpPr/>
      </dsp:nvSpPr>
      <dsp:spPr>
        <a:xfrm rot="10800000">
          <a:off x="2695240" y="2259388"/>
          <a:ext cx="2220996" cy="2780984"/>
        </a:xfrm>
        <a:prstGeom prst="round2SameRect">
          <a:avLst>
            <a:gd name="adj1" fmla="val 10500"/>
            <a:gd name="adj2" fmla="val 0"/>
          </a:avLst>
        </a:prstGeom>
        <a:solidFill>
          <a:schemeClr val="bg1"/>
        </a:solidFill>
        <a:ln w="25400" cap="flat" cmpd="sng" algn="ctr">
          <a:solidFill>
            <a:srgbClr val="051E8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1. </a:t>
          </a:r>
          <a:r>
            <a:rPr lang="ru-RU" sz="1400" kern="1200" dirty="0" smtClean="0">
              <a:solidFill>
                <a:srgbClr val="FF0000"/>
              </a:solidFill>
            </a:rPr>
            <a:t>Быть профессионалом 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2. Соблюдать субординацию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3.</a:t>
          </a:r>
          <a:r>
            <a:rPr lang="ru-RU" sz="1400" kern="1200" dirty="0" smtClean="0">
              <a:solidFill>
                <a:srgbClr val="FF0000"/>
              </a:solidFill>
            </a:rPr>
            <a:t>Выполнять назначения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4. </a:t>
          </a:r>
          <a:r>
            <a:rPr lang="ru-RU" sz="1400" kern="1200" dirty="0" smtClean="0">
              <a:solidFill>
                <a:srgbClr val="FF0000"/>
              </a:solidFill>
            </a:rPr>
            <a:t>Добросовестность при выполнении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5. </a:t>
          </a:r>
          <a:r>
            <a:rPr lang="ru-RU" sz="1400" kern="1200" dirty="0" smtClean="0">
              <a:solidFill>
                <a:srgbClr val="FF0000"/>
              </a:solidFill>
            </a:rPr>
            <a:t>Ответственность перед пациентом и коллегами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10800000">
        <a:off x="2763543" y="2259388"/>
        <a:ext cx="2084390" cy="2712681"/>
      </dsp:txXfrm>
    </dsp:sp>
    <dsp:sp modelId="{D2027825-1BCE-4B15-A8A7-B3E86EFC8BAB}">
      <dsp:nvSpPr>
        <dsp:cNvPr id="0" name=""/>
        <dsp:cNvSpPr/>
      </dsp:nvSpPr>
      <dsp:spPr>
        <a:xfrm>
          <a:off x="5113018" y="303380"/>
          <a:ext cx="2220996" cy="166859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035A8C-FAF4-45E6-96E9-9978DE4BBFB4}">
      <dsp:nvSpPr>
        <dsp:cNvPr id="0" name=""/>
        <dsp:cNvSpPr/>
      </dsp:nvSpPr>
      <dsp:spPr>
        <a:xfrm rot="10800000">
          <a:off x="5113018" y="2275351"/>
          <a:ext cx="2220996" cy="2780984"/>
        </a:xfrm>
        <a:prstGeom prst="round2SameRect">
          <a:avLst>
            <a:gd name="adj1" fmla="val 10500"/>
            <a:gd name="adj2" fmla="val 0"/>
          </a:avLst>
        </a:prstGeom>
        <a:solidFill>
          <a:schemeClr val="bg1"/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1</a:t>
          </a:r>
          <a:r>
            <a:rPr lang="ru-RU" sz="1400" kern="1200" dirty="0" smtClean="0">
              <a:solidFill>
                <a:srgbClr val="FF0000"/>
              </a:solidFill>
            </a:rPr>
            <a:t>. Быть профессионалом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2. </a:t>
          </a:r>
          <a:r>
            <a:rPr lang="ru-RU" sz="1400" kern="1200" dirty="0" smtClean="0">
              <a:solidFill>
                <a:srgbClr val="FF0000"/>
              </a:solidFill>
            </a:rPr>
            <a:t>Качественное выполнение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3. Внимательность при выполнении обязанностей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4. </a:t>
          </a:r>
          <a:r>
            <a:rPr lang="ru-RU" sz="1400" kern="1200" dirty="0" smtClean="0">
              <a:solidFill>
                <a:srgbClr val="FF0000"/>
              </a:solidFill>
            </a:rPr>
            <a:t>Быть ответственной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5. Проявлять сочувствие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10800000">
        <a:off x="5181321" y="2275351"/>
        <a:ext cx="2084390" cy="27126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929522-6716-4D23-BF85-E120148D6C5A}">
      <dsp:nvSpPr>
        <dsp:cNvPr id="0" name=""/>
        <dsp:cNvSpPr/>
      </dsp:nvSpPr>
      <dsp:spPr>
        <a:xfrm rot="16200000">
          <a:off x="-1957417" y="2658904"/>
          <a:ext cx="4475406" cy="391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5079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ВРАЧИ</a:t>
          </a:r>
          <a:endParaRPr lang="ru-RU" sz="2800" kern="1200" dirty="0"/>
        </a:p>
      </dsp:txBody>
      <dsp:txXfrm>
        <a:off x="-1957417" y="2658904"/>
        <a:ext cx="4475406" cy="391270"/>
      </dsp:txXfrm>
    </dsp:sp>
    <dsp:sp modelId="{877285D5-B4F7-4F99-A804-39D8C4E73C83}">
      <dsp:nvSpPr>
        <dsp:cNvPr id="0" name=""/>
        <dsp:cNvSpPr/>
      </dsp:nvSpPr>
      <dsp:spPr>
        <a:xfrm>
          <a:off x="536718" y="84240"/>
          <a:ext cx="1827349" cy="5540597"/>
        </a:xfrm>
        <a:prstGeom prst="rect">
          <a:avLst/>
        </a:prstGeom>
        <a:solidFill>
          <a:schemeClr val="bg1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345079" rIns="113792" bIns="11379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chemeClr val="tx1"/>
              </a:solidFill>
            </a:rPr>
            <a:t>Внимательность </a:t>
          </a:r>
          <a:endParaRPr lang="ru-RU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rgbClr val="FF0000"/>
              </a:solidFill>
            </a:rPr>
            <a:t>Профессионализм</a:t>
          </a:r>
          <a:r>
            <a:rPr lang="ru-RU" sz="1200" kern="1200" dirty="0" smtClean="0">
              <a:solidFill>
                <a:schemeClr val="tx1"/>
              </a:solidFill>
            </a:rPr>
            <a:t> </a:t>
          </a:r>
          <a:endParaRPr lang="ru-RU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rgbClr val="FF0000"/>
              </a:solidFill>
            </a:rPr>
            <a:t>Ответственность </a:t>
          </a:r>
          <a:r>
            <a:rPr lang="ru-RU" sz="1200" kern="1200" dirty="0" smtClean="0">
              <a:solidFill>
                <a:schemeClr val="tx1"/>
              </a:solidFill>
            </a:rPr>
            <a:t> </a:t>
          </a:r>
          <a:endParaRPr lang="ru-RU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chemeClr val="tx1"/>
              </a:solidFill>
            </a:rPr>
            <a:t>Стрессоустойчивость </a:t>
          </a:r>
          <a:endParaRPr lang="ru-RU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chemeClr val="tx1"/>
              </a:solidFill>
            </a:rPr>
            <a:t>Аккуратность 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536718" y="84240"/>
        <a:ext cx="1827349" cy="5540597"/>
      </dsp:txXfrm>
    </dsp:sp>
    <dsp:sp modelId="{73B4680A-9765-44E4-A445-032F6E793255}">
      <dsp:nvSpPr>
        <dsp:cNvPr id="0" name=""/>
        <dsp:cNvSpPr/>
      </dsp:nvSpPr>
      <dsp:spPr>
        <a:xfrm>
          <a:off x="1080121" y="3649471"/>
          <a:ext cx="1057229" cy="1183289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BECDA4-35B7-4F93-891C-0F09D391D57D}">
      <dsp:nvSpPr>
        <dsp:cNvPr id="0" name=""/>
        <dsp:cNvSpPr/>
      </dsp:nvSpPr>
      <dsp:spPr>
        <a:xfrm rot="16200000">
          <a:off x="909344" y="3033308"/>
          <a:ext cx="5017511" cy="391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5079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МЕДСЕСТРЫ</a:t>
          </a:r>
          <a:endParaRPr lang="ru-RU" sz="2800" kern="1200" dirty="0"/>
        </a:p>
      </dsp:txBody>
      <dsp:txXfrm>
        <a:off x="909344" y="3033308"/>
        <a:ext cx="5017511" cy="391270"/>
      </dsp:txXfrm>
    </dsp:sp>
    <dsp:sp modelId="{1AA32C46-9CD6-4400-8211-D28911FFA507}">
      <dsp:nvSpPr>
        <dsp:cNvPr id="0" name=""/>
        <dsp:cNvSpPr/>
      </dsp:nvSpPr>
      <dsp:spPr>
        <a:xfrm>
          <a:off x="3589557" y="49090"/>
          <a:ext cx="1948943" cy="5530169"/>
        </a:xfrm>
        <a:prstGeom prst="rect">
          <a:avLst/>
        </a:prstGeom>
        <a:solidFill>
          <a:schemeClr val="bg1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345079" rIns="113792" bIns="11379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rgbClr val="FF0000"/>
              </a:solidFill>
            </a:rPr>
            <a:t>Профессионализм</a:t>
          </a:r>
          <a:r>
            <a:rPr lang="ru-RU" sz="1200" kern="1200" dirty="0" smtClean="0">
              <a:solidFill>
                <a:schemeClr val="tx1"/>
              </a:solidFill>
            </a:rPr>
            <a:t> </a:t>
          </a:r>
          <a:endParaRPr lang="ru-RU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chemeClr val="tx1"/>
              </a:solidFill>
            </a:rPr>
            <a:t>Сострадание  </a:t>
          </a:r>
          <a:endParaRPr lang="ru-RU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rgbClr val="FF0000"/>
              </a:solidFill>
            </a:rPr>
            <a:t>Ответственность</a:t>
          </a:r>
          <a:r>
            <a:rPr lang="ru-RU" sz="1200" kern="1200" dirty="0" smtClean="0">
              <a:solidFill>
                <a:schemeClr val="tx1"/>
              </a:solidFill>
            </a:rPr>
            <a:t> </a:t>
          </a:r>
          <a:endParaRPr lang="ru-RU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rgbClr val="FF0000"/>
              </a:solidFill>
            </a:rPr>
            <a:t>Доброта</a:t>
          </a:r>
          <a:endParaRPr lang="ru-RU" sz="1200" kern="1200" dirty="0">
            <a:solidFill>
              <a:srgbClr val="FF000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rgbClr val="FF0000"/>
              </a:solidFill>
            </a:rPr>
            <a:t>Милосердие</a:t>
          </a:r>
          <a:r>
            <a:rPr lang="ru-RU" sz="1200" kern="1200" dirty="0" smtClean="0">
              <a:solidFill>
                <a:schemeClr val="tx1"/>
              </a:solidFill>
            </a:rPr>
            <a:t>  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3589557" y="49090"/>
        <a:ext cx="1948943" cy="5530169"/>
      </dsp:txXfrm>
    </dsp:sp>
    <dsp:sp modelId="{E8A73B2D-3078-4C8F-BAA8-D1F1C712C80F}">
      <dsp:nvSpPr>
        <dsp:cNvPr id="0" name=""/>
        <dsp:cNvSpPr/>
      </dsp:nvSpPr>
      <dsp:spPr>
        <a:xfrm>
          <a:off x="3884209" y="3433442"/>
          <a:ext cx="1448602" cy="1619470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14307D-3D67-46BF-99B8-797BCC88B5B1}">
      <dsp:nvSpPr>
        <dsp:cNvPr id="0" name=""/>
        <dsp:cNvSpPr/>
      </dsp:nvSpPr>
      <dsp:spPr>
        <a:xfrm rot="16200000">
          <a:off x="4027394" y="2547879"/>
          <a:ext cx="4475406" cy="391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5079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ПАЦИЕНТЫ</a:t>
          </a:r>
          <a:endParaRPr lang="ru-RU" sz="2800" kern="1200" dirty="0"/>
        </a:p>
      </dsp:txBody>
      <dsp:txXfrm>
        <a:off x="4027394" y="2547879"/>
        <a:ext cx="4475406" cy="391270"/>
      </dsp:txXfrm>
    </dsp:sp>
    <dsp:sp modelId="{F1E57255-4F6B-457D-9F31-D1471A6429A2}">
      <dsp:nvSpPr>
        <dsp:cNvPr id="0" name=""/>
        <dsp:cNvSpPr/>
      </dsp:nvSpPr>
      <dsp:spPr>
        <a:xfrm>
          <a:off x="6429494" y="-11120"/>
          <a:ext cx="1948943" cy="5575505"/>
        </a:xfrm>
        <a:prstGeom prst="rect">
          <a:avLst/>
        </a:prstGeom>
        <a:solidFill>
          <a:schemeClr val="bg1"/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345079" rIns="113792" bIns="11379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rgbClr val="FF0000"/>
              </a:solidFill>
            </a:rPr>
            <a:t>Доброта</a:t>
          </a:r>
          <a:endParaRPr lang="ru-RU" sz="1200" kern="1200" dirty="0">
            <a:solidFill>
              <a:srgbClr val="FF000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rgbClr val="FF0000"/>
              </a:solidFill>
            </a:rPr>
            <a:t>Профессионализм</a:t>
          </a:r>
          <a:endParaRPr lang="ru-RU" sz="1200" kern="1200" dirty="0">
            <a:solidFill>
              <a:srgbClr val="FF000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rgbClr val="FF0000"/>
              </a:solidFill>
            </a:rPr>
            <a:t>Милосердие</a:t>
          </a:r>
          <a:r>
            <a:rPr lang="ru-RU" sz="1200" kern="1200" dirty="0" smtClean="0">
              <a:solidFill>
                <a:schemeClr val="tx1"/>
              </a:solidFill>
            </a:rPr>
            <a:t> </a:t>
          </a:r>
          <a:endParaRPr lang="ru-RU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rgbClr val="FF0000"/>
              </a:solidFill>
            </a:rPr>
            <a:t>Сострадание</a:t>
          </a:r>
          <a:r>
            <a:rPr lang="ru-RU" sz="1200" kern="1200" dirty="0" smtClean="0">
              <a:solidFill>
                <a:schemeClr val="tx1"/>
              </a:solidFill>
            </a:rPr>
            <a:t> </a:t>
          </a:r>
          <a:endParaRPr lang="ru-RU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chemeClr val="tx1"/>
              </a:solidFill>
            </a:rPr>
            <a:t>Тактичность  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6429494" y="-11120"/>
        <a:ext cx="1948943" cy="5575505"/>
      </dsp:txXfrm>
    </dsp:sp>
    <dsp:sp modelId="{7F0A3344-B6E0-4511-8C07-B007008260A9}">
      <dsp:nvSpPr>
        <dsp:cNvPr id="0" name=""/>
        <dsp:cNvSpPr/>
      </dsp:nvSpPr>
      <dsp:spPr>
        <a:xfrm>
          <a:off x="6971043" y="3428293"/>
          <a:ext cx="1169359" cy="1000354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85714-62DB-40CC-B22C-294343E1CFEC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B5CD8-1755-417E-B661-AE48E30DDF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972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5CD8-1755-417E-B661-AE48E30DDF8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133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5CD8-1755-417E-B661-AE48E30DDF8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133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5CD8-1755-417E-B661-AE48E30DDF8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133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5CD8-1755-417E-B661-AE48E30DDF8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133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5CD8-1755-417E-B661-AE48E30DDF8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133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5CD8-1755-417E-B661-AE48E30DDF8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133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5CD8-1755-417E-B661-AE48E30DDF8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79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5CD8-1755-417E-B661-AE48E30DDF8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79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D669F-A1EE-4737-A56A-F4337EBE72BF}" type="datetime1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FA353-E63F-446E-AA38-2F3A7B932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83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C03D4-D779-4DE0-BCFA-4F5CB6C6C96B}" type="datetime1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FA353-E63F-446E-AA38-2F3A7B932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079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20FC7-742B-49B3-A5CF-82780B256FE6}" type="datetime1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FA353-E63F-446E-AA38-2F3A7B932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887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66D40-1878-4C56-95F5-B8022A71DB71}" type="datetime1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FA353-E63F-446E-AA38-2F3A7B932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401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E407D-ECAA-4FB0-91AA-F35560743B15}" type="datetime1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FA353-E63F-446E-AA38-2F3A7B932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971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E9AB9-513B-48C3-8685-6CEDACF1A133}" type="datetime1">
              <a:rPr lang="ru-RU" smtClean="0"/>
              <a:t>18.10.2023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FA353-E63F-446E-AA38-2F3A7B932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513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039BB-401C-4F49-8560-9BCE79F49331}" type="datetime1">
              <a:rPr lang="ru-RU" smtClean="0"/>
              <a:t>18.10.2023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FA353-E63F-446E-AA38-2F3A7B932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93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C5D6D-5DA9-4D16-B9BC-545C57D492C3}" type="datetime1">
              <a:rPr lang="ru-RU" smtClean="0"/>
              <a:t>18.10.2023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FA353-E63F-446E-AA38-2F3A7B932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263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49FB1-9C3A-432C-9639-0FA9A71ACD4F}" type="datetime1">
              <a:rPr lang="ru-RU" smtClean="0"/>
              <a:t>18.10.2023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FA353-E63F-446E-AA38-2F3A7B932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534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E02D-83BA-4C14-AC7D-EE9896DCC4E8}" type="datetime1">
              <a:rPr lang="ru-RU" smtClean="0"/>
              <a:t>18.10.2023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FA353-E63F-446E-AA38-2F3A7B932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463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6E694-5C14-432E-A70C-9E3AEE7BD4FE}" type="datetime1">
              <a:rPr lang="ru-RU" smtClean="0"/>
              <a:t>18.10.2023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FA353-E63F-446E-AA38-2F3A7B932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796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59B73-0215-4085-8E49-7204616B510E}" type="datetime1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FA353-E63F-446E-AA38-2F3A7B932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670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9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8.png"/><Relationship Id="rId4" Type="http://schemas.openxmlformats.org/officeDocument/2006/relationships/diagramData" Target="../diagrams/data1.xml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484784"/>
            <a:ext cx="8458200" cy="2035225"/>
          </a:xfrm>
        </p:spPr>
        <p:txBody>
          <a:bodyPr>
            <a:noAutofit/>
          </a:bodyPr>
          <a:lstStyle/>
          <a:p>
            <a:r>
              <a:rPr lang="ru-RU" b="1" dirty="0" smtClean="0"/>
              <a:t>Этико – </a:t>
            </a:r>
            <a:r>
              <a:rPr lang="ru-RU" b="1" dirty="0" err="1" smtClean="0"/>
              <a:t>деонтологические</a:t>
            </a:r>
            <a:r>
              <a:rPr lang="ru-RU" b="1" dirty="0" smtClean="0"/>
              <a:t> принципы в работе </a:t>
            </a:r>
            <a:br>
              <a:rPr lang="ru-RU" b="1" dirty="0" smtClean="0"/>
            </a:br>
            <a:r>
              <a:rPr lang="ru-RU" b="1" dirty="0" smtClean="0"/>
              <a:t>медицинской сестры. </a:t>
            </a:r>
            <a:br>
              <a:rPr lang="ru-RU" b="1" dirty="0" smtClean="0"/>
            </a:br>
            <a:r>
              <a:rPr lang="ru-RU" b="1" dirty="0" smtClean="0"/>
              <a:t>Взгляд изнутри и со стороны.   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941168"/>
            <a:ext cx="8136904" cy="1273696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Абзаева</a:t>
            </a:r>
            <a:r>
              <a:rPr lang="ru-RU" dirty="0" smtClean="0">
                <a:solidFill>
                  <a:schemeClr val="tx1"/>
                </a:solidFill>
              </a:rPr>
              <a:t> Н.В., Иванова О.В.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ФГБУ «ФЦССХ им. С.Г. Суханова»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МЗ РФ (г. Пермь)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User\Desktop\Паршина Питер\Логотип ФЦССХ им. С.Г. Суханов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28842"/>
            <a:ext cx="736092" cy="97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67944" y="630932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Пермь 2023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603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98" y="147990"/>
            <a:ext cx="7366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Опрос участников лечебного процесса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517322"/>
            <a:ext cx="73803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C:\Users\User\Desktop\Паршина Питер\Логотип ФЦССХ им. С.Г. Суханов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30975"/>
            <a:ext cx="736092" cy="97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FA353-E63F-446E-AA38-2F3A7B932222}" type="slidenum">
              <a:rPr lang="ru-RU" smtClean="0"/>
              <a:t>10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620688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При </a:t>
            </a:r>
            <a:r>
              <a:rPr lang="ru-RU" dirty="0"/>
              <a:t>выполнении должностных обязанностей, согласно нравственным и моральным принципам,  медицинская сестра обязана (по вашему мнению)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433354201"/>
              </p:ext>
            </p:extLst>
          </p:nvPr>
        </p:nvGraphicFramePr>
        <p:xfrm>
          <a:off x="611560" y="1397000"/>
          <a:ext cx="7560840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9289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98" y="147990"/>
            <a:ext cx="7366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Опрос участников лечебного процесса</a:t>
            </a:r>
          </a:p>
          <a:p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517322"/>
            <a:ext cx="73803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C:\Users\User\Desktop\Паршина Питер\Логотип ФЦССХ им. С.Г. Суханов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30975"/>
            <a:ext cx="736092" cy="97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FA353-E63F-446E-AA38-2F3A7B932222}" type="slidenum">
              <a:rPr lang="ru-RU" smtClean="0"/>
              <a:t>11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609655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Каким </a:t>
            </a:r>
            <a:r>
              <a:rPr lang="ru-RU" dirty="0"/>
              <a:t>набором качеств, в идеале, должна обладать медицинская сестра?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804884518"/>
              </p:ext>
            </p:extLst>
          </p:nvPr>
        </p:nvGraphicFramePr>
        <p:xfrm>
          <a:off x="86715" y="978987"/>
          <a:ext cx="8504950" cy="5737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0603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98" y="147990"/>
            <a:ext cx="7366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Опрос участников лечебного процесса</a:t>
            </a:r>
          </a:p>
          <a:p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517322"/>
            <a:ext cx="73803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C:\Users\User\Desktop\Паршина Питер\Логотип ФЦССХ им. С.Г. Суханов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30975"/>
            <a:ext cx="736092" cy="97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FA353-E63F-446E-AA38-2F3A7B932222}" type="slidenum">
              <a:rPr lang="ru-RU" smtClean="0"/>
              <a:t>12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620068"/>
            <a:ext cx="8504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 </a:t>
            </a:r>
            <a:r>
              <a:rPr lang="ru-RU" dirty="0"/>
              <a:t>Ваш взгляд обладают ли медицинские сестры Центра таким набор качеств?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568666555"/>
              </p:ext>
            </p:extLst>
          </p:nvPr>
        </p:nvGraphicFramePr>
        <p:xfrm>
          <a:off x="395536" y="989400"/>
          <a:ext cx="8216918" cy="5607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9893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98" y="147990"/>
            <a:ext cx="7366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Опрос участников лечебного процесса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517322"/>
            <a:ext cx="73803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C:\Users\User\Desktop\Паршина Питер\Логотип ФЦССХ им. С.Г. Суханов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30975"/>
            <a:ext cx="736092" cy="97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FA353-E63F-446E-AA38-2F3A7B932222}" type="slidenum">
              <a:rPr lang="ru-RU" smtClean="0"/>
              <a:t>13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19617"/>
            <a:ext cx="744723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8" y="2060848"/>
            <a:ext cx="250795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Пожелания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rgbClr val="FF0000"/>
                </a:solidFill>
              </a:rPr>
              <a:t>Уважительное отношение к коллегам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Повышение престижа профессии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rgbClr val="FF0000"/>
                </a:solidFill>
              </a:rPr>
              <a:t>Соблюдение субординации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rgbClr val="FF0000"/>
                </a:solidFill>
              </a:rPr>
              <a:t>Распределение нагрузки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Улучшить контроль 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rgbClr val="FF0000"/>
                </a:solidFill>
              </a:rPr>
              <a:t>Вознаграждение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rgbClr val="FF0000"/>
                </a:solidFill>
              </a:rPr>
              <a:t>Обеспечение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rgbClr val="FF0000"/>
                </a:solidFill>
              </a:rPr>
              <a:t>Разрешение конфликтов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24720"/>
            <a:ext cx="1800199" cy="1805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90156" y="2352976"/>
            <a:ext cx="210598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Пожелания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rgbClr val="FF0000"/>
                </a:solidFill>
              </a:rPr>
              <a:t>Уважение к коллегам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rgbClr val="FF0000"/>
                </a:solidFill>
              </a:rPr>
              <a:t>Оснащенность 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rgbClr val="FF0000"/>
                </a:solidFill>
              </a:rPr>
              <a:t>Совершенствование</a:t>
            </a:r>
            <a:r>
              <a:rPr lang="ru-RU" sz="1400" dirty="0" smtClean="0"/>
              <a:t> 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Сокращение бумажной работы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rgbClr val="FF0000"/>
                </a:solidFill>
              </a:rPr>
              <a:t>Соблюдение субординации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rgbClr val="FF0000"/>
                </a:solidFill>
              </a:rPr>
              <a:t>Работа с психологом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Последовательность работы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Обмен опытом </a:t>
            </a:r>
            <a:endParaRPr lang="ru-RU" sz="1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476" y="668289"/>
            <a:ext cx="1981672" cy="1292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388033" y="2060848"/>
            <a:ext cx="22869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Пожелания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rgbClr val="FF0000"/>
                </a:solidFill>
              </a:rPr>
              <a:t>Обучение 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rgbClr val="FF0000"/>
                </a:solidFill>
              </a:rPr>
              <a:t>Достойную зарплату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rgbClr val="FF0000"/>
                </a:solidFill>
              </a:rPr>
              <a:t>Обладание необходимыми навыками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rgbClr val="FF0000"/>
                </a:solidFill>
              </a:rPr>
              <a:t>Уменьшение нагрузки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Слаженность в коллективе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rgbClr val="FF0000"/>
                </a:solidFill>
              </a:rPr>
              <a:t>Поощрения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Беседы с пациентами 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rgbClr val="FF0000"/>
                </a:solidFill>
              </a:rPr>
              <a:t>Тренинги </a:t>
            </a:r>
            <a:endParaRPr lang="ru-RU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23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47989"/>
            <a:ext cx="7366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Анкетирование пациентов </a:t>
            </a: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517322"/>
            <a:ext cx="73803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C:\Users\User\Desktop\Паршина Питер\Логотип ФЦССХ им. С.Г. Суханов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30975"/>
            <a:ext cx="736092" cy="97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FA353-E63F-446E-AA38-2F3A7B932222}" type="slidenum">
              <a:rPr lang="ru-RU" smtClean="0"/>
              <a:t>14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764704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Проведение анкетирования среди пациентов с целью изучения удовлетворенности пациентов </a:t>
            </a:r>
            <a:r>
              <a:rPr lang="ru-RU" dirty="0" smtClean="0"/>
              <a:t> сестринской </a:t>
            </a:r>
            <a:r>
              <a:rPr lang="ru-RU" dirty="0"/>
              <a:t>помощи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01339"/>
            <a:ext cx="1806525" cy="1809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835696" y="1916832"/>
            <a:ext cx="71448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/>
              <a:t>Проводится с 2012 года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/>
              <a:t>Анкетирование выборочное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/>
              <a:t>Участвуют пациенты кардиохирургических отделений № 1, 2, 3,4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3501008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Среднестатистический наш пациент – мужчина в возрасте старше 60 лет, находящийся на пенсии, являющийся жителем Пермского края и впервые оказавшийся в нашем Центре. </a:t>
            </a:r>
          </a:p>
        </p:txBody>
      </p:sp>
    </p:spTree>
    <p:extLst>
      <p:ext uri="{BB962C8B-B14F-4D97-AF65-F5344CB8AC3E}">
        <p14:creationId xmlns:p14="http://schemas.microsoft.com/office/powerpoint/2010/main" val="20191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0" y="517322"/>
            <a:ext cx="73803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C:\Users\User\Desktop\Паршина Питер\Логотип ФЦССХ им. С.Г. Суханов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30975"/>
            <a:ext cx="736092" cy="97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FA353-E63F-446E-AA38-2F3A7B932222}" type="slidenum">
              <a:rPr lang="ru-RU" smtClean="0"/>
              <a:t>15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8183" y="174670"/>
            <a:ext cx="80542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Анкетирование пациентов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123728" y="787297"/>
            <a:ext cx="4283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Профессиональная </a:t>
            </a:r>
            <a:r>
              <a:rPr lang="ru-RU" dirty="0"/>
              <a:t>подготовка медсестер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7980363" cy="332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26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0" y="517322"/>
            <a:ext cx="73803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C:\Users\User\Desktop\Паршина Питер\Логотип ФЦССХ им. С.Г. Суханов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30975"/>
            <a:ext cx="736092" cy="97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FA353-E63F-446E-AA38-2F3A7B932222}" type="slidenum">
              <a:rPr lang="ru-RU" smtClean="0"/>
              <a:t>16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47990"/>
            <a:ext cx="2849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Анкетирование пациентов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836712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</a:t>
            </a:r>
            <a:r>
              <a:rPr lang="ru-RU" dirty="0" smtClean="0"/>
              <a:t>ричины </a:t>
            </a:r>
            <a:r>
              <a:rPr lang="ru-RU" dirty="0"/>
              <a:t>неудовлетворительного качества</a:t>
            </a:r>
            <a:br>
              <a:rPr lang="ru-RU" dirty="0"/>
            </a:br>
            <a:r>
              <a:rPr lang="ru-RU" dirty="0"/>
              <a:t> работы медсестер по мнению пациентов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23" y="1483043"/>
            <a:ext cx="9144000" cy="531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82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0" y="517322"/>
            <a:ext cx="73803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C:\Users\User\Desktop\Паршина Питер\Логотип ФЦССХ им. С.Г. Суханов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30975"/>
            <a:ext cx="736092" cy="97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FA353-E63F-446E-AA38-2F3A7B932222}" type="slidenum">
              <a:rPr lang="ru-RU" smtClean="0"/>
              <a:t>17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4438" y="118373"/>
            <a:ext cx="81499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Анкетирование пациентов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97461" y="805079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Мастерство </a:t>
            </a:r>
            <a:r>
              <a:rPr lang="ru-RU" dirty="0"/>
              <a:t>выполнения манипуляций медсестрами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1268760"/>
            <a:ext cx="9248776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374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0" y="517322"/>
            <a:ext cx="73803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C:\Users\User\Desktop\Паршина Питер\Логотип ФЦССХ им. С.Г. Суханов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30975"/>
            <a:ext cx="736092" cy="97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FA353-E63F-446E-AA38-2F3A7B932222}" type="slidenum">
              <a:rPr lang="ru-RU" smtClean="0"/>
              <a:t>18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4438" y="118373"/>
            <a:ext cx="81499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Анкетирование пациентов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790909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</a:t>
            </a:r>
            <a:r>
              <a:rPr lang="ru-RU" dirty="0" smtClean="0"/>
              <a:t>редпочтение </a:t>
            </a:r>
            <a:r>
              <a:rPr lang="ru-RU" dirty="0"/>
              <a:t>какой-либо медсестре отдают пациенты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556792"/>
            <a:ext cx="4346575" cy="471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2776"/>
            <a:ext cx="4724400" cy="4777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546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0" y="517322"/>
            <a:ext cx="73803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C:\Users\User\Desktop\Паршина Питер\Логотип ФЦССХ им. С.Г. Суханов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30975"/>
            <a:ext cx="736092" cy="97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FA353-E63F-446E-AA38-2F3A7B932222}" type="slidenum">
              <a:rPr lang="ru-RU" smtClean="0"/>
              <a:t>19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4438" y="118373"/>
            <a:ext cx="81499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Анкетирование пациентов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30003" y="748253"/>
            <a:ext cx="4283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Дискомфорт </a:t>
            </a:r>
            <a:r>
              <a:rPr lang="ru-RU" dirty="0"/>
              <a:t>при общении с медсестрами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1196752"/>
            <a:ext cx="7772400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585847" y="3429000"/>
            <a:ext cx="3972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К</a:t>
            </a:r>
            <a:r>
              <a:rPr lang="ru-RU" dirty="0" smtClean="0"/>
              <a:t>онфликтные </a:t>
            </a:r>
            <a:r>
              <a:rPr lang="ru-RU" dirty="0"/>
              <a:t>ситуации с медсестрами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3861048"/>
            <a:ext cx="8145463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646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0" y="517322"/>
            <a:ext cx="73803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C:\Users\User\Desktop\Паршина Питер\Логотип ФЦССХ им. С.Г. Суханов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30975"/>
            <a:ext cx="736092" cy="97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FA353-E63F-446E-AA38-2F3A7B932222}" type="slidenum">
              <a:rPr lang="ru-RU" smtClean="0"/>
              <a:t>2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908720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Медицинская этика и деонтология — это правила поведения медицинского работника, основанные на общечеловеческих принципах морали и нравственности.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74909"/>
            <a:ext cx="3653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Медицинская этика и деонтология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703" y="2060848"/>
            <a:ext cx="3429000" cy="2084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55576" y="4437112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Этика и деонтология в работе медицинской сестры представляет собой её отношения со всеми участниками лечебно-диагностического процесса: пациентом, его родственниками и близкими, лечащим врачом, другими врачами, коллегами-медсёстрами, младшим медицинским персоналом. </a:t>
            </a:r>
          </a:p>
        </p:txBody>
      </p:sp>
    </p:spTree>
    <p:extLst>
      <p:ext uri="{BB962C8B-B14F-4D97-AF65-F5344CB8AC3E}">
        <p14:creationId xmlns:p14="http://schemas.microsoft.com/office/powerpoint/2010/main" val="78850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0" y="517322"/>
            <a:ext cx="73803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C:\Users\User\Desktop\Паршина Питер\Логотип ФЦССХ им. С.Г. Суханов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30975"/>
            <a:ext cx="736092" cy="97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FA353-E63F-446E-AA38-2F3A7B932222}" type="slidenum">
              <a:rPr lang="ru-RU" smtClean="0"/>
              <a:t>20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4438" y="118373"/>
            <a:ext cx="81499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Анкетирование пациентов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908720"/>
            <a:ext cx="4215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Личные </a:t>
            </a:r>
            <a:r>
              <a:rPr lang="ru-RU" dirty="0"/>
              <a:t>качества медсестры играют роль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87" y="1412776"/>
            <a:ext cx="777240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52647" y="3244334"/>
            <a:ext cx="46387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Этико-</a:t>
            </a:r>
            <a:r>
              <a:rPr lang="ru-RU" dirty="0" err="1" smtClean="0"/>
              <a:t>деонтологические</a:t>
            </a:r>
            <a:r>
              <a:rPr lang="ru-RU" dirty="0" smtClean="0"/>
              <a:t> </a:t>
            </a:r>
            <a:r>
              <a:rPr lang="ru-RU" dirty="0"/>
              <a:t>качества медсестер 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" y="3607171"/>
            <a:ext cx="8291513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006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0" y="517322"/>
            <a:ext cx="73803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C:\Users\User\Desktop\Паршина Питер\Логотип ФЦССХ им. С.Г. Суханов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30975"/>
            <a:ext cx="736092" cy="97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FA353-E63F-446E-AA38-2F3A7B932222}" type="slidenum">
              <a:rPr lang="ru-RU" smtClean="0"/>
              <a:t>21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4438" y="118373"/>
            <a:ext cx="81499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Результаты 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952014"/>
            <a:ext cx="5979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Работа с коллективом непосредственно в подразделении 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473" y="1003667"/>
            <a:ext cx="2424067" cy="184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7544" y="2650528"/>
            <a:ext cx="2614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Конференции, тренинги </a:t>
            </a:r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984098"/>
            <a:ext cx="3312368" cy="2071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41784" y="4365104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Повышению </a:t>
            </a:r>
            <a:r>
              <a:rPr lang="ru-RU" dirty="0"/>
              <a:t>престижа и авторитета сестринской профессии 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667636"/>
            <a:ext cx="2133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217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0" y="517322"/>
            <a:ext cx="73803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C:\Users\User\Desktop\Паршина Питер\Логотип ФЦССХ им. С.Г. Суханов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30975"/>
            <a:ext cx="736092" cy="97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FA353-E63F-446E-AA38-2F3A7B932222}" type="slidenum">
              <a:rPr lang="ru-RU" smtClean="0"/>
              <a:t>22</a:t>
            </a:fld>
            <a:endParaRPr lang="ru-RU" dirty="0"/>
          </a:p>
        </p:txBody>
      </p:sp>
      <p:pic>
        <p:nvPicPr>
          <p:cNvPr id="9219" name="Picture 3" descr="C:\12 мая 2023\Фотоконкурс медсестер 2023\КХО3\Фото 2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2389921" cy="3065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12 мая 2023\Фотоконкурс медсестер 2023\КХО2\IMG_20230416_150417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040" y="620688"/>
            <a:ext cx="4352482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53" y="3861048"/>
            <a:ext cx="3816424" cy="2862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 descr="C:\12 мая 2023\Фотоконкурс медсестер 2023\КХО2\image2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912" y="3179128"/>
            <a:ext cx="2676610" cy="3564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140165"/>
            <a:ext cx="5252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Фотоконкурс  «Профессия доброты и милосердия»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013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98" y="147990"/>
            <a:ext cx="830261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/>
              <a:t>Этико – </a:t>
            </a:r>
            <a:r>
              <a:rPr lang="ru-RU" dirty="0" err="1" smtClean="0"/>
              <a:t>деонтологические</a:t>
            </a:r>
            <a:r>
              <a:rPr lang="ru-RU" dirty="0" smtClean="0"/>
              <a:t> принципы</a:t>
            </a:r>
            <a:r>
              <a:rPr lang="ru-RU" dirty="0" smtClean="0"/>
              <a:t> </a:t>
            </a:r>
            <a:r>
              <a:rPr lang="ru-RU" dirty="0" smtClean="0"/>
              <a:t>в </a:t>
            </a:r>
            <a:r>
              <a:rPr lang="ru-RU" dirty="0"/>
              <a:t>работе медицинской </a:t>
            </a:r>
            <a:r>
              <a:rPr lang="ru-RU" dirty="0" smtClean="0"/>
              <a:t>сестры.</a:t>
            </a:r>
          </a:p>
          <a:p>
            <a:r>
              <a:rPr lang="ru-RU" dirty="0" smtClean="0"/>
              <a:t>Взгляд изнутри и со стороны.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517322"/>
            <a:ext cx="73803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C:\Users\User\Desktop\Паршина Питер\Логотип ФЦССХ им. С.Г. Суханов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30975"/>
            <a:ext cx="736092" cy="97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FA353-E63F-446E-AA38-2F3A7B932222}" type="slidenum">
              <a:rPr lang="ru-RU" smtClean="0"/>
              <a:t>23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03918" y="5619922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34019" y="2852936"/>
            <a:ext cx="751038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242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98" y="147990"/>
            <a:ext cx="7366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Медицинская сестра</a:t>
            </a: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517322"/>
            <a:ext cx="73803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C:\Users\User\Desktop\Паршина Питер\Логотип ФЦССХ им. С.Г. Суханов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30975"/>
            <a:ext cx="736092" cy="97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FA353-E63F-446E-AA38-2F3A7B932222}" type="slidenum">
              <a:rPr lang="ru-RU" smtClean="0"/>
              <a:t>3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836712"/>
            <a:ext cx="3888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Нравственно – этические  аспекты играли основополагающую роль в деятельности сестры милосердия во все времена.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8" y="696608"/>
            <a:ext cx="3912029" cy="2934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00" y="3573016"/>
            <a:ext cx="30480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52400" y="450912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Российские медсестры также имеют свой профессиональный этический кодекс, который был принят в 1997 г. на IV Всероссийской конференции по сестринскому делу.</a:t>
            </a:r>
          </a:p>
        </p:txBody>
      </p:sp>
    </p:spTree>
    <p:extLst>
      <p:ext uri="{BB962C8B-B14F-4D97-AF65-F5344CB8AC3E}">
        <p14:creationId xmlns:p14="http://schemas.microsoft.com/office/powerpoint/2010/main" val="194809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98" y="147990"/>
            <a:ext cx="7366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Этический кодекс</a:t>
            </a: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517322"/>
            <a:ext cx="73803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C:\Users\User\Desktop\Паршина Питер\Логотип ФЦССХ им. С.Г. Суханов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30975"/>
            <a:ext cx="736092" cy="97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FA353-E63F-446E-AA38-2F3A7B932222}" type="slidenum">
              <a:rPr lang="ru-RU" smtClean="0"/>
              <a:t>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612845"/>
            <a:ext cx="813690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Этической основой профессиональной деятельности медицинской сестры являются гуманность и милосердие. Важнейшими задачами профессиональной деятельности медицинской сестры являются: комплексный всесторонний уход за пациентами и облегчение их страданий; сохранение здоровья и реабилитация; содействие укреплению здоровья и профилактика.</a:t>
            </a:r>
          </a:p>
          <a:p>
            <a:endParaRPr lang="ru-RU" dirty="0" smtClean="0"/>
          </a:p>
          <a:p>
            <a:r>
              <a:rPr lang="ru-RU" sz="2400" dirty="0" smtClean="0"/>
              <a:t>Медицинская сестра и пациент.</a:t>
            </a:r>
          </a:p>
          <a:p>
            <a:endParaRPr lang="ru-RU" sz="2400" dirty="0"/>
          </a:p>
          <a:p>
            <a:r>
              <a:rPr lang="ru-RU" sz="2400" dirty="0" smtClean="0"/>
              <a:t>Медицинская сестра и её профессия.</a:t>
            </a:r>
          </a:p>
          <a:p>
            <a:endParaRPr lang="ru-RU" sz="2400" dirty="0"/>
          </a:p>
          <a:p>
            <a:r>
              <a:rPr lang="ru-RU" sz="2400" dirty="0" smtClean="0"/>
              <a:t>Медицинская сестра и общество.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084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98" y="147990"/>
            <a:ext cx="7366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Профессиональная </a:t>
            </a:r>
            <a:r>
              <a:rPr lang="ru-RU" smtClean="0"/>
              <a:t>этика медицинский </a:t>
            </a:r>
            <a:r>
              <a:rPr lang="ru-RU" dirty="0" smtClean="0"/>
              <a:t>сестры </a:t>
            </a: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517322"/>
            <a:ext cx="73803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C:\Users\User\Desktop\Паршина Питер\Логотип ФЦССХ им. С.Г. Суханов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30975"/>
            <a:ext cx="736092" cy="97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FA353-E63F-446E-AA38-2F3A7B932222}" type="slidenum">
              <a:rPr lang="ru-RU" smtClean="0"/>
              <a:t>5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14" y="672339"/>
            <a:ext cx="3724037" cy="2612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7504" y="67233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 повседневной деятельности соответственно должностным обязанностям профессиональная этика  и деонтология медсестры выходит на первый план мастерства. Именно в соблюдении этическо-</a:t>
            </a:r>
            <a:r>
              <a:rPr lang="ru-RU" dirty="0" err="1"/>
              <a:t>деонтологичеких</a:t>
            </a:r>
            <a:r>
              <a:rPr lang="ru-RU" dirty="0"/>
              <a:t> принципов в любой ситуации медицинская сестра демонстрирует свой высокий профессионализм.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79503" y="3861048"/>
            <a:ext cx="391233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Повседневное поведение медицинской сестры, стиль ее работы зависят от многих факторов. Здесь и отношение к профессии, и личностные качества, и общая корпоративная культура конкретного медицинского учреждения.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47" y="3429000"/>
            <a:ext cx="3530514" cy="2956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764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98" y="147990"/>
            <a:ext cx="7366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Пермский край  </a:t>
            </a: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517322"/>
            <a:ext cx="73803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C:\Users\User\Desktop\Паршина Питер\Логотип ФЦССХ им. С.Г. Суханов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30975"/>
            <a:ext cx="736092" cy="97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FA353-E63F-446E-AA38-2F3A7B932222}" type="slidenum">
              <a:rPr lang="ru-RU" smtClean="0"/>
              <a:t>6</a:t>
            </a:fld>
            <a:endParaRPr lang="ru-RU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941891948"/>
              </p:ext>
            </p:extLst>
          </p:nvPr>
        </p:nvGraphicFramePr>
        <p:xfrm>
          <a:off x="107504" y="604912"/>
          <a:ext cx="4920208" cy="1743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52" y="2348880"/>
            <a:ext cx="6596063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132604"/>
            <a:ext cx="3530600" cy="264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32605"/>
            <a:ext cx="3530600" cy="264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798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98" y="147990"/>
            <a:ext cx="7366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Опрос участников лечебного процесса   </a:t>
            </a: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517322"/>
            <a:ext cx="73803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C:\Users\User\Desktop\Паршина Питер\Логотип ФЦССХ им. С.Г. Суханов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30975"/>
            <a:ext cx="736092" cy="97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FA353-E63F-446E-AA38-2F3A7B932222}" type="slidenum">
              <a:rPr lang="ru-RU" smtClean="0"/>
              <a:t>7</a:t>
            </a:fld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11793"/>
            <a:ext cx="4037218" cy="505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031541"/>
            <a:ext cx="4017994" cy="5032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974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0" y="517322"/>
            <a:ext cx="73803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C:\Users\User\Desktop\Паршина Питер\Логотип ФЦССХ им. С.Г. Суханов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30975"/>
            <a:ext cx="736092" cy="97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FA353-E63F-446E-AA38-2F3A7B932222}" type="slidenum">
              <a:rPr lang="ru-RU" smtClean="0"/>
              <a:t>8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116632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Опрос участников лечебного процесса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96752"/>
            <a:ext cx="3384376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2000"/>
            <a:ext cx="1486436" cy="2018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787" y="4365104"/>
            <a:ext cx="3136165" cy="1843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44130" y="1412776"/>
            <a:ext cx="4448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Врачебный персонал – 12 человек (41,3%) 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37890" y="3048680"/>
            <a:ext cx="4542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Средний медперсонал – 38 человек (63,3%)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168137" y="5124491"/>
            <a:ext cx="2686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Пациенты – 72 человека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03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98" y="147990"/>
            <a:ext cx="7366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Опрос участников лечебного процесса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517322"/>
            <a:ext cx="73803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C:\Users\User\Desktop\Паршина Питер\Логотип ФЦССХ им. С.Г. Суханов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30975"/>
            <a:ext cx="736092" cy="97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FA353-E63F-446E-AA38-2F3A7B932222}" type="slidenum">
              <a:rPr lang="ru-RU" smtClean="0"/>
              <a:t>9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768767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Что </a:t>
            </a:r>
            <a:r>
              <a:rPr lang="ru-RU" dirty="0"/>
              <a:t>Вы вкладываете в понятие «Этика в работе медицинской сестры»?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05" y="1340768"/>
            <a:ext cx="1271167" cy="1724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73744" y="1196752"/>
            <a:ext cx="382585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Врачи:1. </a:t>
            </a:r>
            <a:r>
              <a:rPr lang="ru-RU" dirty="0" smtClean="0">
                <a:solidFill>
                  <a:srgbClr val="FF0000"/>
                </a:solidFill>
              </a:rPr>
              <a:t>Уважение </a:t>
            </a:r>
          </a:p>
          <a:p>
            <a:r>
              <a:rPr lang="ru-RU" dirty="0"/>
              <a:t> </a:t>
            </a:r>
            <a:r>
              <a:rPr lang="ru-RU" dirty="0" smtClean="0"/>
              <a:t>            2. </a:t>
            </a:r>
            <a:r>
              <a:rPr lang="ru-RU" dirty="0" smtClean="0">
                <a:solidFill>
                  <a:srgbClr val="FF0000"/>
                </a:solidFill>
              </a:rPr>
              <a:t>Вежливость</a:t>
            </a:r>
          </a:p>
          <a:p>
            <a:r>
              <a:rPr lang="ru-RU" dirty="0"/>
              <a:t> </a:t>
            </a:r>
            <a:r>
              <a:rPr lang="ru-RU" dirty="0" smtClean="0"/>
              <a:t>            3. </a:t>
            </a:r>
            <a:r>
              <a:rPr lang="ru-RU" dirty="0" smtClean="0">
                <a:solidFill>
                  <a:srgbClr val="FF0000"/>
                </a:solidFill>
              </a:rPr>
              <a:t>Сострадание </a:t>
            </a:r>
          </a:p>
          <a:p>
            <a:r>
              <a:rPr lang="ru-RU" dirty="0"/>
              <a:t> </a:t>
            </a:r>
            <a:r>
              <a:rPr lang="ru-RU" dirty="0" smtClean="0"/>
              <a:t>            4. Соблюдение субординации</a:t>
            </a:r>
          </a:p>
          <a:p>
            <a:r>
              <a:rPr lang="ru-RU" dirty="0"/>
              <a:t> </a:t>
            </a:r>
            <a:r>
              <a:rPr lang="ru-RU" dirty="0" smtClean="0"/>
              <a:t>            5. Нравственность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717" y="2060848"/>
            <a:ext cx="2313783" cy="2313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732948" y="2818095"/>
            <a:ext cx="372467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Медсестры: 1</a:t>
            </a:r>
            <a:r>
              <a:rPr lang="ru-RU" dirty="0" smtClean="0">
                <a:solidFill>
                  <a:srgbClr val="FF0000"/>
                </a:solidFill>
              </a:rPr>
              <a:t>. Уважение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2. Милосердие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3. Взаимопонимание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4. </a:t>
            </a:r>
            <a:r>
              <a:rPr lang="ru-RU" dirty="0" smtClean="0">
                <a:solidFill>
                  <a:srgbClr val="FF0000"/>
                </a:solidFill>
              </a:rPr>
              <a:t>Доброжелательность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5. </a:t>
            </a:r>
            <a:r>
              <a:rPr lang="ru-RU" dirty="0" smtClean="0">
                <a:solidFill>
                  <a:srgbClr val="FF0000"/>
                </a:solidFill>
              </a:rPr>
              <a:t>Сострадание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425950"/>
            <a:ext cx="3240360" cy="2116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299952" y="4612486"/>
            <a:ext cx="361086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Пациенты: 1. </a:t>
            </a:r>
            <a:r>
              <a:rPr lang="ru-RU" dirty="0" smtClean="0">
                <a:solidFill>
                  <a:srgbClr val="FF0000"/>
                </a:solidFill>
              </a:rPr>
              <a:t>Доброжелательность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2. </a:t>
            </a:r>
            <a:r>
              <a:rPr lang="ru-RU" dirty="0" smtClean="0">
                <a:solidFill>
                  <a:srgbClr val="FF0000"/>
                </a:solidFill>
              </a:rPr>
              <a:t>Вежливость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3. Внимательность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4. </a:t>
            </a:r>
            <a:r>
              <a:rPr lang="ru-RU" dirty="0" smtClean="0">
                <a:solidFill>
                  <a:srgbClr val="FF0000"/>
                </a:solidFill>
              </a:rPr>
              <a:t>Уважение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5. Доброта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1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2542</TotalTime>
  <Words>762</Words>
  <Application>Microsoft Office PowerPoint</Application>
  <PresentationFormat>Экран (4:3)</PresentationFormat>
  <Paragraphs>191</Paragraphs>
  <Slides>23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Этико – деонтологические принципы в работе  медицинской сестры.  Взгляд изнутри и со стороны.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Абзаева Надежда</dc:creator>
  <cp:lastModifiedBy>Абзаева Надежда Владимировна</cp:lastModifiedBy>
  <cp:revision>192</cp:revision>
  <dcterms:created xsi:type="dcterms:W3CDTF">2017-06-06T11:22:26Z</dcterms:created>
  <dcterms:modified xsi:type="dcterms:W3CDTF">2023-10-18T09:00:07Z</dcterms:modified>
</cp:coreProperties>
</file>