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eg"/>
  <Override PartName="/ppt/media/image3.jpg" ContentType="image/jpeg"/>
  <Override PartName="/ppt/media/image4.jpg" ContentType="image/jpeg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75" r:id="rId4"/>
    <p:sldId id="276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74" r:id="rId1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CB4"/>
    <a:srgbClr val="5B9BD4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6049D-AF74-4C6E-B0F2-5BCE3854143C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5C1D0-4670-4ECB-A9C2-5571D5473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78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047"/>
            <a:ext cx="9144000" cy="946785"/>
          </a:xfrm>
          <a:custGeom>
            <a:avLst/>
            <a:gdLst/>
            <a:ahLst/>
            <a:cxnLst/>
            <a:rect l="l" t="t" r="r" b="b"/>
            <a:pathLst>
              <a:path w="9144000" h="946785">
                <a:moveTo>
                  <a:pt x="9144000" y="0"/>
                </a:moveTo>
                <a:lnTo>
                  <a:pt x="0" y="0"/>
                </a:lnTo>
                <a:lnTo>
                  <a:pt x="0" y="946403"/>
                </a:lnTo>
                <a:lnTo>
                  <a:pt x="9144000" y="946403"/>
                </a:lnTo>
                <a:lnTo>
                  <a:pt x="9144000" y="0"/>
                </a:lnTo>
                <a:close/>
              </a:path>
            </a:pathLst>
          </a:custGeom>
          <a:solidFill>
            <a:srgbClr val="096C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2141" y="307035"/>
            <a:ext cx="6979716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" y="2551176"/>
            <a:ext cx="3486911" cy="16977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00118" y="304800"/>
            <a:ext cx="5408930" cy="5917004"/>
          </a:xfrm>
          <a:prstGeom prst="rect">
            <a:avLst/>
          </a:prstGeom>
          <a:ln w="19050">
            <a:solidFill>
              <a:srgbClr val="096CB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925"/>
              </a:spcBef>
            </a:pPr>
            <a:r>
              <a:rPr sz="3000" b="1" spc="305" dirty="0">
                <a:solidFill>
                  <a:srgbClr val="096CB4"/>
                </a:solidFill>
                <a:latin typeface="Trebuchet MS"/>
                <a:cs typeface="Trebuchet MS"/>
              </a:rPr>
              <a:t>ЦЕНТР</a:t>
            </a:r>
            <a:r>
              <a:rPr sz="3000" b="1" spc="-55" dirty="0">
                <a:solidFill>
                  <a:srgbClr val="096CB4"/>
                </a:solidFill>
                <a:latin typeface="Trebuchet MS"/>
                <a:cs typeface="Trebuchet MS"/>
              </a:rPr>
              <a:t> </a:t>
            </a:r>
            <a:r>
              <a:rPr lang="ru-RU" sz="3000" b="1" spc="-55" dirty="0" smtClean="0">
                <a:solidFill>
                  <a:srgbClr val="096CB4"/>
                </a:solidFill>
                <a:latin typeface="Trebuchet MS"/>
                <a:cs typeface="Trebuchet MS"/>
              </a:rPr>
              <a:t>КОМПЛЕКСНОЙ </a:t>
            </a:r>
            <a:r>
              <a:rPr sz="3000" b="1" spc="350" dirty="0" smtClean="0">
                <a:solidFill>
                  <a:srgbClr val="096CB4"/>
                </a:solidFill>
                <a:latin typeface="Trebuchet MS"/>
                <a:cs typeface="Trebuchet MS"/>
              </a:rPr>
              <a:t>РЕАБИЛИТАЦИИ</a:t>
            </a:r>
            <a:endParaRPr lang="ru-RU" sz="3000" b="1" spc="350" dirty="0" smtClean="0">
              <a:solidFill>
                <a:srgbClr val="096CB4"/>
              </a:solidFill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925"/>
              </a:spcBef>
            </a:pPr>
            <a:r>
              <a:rPr lang="ru-RU" sz="3000" b="1" spc="350" dirty="0" smtClean="0">
                <a:latin typeface="Trebuchet MS"/>
                <a:cs typeface="Trebuchet MS"/>
              </a:rPr>
              <a:t>«</a:t>
            </a:r>
            <a:r>
              <a:rPr lang="ru-RU" sz="3000" b="1" spc="350" dirty="0" err="1" smtClean="0">
                <a:latin typeface="Trebuchet MS"/>
                <a:cs typeface="Trebuchet MS"/>
              </a:rPr>
              <a:t>Кинезотерапия</a:t>
            </a:r>
            <a:r>
              <a:rPr lang="ru-RU" sz="3000" b="1" spc="350" dirty="0" smtClean="0">
                <a:latin typeface="Trebuchet MS"/>
                <a:cs typeface="Trebuchet MS"/>
              </a:rPr>
              <a:t> в реабилитации лиц с нарушением опорно-двигательного аппарата»</a:t>
            </a:r>
            <a:endParaRPr lang="ru-RU" sz="3000" b="1" spc="350" dirty="0">
              <a:solidFill>
                <a:srgbClr val="096CB4"/>
              </a:solidFill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2925"/>
              </a:spcBef>
            </a:pPr>
            <a:endParaRPr lang="ru-RU" sz="3000" b="1" spc="350" dirty="0" smtClean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409"/>
            <a:ext cx="9144000" cy="927100"/>
          </a:xfrm>
          <a:custGeom>
            <a:avLst/>
            <a:gdLst/>
            <a:ahLst/>
            <a:cxnLst/>
            <a:rect l="l" t="t" r="r" b="b"/>
            <a:pathLst>
              <a:path w="9144000" h="927100">
                <a:moveTo>
                  <a:pt x="9144000" y="0"/>
                </a:moveTo>
                <a:lnTo>
                  <a:pt x="0" y="0"/>
                </a:lnTo>
                <a:lnTo>
                  <a:pt x="0" y="926591"/>
                </a:lnTo>
                <a:lnTo>
                  <a:pt x="9144000" y="926591"/>
                </a:lnTo>
                <a:lnTo>
                  <a:pt x="9144000" y="0"/>
                </a:lnTo>
                <a:close/>
              </a:path>
            </a:pathLst>
          </a:custGeom>
          <a:solidFill>
            <a:srgbClr val="096CB4"/>
          </a:solidFill>
        </p:spPr>
        <p:txBody>
          <a:bodyPr wrap="square" lIns="0" tIns="0" rIns="0" bIns="0" rtlCol="0"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КИНЕЗОТЕРАПИЯ в ЦКР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7276" y="334136"/>
            <a:ext cx="735256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rebuchet MS"/>
              <a:cs typeface="Trebuchet MS"/>
            </a:endParaRPr>
          </a:p>
        </p:txBody>
      </p:sp>
      <p:sp>
        <p:nvSpPr>
          <p:cNvPr id="8" name="AutoShape 2" descr="Васильева Людмила Фёдоров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Васильева Людмила Фёдоров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9844" y="947085"/>
            <a:ext cx="8607425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Механотерапия с использованием блочных систем типа МТБ</a:t>
            </a:r>
          </a:p>
          <a:p>
            <a:endParaRPr lang="ru-RU" sz="2000" b="1" dirty="0" smtClean="0"/>
          </a:p>
          <a:p>
            <a:pPr algn="ctr"/>
            <a:r>
              <a:rPr lang="ru-RU" sz="2000" b="1" dirty="0" smtClean="0"/>
              <a:t>Недостатки:</a:t>
            </a:r>
          </a:p>
          <a:p>
            <a:endParaRPr lang="ru-RU" sz="1000" b="1" dirty="0" smtClean="0"/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Отсутствие строго отстроенной геометрии движений;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Ограниченные возможности для самостоятельных тренировок без помощи инструктора</a:t>
            </a:r>
          </a:p>
          <a:p>
            <a:endParaRPr lang="ru-RU" sz="2400" b="1" dirty="0" smtClean="0"/>
          </a:p>
          <a:p>
            <a:pPr algn="ctr"/>
            <a:endParaRPr lang="ru-RU" sz="2400" b="1" dirty="0"/>
          </a:p>
          <a:p>
            <a:r>
              <a:rPr lang="ru-RU" sz="2300" b="1" dirty="0" smtClean="0"/>
              <a:t> </a:t>
            </a:r>
            <a:endParaRPr lang="ru-RU" sz="2400" b="1" dirty="0" smtClean="0"/>
          </a:p>
          <a:p>
            <a:pPr indent="-342900">
              <a:buFontTx/>
              <a:buChar char="-"/>
            </a:pPr>
            <a:endParaRPr lang="ru-RU" sz="2400" b="1" dirty="0" smtClean="0"/>
          </a:p>
          <a:p>
            <a:pPr marL="342900" indent="-342900">
              <a:buFontTx/>
              <a:buChar char="-"/>
            </a:pPr>
            <a:endParaRPr lang="ru-RU" sz="2400" b="1" dirty="0"/>
          </a:p>
          <a:p>
            <a:pPr algn="ctr"/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51200"/>
            <a:ext cx="2414424" cy="3219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120" y="3324116"/>
            <a:ext cx="2359737" cy="314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409"/>
            <a:ext cx="9144000" cy="927100"/>
          </a:xfrm>
          <a:custGeom>
            <a:avLst/>
            <a:gdLst/>
            <a:ahLst/>
            <a:cxnLst/>
            <a:rect l="l" t="t" r="r" b="b"/>
            <a:pathLst>
              <a:path w="9144000" h="927100">
                <a:moveTo>
                  <a:pt x="9144000" y="0"/>
                </a:moveTo>
                <a:lnTo>
                  <a:pt x="0" y="0"/>
                </a:lnTo>
                <a:lnTo>
                  <a:pt x="0" y="926591"/>
                </a:lnTo>
                <a:lnTo>
                  <a:pt x="9144000" y="926591"/>
                </a:lnTo>
                <a:lnTo>
                  <a:pt x="9144000" y="0"/>
                </a:lnTo>
                <a:close/>
              </a:path>
            </a:pathLst>
          </a:custGeom>
          <a:solidFill>
            <a:srgbClr val="096CB4"/>
          </a:solidFill>
        </p:spPr>
        <p:txBody>
          <a:bodyPr wrap="square" lIns="0" tIns="0" rIns="0" bIns="0" rtlCol="0"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КИНЕЗОТЕРАПИЯ в ЦКР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7276" y="334136"/>
            <a:ext cx="735256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rebuchet MS"/>
              <a:cs typeface="Trebuchet MS"/>
            </a:endParaRPr>
          </a:p>
        </p:txBody>
      </p:sp>
      <p:sp>
        <p:nvSpPr>
          <p:cNvPr id="8" name="AutoShape 2" descr="Васильева Людмила Фёдоров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Васильева Людмила Фёдоров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9844" y="947085"/>
            <a:ext cx="860742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Механотерапия с использованием блочных систем </a:t>
            </a:r>
            <a:r>
              <a:rPr lang="en-US" sz="2400" b="1" dirty="0" smtClean="0"/>
              <a:t>DAVID</a:t>
            </a:r>
            <a:endParaRPr lang="ru-RU" sz="2400" b="1" dirty="0" smtClean="0"/>
          </a:p>
          <a:p>
            <a:endParaRPr lang="ru-RU" sz="1000" b="1" dirty="0" smtClean="0"/>
          </a:p>
          <a:p>
            <a:pPr algn="ctr"/>
            <a:r>
              <a:rPr lang="ru-RU" sz="2400" b="1" dirty="0" smtClean="0"/>
              <a:t>Достоинства</a:t>
            </a:r>
          </a:p>
          <a:p>
            <a:endParaRPr lang="ru-RU" sz="1000" b="1" dirty="0" smtClean="0"/>
          </a:p>
          <a:p>
            <a:pPr marL="342900" indent="-342900">
              <a:buFontTx/>
              <a:buChar char="-"/>
            </a:pPr>
            <a:r>
              <a:rPr lang="ru-RU" b="1" dirty="0" smtClean="0"/>
              <a:t>Наличие строго отстроенной геометрии движений;</a:t>
            </a:r>
          </a:p>
          <a:p>
            <a:pPr marL="342900" indent="-342900">
              <a:buFontTx/>
              <a:buChar char="-"/>
            </a:pPr>
            <a:r>
              <a:rPr lang="ru-RU" b="1" dirty="0" smtClean="0"/>
              <a:t>Возможность проведения точной оценки эффективности тренировок;</a:t>
            </a:r>
          </a:p>
          <a:p>
            <a:pPr algn="ctr"/>
            <a:endParaRPr lang="ru-RU" sz="800" b="1" dirty="0" smtClean="0"/>
          </a:p>
          <a:p>
            <a:pPr algn="ctr"/>
            <a:r>
              <a:rPr lang="ru-RU" sz="2400" b="1" dirty="0" smtClean="0"/>
              <a:t>Недостатки</a:t>
            </a:r>
          </a:p>
          <a:p>
            <a:pPr algn="ctr"/>
            <a:endParaRPr lang="ru-RU" sz="900" b="1" dirty="0" smtClean="0"/>
          </a:p>
          <a:p>
            <a:pPr marL="342900" indent="-342900">
              <a:buFontTx/>
              <a:buChar char="-"/>
            </a:pPr>
            <a:r>
              <a:rPr lang="ru-RU" b="1" dirty="0" smtClean="0"/>
              <a:t>Тренировки в условиях концентрических мышечных сокращений;</a:t>
            </a:r>
          </a:p>
          <a:p>
            <a:pPr marL="342900" indent="-342900">
              <a:buFontTx/>
              <a:buChar char="-"/>
            </a:pPr>
            <a:r>
              <a:rPr lang="ru-RU" b="1" dirty="0" smtClean="0"/>
              <a:t>Воздействие на задние и боковые группы мышц спины, отсутствие упражнений на передние группы мышц туловища, верхние и нижние конечности;</a:t>
            </a:r>
          </a:p>
          <a:p>
            <a:pPr marL="342900" indent="-342900">
              <a:buFontTx/>
              <a:buChar char="-"/>
            </a:pPr>
            <a:r>
              <a:rPr lang="ru-RU" b="1" dirty="0" smtClean="0"/>
              <a:t>Отсутствие возможности для самостоятельных тренировок без помощи инструктора.</a:t>
            </a:r>
          </a:p>
          <a:p>
            <a:endParaRPr lang="ru-RU" sz="2400" b="1" dirty="0" smtClean="0"/>
          </a:p>
          <a:p>
            <a:pPr algn="ctr"/>
            <a:endParaRPr lang="ru-RU" sz="2400" b="1" dirty="0"/>
          </a:p>
          <a:p>
            <a:r>
              <a:rPr lang="ru-RU" sz="2300" b="1" dirty="0" smtClean="0"/>
              <a:t> </a:t>
            </a:r>
            <a:endParaRPr lang="ru-RU" sz="2400" b="1" dirty="0" smtClean="0"/>
          </a:p>
          <a:p>
            <a:pPr indent="-342900">
              <a:buFontTx/>
              <a:buChar char="-"/>
            </a:pPr>
            <a:endParaRPr lang="ru-RU" sz="2400" b="1" dirty="0" smtClean="0"/>
          </a:p>
          <a:p>
            <a:pPr marL="342900" indent="-342900">
              <a:buFontTx/>
              <a:buChar char="-"/>
            </a:pPr>
            <a:endParaRPr lang="ru-RU" sz="2400" b="1" dirty="0"/>
          </a:p>
          <a:p>
            <a:pPr algn="ctr"/>
            <a:endParaRPr lang="ru-RU" sz="2400" b="1" dirty="0"/>
          </a:p>
        </p:txBody>
      </p:sp>
      <p:pic>
        <p:nvPicPr>
          <p:cNvPr id="1026" name="Picture 2" descr="C:\Users\a.k.dolgushin\Desktop\Самара\Фото\IMG_20230921_0928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3" y="4572000"/>
            <a:ext cx="2874757" cy="215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.k.dolgushin\Desktop\Самара\Фото\IMG_20230921_0928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779" y="4572000"/>
            <a:ext cx="1937769" cy="215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.k.dolgushin\Desktop\Самара\Фото\IMG_20230921_0928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766916"/>
            <a:ext cx="2354977" cy="176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45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409"/>
            <a:ext cx="9144000" cy="927100"/>
          </a:xfrm>
          <a:custGeom>
            <a:avLst/>
            <a:gdLst/>
            <a:ahLst/>
            <a:cxnLst/>
            <a:rect l="l" t="t" r="r" b="b"/>
            <a:pathLst>
              <a:path w="9144000" h="927100">
                <a:moveTo>
                  <a:pt x="9144000" y="0"/>
                </a:moveTo>
                <a:lnTo>
                  <a:pt x="0" y="0"/>
                </a:lnTo>
                <a:lnTo>
                  <a:pt x="0" y="926591"/>
                </a:lnTo>
                <a:lnTo>
                  <a:pt x="9144000" y="926591"/>
                </a:lnTo>
                <a:lnTo>
                  <a:pt x="9144000" y="0"/>
                </a:lnTo>
                <a:close/>
              </a:path>
            </a:pathLst>
          </a:custGeom>
          <a:solidFill>
            <a:srgbClr val="096CB4"/>
          </a:solidFill>
        </p:spPr>
        <p:txBody>
          <a:bodyPr wrap="square" lIns="0" tIns="0" rIns="0" bIns="0" rtlCol="0"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КИНЕЗОТЕРАПИЯ в ЦКР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7276" y="334136"/>
            <a:ext cx="735256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rebuchet MS"/>
              <a:cs typeface="Trebuchet MS"/>
            </a:endParaRPr>
          </a:p>
        </p:txBody>
      </p:sp>
      <p:sp>
        <p:nvSpPr>
          <p:cNvPr id="8" name="AutoShape 2" descr="Васильева Людмила Фёдоров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Васильева Людмила Фёдоров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7975" y="1286636"/>
            <a:ext cx="853122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Показаниями к применению </a:t>
            </a:r>
            <a:r>
              <a:rPr lang="ru-RU" sz="2400" b="1" dirty="0" smtClean="0"/>
              <a:t>данных методик </a:t>
            </a:r>
            <a:r>
              <a:rPr lang="ru-RU" sz="2400" b="1" dirty="0" err="1" smtClean="0"/>
              <a:t>кинезотерапии</a:t>
            </a:r>
            <a:r>
              <a:rPr lang="ru-RU" sz="2400" b="1" dirty="0" smtClean="0"/>
              <a:t>:</a:t>
            </a:r>
          </a:p>
          <a:p>
            <a:endParaRPr lang="ru-RU" sz="1000" b="1" dirty="0" smtClean="0"/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состояния </a:t>
            </a:r>
            <a:r>
              <a:rPr lang="ru-RU" sz="2000" b="1" dirty="0"/>
              <a:t>после хирургических вмешательствах на конечностях (через 2—3 недели), в том числе после замены суставов любого </a:t>
            </a:r>
            <a:r>
              <a:rPr lang="ru-RU" sz="2000" b="1" dirty="0" smtClean="0"/>
              <a:t>вида</a:t>
            </a:r>
          </a:p>
          <a:p>
            <a:pPr marL="285750" indent="-285750">
              <a:buFontTx/>
              <a:buChar char="-"/>
            </a:pPr>
            <a:endParaRPr lang="ru-RU" sz="800" b="1" dirty="0" smtClean="0"/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бытовой </a:t>
            </a:r>
            <a:r>
              <a:rPr lang="ru-RU" sz="2000" b="1" dirty="0"/>
              <a:t>и спортивной травмы (переломы, </a:t>
            </a:r>
            <a:r>
              <a:rPr lang="ru-RU" sz="2000" b="1" dirty="0" err="1"/>
              <a:t>синовиты</a:t>
            </a:r>
            <a:r>
              <a:rPr lang="ru-RU" sz="2000" b="1" dirty="0"/>
              <a:t>, контрактуры, ушибы</a:t>
            </a:r>
            <a:r>
              <a:rPr lang="ru-RU" sz="2000" b="1" dirty="0" smtClean="0"/>
              <a:t>)</a:t>
            </a:r>
          </a:p>
          <a:p>
            <a:pPr marL="285750" indent="-285750">
              <a:buFontTx/>
              <a:buChar char="-"/>
            </a:pPr>
            <a:endParaRPr lang="ru-RU" sz="800" b="1" dirty="0" smtClean="0"/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хирургического </a:t>
            </a:r>
            <a:r>
              <a:rPr lang="ru-RU" sz="2000" b="1" dirty="0"/>
              <a:t>лечения периферических нервов (туннельные синдромы, </a:t>
            </a:r>
            <a:r>
              <a:rPr lang="ru-RU" sz="2000" b="1" dirty="0" err="1"/>
              <a:t>нейропатии</a:t>
            </a:r>
            <a:r>
              <a:rPr lang="ru-RU" sz="2000" b="1" dirty="0"/>
              <a:t>, синдром “запястного” канала, </a:t>
            </a:r>
            <a:r>
              <a:rPr lang="ru-RU" sz="2000" b="1" dirty="0" smtClean="0"/>
              <a:t>парезы)</a:t>
            </a:r>
          </a:p>
          <a:p>
            <a:pPr marL="285750" indent="-285750">
              <a:buFontTx/>
              <a:buChar char="-"/>
            </a:pPr>
            <a:endParaRPr lang="ru-RU" sz="800" b="1" dirty="0"/>
          </a:p>
          <a:p>
            <a:pPr marL="285750" indent="-285750">
              <a:buFontTx/>
              <a:buChar char="-"/>
            </a:pPr>
            <a:r>
              <a:rPr lang="ru-RU" sz="2000" b="1" dirty="0"/>
              <a:t>О</a:t>
            </a:r>
            <a:r>
              <a:rPr lang="ru-RU" sz="2000" b="1" dirty="0" smtClean="0"/>
              <a:t>стеохондроз</a:t>
            </a:r>
            <a:r>
              <a:rPr lang="ru-RU" sz="2000" b="1" dirty="0"/>
              <a:t> позвоночника (</a:t>
            </a:r>
            <a:r>
              <a:rPr lang="ru-RU" sz="2000" b="1" dirty="0" err="1"/>
              <a:t>дорсалгия</a:t>
            </a:r>
            <a:r>
              <a:rPr lang="ru-RU" sz="2000" b="1" dirty="0"/>
              <a:t>, грыжи межпозвонковых дисков с рефлекторно-мышечными синдромами, нестабильность сегментов </a:t>
            </a:r>
            <a:r>
              <a:rPr lang="ru-RU" sz="2000" b="1" dirty="0" smtClean="0"/>
              <a:t>позвоночника шейного </a:t>
            </a:r>
            <a:r>
              <a:rPr lang="ru-RU" sz="2000" b="1" dirty="0"/>
              <a:t>и пояснично-крестцового отделов</a:t>
            </a:r>
            <a:r>
              <a:rPr lang="ru-RU" sz="2000" b="1" dirty="0" smtClean="0"/>
              <a:t>)</a:t>
            </a:r>
          </a:p>
          <a:p>
            <a:pPr marL="285750" indent="-285750">
              <a:buFontTx/>
              <a:buChar char="-"/>
            </a:pPr>
            <a:endParaRPr lang="ru-RU" sz="800" b="1" dirty="0" smtClean="0"/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Асептические </a:t>
            </a:r>
            <a:r>
              <a:rPr lang="ru-RU" sz="2000" b="1" dirty="0"/>
              <a:t>некрозы костей и суставов, </a:t>
            </a:r>
            <a:r>
              <a:rPr lang="ru-RU" sz="2000" b="1" dirty="0" err="1"/>
              <a:t>коксартроз</a:t>
            </a:r>
            <a:r>
              <a:rPr lang="ru-RU" sz="2000" b="1" dirty="0"/>
              <a:t>, </a:t>
            </a:r>
            <a:r>
              <a:rPr lang="ru-RU" sz="2000" b="1" dirty="0" err="1" smtClean="0"/>
              <a:t>гонартроз</a:t>
            </a:r>
            <a:r>
              <a:rPr lang="ru-RU" sz="2000" b="1" dirty="0"/>
              <a:t> I—II</a:t>
            </a:r>
            <a:r>
              <a:rPr lang="en-US" sz="2000" b="1" dirty="0"/>
              <a:t>I</a:t>
            </a:r>
            <a:r>
              <a:rPr lang="ru-RU" sz="2000" b="1" dirty="0"/>
              <a:t> </a:t>
            </a:r>
            <a:r>
              <a:rPr lang="ru-RU" sz="2000" b="1" dirty="0" smtClean="0"/>
              <a:t>степени</a:t>
            </a:r>
          </a:p>
          <a:p>
            <a:pPr marL="285750" indent="-285750">
              <a:buFontTx/>
              <a:buChar char="-"/>
            </a:pPr>
            <a:endParaRPr lang="ru-RU" sz="800" b="1" dirty="0" smtClean="0"/>
          </a:p>
          <a:p>
            <a:pPr marL="285750" indent="-285750">
              <a:buFontTx/>
              <a:buChar char="-"/>
            </a:pPr>
            <a:r>
              <a:rPr lang="ru-RU" sz="2000" b="1" dirty="0"/>
              <a:t>П</a:t>
            </a:r>
            <a:r>
              <a:rPr lang="ru-RU" sz="2000" b="1" dirty="0" smtClean="0"/>
              <a:t>лече-лопаточный периартрит</a:t>
            </a:r>
          </a:p>
        </p:txBody>
      </p:sp>
    </p:spTree>
    <p:extLst>
      <p:ext uri="{BB962C8B-B14F-4D97-AF65-F5344CB8AC3E}">
        <p14:creationId xmlns:p14="http://schemas.microsoft.com/office/powerpoint/2010/main" val="35126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409"/>
            <a:ext cx="9144000" cy="927100"/>
          </a:xfrm>
          <a:custGeom>
            <a:avLst/>
            <a:gdLst/>
            <a:ahLst/>
            <a:cxnLst/>
            <a:rect l="l" t="t" r="r" b="b"/>
            <a:pathLst>
              <a:path w="9144000" h="927100">
                <a:moveTo>
                  <a:pt x="9144000" y="0"/>
                </a:moveTo>
                <a:lnTo>
                  <a:pt x="0" y="0"/>
                </a:lnTo>
                <a:lnTo>
                  <a:pt x="0" y="926591"/>
                </a:lnTo>
                <a:lnTo>
                  <a:pt x="9144000" y="926591"/>
                </a:lnTo>
                <a:lnTo>
                  <a:pt x="9144000" y="0"/>
                </a:lnTo>
                <a:close/>
              </a:path>
            </a:pathLst>
          </a:custGeom>
          <a:solidFill>
            <a:srgbClr val="096CB4"/>
          </a:solidFill>
        </p:spPr>
        <p:txBody>
          <a:bodyPr wrap="square" lIns="0" tIns="0" rIns="0" bIns="0" rtlCol="0"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КИНЕЗОТЕРАПИЯ в ЦКР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7276" y="334136"/>
            <a:ext cx="735256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rebuchet MS"/>
              <a:cs typeface="Trebuchet MS"/>
            </a:endParaRPr>
          </a:p>
        </p:txBody>
      </p:sp>
      <p:sp>
        <p:nvSpPr>
          <p:cNvPr id="8" name="AutoShape 2" descr="Васильева Людмила Фёдоров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Васильева Людмила Фёдоров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7675" y="1447800"/>
            <a:ext cx="853122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Показаниями к применению </a:t>
            </a:r>
            <a:r>
              <a:rPr lang="ru-RU" sz="2400" b="1" dirty="0" smtClean="0"/>
              <a:t>данных методик </a:t>
            </a:r>
            <a:r>
              <a:rPr lang="ru-RU" sz="2400" b="1" dirty="0" err="1" smtClean="0"/>
              <a:t>кинезотерапии</a:t>
            </a:r>
            <a:r>
              <a:rPr lang="ru-RU" sz="2400" b="1" dirty="0" smtClean="0"/>
              <a:t>:</a:t>
            </a:r>
          </a:p>
          <a:p>
            <a:pPr algn="ctr"/>
            <a:endParaRPr lang="ru-RU" sz="2400" b="1" dirty="0" smtClean="0"/>
          </a:p>
          <a:p>
            <a:endParaRPr lang="ru-RU" sz="1000" b="1" dirty="0" smtClean="0"/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Сколиоз</a:t>
            </a:r>
            <a:r>
              <a:rPr lang="ru-RU" sz="2000" b="1" dirty="0"/>
              <a:t>, нарушение </a:t>
            </a:r>
            <a:r>
              <a:rPr lang="ru-RU" sz="2000" b="1" dirty="0" smtClean="0"/>
              <a:t>осанки</a:t>
            </a:r>
          </a:p>
          <a:p>
            <a:pPr marL="285750" indent="-285750">
              <a:buFontTx/>
              <a:buChar char="-"/>
            </a:pPr>
            <a:endParaRPr lang="ru-RU" sz="800" b="1" dirty="0" smtClean="0"/>
          </a:p>
          <a:p>
            <a:pPr marL="285750" indent="-285750">
              <a:buFontTx/>
              <a:buChar char="-"/>
            </a:pPr>
            <a:r>
              <a:rPr lang="ru-RU" sz="2000" b="1" dirty="0" err="1" smtClean="0"/>
              <a:t>Полинейропатии</a:t>
            </a:r>
            <a:r>
              <a:rPr lang="ru-RU" sz="2000" b="1" dirty="0"/>
              <a:t> различного генеза, в том числе </a:t>
            </a:r>
            <a:r>
              <a:rPr lang="ru-RU" sz="2000" b="1" dirty="0" smtClean="0"/>
              <a:t>наследственные</a:t>
            </a:r>
          </a:p>
          <a:p>
            <a:pPr marL="285750" indent="-285750">
              <a:buFontTx/>
              <a:buChar char="-"/>
            </a:pPr>
            <a:endParaRPr lang="ru-RU" sz="800" b="1" dirty="0" smtClean="0"/>
          </a:p>
          <a:p>
            <a:pPr marL="285750" indent="-285750">
              <a:buFontTx/>
              <a:buChar char="-"/>
            </a:pPr>
            <a:r>
              <a:rPr lang="ru-RU" sz="2000" b="1" dirty="0"/>
              <a:t>Ц</a:t>
            </a:r>
            <a:r>
              <a:rPr lang="ru-RU" sz="2000" b="1" dirty="0" smtClean="0"/>
              <a:t>ентральные </a:t>
            </a:r>
            <a:r>
              <a:rPr lang="ru-RU" sz="2000" b="1" dirty="0"/>
              <a:t>и периферические параличи и </a:t>
            </a:r>
            <a:r>
              <a:rPr lang="ru-RU" sz="2000" b="1" dirty="0" smtClean="0"/>
              <a:t>парезы</a:t>
            </a:r>
          </a:p>
          <a:p>
            <a:pPr marL="285750" indent="-285750">
              <a:buFontTx/>
              <a:buChar char="-"/>
            </a:pPr>
            <a:endParaRPr lang="ru-RU" sz="800" b="1" dirty="0" smtClean="0"/>
          </a:p>
          <a:p>
            <a:pPr marL="285750" indent="-285750">
              <a:buFontTx/>
              <a:buChar char="-"/>
            </a:pPr>
            <a:r>
              <a:rPr lang="ru-RU" sz="2000" b="1" dirty="0"/>
              <a:t>Б</a:t>
            </a:r>
            <a:r>
              <a:rPr lang="ru-RU" sz="2000" b="1" dirty="0" smtClean="0"/>
              <a:t>олевые </a:t>
            </a:r>
            <a:r>
              <a:rPr lang="ru-RU" sz="2000" b="1" dirty="0"/>
              <a:t>ощущения в области крупных суставов и позвоночника с функциональными </a:t>
            </a:r>
            <a:r>
              <a:rPr lang="ru-RU" sz="2000" b="1" dirty="0" smtClean="0"/>
              <a:t>нарушениями</a:t>
            </a:r>
          </a:p>
          <a:p>
            <a:pPr marL="285750" indent="-285750">
              <a:buFontTx/>
              <a:buChar char="-"/>
            </a:pPr>
            <a:endParaRPr lang="ru-RU" sz="800" b="1" dirty="0" smtClean="0"/>
          </a:p>
          <a:p>
            <a:pPr marL="285750" indent="-285750">
              <a:buFontTx/>
              <a:buChar char="-"/>
            </a:pPr>
            <a:r>
              <a:rPr lang="ru-RU" sz="2000" b="1" dirty="0"/>
              <a:t>С</a:t>
            </a:r>
            <a:r>
              <a:rPr lang="ru-RU" sz="2000" b="1" dirty="0" smtClean="0"/>
              <a:t>индром </a:t>
            </a:r>
            <a:r>
              <a:rPr lang="ru-RU" sz="2000" b="1" dirty="0"/>
              <a:t>хронической </a:t>
            </a:r>
            <a:r>
              <a:rPr lang="ru-RU" sz="2000" b="1" dirty="0" smtClean="0"/>
              <a:t>усталости</a:t>
            </a:r>
          </a:p>
          <a:p>
            <a:pPr marL="285750" indent="-285750">
              <a:buFontTx/>
              <a:buChar char="-"/>
            </a:pPr>
            <a:endParaRPr lang="ru-RU" sz="800" b="1" dirty="0" smtClean="0"/>
          </a:p>
          <a:p>
            <a:pPr marL="285750" indent="-285750">
              <a:buFontTx/>
              <a:buChar char="-"/>
            </a:pPr>
            <a:r>
              <a:rPr lang="ru-RU" sz="2000" b="1" dirty="0"/>
              <a:t>М</a:t>
            </a:r>
            <a:r>
              <a:rPr lang="ru-RU" sz="2000" b="1" dirty="0" smtClean="0"/>
              <a:t>ышечная недостаточность</a:t>
            </a:r>
          </a:p>
          <a:p>
            <a:pPr marL="285750" indent="-285750">
              <a:buFontTx/>
              <a:buChar char="-"/>
            </a:pPr>
            <a:endParaRPr lang="ru-RU" sz="800" b="1" dirty="0" smtClean="0"/>
          </a:p>
          <a:p>
            <a:pPr marL="285750" indent="-285750">
              <a:buFontTx/>
              <a:buChar char="-"/>
            </a:pPr>
            <a:r>
              <a:rPr lang="ru-RU" sz="2000" b="1" dirty="0" smtClean="0"/>
              <a:t>Ожирение</a:t>
            </a:r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1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3762" y="0"/>
            <a:ext cx="8270237" cy="927100"/>
          </a:xfrm>
          <a:custGeom>
            <a:avLst/>
            <a:gdLst/>
            <a:ahLst/>
            <a:cxnLst/>
            <a:rect l="l" t="t" r="r" b="b"/>
            <a:pathLst>
              <a:path w="9144000" h="927100">
                <a:moveTo>
                  <a:pt x="9144000" y="0"/>
                </a:moveTo>
                <a:lnTo>
                  <a:pt x="0" y="0"/>
                </a:lnTo>
                <a:lnTo>
                  <a:pt x="0" y="926591"/>
                </a:lnTo>
                <a:lnTo>
                  <a:pt x="9144000" y="926591"/>
                </a:lnTo>
                <a:lnTo>
                  <a:pt x="9144000" y="0"/>
                </a:lnTo>
                <a:close/>
              </a:path>
            </a:pathLst>
          </a:custGeom>
          <a:solidFill>
            <a:srgbClr val="096CB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27276" y="334136"/>
            <a:ext cx="7352563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ru-RU" sz="2000" b="1" spc="180" dirty="0" smtClean="0">
                <a:solidFill>
                  <a:srgbClr val="FFFFFF"/>
                </a:solidFill>
                <a:latin typeface="Trebuchet MS"/>
                <a:cs typeface="Trebuchet MS"/>
              </a:rPr>
              <a:t>ФИЛОСОФИЯ РЕАБИЛИТАЦИИ В ЦКР</a:t>
            </a:r>
            <a:endParaRPr sz="2000" dirty="0">
              <a:latin typeface="Trebuchet MS"/>
              <a:cs typeface="Trebuchet M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0"/>
            <a:ext cx="5105400" cy="487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409"/>
            <a:ext cx="9144000" cy="927100"/>
          </a:xfrm>
          <a:custGeom>
            <a:avLst/>
            <a:gdLst/>
            <a:ahLst/>
            <a:cxnLst/>
            <a:rect l="l" t="t" r="r" b="b"/>
            <a:pathLst>
              <a:path w="9144000" h="927100">
                <a:moveTo>
                  <a:pt x="9144000" y="0"/>
                </a:moveTo>
                <a:lnTo>
                  <a:pt x="0" y="0"/>
                </a:lnTo>
                <a:lnTo>
                  <a:pt x="0" y="926591"/>
                </a:lnTo>
                <a:lnTo>
                  <a:pt x="9144000" y="926591"/>
                </a:lnTo>
                <a:lnTo>
                  <a:pt x="9144000" y="0"/>
                </a:lnTo>
                <a:close/>
              </a:path>
            </a:pathLst>
          </a:custGeom>
          <a:solidFill>
            <a:srgbClr val="096CB4"/>
          </a:solidFill>
        </p:spPr>
        <p:txBody>
          <a:bodyPr wrap="square" lIns="0" tIns="0" rIns="0" bIns="0" rtlCol="0"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КИНЕЗОТЕРАПИЯ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7276" y="334136"/>
            <a:ext cx="735256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rebuchet MS"/>
              <a:cs typeface="Trebuchet M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A242D49-0D91-4EF5-A7ED-5A324E8E168F}"/>
              </a:ext>
            </a:extLst>
          </p:cNvPr>
          <p:cNvSpPr txBox="1"/>
          <p:nvPr/>
        </p:nvSpPr>
        <p:spPr>
          <a:xfrm>
            <a:off x="368053" y="2209799"/>
            <a:ext cx="840789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Кине́зитерапи́я</a:t>
            </a:r>
            <a:r>
              <a:rPr lang="ru-RU" sz="2400" dirty="0"/>
              <a:t> (</a:t>
            </a:r>
            <a:r>
              <a:rPr lang="ru-RU" sz="2400" dirty="0" err="1"/>
              <a:t>кинезиотерапи́я</a:t>
            </a:r>
            <a:r>
              <a:rPr lang="ru-RU" sz="2400" dirty="0"/>
              <a:t>, </a:t>
            </a:r>
            <a:r>
              <a:rPr lang="ru-RU" sz="2400" dirty="0" err="1"/>
              <a:t>кинезотерапи́я</a:t>
            </a:r>
            <a:r>
              <a:rPr lang="ru-RU" sz="2400" dirty="0"/>
              <a:t>, от греч</a:t>
            </a:r>
            <a:r>
              <a:rPr lang="ru-RU" sz="2400" dirty="0" smtClean="0"/>
              <a:t>.</a:t>
            </a:r>
            <a:r>
              <a:rPr lang="ru-RU" sz="2400" dirty="0"/>
              <a:t> — «</a:t>
            </a:r>
            <a:r>
              <a:rPr lang="ru-RU" sz="2400" dirty="0" smtClean="0"/>
              <a:t>движение» и</a:t>
            </a:r>
            <a:r>
              <a:rPr lang="ru-RU" sz="2400" dirty="0"/>
              <a:t> — «лечение</a:t>
            </a:r>
            <a:r>
              <a:rPr lang="ru-RU" sz="2400" dirty="0" smtClean="0"/>
              <a:t>»</a:t>
            </a:r>
            <a:r>
              <a:rPr lang="ru-RU" sz="2400" dirty="0"/>
              <a:t> англ. </a:t>
            </a:r>
            <a:r>
              <a:rPr lang="ru-RU" sz="2400" i="1" dirty="0" err="1" smtClean="0"/>
              <a:t>kinesitherapy</a:t>
            </a:r>
            <a:r>
              <a:rPr lang="ru-RU" sz="2400" dirty="0" smtClean="0"/>
              <a:t>) </a:t>
            </a:r>
            <a:r>
              <a:rPr lang="ru-RU" sz="2400" dirty="0"/>
              <a:t>— реабилитационная </a:t>
            </a:r>
            <a:r>
              <a:rPr lang="ru-RU" sz="2400" dirty="0" smtClean="0"/>
              <a:t>методика, </a:t>
            </a:r>
            <a:r>
              <a:rPr lang="ru-RU" sz="2400" dirty="0"/>
              <a:t>вариант лечебной физической </a:t>
            </a:r>
            <a:r>
              <a:rPr lang="ru-RU" sz="2400" dirty="0" smtClean="0"/>
              <a:t>культуры.</a:t>
            </a:r>
            <a:r>
              <a:rPr lang="ru-RU" sz="2400" dirty="0"/>
              <a:t> 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300" dirty="0" smtClean="0"/>
              <a:t>Теоретической </a:t>
            </a:r>
            <a:r>
              <a:rPr lang="ru-RU" sz="2300" dirty="0"/>
              <a:t>основой </a:t>
            </a:r>
            <a:r>
              <a:rPr lang="ru-RU" sz="2300" dirty="0" err="1" smtClean="0"/>
              <a:t>кинезотерапии</a:t>
            </a:r>
            <a:r>
              <a:rPr lang="ru-RU" sz="2300" dirty="0"/>
              <a:t> </a:t>
            </a:r>
            <a:r>
              <a:rPr lang="ru-RU" sz="2300" dirty="0" smtClean="0"/>
              <a:t>является</a:t>
            </a:r>
            <a:r>
              <a:rPr lang="ru-RU" sz="2300" dirty="0"/>
              <a:t> </a:t>
            </a:r>
            <a:r>
              <a:rPr lang="ru-RU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КИНЕЗИОЛОГИЯ.</a:t>
            </a:r>
            <a:endParaRPr lang="ru-RU" sz="2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5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409"/>
            <a:ext cx="9144000" cy="927100"/>
          </a:xfrm>
          <a:custGeom>
            <a:avLst/>
            <a:gdLst/>
            <a:ahLst/>
            <a:cxnLst/>
            <a:rect l="l" t="t" r="r" b="b"/>
            <a:pathLst>
              <a:path w="9144000" h="927100">
                <a:moveTo>
                  <a:pt x="9144000" y="0"/>
                </a:moveTo>
                <a:lnTo>
                  <a:pt x="0" y="0"/>
                </a:lnTo>
                <a:lnTo>
                  <a:pt x="0" y="926591"/>
                </a:lnTo>
                <a:lnTo>
                  <a:pt x="9144000" y="926591"/>
                </a:lnTo>
                <a:lnTo>
                  <a:pt x="9144000" y="0"/>
                </a:lnTo>
                <a:close/>
              </a:path>
            </a:pathLst>
          </a:custGeom>
          <a:solidFill>
            <a:srgbClr val="096CB4"/>
          </a:solidFill>
        </p:spPr>
        <p:txBody>
          <a:bodyPr wrap="square" lIns="0" tIns="0" rIns="0" bIns="0" rtlCol="0"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КИНЕЗОТЕРАПИЯ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7276" y="334136"/>
            <a:ext cx="735256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rebuchet MS"/>
              <a:cs typeface="Trebuchet M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084"/>
            <a:ext cx="9144000" cy="591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409"/>
            <a:ext cx="9144000" cy="927100"/>
          </a:xfrm>
          <a:custGeom>
            <a:avLst/>
            <a:gdLst/>
            <a:ahLst/>
            <a:cxnLst/>
            <a:rect l="l" t="t" r="r" b="b"/>
            <a:pathLst>
              <a:path w="9144000" h="927100">
                <a:moveTo>
                  <a:pt x="9144000" y="0"/>
                </a:moveTo>
                <a:lnTo>
                  <a:pt x="0" y="0"/>
                </a:lnTo>
                <a:lnTo>
                  <a:pt x="0" y="926591"/>
                </a:lnTo>
                <a:lnTo>
                  <a:pt x="9144000" y="926591"/>
                </a:lnTo>
                <a:lnTo>
                  <a:pt x="9144000" y="0"/>
                </a:lnTo>
                <a:close/>
              </a:path>
            </a:pathLst>
          </a:custGeom>
          <a:solidFill>
            <a:srgbClr val="096CB4"/>
          </a:solidFill>
        </p:spPr>
        <p:txBody>
          <a:bodyPr wrap="square" lIns="0" tIns="0" rIns="0" bIns="0" rtlCol="0"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КИНЕЗОТЕРАПИЯ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7276" y="334136"/>
            <a:ext cx="735256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rebuchet MS"/>
              <a:cs typeface="Trebuchet M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286636"/>
            <a:ext cx="820875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</a:rPr>
              <a:t>ВНУТРИМЫШЕЧНЫЕ ПЕРИФЕРИЧЕСКИЕ «СЕРДЦА</a:t>
            </a:r>
            <a:r>
              <a:rPr lang="ru-RU" sz="2000" b="1" dirty="0" smtClean="0">
                <a:solidFill>
                  <a:srgbClr val="000000"/>
                </a:solidFill>
              </a:rPr>
              <a:t>»</a:t>
            </a:r>
          </a:p>
          <a:p>
            <a:endParaRPr lang="ru-RU" sz="2000" b="1" dirty="0">
              <a:solidFill>
                <a:srgbClr val="000000"/>
              </a:solidFill>
            </a:endParaRPr>
          </a:p>
          <a:p>
            <a:r>
              <a:rPr lang="ru-RU" sz="2000" dirty="0">
                <a:solidFill>
                  <a:srgbClr val="000000"/>
                </a:solidFill>
              </a:rPr>
              <a:t>С</a:t>
            </a:r>
            <a:r>
              <a:rPr lang="ru-RU" sz="2000" dirty="0" smtClean="0">
                <a:solidFill>
                  <a:srgbClr val="000000"/>
                </a:solidFill>
              </a:rPr>
              <a:t>келетные </a:t>
            </a:r>
            <a:r>
              <a:rPr lang="ru-RU" sz="2000" dirty="0">
                <a:solidFill>
                  <a:srgbClr val="000000"/>
                </a:solidFill>
              </a:rPr>
              <a:t>мышцы, которые не только являются потребителями крови как все органы, но и благодаря содержащимся в них </a:t>
            </a:r>
            <a:r>
              <a:rPr lang="ru-RU" sz="2000" dirty="0" err="1">
                <a:solidFill>
                  <a:srgbClr val="000000"/>
                </a:solidFill>
              </a:rPr>
              <a:t>микронасосам</a:t>
            </a:r>
            <a:r>
              <a:rPr lang="ru-RU" sz="2000" dirty="0">
                <a:solidFill>
                  <a:srgbClr val="000000"/>
                </a:solidFill>
              </a:rPr>
              <a:t> обладают</a:t>
            </a:r>
            <a:r>
              <a:rPr lang="ru-RU" sz="2000" b="1" dirty="0">
                <a:solidFill>
                  <a:srgbClr val="000000"/>
                </a:solidFill>
              </a:rPr>
              <a:t> </a:t>
            </a:r>
            <a:r>
              <a:rPr lang="ru-RU" sz="2000" b="1" dirty="0" err="1">
                <a:solidFill>
                  <a:srgbClr val="000000"/>
                </a:solidFill>
              </a:rPr>
              <a:t>присасывающе</a:t>
            </a:r>
            <a:r>
              <a:rPr lang="ru-RU" sz="2000" b="1" dirty="0">
                <a:solidFill>
                  <a:srgbClr val="000000"/>
                </a:solidFill>
              </a:rPr>
              <a:t>-нагнетательным </a:t>
            </a:r>
            <a:r>
              <a:rPr lang="ru-RU" sz="2000" dirty="0" smtClean="0">
                <a:solidFill>
                  <a:srgbClr val="000000"/>
                </a:solidFill>
              </a:rPr>
              <a:t>свойством; </a:t>
            </a:r>
          </a:p>
          <a:p>
            <a:endParaRPr lang="ru-RU" sz="2000" dirty="0" smtClean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При </a:t>
            </a:r>
            <a:r>
              <a:rPr lang="ru-RU" sz="2000" dirty="0">
                <a:solidFill>
                  <a:srgbClr val="000000"/>
                </a:solidFill>
              </a:rPr>
              <a:t>работе они присасывают к себе кровь с давлением до 10 мм рт. ст. и нагнетают в </a:t>
            </a:r>
            <a:r>
              <a:rPr lang="ru-RU" sz="2000" b="1" dirty="0">
                <a:solidFill>
                  <a:srgbClr val="000000"/>
                </a:solidFill>
              </a:rPr>
              <a:t>вену</a:t>
            </a:r>
            <a:r>
              <a:rPr lang="ru-RU" sz="2000" dirty="0">
                <a:solidFill>
                  <a:srgbClr val="000000"/>
                </a:solidFill>
              </a:rPr>
              <a:t> с давлением до 250 и более мм рт. ст., превышая </a:t>
            </a:r>
            <a:r>
              <a:rPr lang="ru-RU" sz="2000" b="1" dirty="0">
                <a:solidFill>
                  <a:srgbClr val="000000"/>
                </a:solidFill>
              </a:rPr>
              <a:t>максимальное артериальное давление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  <a:endParaRPr lang="ru-RU" sz="2000" dirty="0"/>
          </a:p>
          <a:p>
            <a:endParaRPr lang="ru-RU" sz="2000" dirty="0" smtClean="0">
              <a:solidFill>
                <a:srgbClr val="000000"/>
              </a:solidFill>
            </a:endParaRPr>
          </a:p>
          <a:p>
            <a:r>
              <a:rPr lang="ru-RU" sz="2000" dirty="0" smtClean="0">
                <a:solidFill>
                  <a:srgbClr val="000000"/>
                </a:solidFill>
              </a:rPr>
              <a:t>Будучи </a:t>
            </a:r>
            <a:r>
              <a:rPr lang="ru-RU" sz="2000" dirty="0">
                <a:solidFill>
                  <a:srgbClr val="000000"/>
                </a:solidFill>
              </a:rPr>
              <a:t>подключенными к искусственному кругу кровообращения, они самостоятельно при различных видах сокращения и даже растяжения способны осуществлять движение крови по этому кругу по образу и подобию сердца и представляют собой периферические «сердца». </a:t>
            </a:r>
            <a:endParaRPr lang="ru-RU" sz="2000" dirty="0" smtClean="0">
              <a:solidFill>
                <a:srgbClr val="000000"/>
              </a:solidFill>
            </a:endParaRPr>
          </a:p>
          <a:p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5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409"/>
            <a:ext cx="9144000" cy="927100"/>
          </a:xfrm>
          <a:custGeom>
            <a:avLst/>
            <a:gdLst/>
            <a:ahLst/>
            <a:cxnLst/>
            <a:rect l="l" t="t" r="r" b="b"/>
            <a:pathLst>
              <a:path w="9144000" h="927100">
                <a:moveTo>
                  <a:pt x="9144000" y="0"/>
                </a:moveTo>
                <a:lnTo>
                  <a:pt x="0" y="0"/>
                </a:lnTo>
                <a:lnTo>
                  <a:pt x="0" y="926591"/>
                </a:lnTo>
                <a:lnTo>
                  <a:pt x="9144000" y="926591"/>
                </a:lnTo>
                <a:lnTo>
                  <a:pt x="9144000" y="0"/>
                </a:lnTo>
                <a:close/>
              </a:path>
            </a:pathLst>
          </a:custGeom>
          <a:solidFill>
            <a:srgbClr val="096CB4"/>
          </a:solidFill>
        </p:spPr>
        <p:txBody>
          <a:bodyPr wrap="square" lIns="0" tIns="0" rIns="0" bIns="0" rtlCol="0"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КИНЕЗОТЕРАПИЯ в ЦКР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7276" y="334136"/>
            <a:ext cx="735256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rebuchet MS"/>
              <a:cs typeface="Trebuchet MS"/>
            </a:endParaRPr>
          </a:p>
        </p:txBody>
      </p:sp>
      <p:sp>
        <p:nvSpPr>
          <p:cNvPr id="8" name="AutoShape 2" descr="Васильева Людмила Фёдоров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Васильева Людмила Фёдоров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68287" y="1212481"/>
            <a:ext cx="8607425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ВИДЫ КИНЕЗОТЕРАПИИ в ЦКР</a:t>
            </a:r>
          </a:p>
          <a:p>
            <a:pPr algn="ctr"/>
            <a:endParaRPr lang="ru-RU" sz="2400" b="1" dirty="0"/>
          </a:p>
          <a:p>
            <a:r>
              <a:rPr lang="ru-RU" sz="2300" b="1" dirty="0" smtClean="0"/>
              <a:t> ПАССИВНАЯ разработка суставов на аппаратах типа </a:t>
            </a:r>
            <a:r>
              <a:rPr lang="en-US" sz="2300" b="1" dirty="0" smtClean="0"/>
              <a:t>ARTRAMOT</a:t>
            </a:r>
          </a:p>
          <a:p>
            <a:endParaRPr lang="en-US" sz="2400" b="1" dirty="0"/>
          </a:p>
          <a:p>
            <a:r>
              <a:rPr lang="ru-RU" sz="2400" b="1" dirty="0" smtClean="0"/>
              <a:t>АКТИВНЫЕ методы </a:t>
            </a:r>
            <a:r>
              <a:rPr lang="ru-RU" sz="2400" b="1" dirty="0" err="1" smtClean="0"/>
              <a:t>кинезотерапии</a:t>
            </a:r>
            <a:r>
              <a:rPr lang="ru-RU" sz="2400" b="1" dirty="0" smtClean="0"/>
              <a:t>:</a:t>
            </a:r>
          </a:p>
          <a:p>
            <a:endParaRPr lang="ru-RU" sz="2400" b="1" dirty="0" smtClean="0"/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Лечебная физкультура;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Механотерапия на блоковых тренажерах типа МТБ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Система тренажеров </a:t>
            </a:r>
            <a:r>
              <a:rPr lang="en-US" sz="2400" b="1" dirty="0" smtClean="0"/>
              <a:t>DAVID</a:t>
            </a:r>
            <a:endParaRPr lang="ru-RU" sz="2400" b="1" dirty="0" smtClean="0"/>
          </a:p>
          <a:p>
            <a:pPr marL="342900" indent="-342900">
              <a:buFontTx/>
              <a:buChar char="-"/>
            </a:pPr>
            <a:r>
              <a:rPr lang="ru-RU" sz="2400" b="1" dirty="0" smtClean="0"/>
              <a:t>Система пассивно-активной разработки суставов </a:t>
            </a:r>
            <a:r>
              <a:rPr lang="en-US" sz="2400" b="1" dirty="0" smtClean="0"/>
              <a:t>BIODEX</a:t>
            </a:r>
          </a:p>
          <a:p>
            <a:pPr marL="342900" indent="-342900">
              <a:buFontTx/>
              <a:buChar char="-"/>
            </a:pPr>
            <a:endParaRPr lang="ru-RU" sz="2400" b="1" dirty="0" smtClean="0"/>
          </a:p>
          <a:p>
            <a:pPr indent="-342900">
              <a:buFontTx/>
              <a:buChar char="-"/>
            </a:pPr>
            <a:endParaRPr lang="ru-RU" sz="2400" b="1" dirty="0" smtClean="0"/>
          </a:p>
          <a:p>
            <a:pPr marL="342900" indent="-342900">
              <a:buFontTx/>
              <a:buChar char="-"/>
            </a:pPr>
            <a:endParaRPr lang="ru-RU" sz="2400" b="1" dirty="0"/>
          </a:p>
          <a:p>
            <a:pPr algn="ctr"/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437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409"/>
            <a:ext cx="9144000" cy="927100"/>
          </a:xfrm>
          <a:custGeom>
            <a:avLst/>
            <a:gdLst/>
            <a:ahLst/>
            <a:cxnLst/>
            <a:rect l="l" t="t" r="r" b="b"/>
            <a:pathLst>
              <a:path w="9144000" h="927100">
                <a:moveTo>
                  <a:pt x="9144000" y="0"/>
                </a:moveTo>
                <a:lnTo>
                  <a:pt x="0" y="0"/>
                </a:lnTo>
                <a:lnTo>
                  <a:pt x="0" y="926591"/>
                </a:lnTo>
                <a:lnTo>
                  <a:pt x="9144000" y="926591"/>
                </a:lnTo>
                <a:lnTo>
                  <a:pt x="9144000" y="0"/>
                </a:lnTo>
                <a:close/>
              </a:path>
            </a:pathLst>
          </a:custGeom>
          <a:solidFill>
            <a:srgbClr val="096CB4"/>
          </a:solidFill>
        </p:spPr>
        <p:txBody>
          <a:bodyPr wrap="square" lIns="0" tIns="0" rIns="0" bIns="0" rtlCol="0"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КИНЕЗОТЕРАПИЯ в ЦКР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7276" y="334136"/>
            <a:ext cx="735256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rebuchet MS"/>
              <a:cs typeface="Trebuchet MS"/>
            </a:endParaRPr>
          </a:p>
        </p:txBody>
      </p:sp>
      <p:sp>
        <p:nvSpPr>
          <p:cNvPr id="8" name="AutoShape 2" descr="Васильева Людмила Фёдоров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Васильева Людмила Фёдоров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68287" y="1212481"/>
            <a:ext cx="8607425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Механотерапия с использованием блочных систем</a:t>
            </a:r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r>
              <a:rPr lang="ru-RU" sz="2300" b="1" dirty="0" smtClean="0"/>
              <a:t> </a:t>
            </a:r>
            <a:endParaRPr lang="ru-RU" sz="2400" b="1" dirty="0" smtClean="0"/>
          </a:p>
          <a:p>
            <a:pPr indent="-342900">
              <a:buFontTx/>
              <a:buChar char="-"/>
            </a:pPr>
            <a:endParaRPr lang="ru-RU" sz="2400" b="1" dirty="0" smtClean="0"/>
          </a:p>
          <a:p>
            <a:pPr marL="342900" indent="-342900">
              <a:buFontTx/>
              <a:buChar char="-"/>
            </a:pPr>
            <a:endParaRPr lang="ru-RU" sz="2400" b="1" dirty="0"/>
          </a:p>
          <a:p>
            <a:pPr algn="ctr"/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2234612"/>
            <a:ext cx="4672758" cy="30653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700" y="2234611"/>
            <a:ext cx="2300325" cy="30272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5410200"/>
            <a:ext cx="2300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Вытяжение позвоночника на аппарате Густава </a:t>
            </a:r>
            <a:r>
              <a:rPr lang="ru-RU" sz="1400" dirty="0" err="1" smtClean="0"/>
              <a:t>Цандера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60375" y="5452975"/>
            <a:ext cx="4672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«Меридиан», универсальный механотерапевтический комплекс, Цюрих, Швейцария, 1918 г.</a:t>
            </a:r>
          </a:p>
        </p:txBody>
      </p:sp>
    </p:spTree>
    <p:extLst>
      <p:ext uri="{BB962C8B-B14F-4D97-AF65-F5344CB8AC3E}">
        <p14:creationId xmlns:p14="http://schemas.microsoft.com/office/powerpoint/2010/main" val="26551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409"/>
            <a:ext cx="9144000" cy="927100"/>
          </a:xfrm>
          <a:custGeom>
            <a:avLst/>
            <a:gdLst/>
            <a:ahLst/>
            <a:cxnLst/>
            <a:rect l="l" t="t" r="r" b="b"/>
            <a:pathLst>
              <a:path w="9144000" h="927100">
                <a:moveTo>
                  <a:pt x="9144000" y="0"/>
                </a:moveTo>
                <a:lnTo>
                  <a:pt x="0" y="0"/>
                </a:lnTo>
                <a:lnTo>
                  <a:pt x="0" y="926591"/>
                </a:lnTo>
                <a:lnTo>
                  <a:pt x="9144000" y="926591"/>
                </a:lnTo>
                <a:lnTo>
                  <a:pt x="9144000" y="0"/>
                </a:lnTo>
                <a:close/>
              </a:path>
            </a:pathLst>
          </a:custGeom>
          <a:solidFill>
            <a:srgbClr val="096CB4"/>
          </a:solidFill>
        </p:spPr>
        <p:txBody>
          <a:bodyPr wrap="square" lIns="0" tIns="0" rIns="0" bIns="0" rtlCol="0"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КИНЕЗОТЕРАПИЯ в ЦКР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7276" y="334136"/>
            <a:ext cx="735256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rebuchet MS"/>
              <a:cs typeface="Trebuchet MS"/>
            </a:endParaRPr>
          </a:p>
        </p:txBody>
      </p:sp>
      <p:sp>
        <p:nvSpPr>
          <p:cNvPr id="8" name="AutoShape 2" descr="Васильева Людмила Фёдоров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Васильева Людмила Фёдоров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9844" y="947085"/>
            <a:ext cx="8607425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Механотерапия с использованием блочных систем типа МТБ</a:t>
            </a:r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r>
              <a:rPr lang="ru-RU" sz="2300" b="1" dirty="0" smtClean="0"/>
              <a:t> </a:t>
            </a:r>
            <a:endParaRPr lang="ru-RU" sz="2400" b="1" dirty="0" smtClean="0"/>
          </a:p>
          <a:p>
            <a:pPr indent="-342900">
              <a:buFontTx/>
              <a:buChar char="-"/>
            </a:pPr>
            <a:endParaRPr lang="ru-RU" sz="2400" b="1" dirty="0" smtClean="0"/>
          </a:p>
          <a:p>
            <a:pPr marL="342900" indent="-342900">
              <a:buFontTx/>
              <a:buChar char="-"/>
            </a:pPr>
            <a:endParaRPr lang="ru-RU" sz="2400" b="1" dirty="0"/>
          </a:p>
          <a:p>
            <a:pPr algn="ctr"/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676400"/>
            <a:ext cx="6440324" cy="483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09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409"/>
            <a:ext cx="9144000" cy="927100"/>
          </a:xfrm>
          <a:custGeom>
            <a:avLst/>
            <a:gdLst/>
            <a:ahLst/>
            <a:cxnLst/>
            <a:rect l="l" t="t" r="r" b="b"/>
            <a:pathLst>
              <a:path w="9144000" h="927100">
                <a:moveTo>
                  <a:pt x="9144000" y="0"/>
                </a:moveTo>
                <a:lnTo>
                  <a:pt x="0" y="0"/>
                </a:lnTo>
                <a:lnTo>
                  <a:pt x="0" y="926591"/>
                </a:lnTo>
                <a:lnTo>
                  <a:pt x="9144000" y="926591"/>
                </a:lnTo>
                <a:lnTo>
                  <a:pt x="9144000" y="0"/>
                </a:lnTo>
                <a:close/>
              </a:path>
            </a:pathLst>
          </a:custGeom>
          <a:solidFill>
            <a:srgbClr val="096CB4"/>
          </a:solidFill>
        </p:spPr>
        <p:txBody>
          <a:bodyPr wrap="square" lIns="0" tIns="0" rIns="0" bIns="0" rtlCol="0"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КИНЕЗОТЕРАПИЯ в ЦКР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7276" y="334136"/>
            <a:ext cx="735256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rebuchet MS"/>
              <a:cs typeface="Trebuchet MS"/>
            </a:endParaRPr>
          </a:p>
        </p:txBody>
      </p:sp>
      <p:sp>
        <p:nvSpPr>
          <p:cNvPr id="8" name="AutoShape 2" descr="Васильева Людмила Фёдоров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Васильева Людмила Фёдоров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9844" y="947085"/>
            <a:ext cx="8607425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Механотерапия с использованием блочных систем типа МТБ</a:t>
            </a:r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/>
          </a:p>
          <a:p>
            <a:r>
              <a:rPr lang="ru-RU" sz="2300" b="1" dirty="0" smtClean="0"/>
              <a:t> </a:t>
            </a:r>
            <a:endParaRPr lang="ru-RU" sz="2400" b="1" dirty="0" smtClean="0"/>
          </a:p>
          <a:p>
            <a:pPr indent="-342900">
              <a:buFontTx/>
              <a:buChar char="-"/>
            </a:pPr>
            <a:endParaRPr lang="ru-RU" sz="2400" b="1" dirty="0" smtClean="0"/>
          </a:p>
          <a:p>
            <a:pPr marL="342900" indent="-342900">
              <a:buFontTx/>
              <a:buChar char="-"/>
            </a:pPr>
            <a:endParaRPr lang="ru-RU" sz="2400" b="1" dirty="0"/>
          </a:p>
          <a:p>
            <a:pPr algn="ctr"/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5" y="1428278"/>
            <a:ext cx="3886200" cy="5181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00584"/>
            <a:ext cx="386715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0409"/>
            <a:ext cx="9144000" cy="927100"/>
          </a:xfrm>
          <a:custGeom>
            <a:avLst/>
            <a:gdLst/>
            <a:ahLst/>
            <a:cxnLst/>
            <a:rect l="l" t="t" r="r" b="b"/>
            <a:pathLst>
              <a:path w="9144000" h="927100">
                <a:moveTo>
                  <a:pt x="9144000" y="0"/>
                </a:moveTo>
                <a:lnTo>
                  <a:pt x="0" y="0"/>
                </a:lnTo>
                <a:lnTo>
                  <a:pt x="0" y="926591"/>
                </a:lnTo>
                <a:lnTo>
                  <a:pt x="9144000" y="926591"/>
                </a:lnTo>
                <a:lnTo>
                  <a:pt x="9144000" y="0"/>
                </a:lnTo>
                <a:close/>
              </a:path>
            </a:pathLst>
          </a:custGeom>
          <a:solidFill>
            <a:srgbClr val="096CB4"/>
          </a:solidFill>
        </p:spPr>
        <p:txBody>
          <a:bodyPr wrap="square" lIns="0" tIns="0" rIns="0" bIns="0" rtlCol="0"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КИНЕЗОТЕРАПИЯ в ЦКР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7276" y="334136"/>
            <a:ext cx="735256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Trebuchet MS"/>
              <a:cs typeface="Trebuchet MS"/>
            </a:endParaRPr>
          </a:p>
        </p:txBody>
      </p:sp>
      <p:sp>
        <p:nvSpPr>
          <p:cNvPr id="8" name="AutoShape 2" descr="Васильева Людмила Фёдоров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Васильева Людмила Фёдоровн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12775" y="906691"/>
            <a:ext cx="860742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Механотерапия с использованием блочных систем типа МТБ</a:t>
            </a:r>
            <a:endParaRPr lang="ru-RU" sz="1100" b="1" dirty="0" smtClean="0"/>
          </a:p>
          <a:p>
            <a:pPr algn="ctr"/>
            <a:endParaRPr lang="ru-RU" sz="900" b="1" dirty="0" smtClean="0"/>
          </a:p>
          <a:p>
            <a:pPr algn="ctr"/>
            <a:r>
              <a:rPr lang="ru-RU" sz="2000" b="1" dirty="0" smtClean="0"/>
              <a:t>ДОСТОИНСТВА</a:t>
            </a:r>
          </a:p>
          <a:p>
            <a:pPr algn="ctr"/>
            <a:endParaRPr lang="ru-RU" sz="1000" b="1" dirty="0"/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Создание </a:t>
            </a:r>
            <a:r>
              <a:rPr lang="ru-RU" sz="2000" b="1" dirty="0"/>
              <a:t>условий для восстановления опорно-двигательного аппарата без осевой нагрузки, за счет эксцентрического сокращения мышц и декомпрессии суставов</a:t>
            </a:r>
            <a:r>
              <a:rPr lang="ru-RU" sz="2000" b="1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Отсутствие болей при выполнении упражнений;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Широкие </a:t>
            </a:r>
            <a:r>
              <a:rPr lang="ru-RU" sz="2000" b="1" dirty="0"/>
              <a:t>возможности подбора упражнений при любых видах нарушений двигательной </a:t>
            </a:r>
            <a:r>
              <a:rPr lang="ru-RU" sz="2000" b="1" dirty="0" smtClean="0"/>
              <a:t>активности;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Проведение </a:t>
            </a:r>
            <a:r>
              <a:rPr lang="ru-RU" sz="2000" b="1" dirty="0"/>
              <a:t>тренировок в пределах физиологических особенностей пациента, высокая </a:t>
            </a:r>
            <a:r>
              <a:rPr lang="ru-RU" sz="2000" b="1" dirty="0" err="1"/>
              <a:t>травмобезопасность</a:t>
            </a:r>
            <a:r>
              <a:rPr lang="ru-RU" sz="2000" b="1" dirty="0" smtClean="0"/>
              <a:t>.</a:t>
            </a:r>
          </a:p>
          <a:p>
            <a:pPr marL="342900" indent="-342900">
              <a:buFontTx/>
              <a:buChar char="-"/>
            </a:pPr>
            <a:endParaRPr lang="ru-RU" sz="2000" b="1" dirty="0" smtClean="0"/>
          </a:p>
          <a:p>
            <a:endParaRPr lang="ru-RU" sz="2400" b="1" dirty="0" smtClean="0"/>
          </a:p>
          <a:p>
            <a:pPr algn="ctr"/>
            <a:endParaRPr lang="ru-RU" sz="2400" b="1" dirty="0"/>
          </a:p>
          <a:p>
            <a:r>
              <a:rPr lang="ru-RU" sz="2300" b="1" dirty="0" smtClean="0"/>
              <a:t> </a:t>
            </a:r>
            <a:endParaRPr lang="ru-RU" sz="2400" b="1" dirty="0" smtClean="0"/>
          </a:p>
          <a:p>
            <a:pPr indent="-342900">
              <a:buFontTx/>
              <a:buChar char="-"/>
            </a:pPr>
            <a:endParaRPr lang="ru-RU" sz="2400" b="1" dirty="0" smtClean="0"/>
          </a:p>
          <a:p>
            <a:pPr marL="342900" indent="-342900">
              <a:buFontTx/>
              <a:buChar char="-"/>
            </a:pPr>
            <a:endParaRPr lang="ru-RU" sz="2400" b="1" dirty="0"/>
          </a:p>
          <a:p>
            <a:pPr algn="ctr"/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648200"/>
            <a:ext cx="1887535" cy="2095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900" y="4701645"/>
            <a:ext cx="1865313" cy="20658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345" y="462438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6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</TotalTime>
  <Words>431</Words>
  <Application>Microsoft Office PowerPoint</Application>
  <PresentationFormat>Экран (4:3)</PresentationFormat>
  <Paragraphs>139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user</dc:creator>
  <cp:lastModifiedBy>Долгушин Алексей Константинович</cp:lastModifiedBy>
  <cp:revision>78</cp:revision>
  <dcterms:created xsi:type="dcterms:W3CDTF">2022-10-06T09:03:38Z</dcterms:created>
  <dcterms:modified xsi:type="dcterms:W3CDTF">2023-11-14T11:29:16Z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2022-10-06T00:00:00Z</vt:filetime>
  </property>
</Properties>
</file>