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tif" ContentType="image/tiff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png" ContentType="image/png"/>
  <Override PartName="/ppt/media/image25.jpeg" ContentType="image/jpeg"/>
  <Override PartName="/ppt/media/image27.png" ContentType="image/png"/>
  <Override PartName="/ppt/media/image26.png" ContentType="image/png"/>
  <Override PartName="/ppt/media/image28.png" ContentType="image/png"/>
  <Override PartName="/ppt/media/image29.jpeg" ContentType="image/jpeg"/>
  <Override PartName="/ppt/media/image30.png" ContentType="image/png"/>
  <Override PartName="/ppt/media/image31.jpeg" ContentType="image/jpeg"/>
  <Override PartName="/ppt/media/image3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22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1" name="Freeform 11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Freeform 12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Freeform 13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Freeform 14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Freeform 15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Freeform 16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Freeform 17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Freeform 18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Freeform 19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Freeform 20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Freeform 21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Freeform 22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9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14" name="Freeform 27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Freeform 28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Freeform 29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Freeform 30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Freeform 31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Freeform 32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Freeform 33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Freeform 34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Freeform 35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Freeform 36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Freeform 37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Freeform 38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Rectangle 6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Freeform 6"/>
          <p:cNvSpPr/>
          <p:nvPr/>
        </p:nvSpPr>
        <p:spPr>
          <a:xfrm>
            <a:off x="0" y="4323960"/>
            <a:ext cx="1743120" cy="77724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22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67" name="Freeform 11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Freeform 12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Freeform 13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Freeform 14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Freeform 15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Freeform 16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Freeform 17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Freeform 18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Freeform 19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Freeform 20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Freeform 21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Freeform 22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9" name="Group 9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80" name="Freeform 27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Freeform 28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" name="Freeform 29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" name="Freeform 30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Freeform 31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Freeform 32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Freeform 33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Freeform 34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Freeform 35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Freeform 36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Freeform 37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Freeform 38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2" name="Rectangle 6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Freeform 11"/>
          <p:cNvSpPr/>
          <p:nvPr/>
        </p:nvSpPr>
        <p:spPr>
          <a:xfrm flipV="1">
            <a:off x="-2880" y="711360"/>
            <a:ext cx="1587240" cy="50580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22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133" name="Freeform 11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Freeform 12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Freeform 13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Freeform 14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" name="Freeform 15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Freeform 16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Freeform 17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Freeform 18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Freeform 19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Freeform 20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Freeform 21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Freeform 22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5" name="Group 9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146" name="Freeform 27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Freeform 28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Freeform 29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Freeform 30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Freeform 31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Freeform 32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Freeform 33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Freeform 34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Freeform 35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Freeform 36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Freeform 37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Freeform 38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8" name="Rectangle 6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Freeform 11"/>
          <p:cNvSpPr/>
          <p:nvPr/>
        </p:nvSpPr>
        <p:spPr>
          <a:xfrm flipV="1">
            <a:off x="-2880" y="711360"/>
            <a:ext cx="1587240" cy="50580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22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199" name="Freeform 11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Freeform 12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" name="Freeform 13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" name="Freeform 14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Freeform 15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Freeform 16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Freeform 17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Freeform 18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Freeform 19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" name="Freeform 20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Freeform 21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Freeform 22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1" name="Group 9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212" name="Freeform 27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Freeform 28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Freeform 29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Freeform 30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Freeform 31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Freeform 32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Freeform 33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Freeform 34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Freeform 35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Freeform 36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Freeform 37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Freeform 38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4" name="Rectangle 6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" name="Freeform 11"/>
          <p:cNvSpPr/>
          <p:nvPr/>
        </p:nvSpPr>
        <p:spPr>
          <a:xfrm flipV="1">
            <a:off x="-2880" y="711360"/>
            <a:ext cx="1587240" cy="50580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3960" cy="226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roup 22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266" name="Freeform 11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Freeform 12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Freeform 13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Freeform 14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Freeform 15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Freeform 16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Freeform 17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Freeform 18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Freeform 19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Freeform 20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Freeform 21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Freeform 22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8" name="Group 9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279" name="Freeform 27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Freeform 28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Freeform 29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Freeform 30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Freeform 31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Freeform 32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Freeform 33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Freeform 34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Freeform 35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" name="Freeform 36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" name="Freeform 37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Freeform 38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1" name="Rectangle 6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2" name="Freeform 11"/>
          <p:cNvSpPr/>
          <p:nvPr/>
        </p:nvSpPr>
        <p:spPr>
          <a:xfrm flipV="1">
            <a:off x="-2880" y="711360"/>
            <a:ext cx="1587240" cy="50580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3960" cy="226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22"/>
          <p:cNvGrpSpPr/>
          <p:nvPr/>
        </p:nvGrpSpPr>
        <p:grpSpPr>
          <a:xfrm>
            <a:off x="0" y="228600"/>
            <a:ext cx="2850120" cy="6637320"/>
            <a:chOff x="0" y="228600"/>
            <a:chExt cx="2850120" cy="6637320"/>
          </a:xfrm>
        </p:grpSpPr>
        <p:sp>
          <p:nvSpPr>
            <p:cNvPr id="333" name="Freeform 11"/>
            <p:cNvSpPr/>
            <p:nvPr/>
          </p:nvSpPr>
          <p:spPr>
            <a:xfrm>
              <a:off x="0" y="2575080"/>
              <a:ext cx="99360" cy="62460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" name="Freeform 12"/>
            <p:cNvSpPr/>
            <p:nvPr/>
          </p:nvSpPr>
          <p:spPr>
            <a:xfrm>
              <a:off x="128520" y="3156480"/>
              <a:ext cx="645120" cy="232092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" name="Freeform 13"/>
            <p:cNvSpPr/>
            <p:nvPr/>
          </p:nvSpPr>
          <p:spPr>
            <a:xfrm>
              <a:off x="807120" y="5447160"/>
              <a:ext cx="608040" cy="141876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" name="Freeform 14"/>
            <p:cNvSpPr/>
            <p:nvPr/>
          </p:nvSpPr>
          <p:spPr>
            <a:xfrm>
              <a:off x="959760" y="6503760"/>
              <a:ext cx="169920" cy="36216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7" name="Freeform 15"/>
            <p:cNvSpPr/>
            <p:nvPr/>
          </p:nvSpPr>
          <p:spPr>
            <a:xfrm>
              <a:off x="100800" y="3201120"/>
              <a:ext cx="820440" cy="332712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" name="Freeform 16"/>
            <p:cNvSpPr/>
            <p:nvPr/>
          </p:nvSpPr>
          <p:spPr>
            <a:xfrm>
              <a:off x="22320" y="228600"/>
              <a:ext cx="104760" cy="292644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" name="Freeform 17"/>
            <p:cNvSpPr/>
            <p:nvPr/>
          </p:nvSpPr>
          <p:spPr>
            <a:xfrm>
              <a:off x="78120" y="2944080"/>
              <a:ext cx="76680" cy="49248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Freeform 18"/>
            <p:cNvSpPr/>
            <p:nvPr/>
          </p:nvSpPr>
          <p:spPr>
            <a:xfrm>
              <a:off x="769680" y="5478840"/>
              <a:ext cx="188640" cy="102348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" name="Freeform 19"/>
            <p:cNvSpPr/>
            <p:nvPr/>
          </p:nvSpPr>
          <p:spPr>
            <a:xfrm>
              <a:off x="775440" y="1398960"/>
              <a:ext cx="2074680" cy="404676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" name="Freeform 20"/>
            <p:cNvSpPr/>
            <p:nvPr/>
          </p:nvSpPr>
          <p:spPr>
            <a:xfrm>
              <a:off x="922680" y="6530040"/>
              <a:ext cx="160560" cy="33588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3" name="Freeform 21"/>
            <p:cNvSpPr/>
            <p:nvPr/>
          </p:nvSpPr>
          <p:spPr>
            <a:xfrm>
              <a:off x="769680" y="5359320"/>
              <a:ext cx="36000" cy="2203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" name="Freeform 22"/>
            <p:cNvSpPr/>
            <p:nvPr/>
          </p:nvSpPr>
          <p:spPr>
            <a:xfrm>
              <a:off x="849960" y="6244560"/>
              <a:ext cx="237240" cy="62100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5" name="Group 9"/>
          <p:cNvGrpSpPr/>
          <p:nvPr/>
        </p:nvGrpSpPr>
        <p:grpSpPr>
          <a:xfrm>
            <a:off x="27360" y="-720"/>
            <a:ext cx="2355120" cy="6852600"/>
            <a:chOff x="27360" y="-720"/>
            <a:chExt cx="2355120" cy="6852600"/>
          </a:xfrm>
        </p:grpSpPr>
        <p:sp>
          <p:nvSpPr>
            <p:cNvPr id="346" name="Freeform 27"/>
            <p:cNvSpPr/>
            <p:nvPr/>
          </p:nvSpPr>
          <p:spPr>
            <a:xfrm>
              <a:off x="27360" y="-720"/>
              <a:ext cx="492840" cy="439956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Freeform 28"/>
            <p:cNvSpPr/>
            <p:nvPr/>
          </p:nvSpPr>
          <p:spPr>
            <a:xfrm>
              <a:off x="550440" y="4316400"/>
              <a:ext cx="421920" cy="157932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Freeform 29"/>
            <p:cNvSpPr/>
            <p:nvPr/>
          </p:nvSpPr>
          <p:spPr>
            <a:xfrm>
              <a:off x="1006200" y="5862600"/>
              <a:ext cx="429480" cy="98928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Freeform 30"/>
            <p:cNvSpPr/>
            <p:nvPr/>
          </p:nvSpPr>
          <p:spPr>
            <a:xfrm>
              <a:off x="521640" y="4364280"/>
              <a:ext cx="550440" cy="223452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" name="Freeform 31"/>
            <p:cNvSpPr/>
            <p:nvPr/>
          </p:nvSpPr>
          <p:spPr>
            <a:xfrm>
              <a:off x="468000" y="1289160"/>
              <a:ext cx="172800" cy="302580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" name="Freeform 32"/>
            <p:cNvSpPr/>
            <p:nvPr/>
          </p:nvSpPr>
          <p:spPr>
            <a:xfrm>
              <a:off x="1111680" y="6571440"/>
              <a:ext cx="132840" cy="28008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Freeform 33"/>
            <p:cNvSpPr/>
            <p:nvPr/>
          </p:nvSpPr>
          <p:spPr>
            <a:xfrm>
              <a:off x="502560" y="4107600"/>
              <a:ext cx="81000" cy="51012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" name="Freeform 34"/>
            <p:cNvSpPr/>
            <p:nvPr/>
          </p:nvSpPr>
          <p:spPr>
            <a:xfrm>
              <a:off x="973800" y="3145680"/>
              <a:ext cx="1408680" cy="271548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" name="Freeform 35"/>
            <p:cNvSpPr/>
            <p:nvPr/>
          </p:nvSpPr>
          <p:spPr>
            <a:xfrm>
              <a:off x="1073520" y="6600240"/>
              <a:ext cx="119160" cy="25164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5" name="Freeform 36"/>
            <p:cNvSpPr/>
            <p:nvPr/>
          </p:nvSpPr>
          <p:spPr>
            <a:xfrm>
              <a:off x="973800" y="5897160"/>
              <a:ext cx="136440" cy="67284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" name="Freeform 37"/>
            <p:cNvSpPr/>
            <p:nvPr/>
          </p:nvSpPr>
          <p:spPr>
            <a:xfrm>
              <a:off x="973800" y="5772600"/>
              <a:ext cx="36720" cy="22644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" name="Freeform 38"/>
            <p:cNvSpPr/>
            <p:nvPr/>
          </p:nvSpPr>
          <p:spPr>
            <a:xfrm>
              <a:off x="1006200" y="6322680"/>
              <a:ext cx="209160" cy="52920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8" name="Rectangle 6"/>
          <p:cNvSpPr/>
          <p:nvPr/>
        </p:nvSpPr>
        <p:spPr>
          <a:xfrm>
            <a:off x="0" y="0"/>
            <a:ext cx="18144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9" name="Freeform 11"/>
          <p:cNvSpPr/>
          <p:nvPr/>
        </p:nvSpPr>
        <p:spPr>
          <a:xfrm flipV="1">
            <a:off x="-2880" y="711360"/>
            <a:ext cx="1587240" cy="50580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3960" cy="226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tif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6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jpeg"/><Relationship Id="rId10" Type="http://schemas.openxmlformats.org/officeDocument/2006/relationships/image" Target="../media/image30.png"/><Relationship Id="rId11" Type="http://schemas.openxmlformats.org/officeDocument/2006/relationships/image" Target="../media/image31.jpeg"/><Relationship Id="rId1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4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Заголовок 9"/>
          <p:cNvSpPr/>
          <p:nvPr/>
        </p:nvSpPr>
        <p:spPr>
          <a:xfrm>
            <a:off x="2711520" y="1556640"/>
            <a:ext cx="8913960" cy="230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000" spc="-1" strike="noStrike" u="sng">
                <a:solidFill>
                  <a:srgbClr val="002060"/>
                </a:solidFill>
                <a:uFillTx/>
                <a:latin typeface="Franklin Gothic Medium"/>
                <a:ea typeface="DejaVu Sans"/>
              </a:rPr>
              <a:t>Опыт организации стационарной сестринской помощи второго этапа реабилитации пациентов с ОНМК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399" name="Подзаголовок 10"/>
          <p:cNvSpPr/>
          <p:nvPr/>
        </p:nvSpPr>
        <p:spPr>
          <a:xfrm>
            <a:off x="2589120" y="4777200"/>
            <a:ext cx="8913960" cy="11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                                                                     </a:t>
            </a:r>
            <a:r>
              <a:rPr b="0" lang="ru-RU" sz="18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Уткелбаева  Анаргуль        Ильинична 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                                                       </a:t>
            </a:r>
            <a:r>
              <a:rPr b="0" lang="ru-RU" sz="18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Старшая медицинская сестра      стационарного отделения ООО «МедГард»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00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445040" cy="1445040"/>
          </a:xfrm>
          <a:prstGeom prst="rect">
            <a:avLst/>
          </a:prstGeom>
          <a:ln w="0">
            <a:noFill/>
          </a:ln>
        </p:spPr>
      </p:pic>
      <p:pic>
        <p:nvPicPr>
          <p:cNvPr id="401" name="Рисунок 6" descr=""/>
          <p:cNvPicPr/>
          <p:nvPr/>
        </p:nvPicPr>
        <p:blipFill>
          <a:blip r:embed="rId2"/>
          <a:stretch/>
        </p:blipFill>
        <p:spPr>
          <a:xfrm>
            <a:off x="10745640" y="0"/>
            <a:ext cx="1445040" cy="144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Прямоугольник 422"/>
          <p:cNvSpPr/>
          <p:nvPr/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 u="sng">
                <a:solidFill>
                  <a:srgbClr val="002060"/>
                </a:solidFill>
                <a:uFillTx/>
                <a:latin typeface="Franklin Gothic Medium"/>
                <a:ea typeface="DejaVu Sans"/>
              </a:rPr>
              <a:t>Документация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30" name="Прямоугольник 423"/>
          <p:cNvSpPr/>
          <p:nvPr/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9000"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Карта сестринского ухода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Лист назначений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Лист обследования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Лист наблюдения за периферическим катетером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Лист наблюдения за катетером Фолея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Дневник гликемического профиля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Чек-лист профилактики пролежней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Чек-лист реабилитационного плана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Чек-лист реабилитационных мероприятий(физическая терапия)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Прямоугольник 424"/>
          <p:cNvSpPr/>
          <p:nvPr/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2" name="Рисунок 425" descr=""/>
          <p:cNvPicPr/>
          <p:nvPr/>
        </p:nvPicPr>
        <p:blipFill>
          <a:blip r:embed="rId1"/>
          <a:stretch/>
        </p:blipFill>
        <p:spPr>
          <a:xfrm>
            <a:off x="1620000" y="495720"/>
            <a:ext cx="5219640" cy="3283920"/>
          </a:xfrm>
          <a:prstGeom prst="rect">
            <a:avLst/>
          </a:prstGeom>
          <a:ln w="0">
            <a:noFill/>
          </a:ln>
        </p:spPr>
      </p:pic>
      <p:pic>
        <p:nvPicPr>
          <p:cNvPr id="433" name="Рисунок 426" descr=""/>
          <p:cNvPicPr/>
          <p:nvPr/>
        </p:nvPicPr>
        <p:blipFill>
          <a:blip r:embed="rId2"/>
          <a:stretch/>
        </p:blipFill>
        <p:spPr>
          <a:xfrm>
            <a:off x="7020000" y="540000"/>
            <a:ext cx="5039640" cy="3239640"/>
          </a:xfrm>
          <a:prstGeom prst="rect">
            <a:avLst/>
          </a:prstGeom>
          <a:ln w="0">
            <a:noFill/>
          </a:ln>
        </p:spPr>
      </p:pic>
      <p:pic>
        <p:nvPicPr>
          <p:cNvPr id="434" name="Рисунок 427" descr=""/>
          <p:cNvPicPr/>
          <p:nvPr/>
        </p:nvPicPr>
        <p:blipFill>
          <a:blip r:embed="rId3"/>
          <a:stretch/>
        </p:blipFill>
        <p:spPr>
          <a:xfrm>
            <a:off x="1620000" y="4140000"/>
            <a:ext cx="5219640" cy="2339640"/>
          </a:xfrm>
          <a:prstGeom prst="rect">
            <a:avLst/>
          </a:prstGeom>
          <a:ln w="0">
            <a:noFill/>
          </a:ln>
        </p:spPr>
      </p:pic>
      <p:pic>
        <p:nvPicPr>
          <p:cNvPr id="435" name="Рисунок 428" descr=""/>
          <p:cNvPicPr/>
          <p:nvPr/>
        </p:nvPicPr>
        <p:blipFill>
          <a:blip r:embed="rId4"/>
          <a:stretch/>
        </p:blipFill>
        <p:spPr>
          <a:xfrm>
            <a:off x="7020000" y="4140000"/>
            <a:ext cx="5039640" cy="23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Прямоугольник 429"/>
          <p:cNvSpPr/>
          <p:nvPr/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Прямоугольник 430"/>
          <p:cNvSpPr/>
          <p:nvPr/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8" name="Рисунок 431" descr=""/>
          <p:cNvPicPr/>
          <p:nvPr/>
        </p:nvPicPr>
        <p:blipFill>
          <a:blip r:embed="rId1"/>
          <a:stretch/>
        </p:blipFill>
        <p:spPr>
          <a:xfrm>
            <a:off x="720000" y="900000"/>
            <a:ext cx="5219640" cy="5399640"/>
          </a:xfrm>
          <a:prstGeom prst="rect">
            <a:avLst/>
          </a:prstGeom>
          <a:ln w="0">
            <a:noFill/>
          </a:ln>
        </p:spPr>
      </p:pic>
      <p:pic>
        <p:nvPicPr>
          <p:cNvPr id="439" name="Рисунок 432" descr=""/>
          <p:cNvPicPr/>
          <p:nvPr/>
        </p:nvPicPr>
        <p:blipFill>
          <a:blip r:embed="rId2"/>
          <a:stretch/>
        </p:blipFill>
        <p:spPr>
          <a:xfrm>
            <a:off x="6300000" y="921240"/>
            <a:ext cx="5759640" cy="537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Заголовок 1"/>
          <p:cNvSpPr txBox="1"/>
          <p:nvPr/>
        </p:nvSpPr>
        <p:spPr>
          <a:xfrm>
            <a:off x="6383880" y="2421000"/>
            <a:ext cx="5119200" cy="27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Подзаголовок 2"/>
          <p:cNvSpPr txBox="1"/>
          <p:nvPr/>
        </p:nvSpPr>
        <p:spPr>
          <a:xfrm>
            <a:off x="695520" y="1484640"/>
            <a:ext cx="5328360" cy="489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Franklin Gothic Medium"/>
              </a:rPr>
              <a:t>Среднее профессиональное образование - программы подготовки специалистов среднего звена по специальности "Сестринское дело", "Лечебное дело" или "Акушерское дело" и дополнительное профессиональное образование - программы профессиональной переподготовки по специальности "Реабилитационное сестринское дело"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442" name="Прямоугольник 3"/>
          <p:cNvSpPr/>
          <p:nvPr/>
        </p:nvSpPr>
        <p:spPr>
          <a:xfrm>
            <a:off x="1559520" y="620640"/>
            <a:ext cx="1015272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МИНИСТЕРСТВО ТРУДА И СОЦИАЛЬНОЙ ЗАЩИТЫ РОССИЙСКОЙ ФЕДЕРАЦИИ</a:t>
            </a:r>
            <a:br/>
            <a:r>
              <a:rPr b="1" lang="ru-RU" sz="18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  ПРИКАЗ от 31 июля 2020 года N 476н «Об утверждении  профессионального стандарта "Медицинская сестра по реабилитации»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pic>
        <p:nvPicPr>
          <p:cNvPr id="443" name="Picture 2" descr="C:\Users\DHDNURS\Downloads\реабилитация.jpg"/>
          <p:cNvPicPr/>
          <p:nvPr/>
        </p:nvPicPr>
        <p:blipFill>
          <a:blip r:embed="rId1"/>
          <a:stretch/>
        </p:blipFill>
        <p:spPr>
          <a:xfrm>
            <a:off x="6311880" y="1628640"/>
            <a:ext cx="5184360" cy="439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Прямоугольник 435"/>
          <p:cNvSpPr/>
          <p:nvPr/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Трудовые ф</a:t>
            </a:r>
            <a:r>
              <a:rPr b="0" lang="en-US" sz="28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ункции медицинской сестры по реабилитации: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445" name="Прямоугольник 436"/>
          <p:cNvSpPr/>
          <p:nvPr/>
        </p:nvSpPr>
        <p:spPr>
          <a:xfrm>
            <a:off x="1415520" y="2133720"/>
            <a:ext cx="4752000" cy="37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1000"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Выполнение назначений врача (медикаментозное)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Проведение лечебной физкультуры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Отпуск всех видов физиотерапевтических процедур 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Проведение всех видов массажа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Уход за пациентом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Определение потребностей пациента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Контроль за состоянием пациента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Обеспечение вспомогательными средствами передвижения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Позиционирование пациента в кровати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46" name="Picture 4" descr="C:\Users\DHDNURS\Downloads\44444.jpg"/>
          <p:cNvPicPr/>
          <p:nvPr/>
        </p:nvPicPr>
        <p:blipFill>
          <a:blip r:embed="rId1"/>
          <a:stretch/>
        </p:blipFill>
        <p:spPr>
          <a:xfrm>
            <a:off x="5879880" y="1412640"/>
            <a:ext cx="5688360" cy="47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Прямоугольник 437"/>
          <p:cNvSpPr/>
          <p:nvPr/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8" name="Рисунок 438" descr=""/>
          <p:cNvPicPr/>
          <p:nvPr/>
        </p:nvPicPr>
        <p:blipFill>
          <a:blip r:embed="rId1"/>
          <a:stretch/>
        </p:blipFill>
        <p:spPr>
          <a:xfrm>
            <a:off x="3600000" y="4881960"/>
            <a:ext cx="1979640" cy="1597680"/>
          </a:xfrm>
          <a:prstGeom prst="rect">
            <a:avLst/>
          </a:prstGeom>
          <a:ln w="0">
            <a:noFill/>
          </a:ln>
        </p:spPr>
      </p:pic>
      <p:pic>
        <p:nvPicPr>
          <p:cNvPr id="449" name="Рисунок 439" descr=""/>
          <p:cNvPicPr/>
          <p:nvPr/>
        </p:nvPicPr>
        <p:blipFill>
          <a:blip r:embed="rId2"/>
          <a:stretch/>
        </p:blipFill>
        <p:spPr>
          <a:xfrm>
            <a:off x="6480000" y="4879080"/>
            <a:ext cx="1799640" cy="1600560"/>
          </a:xfrm>
          <a:prstGeom prst="rect">
            <a:avLst/>
          </a:prstGeom>
          <a:ln w="0">
            <a:noFill/>
          </a:ln>
        </p:spPr>
      </p:pic>
      <p:pic>
        <p:nvPicPr>
          <p:cNvPr id="450" name="Рисунок 440" descr=""/>
          <p:cNvPicPr/>
          <p:nvPr/>
        </p:nvPicPr>
        <p:blipFill>
          <a:blip r:embed="rId3"/>
          <a:stretch/>
        </p:blipFill>
        <p:spPr>
          <a:xfrm>
            <a:off x="8820000" y="2340000"/>
            <a:ext cx="1979640" cy="1723680"/>
          </a:xfrm>
          <a:prstGeom prst="rect">
            <a:avLst/>
          </a:prstGeom>
          <a:ln w="0">
            <a:noFill/>
          </a:ln>
        </p:spPr>
      </p:pic>
      <p:pic>
        <p:nvPicPr>
          <p:cNvPr id="451" name="Рисунок 441" descr=""/>
          <p:cNvPicPr/>
          <p:nvPr/>
        </p:nvPicPr>
        <p:blipFill>
          <a:blip r:embed="rId4"/>
          <a:stretch/>
        </p:blipFill>
        <p:spPr>
          <a:xfrm>
            <a:off x="5760000" y="2340000"/>
            <a:ext cx="1439640" cy="1979640"/>
          </a:xfrm>
          <a:prstGeom prst="rect">
            <a:avLst/>
          </a:prstGeom>
          <a:ln w="0">
            <a:noFill/>
          </a:ln>
        </p:spPr>
      </p:pic>
      <p:pic>
        <p:nvPicPr>
          <p:cNvPr id="452" name="Рисунок 442" descr=""/>
          <p:cNvPicPr/>
          <p:nvPr/>
        </p:nvPicPr>
        <p:blipFill>
          <a:blip r:embed="rId5"/>
          <a:stretch/>
        </p:blipFill>
        <p:spPr>
          <a:xfrm>
            <a:off x="6480000" y="624240"/>
            <a:ext cx="1619640" cy="1355400"/>
          </a:xfrm>
          <a:prstGeom prst="rect">
            <a:avLst/>
          </a:prstGeom>
          <a:ln w="0">
            <a:noFill/>
          </a:ln>
        </p:spPr>
      </p:pic>
      <p:pic>
        <p:nvPicPr>
          <p:cNvPr id="453" name="Рисунок 443" descr=""/>
          <p:cNvPicPr/>
          <p:nvPr/>
        </p:nvPicPr>
        <p:blipFill>
          <a:blip r:embed="rId6"/>
          <a:stretch/>
        </p:blipFill>
        <p:spPr>
          <a:xfrm>
            <a:off x="3600000" y="624240"/>
            <a:ext cx="1979640" cy="1355400"/>
          </a:xfrm>
          <a:prstGeom prst="rect">
            <a:avLst/>
          </a:prstGeom>
          <a:ln w="0">
            <a:noFill/>
          </a:ln>
        </p:spPr>
      </p:pic>
      <p:pic>
        <p:nvPicPr>
          <p:cNvPr id="454" name="Рисунок 444" descr=""/>
          <p:cNvPicPr/>
          <p:nvPr/>
        </p:nvPicPr>
        <p:blipFill>
          <a:blip r:embed="rId7"/>
          <a:stretch/>
        </p:blipFill>
        <p:spPr>
          <a:xfrm>
            <a:off x="8820000" y="658440"/>
            <a:ext cx="1979640" cy="1321200"/>
          </a:xfrm>
          <a:prstGeom prst="rect">
            <a:avLst/>
          </a:prstGeom>
          <a:ln w="0">
            <a:noFill/>
          </a:ln>
        </p:spPr>
      </p:pic>
      <p:pic>
        <p:nvPicPr>
          <p:cNvPr id="455" name="Рисунок 445" descr=""/>
          <p:cNvPicPr/>
          <p:nvPr/>
        </p:nvPicPr>
        <p:blipFill>
          <a:blip r:embed="rId8"/>
          <a:stretch/>
        </p:blipFill>
        <p:spPr>
          <a:xfrm>
            <a:off x="1260000" y="4860000"/>
            <a:ext cx="1891800" cy="1619640"/>
          </a:xfrm>
          <a:prstGeom prst="rect">
            <a:avLst/>
          </a:prstGeom>
          <a:ln w="0">
            <a:noFill/>
          </a:ln>
        </p:spPr>
      </p:pic>
      <p:pic>
        <p:nvPicPr>
          <p:cNvPr id="456" name="Рисунок 446" descr=""/>
          <p:cNvPicPr/>
          <p:nvPr/>
        </p:nvPicPr>
        <p:blipFill>
          <a:blip r:embed="rId9"/>
          <a:stretch/>
        </p:blipFill>
        <p:spPr>
          <a:xfrm>
            <a:off x="1260000" y="630360"/>
            <a:ext cx="1894320" cy="1273320"/>
          </a:xfrm>
          <a:prstGeom prst="rect">
            <a:avLst/>
          </a:prstGeom>
          <a:ln w="0">
            <a:noFill/>
          </a:ln>
        </p:spPr>
      </p:pic>
      <p:pic>
        <p:nvPicPr>
          <p:cNvPr id="457" name="Рисунок 447" descr=""/>
          <p:cNvPicPr/>
          <p:nvPr/>
        </p:nvPicPr>
        <p:blipFill>
          <a:blip r:embed="rId10"/>
          <a:stretch/>
        </p:blipFill>
        <p:spPr>
          <a:xfrm>
            <a:off x="1260000" y="2340000"/>
            <a:ext cx="1799640" cy="1952280"/>
          </a:xfrm>
          <a:prstGeom prst="rect">
            <a:avLst/>
          </a:prstGeom>
          <a:ln w="0">
            <a:noFill/>
          </a:ln>
        </p:spPr>
      </p:pic>
      <p:pic>
        <p:nvPicPr>
          <p:cNvPr id="458" name="Рисунок 448" descr=""/>
          <p:cNvPicPr/>
          <p:nvPr/>
        </p:nvPicPr>
        <p:blipFill>
          <a:blip r:embed="rId11"/>
          <a:stretch/>
        </p:blipFill>
        <p:spPr>
          <a:xfrm>
            <a:off x="8820000" y="4860000"/>
            <a:ext cx="2159640" cy="16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Box 449"/>
          <p:cNvSpPr/>
          <p:nvPr/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TextBox 450"/>
          <p:cNvSpPr/>
          <p:nvPr/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На основании изложенного можно сделать вывод о том, насколько важна роль среднего медицинского звена в составе мультидисциплинарной бригады и в качестве полноправного участника реабилитационного процесса. Еще раз подчеркнем, что медицинская реабилитация должна рассматриваться как комплексный процесс, целью которого является сведение к минимуму функциональных последствий и негативных влияний заболевания (инсульта) на жизнь пациента и ухаживающих за ним лиц, повышение самостоятельности пациента, и роль каждого участника реабилитации в этом процессе уникальна.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Заголовок 1"/>
          <p:cNvSpPr/>
          <p:nvPr/>
        </p:nvSpPr>
        <p:spPr>
          <a:xfrm>
            <a:off x="1546200" y="548640"/>
            <a:ext cx="891396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Спасибо за внимание!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462" name="Подзаголовок 2"/>
          <p:cNvSpPr/>
          <p:nvPr/>
        </p:nvSpPr>
        <p:spPr>
          <a:xfrm>
            <a:off x="2589120" y="4777200"/>
            <a:ext cx="8913960" cy="11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3" name="Picture 1" descr="C:\Users\DHDNURS\Downloads\последний слайд.jpg"/>
          <p:cNvPicPr/>
          <p:nvPr/>
        </p:nvPicPr>
        <p:blipFill>
          <a:blip r:embed="rId1"/>
          <a:stretch/>
        </p:blipFill>
        <p:spPr>
          <a:xfrm>
            <a:off x="2135520" y="1845000"/>
            <a:ext cx="8856720" cy="439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Заголовок 1"/>
          <p:cNvSpPr/>
          <p:nvPr/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 u="sng">
                <a:solidFill>
                  <a:srgbClr val="002060"/>
                </a:solidFill>
                <a:uFillTx/>
                <a:latin typeface="Franklin Gothic Medium"/>
                <a:ea typeface="DejaVu Sans"/>
              </a:rPr>
              <a:t>Роль среднего персонала второго этапа реабилитации пациентов  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403" name="Объект 2"/>
          <p:cNvSpPr/>
          <p:nvPr/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29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Microsoft YaHei"/>
              </a:rPr>
              <a:t>В настоящее время среднему медицинскому персоналу отводится большая роль в организации медицинской реабилитации и реализации конкретных реабилитационных программ. Очень важна роль медсестры в реабилитации, т.к именно она проводит с пациентом больше времени, чем любые другие специалисты, регулирует разные стороны его жизни и таким образом получает полное представление о лечении, следит за соблюдением этапности реабилитационных мероприятий. Медсестры по физиотерапии, массажу, инструкторы по лечебной физкультуре (ЛФК),  и другие специалисты среднего звена также активно участвуют в реабилитационном процессе.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Прямоугольник 402"/>
          <p:cNvSpPr/>
          <p:nvPr/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 u="sng">
                <a:solidFill>
                  <a:srgbClr val="002060"/>
                </a:solidFill>
                <a:uFillTx/>
                <a:latin typeface="Franklin Gothic Medium"/>
                <a:ea typeface="Microsoft YaHei"/>
              </a:rPr>
              <a:t>Цели сестринской деятельности при уходе за пациентами в реабилитации: 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405" name="Прямоугольник 403"/>
          <p:cNvSpPr/>
          <p:nvPr/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Microsoft YaHei"/>
              </a:rPr>
              <a:t>Создавать для пациента условия, способствующие его выздоровлению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Microsoft YaHei"/>
              </a:rPr>
              <a:t>Проводить мероприятия, направленные на предупреждение развития осложнений 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Microsoft YaHei"/>
              </a:rPr>
              <a:t>Облегчать страдания пациентам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Microsoft YaHei"/>
              </a:rPr>
              <a:t>Оказывать помощь больному в осуществлении его потребностей, которые он на данный момент не может осуществить в полном объёме</a:t>
            </a:r>
            <a:r>
              <a:rPr b="0" lang="en-US" sz="1800" spc="-1" strike="noStrike">
                <a:solidFill>
                  <a:srgbClr val="002060"/>
                </a:solidFill>
                <a:latin typeface="Franklin Gothic Medium"/>
                <a:ea typeface="Microsoft YaHe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Прямоугольник 404"/>
          <p:cNvSpPr/>
          <p:nvPr/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 u="sng">
                <a:solidFill>
                  <a:srgbClr val="002060"/>
                </a:solidFill>
                <a:uFillTx/>
                <a:latin typeface="Franklin Gothic Medium"/>
                <a:ea typeface="DejaVu Sans"/>
              </a:rPr>
              <a:t>Технические средства реабилитации, влияют на способность выполнять двигательные задачи: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407" name="Прямоугольник 405"/>
          <p:cNvSpPr/>
          <p:nvPr/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Microsoft YaHei"/>
              </a:rPr>
              <a:t>Перемещаться в пространстве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Microsoft YaHei"/>
              </a:rPr>
              <a:t>Поддерживать стабильную позу, отвечающую требованиям среды и виду деятельности, который в данный момент необходимо выполнить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Microsoft YaHei"/>
              </a:rPr>
              <a:t>Переходить из одной позы в другую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Microsoft YaHei"/>
              </a:rPr>
              <a:t>Выполнять действия руками: дотягиваться до предметов, ощупывать их, захватывать, манипулировать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Прямоугольник 406"/>
          <p:cNvSpPr/>
          <p:nvPr/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2060"/>
                </a:solidFill>
                <a:uFillTx/>
                <a:latin typeface="Franklin Gothic Medium"/>
                <a:ea typeface="DejaVu Sans"/>
              </a:rPr>
              <a:t>Технические средства реабилитации: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09" name="Прямоугольник 407"/>
          <p:cNvSpPr/>
          <p:nvPr/>
        </p:nvSpPr>
        <p:spPr>
          <a:xfrm>
            <a:off x="2589120" y="2133720"/>
            <a:ext cx="8913960" cy="37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Подъёмник электрический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Пересадочная доска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Роллборд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Пояс удерживающий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Поручни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Кресла-каталки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Трости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Ходунки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10" name="Рисунок 408" descr=""/>
          <p:cNvPicPr/>
          <p:nvPr/>
        </p:nvPicPr>
        <p:blipFill>
          <a:blip r:embed="rId1"/>
          <a:stretch/>
        </p:blipFill>
        <p:spPr>
          <a:xfrm>
            <a:off x="10239120" y="4667040"/>
            <a:ext cx="1639800" cy="1091880"/>
          </a:xfrm>
          <a:prstGeom prst="rect">
            <a:avLst/>
          </a:prstGeom>
          <a:ln w="0">
            <a:noFill/>
          </a:ln>
        </p:spPr>
      </p:pic>
      <p:pic>
        <p:nvPicPr>
          <p:cNvPr id="411" name="Рисунок 409" descr=""/>
          <p:cNvPicPr/>
          <p:nvPr/>
        </p:nvPicPr>
        <p:blipFill>
          <a:blip r:embed="rId2"/>
          <a:stretch/>
        </p:blipFill>
        <p:spPr>
          <a:xfrm>
            <a:off x="8460000" y="4680000"/>
            <a:ext cx="1725480" cy="1078920"/>
          </a:xfrm>
          <a:prstGeom prst="rect">
            <a:avLst/>
          </a:prstGeom>
          <a:ln w="0">
            <a:noFill/>
          </a:ln>
        </p:spPr>
      </p:pic>
      <p:pic>
        <p:nvPicPr>
          <p:cNvPr id="412" name="Рисунок 410" descr=""/>
          <p:cNvPicPr/>
          <p:nvPr/>
        </p:nvPicPr>
        <p:blipFill>
          <a:blip r:embed="rId3"/>
          <a:stretch/>
        </p:blipFill>
        <p:spPr>
          <a:xfrm>
            <a:off x="8460000" y="3050280"/>
            <a:ext cx="3418920" cy="1448640"/>
          </a:xfrm>
          <a:prstGeom prst="rect">
            <a:avLst/>
          </a:prstGeom>
          <a:ln w="0">
            <a:noFill/>
          </a:ln>
        </p:spPr>
      </p:pic>
      <p:pic>
        <p:nvPicPr>
          <p:cNvPr id="413" name="Рисунок 411" descr=""/>
          <p:cNvPicPr/>
          <p:nvPr/>
        </p:nvPicPr>
        <p:blipFill>
          <a:blip r:embed="rId4"/>
          <a:stretch/>
        </p:blipFill>
        <p:spPr>
          <a:xfrm>
            <a:off x="10800000" y="1260000"/>
            <a:ext cx="1079640" cy="1619640"/>
          </a:xfrm>
          <a:prstGeom prst="rect">
            <a:avLst/>
          </a:prstGeom>
          <a:ln w="0">
            <a:noFill/>
          </a:ln>
        </p:spPr>
      </p:pic>
      <p:pic>
        <p:nvPicPr>
          <p:cNvPr id="414" name="Рисунок 412" descr=""/>
          <p:cNvPicPr/>
          <p:nvPr/>
        </p:nvPicPr>
        <p:blipFill>
          <a:blip r:embed="rId5"/>
          <a:stretch/>
        </p:blipFill>
        <p:spPr>
          <a:xfrm>
            <a:off x="9720000" y="1260000"/>
            <a:ext cx="1033200" cy="1619640"/>
          </a:xfrm>
          <a:prstGeom prst="rect">
            <a:avLst/>
          </a:prstGeom>
          <a:ln w="0">
            <a:noFill/>
          </a:ln>
        </p:spPr>
      </p:pic>
      <p:pic>
        <p:nvPicPr>
          <p:cNvPr id="415" name="Рисунок 413" descr=""/>
          <p:cNvPicPr/>
          <p:nvPr/>
        </p:nvPicPr>
        <p:blipFill>
          <a:blip r:embed="rId6"/>
          <a:stretch/>
        </p:blipFill>
        <p:spPr>
          <a:xfrm>
            <a:off x="8460000" y="1260000"/>
            <a:ext cx="1079640" cy="16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Прямоугольник 3"/>
          <p:cNvSpPr/>
          <p:nvPr/>
        </p:nvSpPr>
        <p:spPr>
          <a:xfrm>
            <a:off x="4228920" y="476640"/>
            <a:ext cx="53229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en-US" sz="2800" spc="-1" strike="noStrike" u="sng">
                <a:solidFill>
                  <a:srgbClr val="002060"/>
                </a:solidFill>
                <a:uFillTx/>
                <a:latin typeface="Franklin Gothic Medium"/>
                <a:ea typeface="DejaVu Sans"/>
              </a:rPr>
              <a:t>Подъёмник электрический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417" name="Подзаголовок 2"/>
          <p:cNvSpPr txBox="1"/>
          <p:nvPr/>
        </p:nvSpPr>
        <p:spPr>
          <a:xfrm>
            <a:off x="1126080" y="142344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32000" indent="-3240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2060"/>
                </a:solidFill>
                <a:latin typeface="Franklin Gothic Medium"/>
              </a:rPr>
              <a:t>для осуществления гигиенических процедур тяжелобольных пациентов, включая погружение пациента;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2060"/>
                </a:solidFill>
                <a:latin typeface="Franklin Gothic Medium"/>
              </a:rPr>
              <a:t>проведения процедур вытяжения в ванной;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2060"/>
                </a:solidFill>
                <a:latin typeface="Franklin Gothic Medium"/>
              </a:rPr>
              <a:t>транспортировки больных внутри лечебного учреждения;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2060"/>
                </a:solidFill>
                <a:latin typeface="Franklin Gothic Medium"/>
              </a:rPr>
              <a:t>для поднятия пациента с целью пересадки его на каталку.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8" name="Picture 2" descr="C:\Users\DHDNURS\Downloads\подъемник.jpg"/>
          <p:cNvPicPr/>
          <p:nvPr/>
        </p:nvPicPr>
        <p:blipFill>
          <a:blip r:embed="rId1"/>
          <a:stretch/>
        </p:blipFill>
        <p:spPr>
          <a:xfrm>
            <a:off x="6840000" y="1620000"/>
            <a:ext cx="4943520" cy="46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Прямоугольник 414"/>
          <p:cNvSpPr/>
          <p:nvPr/>
        </p:nvSpPr>
        <p:spPr>
          <a:xfrm>
            <a:off x="25930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Мультидисциплинарная бригада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420" name="Прямоугольник 415"/>
          <p:cNvSpPr/>
          <p:nvPr/>
        </p:nvSpPr>
        <p:spPr>
          <a:xfrm>
            <a:off x="1343520" y="1628640"/>
            <a:ext cx="5594760" cy="42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группа специалистов, объединённая оказанием помощи в лечении и реабилитации больных и работающих, как единая команда с чёткой согласованностью действий, что обеспечивает целенаправленный подход в реализации задач, лечения и реабилитации.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421" name="Прямоугольник 416"/>
          <p:cNvSpPr/>
          <p:nvPr/>
        </p:nvSpPr>
        <p:spPr>
          <a:xfrm>
            <a:off x="7157160" y="2133720"/>
            <a:ext cx="4349160" cy="37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2" name="Рисунок 417" descr=""/>
          <p:cNvPicPr/>
          <p:nvPr/>
        </p:nvPicPr>
        <p:blipFill>
          <a:blip r:embed="rId1"/>
          <a:stretch/>
        </p:blipFill>
        <p:spPr>
          <a:xfrm>
            <a:off x="6888240" y="1989000"/>
            <a:ext cx="4451400" cy="378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Текст 5"/>
          <p:cNvSpPr txBox="1"/>
          <p:nvPr/>
        </p:nvSpPr>
        <p:spPr>
          <a:xfrm>
            <a:off x="586080" y="162000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432000" indent="-3240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2060"/>
                </a:solidFill>
                <a:latin typeface="Franklin Gothic Medium"/>
              </a:rPr>
              <a:t>Медицинская сестра  универсальная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2060"/>
                </a:solidFill>
                <a:latin typeface="Franklin Gothic Medium"/>
              </a:rPr>
              <a:t>Медицинская сестра (брат) по массажу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2060"/>
                </a:solidFill>
                <a:latin typeface="Franklin Gothic Medium"/>
              </a:rPr>
              <a:t>Инструктор ЛФК (лечебная физкультура)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2060"/>
                </a:solidFill>
                <a:latin typeface="Franklin Gothic Medium"/>
              </a:rPr>
              <a:t>Инструктор ЛФК (эрготерапия)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2060"/>
                </a:solidFill>
                <a:latin typeface="Franklin Gothic Medium"/>
              </a:rPr>
              <a:t>Медицинская сестра по физиотерапии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2060"/>
                </a:solidFill>
                <a:latin typeface="Franklin Gothic Medium"/>
              </a:rPr>
              <a:t>Медицинская сестра по диетологии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2060"/>
                </a:solidFill>
                <a:latin typeface="Franklin Gothic Medium"/>
              </a:rPr>
              <a:t>Медицинская сестра по реабилитации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Заголовок 4"/>
          <p:cNvSpPr txBox="1"/>
          <p:nvPr/>
        </p:nvSpPr>
        <p:spPr>
          <a:xfrm>
            <a:off x="2589120" y="332640"/>
            <a:ext cx="8913960" cy="79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Franklin Gothic Medium"/>
              </a:rPr>
              <a:t>В составе мультидисциплинарной бригады: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5" name="Содержимое 4" descr="РЕАБИЛИТ.jpg"/>
          <p:cNvPicPr/>
          <p:nvPr/>
        </p:nvPicPr>
        <p:blipFill>
          <a:blip r:embed="rId1"/>
          <a:stretch/>
        </p:blipFill>
        <p:spPr>
          <a:xfrm>
            <a:off x="6480000" y="1620000"/>
            <a:ext cx="5220000" cy="43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Прямоугольник 420"/>
          <p:cNvSpPr/>
          <p:nvPr/>
        </p:nvSpPr>
        <p:spPr>
          <a:xfrm>
            <a:off x="2789280" y="624240"/>
            <a:ext cx="8910360" cy="12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 u="sng">
                <a:solidFill>
                  <a:srgbClr val="002060"/>
                </a:solidFill>
                <a:uFillTx/>
                <a:latin typeface="Franklin Gothic Medium"/>
                <a:ea typeface="DejaVu Sans"/>
              </a:rPr>
              <a:t>Работа мультидисциплинарной бригады  обязательно включает: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427" name="Прямоугольник 421"/>
          <p:cNvSpPr/>
          <p:nvPr/>
        </p:nvSpPr>
        <p:spPr>
          <a:xfrm>
            <a:off x="1415520" y="2133720"/>
            <a:ext cx="4824000" cy="37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совместное проведение осмотра и оценку состояния больного, степени нарушения функций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создание для больного адекватной окружающей среды в зависимости от его специальных потребностей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совместное обсуждение больных не реже одного раза в неделю</a:t>
            </a:r>
            <a:endParaRPr b="0" lang="ru-RU" sz="20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Franklin Gothic Medium"/>
                <a:ea typeface="DejaVu Sans"/>
              </a:rPr>
              <a:t>совместное определение целей реабилитации и плана ведения больного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28" name="Содержимое 6" descr="онмк 2.jpg"/>
          <p:cNvPicPr/>
          <p:nvPr/>
        </p:nvPicPr>
        <p:blipFill>
          <a:blip r:embed="rId1"/>
          <a:stretch/>
        </p:blipFill>
        <p:spPr>
          <a:xfrm>
            <a:off x="6383880" y="1781280"/>
            <a:ext cx="4752000" cy="42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272</TotalTime>
  <Application>LibreOffice/7.1.2.2$Windows_X86_64 LibreOffice_project/8a45595d069ef5570103caea1b71cc9d82b2aae4</Application>
  <AppVersion>15.0000</AppVersion>
  <Words>592</Words>
  <Paragraphs>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2022-10-11T11:49:53Z</dcterms:created>
  <dc:creator>mice</dc:creator>
  <dc:description/>
  <dc:language>ru-RU</dc:language>
  <cp:lastModifiedBy/>
  <dcterms:modified xsi:type="dcterms:W3CDTF">2023-11-16T09:55:21Z</dcterms:modified>
  <cp:revision>31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17</vt:i4>
  </property>
</Properties>
</file>