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25"/>
  </p:notesMasterIdLst>
  <p:sldIdLst>
    <p:sldId id="283" r:id="rId2"/>
    <p:sldId id="281" r:id="rId3"/>
    <p:sldId id="327" r:id="rId4"/>
    <p:sldId id="334" r:id="rId5"/>
    <p:sldId id="332" r:id="rId6"/>
    <p:sldId id="336" r:id="rId7"/>
    <p:sldId id="337" r:id="rId8"/>
    <p:sldId id="364" r:id="rId9"/>
    <p:sldId id="356" r:id="rId10"/>
    <p:sldId id="365" r:id="rId11"/>
    <p:sldId id="357" r:id="rId12"/>
    <p:sldId id="358" r:id="rId13"/>
    <p:sldId id="353" r:id="rId14"/>
    <p:sldId id="338" r:id="rId15"/>
    <p:sldId id="366" r:id="rId16"/>
    <p:sldId id="347" r:id="rId17"/>
    <p:sldId id="348" r:id="rId18"/>
    <p:sldId id="349" r:id="rId19"/>
    <p:sldId id="369" r:id="rId20"/>
    <p:sldId id="371" r:id="rId21"/>
    <p:sldId id="367" r:id="rId22"/>
    <p:sldId id="368" r:id="rId23"/>
    <p:sldId id="31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24" clrIdx="1"/>
  <p:cmAuthor id="1" name="Панова Наталия Ивановна" initials="ПНИ" lastIdx="2" clrIdx="0">
    <p:extLst>
      <p:ext uri="{19B8F6BF-5375-455C-9EA6-DF929625EA0E}">
        <p15:presenceInfo xmlns:p15="http://schemas.microsoft.com/office/powerpoint/2012/main" userId="Панова Наталия Ивано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91DD"/>
    <a:srgbClr val="84D4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5652" autoAdjust="0"/>
  </p:normalViewPr>
  <p:slideViewPr>
    <p:cSldViewPr snapToGrid="0">
      <p:cViewPr varScale="1">
        <p:scale>
          <a:sx n="110" d="100"/>
          <a:sy n="110" d="100"/>
        </p:scale>
        <p:origin x="60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09061B-3035-4451-989C-8D57CE777ED5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15B180-8909-4507-AC03-49406A291994}">
      <dgm:prSet phldrT="[Текст]"/>
      <dgm:spPr>
        <a:solidFill>
          <a:srgbClr val="00B050"/>
        </a:solidFill>
      </dgm:spPr>
      <dgm:t>
        <a:bodyPr/>
        <a:lstStyle/>
        <a:p>
          <a:r>
            <a:rPr lang="ru-RU" b="1" dirty="0" smtClean="0"/>
            <a:t>Группа 1. Стандартное ведение</a:t>
          </a:r>
          <a:endParaRPr lang="ru-RU" dirty="0"/>
        </a:p>
      </dgm:t>
    </dgm:pt>
    <dgm:pt modelId="{094DA241-EB96-49C0-B108-29F377103391}" type="parTrans" cxnId="{4C693B2D-0076-4AFB-BE18-82DE9600DC35}">
      <dgm:prSet/>
      <dgm:spPr/>
      <dgm:t>
        <a:bodyPr/>
        <a:lstStyle/>
        <a:p>
          <a:endParaRPr lang="ru-RU"/>
        </a:p>
      </dgm:t>
    </dgm:pt>
    <dgm:pt modelId="{CFE2F385-B675-4828-B4E6-F94F6ABEA10D}" type="sibTrans" cxnId="{4C693B2D-0076-4AFB-BE18-82DE9600DC35}">
      <dgm:prSet/>
      <dgm:spPr/>
      <dgm:t>
        <a:bodyPr/>
        <a:lstStyle/>
        <a:p>
          <a:endParaRPr lang="ru-RU"/>
        </a:p>
      </dgm:t>
    </dgm:pt>
    <dgm:pt modelId="{50B52370-67FD-4145-A3F4-3EE5656A89C9}">
      <dgm:prSet phldrT="[Текст]"/>
      <dgm:spPr>
        <a:solidFill>
          <a:srgbClr val="FF0000"/>
        </a:solidFill>
      </dgm:spPr>
      <dgm:t>
        <a:bodyPr/>
        <a:lstStyle/>
        <a:p>
          <a:r>
            <a:rPr lang="ru-RU" b="1" dirty="0" smtClean="0"/>
            <a:t>Группа 2. Фаст-трек</a:t>
          </a:r>
          <a:endParaRPr lang="ru-RU" dirty="0"/>
        </a:p>
      </dgm:t>
    </dgm:pt>
    <dgm:pt modelId="{64B0D6CE-67F0-42B0-B90C-EE7BDD3CED24}" type="parTrans" cxnId="{4F5E700D-064C-4A27-9BFA-0C86A1960BCD}">
      <dgm:prSet/>
      <dgm:spPr/>
      <dgm:t>
        <a:bodyPr/>
        <a:lstStyle/>
        <a:p>
          <a:endParaRPr lang="ru-RU"/>
        </a:p>
      </dgm:t>
    </dgm:pt>
    <dgm:pt modelId="{A814B2A2-C01C-45B0-81C4-8F262288948B}" type="sibTrans" cxnId="{4F5E700D-064C-4A27-9BFA-0C86A1960BCD}">
      <dgm:prSet/>
      <dgm:spPr/>
      <dgm:t>
        <a:bodyPr/>
        <a:lstStyle/>
        <a:p>
          <a:endParaRPr lang="ru-RU"/>
        </a:p>
      </dgm:t>
    </dgm:pt>
    <dgm:pt modelId="{57F4A4AC-D428-4669-8B5F-C0EA86071828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rgbClr val="002060"/>
              </a:solidFill>
            </a:rPr>
            <a:t>Обучение использованию костылей после госпитализации</a:t>
          </a:r>
          <a:endParaRPr lang="ru-RU" sz="1800" dirty="0">
            <a:solidFill>
              <a:srgbClr val="002060"/>
            </a:solidFill>
          </a:endParaRPr>
        </a:p>
      </dgm:t>
    </dgm:pt>
    <dgm:pt modelId="{965946C4-B689-499E-AD5C-BAFBA8A6087C}" type="parTrans" cxnId="{DCE8ED93-13AE-49CC-B872-685692D0D921}">
      <dgm:prSet/>
      <dgm:spPr/>
      <dgm:t>
        <a:bodyPr/>
        <a:lstStyle/>
        <a:p>
          <a:endParaRPr lang="ru-RU"/>
        </a:p>
      </dgm:t>
    </dgm:pt>
    <dgm:pt modelId="{52B3DEAF-78FB-45CE-8A80-2499C3EA5437}" type="sibTrans" cxnId="{DCE8ED93-13AE-49CC-B872-685692D0D921}">
      <dgm:prSet/>
      <dgm:spPr/>
      <dgm:t>
        <a:bodyPr/>
        <a:lstStyle/>
        <a:p>
          <a:endParaRPr lang="ru-RU"/>
        </a:p>
      </dgm:t>
    </dgm:pt>
    <dgm:pt modelId="{B52D2DBF-0600-4379-9CAB-F26A6F37F4DB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400" b="1" dirty="0" smtClean="0">
              <a:solidFill>
                <a:srgbClr val="002060"/>
              </a:solidFill>
            </a:rPr>
            <a:t>2 ТМК до госпитализации</a:t>
          </a:r>
          <a:endParaRPr lang="ru-RU" sz="2400" b="1" dirty="0">
            <a:solidFill>
              <a:srgbClr val="002060"/>
            </a:solidFill>
          </a:endParaRPr>
        </a:p>
      </dgm:t>
    </dgm:pt>
    <dgm:pt modelId="{14612FAF-A36F-4C58-8FF2-E6CDA6731A5B}" type="parTrans" cxnId="{DDE58F8D-F3E5-4B90-8EC9-487F68C172E4}">
      <dgm:prSet/>
      <dgm:spPr/>
      <dgm:t>
        <a:bodyPr/>
        <a:lstStyle/>
        <a:p>
          <a:endParaRPr lang="ru-RU"/>
        </a:p>
      </dgm:t>
    </dgm:pt>
    <dgm:pt modelId="{5AECA147-8851-4A99-AC50-8B7D0D35BE7F}" type="sibTrans" cxnId="{DDE58F8D-F3E5-4B90-8EC9-487F68C172E4}">
      <dgm:prSet/>
      <dgm:spPr/>
      <dgm:t>
        <a:bodyPr/>
        <a:lstStyle/>
        <a:p>
          <a:endParaRPr lang="ru-RU"/>
        </a:p>
      </dgm:t>
    </dgm:pt>
    <dgm:pt modelId="{E6D62ECD-76B2-4E53-9028-E995E5A190FA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2400" b="1" dirty="0" smtClean="0">
              <a:solidFill>
                <a:srgbClr val="002060"/>
              </a:solidFill>
            </a:rPr>
            <a:t>Операция в день поступления</a:t>
          </a:r>
          <a:endParaRPr lang="ru-RU" sz="2400" b="1" dirty="0">
            <a:solidFill>
              <a:srgbClr val="002060"/>
            </a:solidFill>
          </a:endParaRPr>
        </a:p>
      </dgm:t>
    </dgm:pt>
    <dgm:pt modelId="{962D835C-07CC-437E-8029-E0211A061010}" type="parTrans" cxnId="{5A0562A9-094C-43ED-9D56-D3A49AF564D3}">
      <dgm:prSet/>
      <dgm:spPr/>
      <dgm:t>
        <a:bodyPr/>
        <a:lstStyle/>
        <a:p>
          <a:endParaRPr lang="ru-RU"/>
        </a:p>
      </dgm:t>
    </dgm:pt>
    <dgm:pt modelId="{AB7565F1-7F5B-482F-9C67-301868E80F5E}" type="sibTrans" cxnId="{5A0562A9-094C-43ED-9D56-D3A49AF564D3}">
      <dgm:prSet/>
      <dgm:spPr/>
      <dgm:t>
        <a:bodyPr/>
        <a:lstStyle/>
        <a:p>
          <a:endParaRPr lang="ru-RU"/>
        </a:p>
      </dgm:t>
    </dgm:pt>
    <dgm:pt modelId="{04B4EE8D-99C0-432D-8456-C606D9FABB97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2400" b="1" dirty="0" smtClean="0">
              <a:solidFill>
                <a:srgbClr val="002060"/>
              </a:solidFill>
            </a:rPr>
            <a:t>2 ТМК после выписки</a:t>
          </a:r>
          <a:endParaRPr lang="ru-RU" sz="2400" b="1" dirty="0">
            <a:solidFill>
              <a:srgbClr val="002060"/>
            </a:solidFill>
          </a:endParaRPr>
        </a:p>
      </dgm:t>
    </dgm:pt>
    <dgm:pt modelId="{22351B2C-2936-463C-9760-7E7C34632D3E}" type="parTrans" cxnId="{9500E187-D2F8-4300-BD53-78995C45C1BE}">
      <dgm:prSet/>
      <dgm:spPr/>
      <dgm:t>
        <a:bodyPr/>
        <a:lstStyle/>
        <a:p>
          <a:endParaRPr lang="ru-RU"/>
        </a:p>
      </dgm:t>
    </dgm:pt>
    <dgm:pt modelId="{B4C014EF-413A-4257-A36E-5DF44AF750D7}" type="sibTrans" cxnId="{9500E187-D2F8-4300-BD53-78995C45C1BE}">
      <dgm:prSet/>
      <dgm:spPr/>
      <dgm:t>
        <a:bodyPr/>
        <a:lstStyle/>
        <a:p>
          <a:endParaRPr lang="ru-RU"/>
        </a:p>
      </dgm:t>
    </dgm:pt>
    <dgm:pt modelId="{1F17D163-2768-4006-B42B-A7A05473AE1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rgbClr val="002060"/>
              </a:solidFill>
            </a:rPr>
            <a:t>Операция после проведения подготовки</a:t>
          </a:r>
          <a:endParaRPr lang="ru-RU" sz="1800" b="1" dirty="0">
            <a:solidFill>
              <a:srgbClr val="002060"/>
            </a:solidFill>
          </a:endParaRPr>
        </a:p>
      </dgm:t>
    </dgm:pt>
    <dgm:pt modelId="{9259D061-1F5F-4011-9B20-0A4C50975184}" type="parTrans" cxnId="{85687251-DA4E-4F5F-9598-41AAB09AD7FE}">
      <dgm:prSet/>
      <dgm:spPr/>
      <dgm:t>
        <a:bodyPr/>
        <a:lstStyle/>
        <a:p>
          <a:endParaRPr lang="ru-RU"/>
        </a:p>
      </dgm:t>
    </dgm:pt>
    <dgm:pt modelId="{AD8E62B9-52B4-42CF-823C-9C93126FFCB6}" type="sibTrans" cxnId="{85687251-DA4E-4F5F-9598-41AAB09AD7FE}">
      <dgm:prSet/>
      <dgm:spPr/>
      <dgm:t>
        <a:bodyPr/>
        <a:lstStyle/>
        <a:p>
          <a:endParaRPr lang="ru-RU"/>
        </a:p>
      </dgm:t>
    </dgm:pt>
    <dgm:pt modelId="{46ADDF36-B9C4-4CB7-B3E1-7270959D43DC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rgbClr val="002060"/>
              </a:solidFill>
            </a:rPr>
            <a:t>ЛФК и гимнастика после операции во время пребывания в стационаре</a:t>
          </a:r>
          <a:endParaRPr lang="ru-RU" sz="1800" b="1" dirty="0">
            <a:solidFill>
              <a:srgbClr val="002060"/>
            </a:solidFill>
          </a:endParaRPr>
        </a:p>
      </dgm:t>
    </dgm:pt>
    <dgm:pt modelId="{B6725452-8317-4246-9933-123EDB5C13E3}" type="parTrans" cxnId="{B3D881AB-19D7-421F-BDD5-88C0001A2967}">
      <dgm:prSet/>
      <dgm:spPr/>
      <dgm:t>
        <a:bodyPr/>
        <a:lstStyle/>
        <a:p>
          <a:endParaRPr lang="ru-RU"/>
        </a:p>
      </dgm:t>
    </dgm:pt>
    <dgm:pt modelId="{AC027C0E-D066-4566-880B-11A9F93AFA9C}" type="sibTrans" cxnId="{B3D881AB-19D7-421F-BDD5-88C0001A2967}">
      <dgm:prSet/>
      <dgm:spPr/>
      <dgm:t>
        <a:bodyPr/>
        <a:lstStyle/>
        <a:p>
          <a:endParaRPr lang="ru-RU"/>
        </a:p>
      </dgm:t>
    </dgm:pt>
    <dgm:pt modelId="{AD368367-A985-4A8D-B713-625312A7233F}" type="pres">
      <dgm:prSet presAssocID="{CB09061B-3035-4451-989C-8D57CE777ED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9D4F3AB-4F95-4D1A-9399-691FCA724A6F}" type="pres">
      <dgm:prSet presAssocID="{5715B180-8909-4507-AC03-49406A291994}" presName="linNode" presStyleCnt="0"/>
      <dgm:spPr/>
    </dgm:pt>
    <dgm:pt modelId="{07F94CA3-D0EC-469F-AD55-1E58FE04D8BB}" type="pres">
      <dgm:prSet presAssocID="{5715B180-8909-4507-AC03-49406A291994}" presName="parentShp" presStyleLbl="node1" presStyleIdx="0" presStyleCnt="2" custLinFactNeighborX="-68" custLinFactNeighborY="-27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BE028C-A0D3-44C8-9F8F-B52CE63101DD}" type="pres">
      <dgm:prSet presAssocID="{5715B180-8909-4507-AC03-49406A291994}" presName="childShp" presStyleLbl="bgAccFollowNode1" presStyleIdx="0" presStyleCnt="2" custScaleX="132392" custScaleY="113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35935E-14D2-4B12-AA03-32891D6E8521}" type="pres">
      <dgm:prSet presAssocID="{CFE2F385-B675-4828-B4E6-F94F6ABEA10D}" presName="spacing" presStyleCnt="0"/>
      <dgm:spPr/>
    </dgm:pt>
    <dgm:pt modelId="{B13FBC82-4FCB-405C-9705-58B08D08304C}" type="pres">
      <dgm:prSet presAssocID="{50B52370-67FD-4145-A3F4-3EE5656A89C9}" presName="linNode" presStyleCnt="0"/>
      <dgm:spPr/>
    </dgm:pt>
    <dgm:pt modelId="{42C0AC52-3A13-4DA3-95A9-38CAD54D62D3}" type="pres">
      <dgm:prSet presAssocID="{50B52370-67FD-4145-A3F4-3EE5656A89C9}" presName="parentShp" presStyleLbl="node1" presStyleIdx="1" presStyleCnt="2" custLinFactNeighborX="-32" custLinFactNeighborY="-99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11BE6C-4828-4640-94F7-25ABF72AB680}" type="pres">
      <dgm:prSet presAssocID="{50B52370-67FD-4145-A3F4-3EE5656A89C9}" presName="childShp" presStyleLbl="bgAccFollowNode1" presStyleIdx="1" presStyleCnt="2" custScaleX="123757" custLinFactNeighborX="-542" custLinFactNeighborY="-99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E8ED93-13AE-49CC-B872-685692D0D921}" srcId="{5715B180-8909-4507-AC03-49406A291994}" destId="{57F4A4AC-D428-4669-8B5F-C0EA86071828}" srcOrd="0" destOrd="0" parTransId="{965946C4-B689-499E-AD5C-BAFBA8A6087C}" sibTransId="{52B3DEAF-78FB-45CE-8A80-2499C3EA5437}"/>
    <dgm:cxn modelId="{5A0562A9-094C-43ED-9D56-D3A49AF564D3}" srcId="{50B52370-67FD-4145-A3F4-3EE5656A89C9}" destId="{E6D62ECD-76B2-4E53-9028-E995E5A190FA}" srcOrd="1" destOrd="0" parTransId="{962D835C-07CC-437E-8029-E0211A061010}" sibTransId="{AB7565F1-7F5B-482F-9C67-301868E80F5E}"/>
    <dgm:cxn modelId="{4F5E700D-064C-4A27-9BFA-0C86A1960BCD}" srcId="{CB09061B-3035-4451-989C-8D57CE777ED5}" destId="{50B52370-67FD-4145-A3F4-3EE5656A89C9}" srcOrd="1" destOrd="0" parTransId="{64B0D6CE-67F0-42B0-B90C-EE7BDD3CED24}" sibTransId="{A814B2A2-C01C-45B0-81C4-8F262288948B}"/>
    <dgm:cxn modelId="{7BDF0C59-F529-430D-B074-15F134906E62}" type="presOf" srcId="{5715B180-8909-4507-AC03-49406A291994}" destId="{07F94CA3-D0EC-469F-AD55-1E58FE04D8BB}" srcOrd="0" destOrd="0" presId="urn:microsoft.com/office/officeart/2005/8/layout/vList6"/>
    <dgm:cxn modelId="{801B8B8B-A586-423D-9F8E-AB2B3557AA4D}" type="presOf" srcId="{E6D62ECD-76B2-4E53-9028-E995E5A190FA}" destId="{2B11BE6C-4828-4640-94F7-25ABF72AB680}" srcOrd="0" destOrd="1" presId="urn:microsoft.com/office/officeart/2005/8/layout/vList6"/>
    <dgm:cxn modelId="{A225BA23-B298-4C22-8F86-F545E5A9971D}" type="presOf" srcId="{46ADDF36-B9C4-4CB7-B3E1-7270959D43DC}" destId="{71BE028C-A0D3-44C8-9F8F-B52CE63101DD}" srcOrd="0" destOrd="2" presId="urn:microsoft.com/office/officeart/2005/8/layout/vList6"/>
    <dgm:cxn modelId="{85687251-DA4E-4F5F-9598-41AAB09AD7FE}" srcId="{5715B180-8909-4507-AC03-49406A291994}" destId="{1F17D163-2768-4006-B42B-A7A05473AE16}" srcOrd="1" destOrd="0" parTransId="{9259D061-1F5F-4011-9B20-0A4C50975184}" sibTransId="{AD8E62B9-52B4-42CF-823C-9C93126FFCB6}"/>
    <dgm:cxn modelId="{268D8A29-4857-4CE1-BC14-E07E4268A673}" type="presOf" srcId="{1F17D163-2768-4006-B42B-A7A05473AE16}" destId="{71BE028C-A0D3-44C8-9F8F-B52CE63101DD}" srcOrd="0" destOrd="1" presId="urn:microsoft.com/office/officeart/2005/8/layout/vList6"/>
    <dgm:cxn modelId="{B66BE634-7130-416C-91A0-3C64E640AA3E}" type="presOf" srcId="{57F4A4AC-D428-4669-8B5F-C0EA86071828}" destId="{71BE028C-A0D3-44C8-9F8F-B52CE63101DD}" srcOrd="0" destOrd="0" presId="urn:microsoft.com/office/officeart/2005/8/layout/vList6"/>
    <dgm:cxn modelId="{26394875-3893-4007-BA07-9B51D2AD1FFE}" type="presOf" srcId="{04B4EE8D-99C0-432D-8456-C606D9FABB97}" destId="{2B11BE6C-4828-4640-94F7-25ABF72AB680}" srcOrd="0" destOrd="2" presId="urn:microsoft.com/office/officeart/2005/8/layout/vList6"/>
    <dgm:cxn modelId="{7BA8386F-1267-439C-ACE7-AD1CBFF500A7}" type="presOf" srcId="{CB09061B-3035-4451-989C-8D57CE777ED5}" destId="{AD368367-A985-4A8D-B713-625312A7233F}" srcOrd="0" destOrd="0" presId="urn:microsoft.com/office/officeart/2005/8/layout/vList6"/>
    <dgm:cxn modelId="{B3D881AB-19D7-421F-BDD5-88C0001A2967}" srcId="{5715B180-8909-4507-AC03-49406A291994}" destId="{46ADDF36-B9C4-4CB7-B3E1-7270959D43DC}" srcOrd="2" destOrd="0" parTransId="{B6725452-8317-4246-9933-123EDB5C13E3}" sibTransId="{AC027C0E-D066-4566-880B-11A9F93AFA9C}"/>
    <dgm:cxn modelId="{2127F87A-D817-4E94-8E04-E668D04E1FDC}" type="presOf" srcId="{50B52370-67FD-4145-A3F4-3EE5656A89C9}" destId="{42C0AC52-3A13-4DA3-95A9-38CAD54D62D3}" srcOrd="0" destOrd="0" presId="urn:microsoft.com/office/officeart/2005/8/layout/vList6"/>
    <dgm:cxn modelId="{DDE58F8D-F3E5-4B90-8EC9-487F68C172E4}" srcId="{50B52370-67FD-4145-A3F4-3EE5656A89C9}" destId="{B52D2DBF-0600-4379-9CAB-F26A6F37F4DB}" srcOrd="0" destOrd="0" parTransId="{14612FAF-A36F-4C58-8FF2-E6CDA6731A5B}" sibTransId="{5AECA147-8851-4A99-AC50-8B7D0D35BE7F}"/>
    <dgm:cxn modelId="{4C693B2D-0076-4AFB-BE18-82DE9600DC35}" srcId="{CB09061B-3035-4451-989C-8D57CE777ED5}" destId="{5715B180-8909-4507-AC03-49406A291994}" srcOrd="0" destOrd="0" parTransId="{094DA241-EB96-49C0-B108-29F377103391}" sibTransId="{CFE2F385-B675-4828-B4E6-F94F6ABEA10D}"/>
    <dgm:cxn modelId="{9500E187-D2F8-4300-BD53-78995C45C1BE}" srcId="{50B52370-67FD-4145-A3F4-3EE5656A89C9}" destId="{04B4EE8D-99C0-432D-8456-C606D9FABB97}" srcOrd="2" destOrd="0" parTransId="{22351B2C-2936-463C-9760-7E7C34632D3E}" sibTransId="{B4C014EF-413A-4257-A36E-5DF44AF750D7}"/>
    <dgm:cxn modelId="{AD5BDF03-4334-432E-BFD0-6C401EE5CD7E}" type="presOf" srcId="{B52D2DBF-0600-4379-9CAB-F26A6F37F4DB}" destId="{2B11BE6C-4828-4640-94F7-25ABF72AB680}" srcOrd="0" destOrd="0" presId="urn:microsoft.com/office/officeart/2005/8/layout/vList6"/>
    <dgm:cxn modelId="{B68427A6-8144-40FC-9EEF-8C8987815A50}" type="presParOf" srcId="{AD368367-A985-4A8D-B713-625312A7233F}" destId="{A9D4F3AB-4F95-4D1A-9399-691FCA724A6F}" srcOrd="0" destOrd="0" presId="urn:microsoft.com/office/officeart/2005/8/layout/vList6"/>
    <dgm:cxn modelId="{EA224A99-9223-49E4-B220-AA241BC9FF33}" type="presParOf" srcId="{A9D4F3AB-4F95-4D1A-9399-691FCA724A6F}" destId="{07F94CA3-D0EC-469F-AD55-1E58FE04D8BB}" srcOrd="0" destOrd="0" presId="urn:microsoft.com/office/officeart/2005/8/layout/vList6"/>
    <dgm:cxn modelId="{01B5B11D-73CB-4C5C-AA46-6BD25BABC584}" type="presParOf" srcId="{A9D4F3AB-4F95-4D1A-9399-691FCA724A6F}" destId="{71BE028C-A0D3-44C8-9F8F-B52CE63101DD}" srcOrd="1" destOrd="0" presId="urn:microsoft.com/office/officeart/2005/8/layout/vList6"/>
    <dgm:cxn modelId="{D4907B52-9439-4DCC-9B88-2C8F95E1E841}" type="presParOf" srcId="{AD368367-A985-4A8D-B713-625312A7233F}" destId="{C235935E-14D2-4B12-AA03-32891D6E8521}" srcOrd="1" destOrd="0" presId="urn:microsoft.com/office/officeart/2005/8/layout/vList6"/>
    <dgm:cxn modelId="{3DAD62F5-126C-4E3B-B09D-27249983D182}" type="presParOf" srcId="{AD368367-A985-4A8D-B713-625312A7233F}" destId="{B13FBC82-4FCB-405C-9705-58B08D08304C}" srcOrd="2" destOrd="0" presId="urn:microsoft.com/office/officeart/2005/8/layout/vList6"/>
    <dgm:cxn modelId="{238A1872-0B61-4C07-970A-CF152FF739B4}" type="presParOf" srcId="{B13FBC82-4FCB-405C-9705-58B08D08304C}" destId="{42C0AC52-3A13-4DA3-95A9-38CAD54D62D3}" srcOrd="0" destOrd="0" presId="urn:microsoft.com/office/officeart/2005/8/layout/vList6"/>
    <dgm:cxn modelId="{9D0ACB0D-A129-4402-80AA-A4C9A2DDC54F}" type="presParOf" srcId="{B13FBC82-4FCB-405C-9705-58B08D08304C}" destId="{2B11BE6C-4828-4640-94F7-25ABF72AB68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E028C-A0D3-44C8-9F8F-B52CE63101DD}">
      <dsp:nvSpPr>
        <dsp:cNvPr id="0" name=""/>
        <dsp:cNvSpPr/>
      </dsp:nvSpPr>
      <dsp:spPr>
        <a:xfrm>
          <a:off x="2549950" y="1791"/>
          <a:ext cx="5060646" cy="196760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1" kern="1200" dirty="0" smtClean="0">
              <a:solidFill>
                <a:srgbClr val="002060"/>
              </a:solidFill>
            </a:rPr>
            <a:t>Обучение использованию костылей после госпитализации</a:t>
          </a:r>
          <a:endParaRPr lang="ru-RU" sz="1800" kern="1200" dirty="0">
            <a:solidFill>
              <a:srgbClr val="00206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1" kern="1200" dirty="0" smtClean="0">
              <a:solidFill>
                <a:srgbClr val="002060"/>
              </a:solidFill>
            </a:rPr>
            <a:t>Операция после проведения подготовки</a:t>
          </a:r>
          <a:endParaRPr lang="ru-RU" sz="1800" b="1" kern="1200" dirty="0">
            <a:solidFill>
              <a:srgbClr val="00206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1" kern="1200" dirty="0" smtClean="0">
              <a:solidFill>
                <a:srgbClr val="002060"/>
              </a:solidFill>
            </a:rPr>
            <a:t>ЛФК и гимнастика после операции во время пребывания в стационаре</a:t>
          </a:r>
          <a:endParaRPr lang="ru-RU" sz="1800" b="1" kern="1200" dirty="0">
            <a:solidFill>
              <a:srgbClr val="002060"/>
            </a:solidFill>
          </a:endParaRPr>
        </a:p>
      </dsp:txBody>
      <dsp:txXfrm>
        <a:off x="2549950" y="247741"/>
        <a:ext cx="4322796" cy="1475701"/>
      </dsp:txXfrm>
    </dsp:sp>
    <dsp:sp modelId="{07F94CA3-D0EC-469F-AD55-1E58FE04D8BB}">
      <dsp:nvSpPr>
        <dsp:cNvPr id="0" name=""/>
        <dsp:cNvSpPr/>
      </dsp:nvSpPr>
      <dsp:spPr>
        <a:xfrm>
          <a:off x="0" y="67820"/>
          <a:ext cx="2548314" cy="1739224"/>
        </a:xfrm>
        <a:prstGeom prst="round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Группа 1. Стандартное ведение</a:t>
          </a:r>
          <a:endParaRPr lang="ru-RU" sz="2300" kern="1200" dirty="0"/>
        </a:p>
      </dsp:txBody>
      <dsp:txXfrm>
        <a:off x="84902" y="152722"/>
        <a:ext cx="2378510" cy="1569420"/>
      </dsp:txXfrm>
    </dsp:sp>
    <dsp:sp modelId="{2B11BE6C-4828-4640-94F7-25ABF72AB680}">
      <dsp:nvSpPr>
        <dsp:cNvPr id="0" name=""/>
        <dsp:cNvSpPr/>
      </dsp:nvSpPr>
      <dsp:spPr>
        <a:xfrm>
          <a:off x="2650891" y="1971114"/>
          <a:ext cx="4945853" cy="17392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400" b="1" kern="1200" dirty="0" smtClean="0">
              <a:solidFill>
                <a:srgbClr val="002060"/>
              </a:solidFill>
            </a:rPr>
            <a:t>2 ТМК до госпитализации</a:t>
          </a:r>
          <a:endParaRPr lang="ru-RU" sz="2400" b="1" kern="1200" dirty="0">
            <a:solidFill>
              <a:srgbClr val="00206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400" b="1" kern="1200" dirty="0" smtClean="0">
              <a:solidFill>
                <a:srgbClr val="002060"/>
              </a:solidFill>
            </a:rPr>
            <a:t>Операция в день поступления</a:t>
          </a:r>
          <a:endParaRPr lang="ru-RU" sz="2400" b="1" kern="1200" dirty="0">
            <a:solidFill>
              <a:srgbClr val="00206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400" b="1" kern="1200" dirty="0" smtClean="0">
              <a:solidFill>
                <a:srgbClr val="002060"/>
              </a:solidFill>
            </a:rPr>
            <a:t>2 ТМК после выписки</a:t>
          </a:r>
          <a:endParaRPr lang="ru-RU" sz="2400" b="1" kern="1200" dirty="0">
            <a:solidFill>
              <a:srgbClr val="002060"/>
            </a:solidFill>
          </a:endParaRPr>
        </a:p>
      </dsp:txBody>
      <dsp:txXfrm>
        <a:off x="2650891" y="2188517"/>
        <a:ext cx="4293644" cy="1304418"/>
      </dsp:txXfrm>
    </dsp:sp>
    <dsp:sp modelId="{42C0AC52-3A13-4DA3-95A9-38CAD54D62D3}">
      <dsp:nvSpPr>
        <dsp:cNvPr id="0" name=""/>
        <dsp:cNvSpPr/>
      </dsp:nvSpPr>
      <dsp:spPr>
        <a:xfrm>
          <a:off x="0" y="1971114"/>
          <a:ext cx="2664281" cy="1739224"/>
        </a:xfrm>
        <a:prstGeom prst="roundRect">
          <a:avLst/>
        </a:prstGeom>
        <a:solidFill>
          <a:srgbClr val="FF00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Группа 2. Фаст-трек</a:t>
          </a:r>
          <a:endParaRPr lang="ru-RU" sz="2300" kern="1200" dirty="0"/>
        </a:p>
      </dsp:txBody>
      <dsp:txXfrm>
        <a:off x="84902" y="2056016"/>
        <a:ext cx="2494477" cy="15694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A93EA-52DB-40FB-B134-5E16F6EF76A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C4002-3115-41E9-9AE0-C6B2FA166D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962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4243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4243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0786c8d9c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0786c8d9c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424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3DEF-B38B-41A9-8795-3903644C5D1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432F7E4-AC19-48D5-A8BE-F894A9DFC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879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3DEF-B38B-41A9-8795-3903644C5D1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432F7E4-AC19-48D5-A8BE-F894A9DFC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103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3DEF-B38B-41A9-8795-3903644C5D1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432F7E4-AC19-48D5-A8BE-F894A9DFC06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6097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3DEF-B38B-41A9-8795-3903644C5D1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432F7E4-AC19-48D5-A8BE-F894A9DFC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977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3DEF-B38B-41A9-8795-3903644C5D1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432F7E4-AC19-48D5-A8BE-F894A9DFC06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1012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3DEF-B38B-41A9-8795-3903644C5D1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432F7E4-AC19-48D5-A8BE-F894A9DFC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794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3DEF-B38B-41A9-8795-3903644C5D1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F7E4-AC19-48D5-A8BE-F894A9DFC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466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3DEF-B38B-41A9-8795-3903644C5D1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F7E4-AC19-48D5-A8BE-F894A9DFC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507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74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3DEF-B38B-41A9-8795-3903644C5D1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F7E4-AC19-48D5-A8BE-F894A9DFC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331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3DEF-B38B-41A9-8795-3903644C5D1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432F7E4-AC19-48D5-A8BE-F894A9DFC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16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3DEF-B38B-41A9-8795-3903644C5D1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432F7E4-AC19-48D5-A8BE-F894A9DFC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156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3DEF-B38B-41A9-8795-3903644C5D1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432F7E4-AC19-48D5-A8BE-F894A9DFC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968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3DEF-B38B-41A9-8795-3903644C5D1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F7E4-AC19-48D5-A8BE-F894A9DFC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53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3DEF-B38B-41A9-8795-3903644C5D1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F7E4-AC19-48D5-A8BE-F894A9DFC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591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3DEF-B38B-41A9-8795-3903644C5D1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F7E4-AC19-48D5-A8BE-F894A9DFC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373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3DEF-B38B-41A9-8795-3903644C5D1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432F7E4-AC19-48D5-A8BE-F894A9DFC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316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83DEF-B38B-41A9-8795-3903644C5D1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432F7E4-AC19-48D5-A8BE-F894A9DFC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75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85814" y="1955022"/>
            <a:ext cx="12006186" cy="22703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Google Shape;87;p13"/>
          <p:cNvSpPr txBox="1">
            <a:spLocks/>
          </p:cNvSpPr>
          <p:nvPr/>
        </p:nvSpPr>
        <p:spPr>
          <a:xfrm>
            <a:off x="329434" y="2155371"/>
            <a:ext cx="11566475" cy="18696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4" tIns="45700" rIns="91424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96CB4"/>
              </a:buClr>
              <a:buSzPts val="4000"/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Опыт организации </a:t>
            </a:r>
            <a:r>
              <a:rPr lang="ru-RU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телереабилитации</a:t>
            </a: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университетских клиниках</a:t>
            </a:r>
            <a:endParaRPr lang="ru-RU" sz="4000" dirty="0">
              <a:solidFill>
                <a:schemeClr val="bg1"/>
              </a:solidFill>
              <a:latin typeface="Montserrat" panose="00000500000000000000" pitchFamily="2" charset="-52"/>
              <a:cs typeface="Segoe UI"/>
              <a:sym typeface="Montserra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91297" y="4345889"/>
            <a:ext cx="76055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Директор научно-практического центра дистанционной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медицины, руководитель образовательной программы Передовой медицинской инженерной школы, доцент кафедры семейной медицины с курсом телемедицинских технологий, кандидат медицинских наук</a:t>
            </a:r>
          </a:p>
          <a:p>
            <a:pPr algn="r">
              <a:spcBef>
                <a:spcPts val="0"/>
              </a:spcBef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Гаранин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Андрей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Александрович</a:t>
            </a:r>
          </a:p>
          <a:p>
            <a:pPr algn="r">
              <a:spcBef>
                <a:spcPts val="0"/>
              </a:spcBef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Врач по медицинской профилактике 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научно-практического центра дистанционной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медицины</a:t>
            </a:r>
          </a:p>
          <a:p>
            <a:pPr algn="r">
              <a:spcBef>
                <a:spcPts val="0"/>
              </a:spcBef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Толкачева Елена Олеговна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B49911-F7A4-44EF-BE2D-8CE2036B75B1}"/>
              </a:ext>
            </a:extLst>
          </p:cNvPr>
          <p:cNvSpPr txBox="1"/>
          <p:nvPr/>
        </p:nvSpPr>
        <p:spPr>
          <a:xfrm>
            <a:off x="4934247" y="6485281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Самара, 202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44877" cy="14448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123" y="0"/>
            <a:ext cx="1444877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5"/>
    </mc:Choice>
    <mc:Fallback xmlns="">
      <p:transition spd="slow" advTm="1399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Grp="1"/>
          </p:cNvSpPr>
          <p:nvPr>
            <p:ph type="title"/>
          </p:nvPr>
        </p:nvSpPr>
        <p:spPr>
          <a:xfrm>
            <a:off x="3280313" y="188682"/>
            <a:ext cx="8911687" cy="708301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 технические характеристики</a:t>
            </a:r>
            <a:endParaRPr lang="ru-RU" sz="2400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7702" y="1350610"/>
            <a:ext cx="104241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ухода: ручная стирка вкладышей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ортеза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обработка спиртосодержащий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раствором металлических и пластиковый частей корпуса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Пользовательская операционная система: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Android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Количество датчиков для регистрации мышц: 4 + 1 датчик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референс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Материал датчика: электропроводящая резина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Расположение датчиков: на крупных мышцах ноги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Канал передачи сигналов: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Bluetooth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702" y="3927011"/>
            <a:ext cx="4755292" cy="27312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581" y="3927011"/>
            <a:ext cx="3779848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9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4336405" y="1523449"/>
            <a:ext cx="3025140" cy="4722495"/>
            <a:chOff x="4336405" y="1523449"/>
            <a:chExt cx="3025140" cy="47224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36405" y="1523449"/>
              <a:ext cx="3023800" cy="47218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646676" y="1556004"/>
              <a:ext cx="1999614" cy="2700655"/>
            </a:xfrm>
            <a:custGeom>
              <a:avLst/>
              <a:gdLst/>
              <a:ahLst/>
              <a:cxnLst/>
              <a:rect l="l" t="t" r="r" b="b"/>
              <a:pathLst>
                <a:path w="1999615" h="2700654">
                  <a:moveTo>
                    <a:pt x="819912" y="330708"/>
                  </a:moveTo>
                  <a:lnTo>
                    <a:pt x="823498" y="281842"/>
                  </a:lnTo>
                  <a:lnTo>
                    <a:pt x="833915" y="235202"/>
                  </a:lnTo>
                  <a:lnTo>
                    <a:pt x="850651" y="191298"/>
                  </a:lnTo>
                  <a:lnTo>
                    <a:pt x="873195" y="150642"/>
                  </a:lnTo>
                  <a:lnTo>
                    <a:pt x="901035" y="113746"/>
                  </a:lnTo>
                  <a:lnTo>
                    <a:pt x="933658" y="81123"/>
                  </a:lnTo>
                  <a:lnTo>
                    <a:pt x="970554" y="53283"/>
                  </a:lnTo>
                  <a:lnTo>
                    <a:pt x="1011210" y="30739"/>
                  </a:lnTo>
                  <a:lnTo>
                    <a:pt x="1055114" y="14003"/>
                  </a:lnTo>
                  <a:lnTo>
                    <a:pt x="1101754" y="3586"/>
                  </a:lnTo>
                  <a:lnTo>
                    <a:pt x="1150620" y="0"/>
                  </a:lnTo>
                  <a:lnTo>
                    <a:pt x="1199485" y="3586"/>
                  </a:lnTo>
                  <a:lnTo>
                    <a:pt x="1246125" y="14003"/>
                  </a:lnTo>
                  <a:lnTo>
                    <a:pt x="1290029" y="30739"/>
                  </a:lnTo>
                  <a:lnTo>
                    <a:pt x="1330685" y="53283"/>
                  </a:lnTo>
                  <a:lnTo>
                    <a:pt x="1367581" y="81123"/>
                  </a:lnTo>
                  <a:lnTo>
                    <a:pt x="1400204" y="113746"/>
                  </a:lnTo>
                  <a:lnTo>
                    <a:pt x="1428044" y="150642"/>
                  </a:lnTo>
                  <a:lnTo>
                    <a:pt x="1450588" y="191298"/>
                  </a:lnTo>
                  <a:lnTo>
                    <a:pt x="1467324" y="235202"/>
                  </a:lnTo>
                  <a:lnTo>
                    <a:pt x="1477741" y="281842"/>
                  </a:lnTo>
                  <a:lnTo>
                    <a:pt x="1481327" y="330708"/>
                  </a:lnTo>
                  <a:lnTo>
                    <a:pt x="1477741" y="379573"/>
                  </a:lnTo>
                  <a:lnTo>
                    <a:pt x="1467324" y="426213"/>
                  </a:lnTo>
                  <a:lnTo>
                    <a:pt x="1450588" y="470117"/>
                  </a:lnTo>
                  <a:lnTo>
                    <a:pt x="1428044" y="510773"/>
                  </a:lnTo>
                  <a:lnTo>
                    <a:pt x="1400204" y="547669"/>
                  </a:lnTo>
                  <a:lnTo>
                    <a:pt x="1367581" y="580292"/>
                  </a:lnTo>
                  <a:lnTo>
                    <a:pt x="1330685" y="608132"/>
                  </a:lnTo>
                  <a:lnTo>
                    <a:pt x="1290029" y="630676"/>
                  </a:lnTo>
                  <a:lnTo>
                    <a:pt x="1246125" y="647412"/>
                  </a:lnTo>
                  <a:lnTo>
                    <a:pt x="1199485" y="657829"/>
                  </a:lnTo>
                  <a:lnTo>
                    <a:pt x="1150620" y="661416"/>
                  </a:lnTo>
                  <a:lnTo>
                    <a:pt x="1101754" y="657829"/>
                  </a:lnTo>
                  <a:lnTo>
                    <a:pt x="1055114" y="647412"/>
                  </a:lnTo>
                  <a:lnTo>
                    <a:pt x="1011210" y="630676"/>
                  </a:lnTo>
                  <a:lnTo>
                    <a:pt x="970554" y="608132"/>
                  </a:lnTo>
                  <a:lnTo>
                    <a:pt x="933658" y="580292"/>
                  </a:lnTo>
                  <a:lnTo>
                    <a:pt x="901035" y="547669"/>
                  </a:lnTo>
                  <a:lnTo>
                    <a:pt x="873195" y="510773"/>
                  </a:lnTo>
                  <a:lnTo>
                    <a:pt x="850651" y="470117"/>
                  </a:lnTo>
                  <a:lnTo>
                    <a:pt x="833915" y="426213"/>
                  </a:lnTo>
                  <a:lnTo>
                    <a:pt x="823498" y="379573"/>
                  </a:lnTo>
                  <a:lnTo>
                    <a:pt x="819912" y="330708"/>
                  </a:lnTo>
                  <a:close/>
                </a:path>
                <a:path w="1999615" h="2700654">
                  <a:moveTo>
                    <a:pt x="1338072" y="1284732"/>
                  </a:moveTo>
                  <a:lnTo>
                    <a:pt x="1341658" y="1235866"/>
                  </a:lnTo>
                  <a:lnTo>
                    <a:pt x="1352075" y="1189226"/>
                  </a:lnTo>
                  <a:lnTo>
                    <a:pt x="1368811" y="1145322"/>
                  </a:lnTo>
                  <a:lnTo>
                    <a:pt x="1391355" y="1104666"/>
                  </a:lnTo>
                  <a:lnTo>
                    <a:pt x="1419195" y="1067770"/>
                  </a:lnTo>
                  <a:lnTo>
                    <a:pt x="1451818" y="1035147"/>
                  </a:lnTo>
                  <a:lnTo>
                    <a:pt x="1488714" y="1007307"/>
                  </a:lnTo>
                  <a:lnTo>
                    <a:pt x="1529370" y="984763"/>
                  </a:lnTo>
                  <a:lnTo>
                    <a:pt x="1573274" y="968027"/>
                  </a:lnTo>
                  <a:lnTo>
                    <a:pt x="1619914" y="957610"/>
                  </a:lnTo>
                  <a:lnTo>
                    <a:pt x="1668779" y="954024"/>
                  </a:lnTo>
                  <a:lnTo>
                    <a:pt x="1717645" y="957610"/>
                  </a:lnTo>
                  <a:lnTo>
                    <a:pt x="1764285" y="968027"/>
                  </a:lnTo>
                  <a:lnTo>
                    <a:pt x="1808189" y="984763"/>
                  </a:lnTo>
                  <a:lnTo>
                    <a:pt x="1848845" y="1007307"/>
                  </a:lnTo>
                  <a:lnTo>
                    <a:pt x="1885741" y="1035147"/>
                  </a:lnTo>
                  <a:lnTo>
                    <a:pt x="1918364" y="1067770"/>
                  </a:lnTo>
                  <a:lnTo>
                    <a:pt x="1946204" y="1104666"/>
                  </a:lnTo>
                  <a:lnTo>
                    <a:pt x="1968748" y="1145322"/>
                  </a:lnTo>
                  <a:lnTo>
                    <a:pt x="1985484" y="1189226"/>
                  </a:lnTo>
                  <a:lnTo>
                    <a:pt x="1995901" y="1235866"/>
                  </a:lnTo>
                  <a:lnTo>
                    <a:pt x="1999488" y="1284732"/>
                  </a:lnTo>
                  <a:lnTo>
                    <a:pt x="1995901" y="1333597"/>
                  </a:lnTo>
                  <a:lnTo>
                    <a:pt x="1985484" y="1380237"/>
                  </a:lnTo>
                  <a:lnTo>
                    <a:pt x="1968748" y="1424141"/>
                  </a:lnTo>
                  <a:lnTo>
                    <a:pt x="1946204" y="1464797"/>
                  </a:lnTo>
                  <a:lnTo>
                    <a:pt x="1918364" y="1501693"/>
                  </a:lnTo>
                  <a:lnTo>
                    <a:pt x="1885741" y="1534316"/>
                  </a:lnTo>
                  <a:lnTo>
                    <a:pt x="1848845" y="1562156"/>
                  </a:lnTo>
                  <a:lnTo>
                    <a:pt x="1808189" y="1584700"/>
                  </a:lnTo>
                  <a:lnTo>
                    <a:pt x="1764285" y="1601436"/>
                  </a:lnTo>
                  <a:lnTo>
                    <a:pt x="1717645" y="1611853"/>
                  </a:lnTo>
                  <a:lnTo>
                    <a:pt x="1668779" y="1615440"/>
                  </a:lnTo>
                  <a:lnTo>
                    <a:pt x="1619914" y="1611853"/>
                  </a:lnTo>
                  <a:lnTo>
                    <a:pt x="1573274" y="1601436"/>
                  </a:lnTo>
                  <a:lnTo>
                    <a:pt x="1529370" y="1584700"/>
                  </a:lnTo>
                  <a:lnTo>
                    <a:pt x="1488714" y="1562156"/>
                  </a:lnTo>
                  <a:lnTo>
                    <a:pt x="1451818" y="1534316"/>
                  </a:lnTo>
                  <a:lnTo>
                    <a:pt x="1419195" y="1501693"/>
                  </a:lnTo>
                  <a:lnTo>
                    <a:pt x="1391355" y="1464797"/>
                  </a:lnTo>
                  <a:lnTo>
                    <a:pt x="1368811" y="1424141"/>
                  </a:lnTo>
                  <a:lnTo>
                    <a:pt x="1352075" y="1380237"/>
                  </a:lnTo>
                  <a:lnTo>
                    <a:pt x="1341658" y="1333597"/>
                  </a:lnTo>
                  <a:lnTo>
                    <a:pt x="1338072" y="1284732"/>
                  </a:lnTo>
                  <a:close/>
                </a:path>
                <a:path w="1999615" h="2700654">
                  <a:moveTo>
                    <a:pt x="621791" y="2124456"/>
                  </a:moveTo>
                  <a:lnTo>
                    <a:pt x="625359" y="2075797"/>
                  </a:lnTo>
                  <a:lnTo>
                    <a:pt x="635724" y="2029361"/>
                  </a:lnTo>
                  <a:lnTo>
                    <a:pt x="652377" y="1985654"/>
                  </a:lnTo>
                  <a:lnTo>
                    <a:pt x="674810" y="1945185"/>
                  </a:lnTo>
                  <a:lnTo>
                    <a:pt x="702514" y="1908462"/>
                  </a:lnTo>
                  <a:lnTo>
                    <a:pt x="734982" y="1875994"/>
                  </a:lnTo>
                  <a:lnTo>
                    <a:pt x="771705" y="1848290"/>
                  </a:lnTo>
                  <a:lnTo>
                    <a:pt x="812174" y="1825857"/>
                  </a:lnTo>
                  <a:lnTo>
                    <a:pt x="855881" y="1809204"/>
                  </a:lnTo>
                  <a:lnTo>
                    <a:pt x="902317" y="1798839"/>
                  </a:lnTo>
                  <a:lnTo>
                    <a:pt x="950976" y="1795272"/>
                  </a:lnTo>
                  <a:lnTo>
                    <a:pt x="999634" y="1798839"/>
                  </a:lnTo>
                  <a:lnTo>
                    <a:pt x="1046070" y="1809204"/>
                  </a:lnTo>
                  <a:lnTo>
                    <a:pt x="1089777" y="1825857"/>
                  </a:lnTo>
                  <a:lnTo>
                    <a:pt x="1130246" y="1848290"/>
                  </a:lnTo>
                  <a:lnTo>
                    <a:pt x="1166969" y="1875994"/>
                  </a:lnTo>
                  <a:lnTo>
                    <a:pt x="1199437" y="1908462"/>
                  </a:lnTo>
                  <a:lnTo>
                    <a:pt x="1227141" y="1945185"/>
                  </a:lnTo>
                  <a:lnTo>
                    <a:pt x="1249574" y="1985654"/>
                  </a:lnTo>
                  <a:lnTo>
                    <a:pt x="1266227" y="2029361"/>
                  </a:lnTo>
                  <a:lnTo>
                    <a:pt x="1276592" y="2075797"/>
                  </a:lnTo>
                  <a:lnTo>
                    <a:pt x="1280160" y="2124456"/>
                  </a:lnTo>
                  <a:lnTo>
                    <a:pt x="1276592" y="2173114"/>
                  </a:lnTo>
                  <a:lnTo>
                    <a:pt x="1266227" y="2219550"/>
                  </a:lnTo>
                  <a:lnTo>
                    <a:pt x="1249574" y="2263257"/>
                  </a:lnTo>
                  <a:lnTo>
                    <a:pt x="1227141" y="2303726"/>
                  </a:lnTo>
                  <a:lnTo>
                    <a:pt x="1199437" y="2340449"/>
                  </a:lnTo>
                  <a:lnTo>
                    <a:pt x="1166969" y="2372917"/>
                  </a:lnTo>
                  <a:lnTo>
                    <a:pt x="1130246" y="2400621"/>
                  </a:lnTo>
                  <a:lnTo>
                    <a:pt x="1089777" y="2423054"/>
                  </a:lnTo>
                  <a:lnTo>
                    <a:pt x="1046070" y="2439707"/>
                  </a:lnTo>
                  <a:lnTo>
                    <a:pt x="999634" y="2450072"/>
                  </a:lnTo>
                  <a:lnTo>
                    <a:pt x="950976" y="2453640"/>
                  </a:lnTo>
                  <a:lnTo>
                    <a:pt x="902317" y="2450072"/>
                  </a:lnTo>
                  <a:lnTo>
                    <a:pt x="855881" y="2439707"/>
                  </a:lnTo>
                  <a:lnTo>
                    <a:pt x="812174" y="2423054"/>
                  </a:lnTo>
                  <a:lnTo>
                    <a:pt x="771705" y="2400621"/>
                  </a:lnTo>
                  <a:lnTo>
                    <a:pt x="734982" y="2372917"/>
                  </a:lnTo>
                  <a:lnTo>
                    <a:pt x="702514" y="2340449"/>
                  </a:lnTo>
                  <a:lnTo>
                    <a:pt x="674810" y="2303726"/>
                  </a:lnTo>
                  <a:lnTo>
                    <a:pt x="652377" y="2263257"/>
                  </a:lnTo>
                  <a:lnTo>
                    <a:pt x="635724" y="2219550"/>
                  </a:lnTo>
                  <a:lnTo>
                    <a:pt x="625359" y="2173114"/>
                  </a:lnTo>
                  <a:lnTo>
                    <a:pt x="621791" y="2124456"/>
                  </a:lnTo>
                  <a:close/>
                </a:path>
                <a:path w="1999615" h="2700654">
                  <a:moveTo>
                    <a:pt x="0" y="2369820"/>
                  </a:moveTo>
                  <a:lnTo>
                    <a:pt x="3586" y="2320954"/>
                  </a:lnTo>
                  <a:lnTo>
                    <a:pt x="14003" y="2274314"/>
                  </a:lnTo>
                  <a:lnTo>
                    <a:pt x="30739" y="2230410"/>
                  </a:lnTo>
                  <a:lnTo>
                    <a:pt x="53283" y="2189754"/>
                  </a:lnTo>
                  <a:lnTo>
                    <a:pt x="81123" y="2152858"/>
                  </a:lnTo>
                  <a:lnTo>
                    <a:pt x="113746" y="2120235"/>
                  </a:lnTo>
                  <a:lnTo>
                    <a:pt x="150642" y="2092395"/>
                  </a:lnTo>
                  <a:lnTo>
                    <a:pt x="191298" y="2069851"/>
                  </a:lnTo>
                  <a:lnTo>
                    <a:pt x="235202" y="2053115"/>
                  </a:lnTo>
                  <a:lnTo>
                    <a:pt x="281842" y="2042698"/>
                  </a:lnTo>
                  <a:lnTo>
                    <a:pt x="330708" y="2039112"/>
                  </a:lnTo>
                  <a:lnTo>
                    <a:pt x="379573" y="2042698"/>
                  </a:lnTo>
                  <a:lnTo>
                    <a:pt x="426213" y="2053115"/>
                  </a:lnTo>
                  <a:lnTo>
                    <a:pt x="470117" y="2069851"/>
                  </a:lnTo>
                  <a:lnTo>
                    <a:pt x="510773" y="2092395"/>
                  </a:lnTo>
                  <a:lnTo>
                    <a:pt x="547669" y="2120235"/>
                  </a:lnTo>
                  <a:lnTo>
                    <a:pt x="580292" y="2152858"/>
                  </a:lnTo>
                  <a:lnTo>
                    <a:pt x="608132" y="2189754"/>
                  </a:lnTo>
                  <a:lnTo>
                    <a:pt x="630676" y="2230410"/>
                  </a:lnTo>
                  <a:lnTo>
                    <a:pt x="647412" y="2274314"/>
                  </a:lnTo>
                  <a:lnTo>
                    <a:pt x="657829" y="2320954"/>
                  </a:lnTo>
                  <a:lnTo>
                    <a:pt x="661415" y="2369820"/>
                  </a:lnTo>
                  <a:lnTo>
                    <a:pt x="657829" y="2418685"/>
                  </a:lnTo>
                  <a:lnTo>
                    <a:pt x="647412" y="2465325"/>
                  </a:lnTo>
                  <a:lnTo>
                    <a:pt x="630676" y="2509229"/>
                  </a:lnTo>
                  <a:lnTo>
                    <a:pt x="608132" y="2549885"/>
                  </a:lnTo>
                  <a:lnTo>
                    <a:pt x="580292" y="2586781"/>
                  </a:lnTo>
                  <a:lnTo>
                    <a:pt x="547669" y="2619404"/>
                  </a:lnTo>
                  <a:lnTo>
                    <a:pt x="510773" y="2647244"/>
                  </a:lnTo>
                  <a:lnTo>
                    <a:pt x="470117" y="2669788"/>
                  </a:lnTo>
                  <a:lnTo>
                    <a:pt x="426213" y="2686524"/>
                  </a:lnTo>
                  <a:lnTo>
                    <a:pt x="379573" y="2696941"/>
                  </a:lnTo>
                  <a:lnTo>
                    <a:pt x="330708" y="2700528"/>
                  </a:lnTo>
                  <a:lnTo>
                    <a:pt x="281842" y="2696941"/>
                  </a:lnTo>
                  <a:lnTo>
                    <a:pt x="235202" y="2686524"/>
                  </a:lnTo>
                  <a:lnTo>
                    <a:pt x="191298" y="2669788"/>
                  </a:lnTo>
                  <a:lnTo>
                    <a:pt x="150642" y="2647244"/>
                  </a:lnTo>
                  <a:lnTo>
                    <a:pt x="113746" y="2619404"/>
                  </a:lnTo>
                  <a:lnTo>
                    <a:pt x="81123" y="2586781"/>
                  </a:lnTo>
                  <a:lnTo>
                    <a:pt x="53283" y="2549885"/>
                  </a:lnTo>
                  <a:lnTo>
                    <a:pt x="30739" y="2509229"/>
                  </a:lnTo>
                  <a:lnTo>
                    <a:pt x="14003" y="2465325"/>
                  </a:lnTo>
                  <a:lnTo>
                    <a:pt x="3586" y="2418685"/>
                  </a:lnTo>
                  <a:lnTo>
                    <a:pt x="0" y="2369820"/>
                  </a:lnTo>
                  <a:close/>
                </a:path>
              </a:pathLst>
            </a:custGeom>
            <a:ln w="27432">
              <a:solidFill>
                <a:srgbClr val="6175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740652" y="1653540"/>
              <a:ext cx="607060" cy="661670"/>
            </a:xfrm>
            <a:custGeom>
              <a:avLst/>
              <a:gdLst/>
              <a:ahLst/>
              <a:cxnLst/>
              <a:rect l="l" t="t" r="r" b="b"/>
              <a:pathLst>
                <a:path w="607059" h="661669">
                  <a:moveTo>
                    <a:pt x="0" y="661415"/>
                  </a:moveTo>
                  <a:lnTo>
                    <a:pt x="606551" y="661415"/>
                  </a:lnTo>
                  <a:lnTo>
                    <a:pt x="606551" y="0"/>
                  </a:lnTo>
                  <a:lnTo>
                    <a:pt x="0" y="0"/>
                  </a:lnTo>
                  <a:lnTo>
                    <a:pt x="0" y="661415"/>
                  </a:lnTo>
                  <a:close/>
                </a:path>
              </a:pathLst>
            </a:custGeom>
            <a:ln w="2743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616190" y="3697300"/>
            <a:ext cx="3434079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4 </a:t>
            </a:r>
            <a:r>
              <a:rPr sz="2000" spc="-10" dirty="0">
                <a:solidFill>
                  <a:srgbClr val="0C0C0C"/>
                </a:solidFill>
                <a:latin typeface="Calibri"/>
                <a:cs typeface="Calibri"/>
              </a:rPr>
              <a:t>датчика электромиографии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C0C0C"/>
                </a:solidFill>
                <a:latin typeface="Calibri"/>
                <a:cs typeface="Calibri"/>
              </a:rPr>
              <a:t>(ЭМГ)</a:t>
            </a:r>
            <a:r>
              <a:rPr sz="2000" spc="3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C0C0C"/>
                </a:solidFill>
                <a:latin typeface="Calibri"/>
                <a:cs typeface="Calibri"/>
              </a:rPr>
              <a:t>регистрируют активность </a:t>
            </a:r>
            <a:r>
              <a:rPr sz="2000" spc="-4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C0C0C"/>
                </a:solidFill>
                <a:latin typeface="Calibri"/>
                <a:cs typeface="Calibri"/>
              </a:rPr>
              <a:t>мышц-сгибателей</a:t>
            </a:r>
            <a:r>
              <a:rPr sz="2000" spc="11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и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-10" dirty="0">
                <a:solidFill>
                  <a:srgbClr val="0C0C0C"/>
                </a:solidFill>
                <a:latin typeface="Calibri"/>
                <a:cs typeface="Calibri"/>
              </a:rPr>
              <a:t>разгибателей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16190" y="1327150"/>
            <a:ext cx="3778885" cy="1243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2000" spc="-15" dirty="0">
                <a:solidFill>
                  <a:srgbClr val="0C0C0C"/>
                </a:solidFill>
                <a:latin typeface="Calibri"/>
                <a:cs typeface="Calibri"/>
              </a:rPr>
              <a:t>Система</a:t>
            </a:r>
            <a:r>
              <a:rPr sz="2000" spc="1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регистрации</a:t>
            </a:r>
            <a:r>
              <a:rPr sz="2000" spc="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-</a:t>
            </a:r>
            <a:r>
              <a:rPr sz="200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C0C0C"/>
                </a:solidFill>
                <a:latin typeface="Calibri"/>
                <a:cs typeface="Calibri"/>
              </a:rPr>
              <a:t>определяет </a:t>
            </a:r>
            <a:r>
              <a:rPr sz="2000" spc="-4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C0C0C"/>
                </a:solidFill>
                <a:latin typeface="Calibri"/>
                <a:cs typeface="Calibri"/>
              </a:rPr>
              <a:t>угол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сгиба</a:t>
            </a:r>
            <a:r>
              <a:rPr sz="200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C0C0C"/>
                </a:solidFill>
                <a:latin typeface="Calibri"/>
                <a:cs typeface="Calibri"/>
              </a:rPr>
              <a:t>колена</a:t>
            </a:r>
            <a:r>
              <a:rPr sz="2000" spc="2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и </a:t>
            </a:r>
            <a:r>
              <a:rPr sz="2000" spc="-10" dirty="0">
                <a:solidFill>
                  <a:srgbClr val="0C0C0C"/>
                </a:solidFill>
                <a:latin typeface="Calibri"/>
                <a:cs typeface="Calibri"/>
              </a:rPr>
              <a:t>сокращения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0C0C0C"/>
                </a:solidFill>
                <a:latin typeface="Calibri"/>
                <a:cs typeface="Calibri"/>
              </a:rPr>
              <a:t>мышц,</a:t>
            </a:r>
            <a:r>
              <a:rPr sz="2000" spc="2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C0C0C"/>
                </a:solidFill>
                <a:latin typeface="Calibri"/>
                <a:cs typeface="Calibri"/>
              </a:rPr>
              <a:t>затем</a:t>
            </a:r>
            <a:r>
              <a:rPr sz="2000" spc="2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C0C0C"/>
                </a:solidFill>
                <a:latin typeface="Calibri"/>
                <a:cs typeface="Calibri"/>
              </a:rPr>
              <a:t>передает</a:t>
            </a:r>
            <a:r>
              <a:rPr sz="2000" spc="4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C0C0C"/>
                </a:solidFill>
                <a:latin typeface="Calibri"/>
                <a:cs typeface="Calibri"/>
              </a:rPr>
              <a:t>данные</a:t>
            </a:r>
            <a:r>
              <a:rPr sz="2000" spc="8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C0C0C"/>
                </a:solidFill>
                <a:latin typeface="Calibri"/>
                <a:cs typeface="Calibri"/>
              </a:rPr>
              <a:t>на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 ПК</a:t>
            </a:r>
            <a:r>
              <a:rPr sz="2000" spc="-1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или</a:t>
            </a:r>
            <a:r>
              <a:rPr sz="200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C0C0C"/>
                </a:solidFill>
                <a:latin typeface="Calibri"/>
                <a:cs typeface="Calibri"/>
              </a:rPr>
              <a:t>смартфон.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35322" y="1300352"/>
            <a:ext cx="1059815" cy="758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0C0C0C"/>
                </a:solidFill>
                <a:latin typeface="Calibri"/>
                <a:cs typeface="Calibri"/>
              </a:rPr>
              <a:t>мышца </a:t>
            </a:r>
            <a:r>
              <a:rPr sz="1600" spc="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C0C0C"/>
                </a:solidFill>
                <a:latin typeface="Calibri"/>
                <a:cs typeface="Calibri"/>
              </a:rPr>
              <a:t>К</a:t>
            </a:r>
            <a:r>
              <a:rPr sz="1600" dirty="0">
                <a:solidFill>
                  <a:srgbClr val="0C0C0C"/>
                </a:solidFill>
                <a:latin typeface="Calibri"/>
                <a:cs typeface="Calibri"/>
              </a:rPr>
              <a:t>ва</a:t>
            </a:r>
            <a:r>
              <a:rPr sz="1600" spc="-15" dirty="0">
                <a:solidFill>
                  <a:srgbClr val="0C0C0C"/>
                </a:solidFill>
                <a:latin typeface="Calibri"/>
                <a:cs typeface="Calibri"/>
              </a:rPr>
              <a:t>д</a:t>
            </a:r>
            <a:r>
              <a:rPr sz="1600" spc="-5" dirty="0">
                <a:solidFill>
                  <a:srgbClr val="0C0C0C"/>
                </a:solidFill>
                <a:latin typeface="Calibri"/>
                <a:cs typeface="Calibri"/>
              </a:rPr>
              <a:t>р</a:t>
            </a:r>
            <a:r>
              <a:rPr sz="1600" spc="-15" dirty="0">
                <a:solidFill>
                  <a:srgbClr val="0C0C0C"/>
                </a:solidFill>
                <a:latin typeface="Calibri"/>
                <a:cs typeface="Calibri"/>
              </a:rPr>
              <a:t>и</a:t>
            </a:r>
            <a:r>
              <a:rPr sz="1600" spc="-35" dirty="0">
                <a:solidFill>
                  <a:srgbClr val="0C0C0C"/>
                </a:solidFill>
                <a:latin typeface="Calibri"/>
                <a:cs typeface="Calibri"/>
              </a:rPr>
              <a:t>ц</a:t>
            </a:r>
            <a:r>
              <a:rPr sz="1600" spc="-10" dirty="0">
                <a:solidFill>
                  <a:srgbClr val="0C0C0C"/>
                </a:solidFill>
                <a:latin typeface="Calibri"/>
                <a:cs typeface="Calibri"/>
              </a:rPr>
              <a:t>е</a:t>
            </a:r>
            <a:r>
              <a:rPr sz="1600" dirty="0">
                <a:solidFill>
                  <a:srgbClr val="0C0C0C"/>
                </a:solidFill>
                <a:latin typeface="Calibri"/>
                <a:cs typeface="Calibri"/>
              </a:rPr>
              <a:t>пс  </a:t>
            </a:r>
            <a:r>
              <a:rPr sz="1600" spc="-10" dirty="0">
                <a:solidFill>
                  <a:srgbClr val="0C0C0C"/>
                </a:solidFill>
                <a:latin typeface="Calibri"/>
                <a:cs typeface="Calibri"/>
              </a:rPr>
              <a:t>бедра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43650" y="3181604"/>
            <a:ext cx="157480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-10" dirty="0">
                <a:solidFill>
                  <a:srgbClr val="0C0C0C"/>
                </a:solidFill>
                <a:latin typeface="Calibri"/>
                <a:cs typeface="Calibri"/>
              </a:rPr>
              <a:t>Двуглавая</a:t>
            </a:r>
            <a:r>
              <a:rPr sz="1600" spc="-8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C0C0C"/>
                </a:solidFill>
                <a:latin typeface="Calibri"/>
                <a:cs typeface="Calibri"/>
              </a:rPr>
              <a:t>мышца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06465" y="3658870"/>
            <a:ext cx="1026160" cy="5149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-5" dirty="0">
                <a:solidFill>
                  <a:srgbClr val="0C0C0C"/>
                </a:solidFill>
                <a:latin typeface="Calibri"/>
                <a:cs typeface="Calibri"/>
              </a:rPr>
              <a:t>Икроножна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0C0C0C"/>
                </a:solidFill>
                <a:latin typeface="Calibri"/>
                <a:cs typeface="Calibri"/>
              </a:rPr>
              <a:t>я</a:t>
            </a:r>
            <a:r>
              <a:rPr sz="1600" spc="-3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C0C0C"/>
                </a:solidFill>
                <a:latin typeface="Calibri"/>
                <a:cs typeface="Calibri"/>
              </a:rPr>
              <a:t>мышца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14471" y="3613785"/>
            <a:ext cx="1009015" cy="758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00" spc="-5" dirty="0">
                <a:solidFill>
                  <a:srgbClr val="0C0C0C"/>
                </a:solidFill>
                <a:latin typeface="Calibri"/>
                <a:cs typeface="Calibri"/>
              </a:rPr>
              <a:t>Передняя </a:t>
            </a:r>
            <a:r>
              <a:rPr sz="160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600" spc="5" dirty="0">
                <a:solidFill>
                  <a:srgbClr val="0C0C0C"/>
                </a:solidFill>
                <a:latin typeface="Calibri"/>
                <a:cs typeface="Calibri"/>
              </a:rPr>
              <a:t>б</a:t>
            </a:r>
            <a:r>
              <a:rPr sz="1600" spc="-5" dirty="0">
                <a:solidFill>
                  <a:srgbClr val="0C0C0C"/>
                </a:solidFill>
                <a:latin typeface="Calibri"/>
                <a:cs typeface="Calibri"/>
              </a:rPr>
              <a:t>.</a:t>
            </a:r>
            <a:r>
              <a:rPr sz="1600" spc="5" dirty="0">
                <a:solidFill>
                  <a:srgbClr val="0C0C0C"/>
                </a:solidFill>
                <a:latin typeface="Calibri"/>
                <a:cs typeface="Calibri"/>
              </a:rPr>
              <a:t>б</a:t>
            </a:r>
            <a:r>
              <a:rPr sz="1600" spc="-10" dirty="0">
                <a:solidFill>
                  <a:srgbClr val="0C0C0C"/>
                </a:solidFill>
                <a:latin typeface="Calibri"/>
                <a:cs typeface="Calibri"/>
              </a:rPr>
              <a:t>е</a:t>
            </a:r>
            <a:r>
              <a:rPr sz="1600" spc="-5" dirty="0">
                <a:solidFill>
                  <a:srgbClr val="0C0C0C"/>
                </a:solidFill>
                <a:latin typeface="Calibri"/>
                <a:cs typeface="Calibri"/>
              </a:rPr>
              <a:t>р</a:t>
            </a:r>
            <a:r>
              <a:rPr sz="1600" spc="-40" dirty="0">
                <a:solidFill>
                  <a:srgbClr val="0C0C0C"/>
                </a:solidFill>
                <a:latin typeface="Calibri"/>
                <a:cs typeface="Calibri"/>
              </a:rPr>
              <a:t>ц</a:t>
            </a:r>
            <a:r>
              <a:rPr sz="1600" spc="-10" dirty="0">
                <a:solidFill>
                  <a:srgbClr val="0C0C0C"/>
                </a:solidFill>
                <a:latin typeface="Calibri"/>
                <a:cs typeface="Calibri"/>
              </a:rPr>
              <a:t>о</a:t>
            </a:r>
            <a:r>
              <a:rPr sz="1600" dirty="0">
                <a:solidFill>
                  <a:srgbClr val="0C0C0C"/>
                </a:solidFill>
                <a:latin typeface="Calibri"/>
                <a:cs typeface="Calibri"/>
              </a:rPr>
              <a:t>вая  мышца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438655" y="1304544"/>
            <a:ext cx="1191895" cy="4602480"/>
            <a:chOff x="1438655" y="1304544"/>
            <a:chExt cx="1191895" cy="460248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8655" y="1371600"/>
              <a:ext cx="1191768" cy="453542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676399" y="1313688"/>
              <a:ext cx="597535" cy="570230"/>
            </a:xfrm>
            <a:custGeom>
              <a:avLst/>
              <a:gdLst/>
              <a:ahLst/>
              <a:cxnLst/>
              <a:rect l="l" t="t" r="r" b="b"/>
              <a:pathLst>
                <a:path w="597535" h="570230">
                  <a:moveTo>
                    <a:pt x="0" y="569976"/>
                  </a:moveTo>
                  <a:lnTo>
                    <a:pt x="597407" y="569976"/>
                  </a:lnTo>
                  <a:lnTo>
                    <a:pt x="597407" y="0"/>
                  </a:lnTo>
                  <a:lnTo>
                    <a:pt x="0" y="0"/>
                  </a:lnTo>
                  <a:lnTo>
                    <a:pt x="0" y="569976"/>
                  </a:lnTo>
                  <a:close/>
                </a:path>
              </a:pathLst>
            </a:custGeom>
            <a:ln w="1828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Прямоугольник 2"/>
          <p:cNvSpPr/>
          <p:nvPr/>
        </p:nvSpPr>
        <p:spPr>
          <a:xfrm>
            <a:off x="2492878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Принцип работы «Умного» </a:t>
            </a:r>
            <a:r>
              <a:rPr lang="ru-RU" sz="2800" b="1" cap="all" dirty="0" err="1" smtClean="0">
                <a:latin typeface="Times New Roman" pitchFamily="18" charset="0"/>
                <a:cs typeface="Times New Roman" pitchFamily="18" charset="0"/>
              </a:rPr>
              <a:t>ортеза</a:t>
            </a:r>
            <a:endParaRPr lang="ru-RU" sz="2800" b="1" cap="all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8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844296" y="6425184"/>
            <a:ext cx="834390" cy="6350"/>
            <a:chOff x="844296" y="6425184"/>
            <a:chExt cx="834390" cy="6350"/>
          </a:xfrm>
        </p:grpSpPr>
        <p:sp>
          <p:nvSpPr>
            <p:cNvPr id="7" name="object 7"/>
            <p:cNvSpPr/>
            <p:nvPr/>
          </p:nvSpPr>
          <p:spPr>
            <a:xfrm>
              <a:off x="844296" y="6428232"/>
              <a:ext cx="834390" cy="0"/>
            </a:xfrm>
            <a:custGeom>
              <a:avLst/>
              <a:gdLst/>
              <a:ahLst/>
              <a:cxnLst/>
              <a:rect l="l" t="t" r="r" b="b"/>
              <a:pathLst>
                <a:path w="834389">
                  <a:moveTo>
                    <a:pt x="0" y="0"/>
                  </a:moveTo>
                  <a:lnTo>
                    <a:pt x="833881" y="0"/>
                  </a:lnTo>
                </a:path>
              </a:pathLst>
            </a:custGeom>
            <a:ln w="6096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44296" y="6428232"/>
              <a:ext cx="256540" cy="0"/>
            </a:xfrm>
            <a:custGeom>
              <a:avLst/>
              <a:gdLst/>
              <a:ahLst/>
              <a:cxnLst/>
              <a:rect l="l" t="t" r="r" b="b"/>
              <a:pathLst>
                <a:path w="256540">
                  <a:moveTo>
                    <a:pt x="0" y="0"/>
                  </a:moveTo>
                  <a:lnTo>
                    <a:pt x="256362" y="0"/>
                  </a:lnTo>
                </a:path>
              </a:pathLst>
            </a:custGeom>
            <a:ln w="6096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1076431" y="6425184"/>
            <a:ext cx="834390" cy="6350"/>
            <a:chOff x="11076431" y="6425184"/>
            <a:chExt cx="834390" cy="6350"/>
          </a:xfrm>
        </p:grpSpPr>
        <p:sp>
          <p:nvSpPr>
            <p:cNvPr id="10" name="object 10"/>
            <p:cNvSpPr/>
            <p:nvPr/>
          </p:nvSpPr>
          <p:spPr>
            <a:xfrm>
              <a:off x="11076431" y="6428232"/>
              <a:ext cx="834390" cy="0"/>
            </a:xfrm>
            <a:custGeom>
              <a:avLst/>
              <a:gdLst/>
              <a:ahLst/>
              <a:cxnLst/>
              <a:rect l="l" t="t" r="r" b="b"/>
              <a:pathLst>
                <a:path w="834390">
                  <a:moveTo>
                    <a:pt x="0" y="0"/>
                  </a:moveTo>
                  <a:lnTo>
                    <a:pt x="833882" y="0"/>
                  </a:lnTo>
                </a:path>
              </a:pathLst>
            </a:custGeom>
            <a:ln w="6096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076431" y="6428232"/>
              <a:ext cx="256540" cy="0"/>
            </a:xfrm>
            <a:custGeom>
              <a:avLst/>
              <a:gdLst/>
              <a:ahLst/>
              <a:cxnLst/>
              <a:rect l="l" t="t" r="r" b="b"/>
              <a:pathLst>
                <a:path w="256540">
                  <a:moveTo>
                    <a:pt x="0" y="0"/>
                  </a:moveTo>
                  <a:lnTo>
                    <a:pt x="256413" y="0"/>
                  </a:lnTo>
                </a:path>
              </a:pathLst>
            </a:custGeom>
            <a:ln w="6096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92608" y="6336791"/>
            <a:ext cx="178435" cy="178435"/>
            <a:chOff x="292608" y="6336791"/>
            <a:chExt cx="178435" cy="178435"/>
          </a:xfrm>
        </p:grpSpPr>
        <p:sp>
          <p:nvSpPr>
            <p:cNvPr id="13" name="object 13"/>
            <p:cNvSpPr/>
            <p:nvPr/>
          </p:nvSpPr>
          <p:spPr>
            <a:xfrm>
              <a:off x="381000" y="6336791"/>
              <a:ext cx="0" cy="178435"/>
            </a:xfrm>
            <a:custGeom>
              <a:avLst/>
              <a:gdLst/>
              <a:ahLst/>
              <a:cxnLst/>
              <a:rect l="l" t="t" r="r" b="b"/>
              <a:pathLst>
                <a:path h="178434">
                  <a:moveTo>
                    <a:pt x="0" y="0"/>
                  </a:moveTo>
                  <a:lnTo>
                    <a:pt x="0" y="177876"/>
                  </a:lnTo>
                </a:path>
              </a:pathLst>
            </a:custGeom>
            <a:ln w="6096">
              <a:solidFill>
                <a:srgbClr val="F758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92608" y="6425183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77876" y="0"/>
                  </a:lnTo>
                </a:path>
              </a:pathLst>
            </a:custGeom>
            <a:ln w="6096">
              <a:solidFill>
                <a:srgbClr val="F758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1692508" y="6475577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ourier New"/>
                <a:cs typeface="Courier New"/>
              </a:rPr>
              <a:t>5</a:t>
            </a:r>
            <a:endParaRPr sz="1200">
              <a:latin typeface="Courier New"/>
              <a:cs typeface="Courier New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7695" y="1411224"/>
            <a:ext cx="2673096" cy="4331208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792221" y="1283296"/>
            <a:ext cx="645858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0C0C0C"/>
                </a:solidFill>
                <a:latin typeface="Calibri"/>
                <a:cs typeface="Calibri"/>
              </a:rPr>
              <a:t>Тестирование </a:t>
            </a:r>
            <a:r>
              <a:rPr sz="1800" spc="-10" dirty="0">
                <a:solidFill>
                  <a:srgbClr val="0C0C0C"/>
                </a:solidFill>
                <a:latin typeface="Calibri"/>
                <a:cs typeface="Calibri"/>
              </a:rPr>
              <a:t>прототипа ортеза </a:t>
            </a:r>
            <a:r>
              <a:rPr sz="1800" spc="-5" dirty="0">
                <a:solidFill>
                  <a:srgbClr val="0C0C0C"/>
                </a:solidFill>
                <a:latin typeface="Calibri"/>
                <a:cs typeface="Calibri"/>
              </a:rPr>
              <a:t>прошло </a:t>
            </a:r>
            <a:r>
              <a:rPr sz="1800" dirty="0">
                <a:solidFill>
                  <a:srgbClr val="0C0C0C"/>
                </a:solidFill>
                <a:latin typeface="Calibri"/>
                <a:cs typeface="Calibri"/>
              </a:rPr>
              <a:t>на пациентах в </a:t>
            </a:r>
            <a:r>
              <a:rPr sz="1800" spc="-5" dirty="0">
                <a:solidFill>
                  <a:srgbClr val="0C0C0C"/>
                </a:solidFill>
                <a:latin typeface="Calibri"/>
                <a:cs typeface="Calibri"/>
              </a:rPr>
              <a:t>СамГМУ </a:t>
            </a:r>
            <a:r>
              <a:rPr sz="1800" dirty="0">
                <a:solidFill>
                  <a:srgbClr val="0C0C0C"/>
                </a:solidFill>
                <a:latin typeface="Calibri"/>
                <a:cs typeface="Calibri"/>
              </a:rPr>
              <a:t>в </a:t>
            </a:r>
            <a:r>
              <a:rPr sz="1800" spc="-39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C0C0C"/>
                </a:solidFill>
                <a:latin typeface="Calibri"/>
                <a:cs typeface="Calibri"/>
              </a:rPr>
              <a:t>июне </a:t>
            </a:r>
            <a:r>
              <a:rPr sz="1800" dirty="0">
                <a:solidFill>
                  <a:srgbClr val="0C0C0C"/>
                </a:solidFill>
                <a:latin typeface="Calibri"/>
                <a:cs typeface="Calibri"/>
              </a:rPr>
              <a:t>2022 </a:t>
            </a:r>
            <a:r>
              <a:rPr sz="1800" spc="-5" dirty="0">
                <a:solidFill>
                  <a:srgbClr val="0C0C0C"/>
                </a:solidFill>
                <a:latin typeface="Calibri"/>
                <a:cs typeface="Calibri"/>
              </a:rPr>
              <a:t>при </a:t>
            </a:r>
            <a:r>
              <a:rPr sz="1800" spc="-10" dirty="0">
                <a:solidFill>
                  <a:srgbClr val="0C0C0C"/>
                </a:solidFill>
                <a:latin typeface="Calibri"/>
                <a:cs typeface="Calibri"/>
              </a:rPr>
              <a:t>проведении </a:t>
            </a:r>
            <a:r>
              <a:rPr sz="1800" spc="-5" dirty="0">
                <a:solidFill>
                  <a:srgbClr val="0C0C0C"/>
                </a:solidFill>
                <a:latin typeface="Calibri"/>
                <a:cs typeface="Calibri"/>
              </a:rPr>
              <a:t>оздоровительно-восстановительного </a:t>
            </a:r>
            <a:r>
              <a:rPr sz="180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C0C0C"/>
                </a:solidFill>
                <a:latin typeface="Calibri"/>
                <a:cs typeface="Calibri"/>
              </a:rPr>
              <a:t>комплекса упражнений.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58640" y="3377184"/>
            <a:ext cx="4291584" cy="236524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6991" y="1459991"/>
            <a:ext cx="1127759" cy="4288536"/>
          </a:xfrm>
          <a:prstGeom prst="rect">
            <a:avLst/>
          </a:prstGeom>
        </p:spPr>
      </p:pic>
      <p:sp>
        <p:nvSpPr>
          <p:cNvPr id="23" name="Прямоугольник 2"/>
          <p:cNvSpPr/>
          <p:nvPr/>
        </p:nvSpPr>
        <p:spPr>
          <a:xfrm>
            <a:off x="2492878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Апробация «Умного» </a:t>
            </a:r>
            <a:r>
              <a:rPr lang="ru-RU" sz="2800" b="1" cap="all" dirty="0" err="1" smtClean="0">
                <a:latin typeface="Times New Roman" pitchFamily="18" charset="0"/>
                <a:cs typeface="Times New Roman" pitchFamily="18" charset="0"/>
              </a:rPr>
              <a:t>ортеза</a:t>
            </a:r>
            <a:endParaRPr lang="ru-RU" sz="2800" b="1" cap="all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89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5DB2A39-9DD6-4468-953C-1165E65946AA}"/>
              </a:ext>
            </a:extLst>
          </p:cNvPr>
          <p:cNvSpPr txBox="1"/>
          <p:nvPr/>
        </p:nvSpPr>
        <p:spPr>
          <a:xfrm>
            <a:off x="10495280" y="2509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1" name="Прямоугольник 2"/>
          <p:cNvSpPr/>
          <p:nvPr/>
        </p:nvSpPr>
        <p:spPr>
          <a:xfrm>
            <a:off x="2492878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Центр НТИ </a:t>
            </a:r>
            <a:r>
              <a:rPr lang="ru-RU" sz="2800" b="1" cap="all" dirty="0" err="1" smtClean="0">
                <a:latin typeface="Times New Roman" pitchFamily="18" charset="0"/>
                <a:cs typeface="Times New Roman" pitchFamily="18" charset="0"/>
              </a:rPr>
              <a:t>Хелснет</a:t>
            </a:r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 - «Умная» одежда</a:t>
            </a:r>
            <a:endParaRPr lang="ru-RU" sz="2800" b="1" cap="al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2138" y="1259518"/>
            <a:ext cx="3346704" cy="2301239"/>
          </a:xfrm>
          <a:prstGeom prst="rect">
            <a:avLst/>
          </a:prstGeom>
        </p:spPr>
      </p:pic>
      <p:pic>
        <p:nvPicPr>
          <p:cNvPr id="19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5710" y="4131395"/>
            <a:ext cx="3243072" cy="2340864"/>
          </a:xfrm>
          <a:prstGeom prst="rect">
            <a:avLst/>
          </a:prstGeom>
        </p:spPr>
      </p:pic>
      <p:sp>
        <p:nvSpPr>
          <p:cNvPr id="20" name="object 7"/>
          <p:cNvSpPr txBox="1"/>
          <p:nvPr/>
        </p:nvSpPr>
        <p:spPr>
          <a:xfrm>
            <a:off x="4851400" y="1259518"/>
            <a:ext cx="6925733" cy="506292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602615" algn="ctr">
              <a:lnSpc>
                <a:spcPts val="1900"/>
              </a:lnSpc>
              <a:spcBef>
                <a:spcPts val="180"/>
              </a:spcBef>
            </a:pPr>
            <a:r>
              <a:rPr sz="2000" b="1" spc="-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Специальная</a:t>
            </a:r>
            <a:r>
              <a:rPr sz="2000" b="1" spc="-10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одежда,</a:t>
            </a:r>
            <a:r>
              <a:rPr sz="2000"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которая</a:t>
            </a:r>
            <a:r>
              <a:rPr sz="2000" b="1" spc="-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помогает</a:t>
            </a:r>
            <a:r>
              <a:rPr sz="2000" b="1" spc="-10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измерять</a:t>
            </a:r>
            <a:r>
              <a:rPr sz="2000" b="1" spc="-10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sz="2000" b="1" spc="-5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</a:t>
            </a:r>
            <a:r>
              <a:rPr sz="2000" b="1" spc="-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sz="2000" b="1" spc="-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sz="2000" b="1" spc="-9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2000" b="1" spc="-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z="2000"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2000" b="1" spc="-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sz="2000"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2000" b="1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2000"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2000" b="1" spc="-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</a:t>
            </a:r>
            <a:r>
              <a:rPr sz="2000"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2000" b="1" spc="-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sz="2000" b="1" spc="-10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</a:t>
            </a:r>
            <a:r>
              <a:rPr sz="2000" b="1" spc="-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z="2000"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2000"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2000" b="1" spc="-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sz="2000" b="1" spc="-9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z="2000" b="1" spc="-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sz="2000" b="1" spc="-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sz="2000" b="1" spc="-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sz="2000" b="1" spc="-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9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2000" b="1" spc="-9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3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2000" b="1" spc="-25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2000" b="1" spc="-75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z="2000" b="1" spc="-35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2000" b="1" spc="-10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6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</a:t>
            </a:r>
            <a:r>
              <a:rPr sz="2000" b="1" spc="-7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z="2000" b="1" spc="-5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2000" b="1" spc="-8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2000" b="1" spc="-4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2000" b="1" spc="-5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2000" b="1" spc="-11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endParaRPr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pc="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</a:t>
            </a:r>
            <a:r>
              <a:rPr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</a:t>
            </a:r>
            <a:r>
              <a:rPr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</a:t>
            </a:r>
            <a:r>
              <a:rPr spc="-229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95300" indent="-304800">
              <a:lnSpc>
                <a:spcPct val="100000"/>
              </a:lnSpc>
              <a:spcBef>
                <a:spcPts val="695"/>
              </a:spcBef>
              <a:buSzPct val="112500"/>
              <a:buFont typeface="Microsoft Sans Serif"/>
              <a:buChar char="•"/>
              <a:tabLst>
                <a:tab pos="494665" algn="l"/>
                <a:tab pos="495300" algn="l"/>
              </a:tabLst>
            </a:pPr>
            <a:r>
              <a:rPr b="1" spc="-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b="1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b="1" spc="-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b="1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b="1" spc="-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b="1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сс</a:t>
            </a:r>
            <a:r>
              <a:rPr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b="1" spc="-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нн</a:t>
            </a:r>
            <a:r>
              <a:rPr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b="1" spc="-9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r>
              <a:rPr b="1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b="1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ды</a:t>
            </a:r>
            <a:r>
              <a:rPr b="1" spc="-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b="1" spc="-9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ЭМ</a:t>
            </a:r>
            <a:r>
              <a:rPr b="1" spc="-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b="1" spc="-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b="1" spc="-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b="1" spc="-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b="1" spc="-9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b="1" spc="-1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b="1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94665" marR="5080">
              <a:lnSpc>
                <a:spcPct val="100000"/>
              </a:lnSpc>
              <a:spcBef>
                <a:spcPts val="560"/>
              </a:spcBef>
            </a:pP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</a:t>
            </a:r>
            <a:r>
              <a:rPr spc="1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pc="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</a:t>
            </a:r>
            <a:r>
              <a:rPr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pc="-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pc="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</a:t>
            </a:r>
            <a:r>
              <a:rPr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pc="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нн</a:t>
            </a:r>
            <a:r>
              <a:rPr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pc="1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 </a:t>
            </a:r>
            <a:r>
              <a:rPr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тренировки.</a:t>
            </a:r>
            <a:r>
              <a:rPr spc="-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Датчики</a:t>
            </a:r>
            <a:r>
              <a:rPr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передают</a:t>
            </a:r>
            <a:r>
              <a:rPr spc="-1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информацию</a:t>
            </a:r>
            <a:r>
              <a:rPr spc="-1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нагрузке</a:t>
            </a:r>
            <a:r>
              <a:rPr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мышц </a:t>
            </a:r>
            <a:r>
              <a:rPr spc="-4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pc="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spc="-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</a:t>
            </a:r>
            <a:r>
              <a:rPr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pc="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pc="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</a:t>
            </a:r>
            <a:r>
              <a:rPr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  </a:t>
            </a:r>
            <a:r>
              <a:rPr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специального </a:t>
            </a:r>
            <a:r>
              <a:rPr spc="9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преобразовывает </a:t>
            </a:r>
            <a:r>
              <a:rPr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их </a:t>
            </a:r>
            <a:r>
              <a:rPr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понятную </a:t>
            </a:r>
            <a:r>
              <a:rPr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картинку </a:t>
            </a:r>
            <a:r>
              <a:rPr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график</a:t>
            </a:r>
            <a:r>
              <a:rPr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смартфоне</a:t>
            </a:r>
            <a:r>
              <a:rPr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-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ноутбуке</a:t>
            </a:r>
          </a:p>
          <a:p>
            <a:pPr marL="495300" indent="-304800">
              <a:lnSpc>
                <a:spcPct val="100000"/>
              </a:lnSpc>
              <a:spcBef>
                <a:spcPts val="615"/>
              </a:spcBef>
              <a:buSzPct val="112500"/>
              <a:buFont typeface="Microsoft Sans Serif"/>
              <a:buChar char="•"/>
              <a:tabLst>
                <a:tab pos="494665" algn="l"/>
                <a:tab pos="495300" algn="l"/>
              </a:tabLst>
            </a:pPr>
            <a:r>
              <a:rPr b="1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</a:t>
            </a:r>
            <a:r>
              <a:rPr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b="1" spc="-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b="1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b="1" spc="-1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b="1" spc="-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-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b="1" spc="-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b="1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b="1" spc="-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b="1" spc="-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b="1" spc="-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b="1" spc="-9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b="1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b="1" spc="-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b="1" spc="-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b="1" spc="-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b="1" spc="-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ии</a:t>
            </a:r>
            <a:endParaRPr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6565" marR="974090">
              <a:lnSpc>
                <a:spcPct val="100000"/>
              </a:lnSpc>
              <a:spcBef>
                <a:spcPts val="585"/>
              </a:spcBef>
            </a:pPr>
            <a:r>
              <a:rPr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помощью</a:t>
            </a:r>
            <a:r>
              <a:rPr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вибромотора</a:t>
            </a:r>
            <a:r>
              <a:rPr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сообщает</a:t>
            </a:r>
            <a:r>
              <a:rPr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спортсмену,</a:t>
            </a:r>
            <a:r>
              <a:rPr spc="-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spc="-4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</a:t>
            </a:r>
            <a:r>
              <a:rPr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pc="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6565" marR="67945">
              <a:lnSpc>
                <a:spcPct val="99500"/>
              </a:lnSpc>
              <a:spcBef>
                <a:spcPts val="630"/>
              </a:spcBef>
            </a:pPr>
            <a:r>
              <a:rPr spc="9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pc="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spc="-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spc="-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</a:t>
            </a:r>
            <a:r>
              <a:rPr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</a:t>
            </a:r>
            <a:r>
              <a:rPr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</a:t>
            </a:r>
            <a:r>
              <a:rPr spc="1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pc="-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 </a:t>
            </a:r>
            <a:r>
              <a:rPr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мышц </a:t>
            </a:r>
            <a:r>
              <a:rPr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выполнении </a:t>
            </a:r>
            <a:r>
              <a:rPr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упражнения, 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если движения </a:t>
            </a:r>
            <a:r>
              <a:rPr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спортсмена </a:t>
            </a:r>
            <a:r>
              <a:rPr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отклоняются </a:t>
            </a:r>
            <a:r>
              <a:rPr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заданного </a:t>
            </a:r>
            <a:r>
              <a:rPr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образца, </a:t>
            </a:r>
            <a:r>
              <a:rPr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система </a:t>
            </a:r>
            <a:r>
              <a:rPr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дает </a:t>
            </a:r>
            <a:r>
              <a:rPr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pc="-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ый</a:t>
            </a:r>
            <a:r>
              <a:rPr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сиг</a:t>
            </a:r>
            <a:r>
              <a:rPr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-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</a:t>
            </a:r>
            <a:r>
              <a:rPr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pc="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spc="-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spc="-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</a:t>
            </a:r>
            <a:r>
              <a:rPr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</a:t>
            </a:r>
            <a:r>
              <a:rPr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</a:t>
            </a:r>
            <a:r>
              <a:rPr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pc="-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endParaRPr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32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5DB2A39-9DD6-4468-953C-1165E65946AA}"/>
              </a:ext>
            </a:extLst>
          </p:cNvPr>
          <p:cNvSpPr txBox="1"/>
          <p:nvPr/>
        </p:nvSpPr>
        <p:spPr>
          <a:xfrm>
            <a:off x="10495280" y="2509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1" name="Прямоугольник 2"/>
          <p:cNvSpPr/>
          <p:nvPr/>
        </p:nvSpPr>
        <p:spPr>
          <a:xfrm>
            <a:off x="2492878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Идея «Умной» одежды</a:t>
            </a:r>
            <a:endParaRPr lang="ru-RU" sz="2800" b="1" cap="al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samsmu.ru/files/news/2022/0111/6/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64" y="2032185"/>
            <a:ext cx="5094779" cy="346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bject 2"/>
          <p:cNvSpPr txBox="1"/>
          <p:nvPr/>
        </p:nvSpPr>
        <p:spPr>
          <a:xfrm>
            <a:off x="8036227" y="1673710"/>
            <a:ext cx="1991360" cy="523240"/>
          </a:xfrm>
          <a:prstGeom prst="rect">
            <a:avLst/>
          </a:prstGeom>
          <a:solidFill>
            <a:srgbClr val="FAFAFA"/>
          </a:solidFill>
          <a:ln w="127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17220" marR="139065" indent="-516890">
              <a:lnSpc>
                <a:spcPct val="101400"/>
              </a:lnSpc>
              <a:spcBef>
                <a:spcPts val="229"/>
              </a:spcBef>
            </a:pPr>
            <a:r>
              <a:rPr sz="1400" spc="70" dirty="0">
                <a:latin typeface="Verdana"/>
                <a:cs typeface="Verdana"/>
              </a:rPr>
              <a:t>М</a:t>
            </a:r>
            <a:r>
              <a:rPr sz="1400" spc="35" dirty="0">
                <a:latin typeface="Verdana"/>
                <a:cs typeface="Verdana"/>
              </a:rPr>
              <a:t>у</a:t>
            </a:r>
            <a:r>
              <a:rPr sz="1400" spc="15" dirty="0">
                <a:latin typeface="Verdana"/>
                <a:cs typeface="Verdana"/>
              </a:rPr>
              <a:t>л</a:t>
            </a:r>
            <a:r>
              <a:rPr sz="1400" spc="-20" dirty="0">
                <a:latin typeface="Verdana"/>
                <a:cs typeface="Verdana"/>
              </a:rPr>
              <a:t>ь</a:t>
            </a:r>
            <a:r>
              <a:rPr sz="1400" spc="-35" dirty="0">
                <a:latin typeface="Verdana"/>
                <a:cs typeface="Verdana"/>
              </a:rPr>
              <a:t>т</a:t>
            </a:r>
            <a:r>
              <a:rPr sz="1400" spc="60" dirty="0">
                <a:latin typeface="Verdana"/>
                <a:cs typeface="Verdana"/>
              </a:rPr>
              <a:t>и</a:t>
            </a:r>
            <a:r>
              <a:rPr sz="1400" spc="120" dirty="0">
                <a:latin typeface="Verdana"/>
                <a:cs typeface="Verdana"/>
              </a:rPr>
              <a:t>м</a:t>
            </a:r>
            <a:r>
              <a:rPr sz="1400" spc="35" dirty="0">
                <a:latin typeface="Verdana"/>
                <a:cs typeface="Verdana"/>
              </a:rPr>
              <a:t>о</a:t>
            </a:r>
            <a:r>
              <a:rPr sz="1400" spc="40" dirty="0">
                <a:latin typeface="Verdana"/>
                <a:cs typeface="Verdana"/>
              </a:rPr>
              <a:t>д</a:t>
            </a:r>
            <a:r>
              <a:rPr sz="1400" spc="-30" dirty="0">
                <a:latin typeface="Verdana"/>
                <a:cs typeface="Verdana"/>
              </a:rPr>
              <a:t>а</a:t>
            </a:r>
            <a:r>
              <a:rPr sz="1400" spc="15" dirty="0">
                <a:latin typeface="Verdana"/>
                <a:cs typeface="Verdana"/>
              </a:rPr>
              <a:t>л</a:t>
            </a:r>
            <a:r>
              <a:rPr sz="1400" spc="-20" dirty="0">
                <a:latin typeface="Verdana"/>
                <a:cs typeface="Verdana"/>
              </a:rPr>
              <a:t>ь</a:t>
            </a:r>
            <a:r>
              <a:rPr sz="1400" spc="50" dirty="0">
                <a:latin typeface="Verdana"/>
                <a:cs typeface="Verdana"/>
              </a:rPr>
              <a:t>н</a:t>
            </a:r>
            <a:r>
              <a:rPr sz="1400" spc="-15" dirty="0">
                <a:latin typeface="Verdana"/>
                <a:cs typeface="Verdana"/>
              </a:rPr>
              <a:t>ы</a:t>
            </a:r>
            <a:r>
              <a:rPr sz="1400" spc="20" dirty="0">
                <a:latin typeface="Verdana"/>
                <a:cs typeface="Verdana"/>
              </a:rPr>
              <a:t>е  данные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35" name="object 3"/>
          <p:cNvSpPr txBox="1"/>
          <p:nvPr/>
        </p:nvSpPr>
        <p:spPr>
          <a:xfrm>
            <a:off x="6051428" y="2523437"/>
            <a:ext cx="2607945" cy="739140"/>
          </a:xfrm>
          <a:prstGeom prst="rect">
            <a:avLst/>
          </a:prstGeom>
          <a:solidFill>
            <a:srgbClr val="FAFAFA"/>
          </a:solidFill>
          <a:ln w="12700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229235" marR="222250" indent="-635" algn="ctr">
              <a:lnSpc>
                <a:spcPct val="101400"/>
              </a:lnSpc>
              <a:spcBef>
                <a:spcPts val="225"/>
              </a:spcBef>
            </a:pPr>
            <a:r>
              <a:rPr sz="1400" spc="70" dirty="0">
                <a:latin typeface="Verdana"/>
                <a:cs typeface="Verdana"/>
              </a:rPr>
              <a:t>О</a:t>
            </a:r>
            <a:r>
              <a:rPr sz="1400" spc="60" dirty="0">
                <a:latin typeface="Verdana"/>
                <a:cs typeface="Verdana"/>
              </a:rPr>
              <a:t>н</a:t>
            </a:r>
            <a:r>
              <a:rPr sz="1400" spc="15" dirty="0">
                <a:latin typeface="Verdana"/>
                <a:cs typeface="Verdana"/>
              </a:rPr>
              <a:t>лай</a:t>
            </a:r>
            <a:r>
              <a:rPr sz="1400" spc="50" dirty="0">
                <a:latin typeface="Verdana"/>
                <a:cs typeface="Verdana"/>
              </a:rPr>
              <a:t>н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60" dirty="0">
                <a:latin typeface="Verdana"/>
                <a:cs typeface="Verdana"/>
              </a:rPr>
              <a:t>би</a:t>
            </a:r>
            <a:r>
              <a:rPr sz="1400" spc="35" dirty="0">
                <a:latin typeface="Verdana"/>
                <a:cs typeface="Verdana"/>
              </a:rPr>
              <a:t>о</a:t>
            </a:r>
            <a:r>
              <a:rPr sz="1400" spc="120" dirty="0">
                <a:latin typeface="Verdana"/>
                <a:cs typeface="Verdana"/>
              </a:rPr>
              <a:t>м</a:t>
            </a:r>
            <a:r>
              <a:rPr sz="1400" spc="25" dirty="0">
                <a:latin typeface="Verdana"/>
                <a:cs typeface="Verdana"/>
              </a:rPr>
              <a:t>е</a:t>
            </a:r>
            <a:r>
              <a:rPr sz="1400" spc="-35" dirty="0">
                <a:latin typeface="Verdana"/>
                <a:cs typeface="Verdana"/>
              </a:rPr>
              <a:t>т</a:t>
            </a:r>
            <a:r>
              <a:rPr sz="1400" spc="85" dirty="0">
                <a:latin typeface="Verdana"/>
                <a:cs typeface="Verdana"/>
              </a:rPr>
              <a:t>р</a:t>
            </a:r>
            <a:r>
              <a:rPr sz="1400" spc="60" dirty="0">
                <a:latin typeface="Verdana"/>
                <a:cs typeface="Verdana"/>
              </a:rPr>
              <a:t>и</a:t>
            </a:r>
            <a:r>
              <a:rPr sz="1400" spc="5" dirty="0">
                <a:latin typeface="Verdana"/>
                <a:cs typeface="Verdana"/>
              </a:rPr>
              <a:t>я  </a:t>
            </a:r>
            <a:r>
              <a:rPr sz="1400" spc="35" dirty="0">
                <a:latin typeface="Verdana"/>
                <a:cs typeface="Verdana"/>
              </a:rPr>
              <a:t>спортсмена </a:t>
            </a:r>
            <a:r>
              <a:rPr sz="1400" spc="40" dirty="0">
                <a:latin typeface="Verdana"/>
                <a:cs typeface="Verdana"/>
              </a:rPr>
              <a:t> </a:t>
            </a:r>
            <a:r>
              <a:rPr sz="1400" spc="-5" dirty="0">
                <a:latin typeface="Tahoma"/>
                <a:cs typeface="Tahoma"/>
              </a:rPr>
              <a:t>(</a:t>
            </a:r>
            <a:r>
              <a:rPr sz="1400" spc="-5" dirty="0">
                <a:latin typeface="Verdana"/>
                <a:cs typeface="Verdana"/>
              </a:rPr>
              <a:t>кинематика</a:t>
            </a:r>
            <a:r>
              <a:rPr sz="1400" spc="-5" dirty="0">
                <a:latin typeface="Tahoma"/>
                <a:cs typeface="Tahoma"/>
              </a:rPr>
              <a:t>,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10" dirty="0">
                <a:latin typeface="Verdana"/>
                <a:cs typeface="Verdana"/>
              </a:rPr>
              <a:t>ЭМГ</a:t>
            </a:r>
            <a:r>
              <a:rPr sz="1400" spc="10" dirty="0">
                <a:latin typeface="Tahoma"/>
                <a:cs typeface="Tahoma"/>
              </a:rPr>
              <a:t>,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-20" dirty="0">
                <a:latin typeface="Verdana"/>
                <a:cs typeface="Verdana"/>
              </a:rPr>
              <a:t>ЭЭГ</a:t>
            </a:r>
            <a:r>
              <a:rPr sz="1400" spc="-20" dirty="0">
                <a:latin typeface="Tahoma"/>
                <a:cs typeface="Tahoma"/>
              </a:rPr>
              <a:t>)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36" name="object 4"/>
          <p:cNvSpPr txBox="1"/>
          <p:nvPr/>
        </p:nvSpPr>
        <p:spPr>
          <a:xfrm>
            <a:off x="9376038" y="2602600"/>
            <a:ext cx="2607945" cy="523240"/>
          </a:xfrm>
          <a:prstGeom prst="rect">
            <a:avLst/>
          </a:prstGeom>
          <a:solidFill>
            <a:srgbClr val="FAFAFA"/>
          </a:solidFill>
          <a:ln w="12700">
            <a:solidFill>
              <a:srgbClr val="000000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47015">
              <a:lnSpc>
                <a:spcPct val="100000"/>
              </a:lnSpc>
              <a:spcBef>
                <a:spcPts val="260"/>
              </a:spcBef>
            </a:pPr>
            <a:r>
              <a:rPr sz="1400" spc="85" dirty="0">
                <a:latin typeface="Verdana"/>
                <a:cs typeface="Verdana"/>
              </a:rPr>
              <a:t>В</a:t>
            </a:r>
            <a:r>
              <a:rPr sz="1400" spc="55" dirty="0">
                <a:latin typeface="Verdana"/>
                <a:cs typeface="Verdana"/>
              </a:rPr>
              <a:t>н</a:t>
            </a:r>
            <a:r>
              <a:rPr sz="1400" spc="25" dirty="0">
                <a:latin typeface="Verdana"/>
                <a:cs typeface="Verdana"/>
              </a:rPr>
              <a:t>е</a:t>
            </a:r>
            <a:r>
              <a:rPr sz="1400" spc="70" dirty="0">
                <a:latin typeface="Verdana"/>
                <a:cs typeface="Verdana"/>
              </a:rPr>
              <a:t>ш</a:t>
            </a:r>
            <a:r>
              <a:rPr sz="1400" spc="55" dirty="0">
                <a:latin typeface="Verdana"/>
                <a:cs typeface="Verdana"/>
              </a:rPr>
              <a:t>н</a:t>
            </a:r>
            <a:r>
              <a:rPr sz="1400" spc="60" dirty="0">
                <a:latin typeface="Verdana"/>
                <a:cs typeface="Verdana"/>
              </a:rPr>
              <a:t>и</a:t>
            </a:r>
            <a:r>
              <a:rPr sz="1400" spc="30" dirty="0">
                <a:latin typeface="Verdana"/>
                <a:cs typeface="Verdana"/>
              </a:rPr>
              <a:t>е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в</a:t>
            </a:r>
            <a:r>
              <a:rPr sz="1400" spc="35" dirty="0">
                <a:latin typeface="Verdana"/>
                <a:cs typeface="Verdana"/>
              </a:rPr>
              <a:t>о</a:t>
            </a:r>
            <a:r>
              <a:rPr sz="1400" spc="10" dirty="0">
                <a:latin typeface="Verdana"/>
                <a:cs typeface="Verdana"/>
              </a:rPr>
              <a:t>з</a:t>
            </a:r>
            <a:r>
              <a:rPr sz="1400" spc="40" dirty="0">
                <a:latin typeface="Verdana"/>
                <a:cs typeface="Verdana"/>
              </a:rPr>
              <a:t>д</a:t>
            </a:r>
            <a:r>
              <a:rPr sz="1400" spc="25" dirty="0">
                <a:latin typeface="Verdana"/>
                <a:cs typeface="Verdana"/>
              </a:rPr>
              <a:t>е</a:t>
            </a:r>
            <a:r>
              <a:rPr sz="1400" spc="60" dirty="0">
                <a:latin typeface="Verdana"/>
                <a:cs typeface="Verdana"/>
              </a:rPr>
              <a:t>й</a:t>
            </a:r>
            <a:r>
              <a:rPr sz="1400" spc="35" dirty="0">
                <a:latin typeface="Verdana"/>
                <a:cs typeface="Verdana"/>
              </a:rPr>
              <a:t>с</a:t>
            </a:r>
            <a:r>
              <a:rPr sz="1400" spc="-10" dirty="0">
                <a:latin typeface="Verdana"/>
                <a:cs typeface="Verdana"/>
              </a:rPr>
              <a:t>т</a:t>
            </a:r>
            <a:r>
              <a:rPr sz="1400" spc="-15" dirty="0">
                <a:latin typeface="Verdana"/>
                <a:cs typeface="Verdana"/>
              </a:rPr>
              <a:t>в</a:t>
            </a:r>
            <a:r>
              <a:rPr sz="1400" spc="60" dirty="0">
                <a:latin typeface="Verdana"/>
                <a:cs typeface="Verdana"/>
              </a:rPr>
              <a:t>и</a:t>
            </a:r>
            <a:r>
              <a:rPr sz="1400" spc="5" dirty="0">
                <a:latin typeface="Verdana"/>
                <a:cs typeface="Verdana"/>
              </a:rPr>
              <a:t>я</a:t>
            </a:r>
            <a:endParaRPr sz="1400">
              <a:latin typeface="Verdana"/>
              <a:cs typeface="Verdana"/>
            </a:endParaRPr>
          </a:p>
          <a:p>
            <a:pPr marL="240029">
              <a:lnSpc>
                <a:spcPct val="100000"/>
              </a:lnSpc>
              <a:spcBef>
                <a:spcPts val="25"/>
              </a:spcBef>
            </a:pPr>
            <a:r>
              <a:rPr sz="1400" spc="-80" dirty="0">
                <a:latin typeface="Tahoma"/>
                <a:cs typeface="Tahoma"/>
              </a:rPr>
              <a:t>(</a:t>
            </a:r>
            <a:r>
              <a:rPr sz="1400" spc="15" dirty="0">
                <a:latin typeface="Verdana"/>
                <a:cs typeface="Verdana"/>
              </a:rPr>
              <a:t>ве</a:t>
            </a:r>
            <a:r>
              <a:rPr sz="1400" spc="-35" dirty="0">
                <a:latin typeface="Verdana"/>
                <a:cs typeface="Verdana"/>
              </a:rPr>
              <a:t>т</a:t>
            </a:r>
            <a:r>
              <a:rPr sz="1400" spc="25" dirty="0">
                <a:latin typeface="Verdana"/>
                <a:cs typeface="Verdana"/>
              </a:rPr>
              <a:t>е</a:t>
            </a:r>
            <a:r>
              <a:rPr sz="1400" spc="85" dirty="0">
                <a:latin typeface="Verdana"/>
                <a:cs typeface="Verdana"/>
              </a:rPr>
              <a:t>р</a:t>
            </a:r>
            <a:r>
              <a:rPr sz="1400" spc="-130" dirty="0">
                <a:latin typeface="Tahoma"/>
                <a:cs typeface="Tahoma"/>
              </a:rPr>
              <a:t>,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5" dirty="0">
                <a:latin typeface="Verdana"/>
                <a:cs typeface="Verdana"/>
              </a:rPr>
              <a:t>д</a:t>
            </a:r>
            <a:r>
              <a:rPr sz="1400" dirty="0">
                <a:latin typeface="Verdana"/>
                <a:cs typeface="Verdana"/>
              </a:rPr>
              <a:t>а</a:t>
            </a:r>
            <a:r>
              <a:rPr sz="1400" spc="10" dirty="0">
                <a:latin typeface="Verdana"/>
                <a:cs typeface="Verdana"/>
              </a:rPr>
              <a:t>в</a:t>
            </a:r>
            <a:r>
              <a:rPr sz="1400" spc="15" dirty="0">
                <a:latin typeface="Verdana"/>
                <a:cs typeface="Verdana"/>
              </a:rPr>
              <a:t>л</a:t>
            </a:r>
            <a:r>
              <a:rPr sz="1400" spc="25" dirty="0">
                <a:latin typeface="Verdana"/>
                <a:cs typeface="Verdana"/>
              </a:rPr>
              <a:t>е</a:t>
            </a:r>
            <a:r>
              <a:rPr sz="1400" spc="50" dirty="0">
                <a:latin typeface="Verdana"/>
                <a:cs typeface="Verdana"/>
              </a:rPr>
              <a:t>н</a:t>
            </a:r>
            <a:r>
              <a:rPr sz="1400" spc="60" dirty="0">
                <a:latin typeface="Verdana"/>
                <a:cs typeface="Verdana"/>
              </a:rPr>
              <a:t>и</a:t>
            </a:r>
            <a:r>
              <a:rPr sz="1400" spc="30" dirty="0">
                <a:latin typeface="Verdana"/>
                <a:cs typeface="Verdana"/>
              </a:rPr>
              <a:t>е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65" dirty="0">
                <a:latin typeface="Verdana"/>
                <a:cs typeface="Verdana"/>
              </a:rPr>
              <a:t>и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35" dirty="0">
                <a:latin typeface="Verdana"/>
                <a:cs typeface="Verdana"/>
              </a:rPr>
              <a:t>т</a:t>
            </a:r>
            <a:r>
              <a:rPr sz="1400" spc="-130" dirty="0">
                <a:latin typeface="Tahoma"/>
                <a:cs typeface="Tahoma"/>
              </a:rPr>
              <a:t>.</a:t>
            </a:r>
            <a:r>
              <a:rPr sz="1400" spc="40" dirty="0">
                <a:latin typeface="Verdana"/>
                <a:cs typeface="Verdana"/>
              </a:rPr>
              <a:t>д</a:t>
            </a:r>
            <a:r>
              <a:rPr sz="1400" spc="-105" dirty="0">
                <a:latin typeface="Tahoma"/>
                <a:cs typeface="Tahoma"/>
              </a:rPr>
              <a:t>.)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7" name="object 5"/>
          <p:cNvSpPr/>
          <p:nvPr/>
        </p:nvSpPr>
        <p:spPr>
          <a:xfrm>
            <a:off x="8799813" y="3344540"/>
            <a:ext cx="648335" cy="432434"/>
          </a:xfrm>
          <a:custGeom>
            <a:avLst/>
            <a:gdLst/>
            <a:ahLst/>
            <a:cxnLst/>
            <a:rect l="l" t="t" r="r" b="b"/>
            <a:pathLst>
              <a:path w="648335" h="432435">
                <a:moveTo>
                  <a:pt x="486053" y="0"/>
                </a:moveTo>
                <a:lnTo>
                  <a:pt x="162017" y="0"/>
                </a:lnTo>
                <a:lnTo>
                  <a:pt x="162017" y="216024"/>
                </a:lnTo>
                <a:lnTo>
                  <a:pt x="0" y="216024"/>
                </a:lnTo>
                <a:lnTo>
                  <a:pt x="324035" y="432048"/>
                </a:lnTo>
                <a:lnTo>
                  <a:pt x="648072" y="216024"/>
                </a:lnTo>
                <a:lnTo>
                  <a:pt x="486053" y="216024"/>
                </a:lnTo>
                <a:lnTo>
                  <a:pt x="486053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1"/>
          <p:cNvSpPr txBox="1"/>
          <p:nvPr/>
        </p:nvSpPr>
        <p:spPr>
          <a:xfrm>
            <a:off x="6172502" y="5390791"/>
            <a:ext cx="2799715" cy="5803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square" lIns="0" tIns="6350" rIns="0" bIns="0" rtlCol="0">
            <a:spAutoFit/>
          </a:bodyPr>
          <a:lstStyle/>
          <a:p>
            <a:pPr marL="67945" marR="5080" indent="-68580">
              <a:lnSpc>
                <a:spcPct val="102200"/>
              </a:lnSpc>
              <a:spcBef>
                <a:spcPts val="50"/>
              </a:spcBef>
            </a:pPr>
            <a:r>
              <a:rPr sz="1800" spc="85" dirty="0">
                <a:latin typeface="Verdana"/>
                <a:cs typeface="Verdana"/>
              </a:rPr>
              <a:t>Пер</a:t>
            </a:r>
            <a:r>
              <a:rPr sz="1800" spc="70" dirty="0">
                <a:latin typeface="Verdana"/>
                <a:cs typeface="Verdana"/>
              </a:rPr>
              <a:t>с</a:t>
            </a:r>
            <a:r>
              <a:rPr sz="1800" spc="55" dirty="0">
                <a:latin typeface="Verdana"/>
                <a:cs typeface="Verdana"/>
              </a:rPr>
              <a:t>о</a:t>
            </a:r>
            <a:r>
              <a:rPr sz="1800" spc="60" dirty="0">
                <a:latin typeface="Verdana"/>
                <a:cs typeface="Verdana"/>
              </a:rPr>
              <a:t>н</a:t>
            </a:r>
            <a:r>
              <a:rPr sz="1800" spc="-35" dirty="0">
                <a:latin typeface="Verdana"/>
                <a:cs typeface="Verdana"/>
              </a:rPr>
              <a:t>а</a:t>
            </a:r>
            <a:r>
              <a:rPr sz="1800" spc="15" dirty="0">
                <a:latin typeface="Verdana"/>
                <a:cs typeface="Verdana"/>
              </a:rPr>
              <a:t>л</a:t>
            </a:r>
            <a:r>
              <a:rPr sz="1800" spc="80" dirty="0">
                <a:latin typeface="Verdana"/>
                <a:cs typeface="Verdana"/>
              </a:rPr>
              <a:t>и</a:t>
            </a:r>
            <a:r>
              <a:rPr sz="1800" spc="15" dirty="0">
                <a:latin typeface="Verdana"/>
                <a:cs typeface="Verdana"/>
              </a:rPr>
              <a:t>з</a:t>
            </a:r>
            <a:r>
              <a:rPr sz="1800" spc="80" dirty="0">
                <a:latin typeface="Verdana"/>
                <a:cs typeface="Verdana"/>
              </a:rPr>
              <a:t>ир</a:t>
            </a:r>
            <a:r>
              <a:rPr sz="1800" spc="85" dirty="0">
                <a:latin typeface="Verdana"/>
                <a:cs typeface="Verdana"/>
              </a:rPr>
              <a:t>о</a:t>
            </a:r>
            <a:r>
              <a:rPr sz="1800" spc="25" dirty="0">
                <a:latin typeface="Verdana"/>
                <a:cs typeface="Verdana"/>
              </a:rPr>
              <a:t>в</a:t>
            </a:r>
            <a:r>
              <a:rPr sz="1800" spc="-35" dirty="0">
                <a:latin typeface="Verdana"/>
                <a:cs typeface="Verdana"/>
              </a:rPr>
              <a:t>а</a:t>
            </a:r>
            <a:r>
              <a:rPr sz="1800" spc="60" dirty="0">
                <a:latin typeface="Verdana"/>
                <a:cs typeface="Verdana"/>
              </a:rPr>
              <a:t>нн</a:t>
            </a:r>
            <a:r>
              <a:rPr sz="1800" spc="-35" dirty="0">
                <a:latin typeface="Verdana"/>
                <a:cs typeface="Verdana"/>
              </a:rPr>
              <a:t>а</a:t>
            </a:r>
            <a:r>
              <a:rPr sz="1800" spc="5" dirty="0">
                <a:latin typeface="Verdana"/>
                <a:cs typeface="Verdana"/>
              </a:rPr>
              <a:t>я  </a:t>
            </a:r>
            <a:r>
              <a:rPr sz="1800" spc="110" dirty="0">
                <a:latin typeface="Verdana"/>
                <a:cs typeface="Verdana"/>
              </a:rPr>
              <a:t>м</a:t>
            </a:r>
            <a:r>
              <a:rPr sz="1800" spc="90" dirty="0">
                <a:latin typeface="Verdana"/>
                <a:cs typeface="Verdana"/>
              </a:rPr>
              <a:t>е</a:t>
            </a:r>
            <a:r>
              <a:rPr sz="1800" spc="-50" dirty="0">
                <a:latin typeface="Verdana"/>
                <a:cs typeface="Verdana"/>
              </a:rPr>
              <a:t>т</a:t>
            </a:r>
            <a:r>
              <a:rPr sz="1800" spc="50" dirty="0">
                <a:latin typeface="Verdana"/>
                <a:cs typeface="Verdana"/>
              </a:rPr>
              <a:t>о</a:t>
            </a:r>
            <a:r>
              <a:rPr sz="1800" spc="65" dirty="0">
                <a:latin typeface="Verdana"/>
                <a:cs typeface="Verdana"/>
              </a:rPr>
              <a:t>ди</a:t>
            </a:r>
            <a:r>
              <a:rPr sz="1800" spc="-20" dirty="0">
                <a:latin typeface="Verdana"/>
                <a:cs typeface="Verdana"/>
              </a:rPr>
              <a:t>к</a:t>
            </a:r>
            <a:r>
              <a:rPr sz="1800" spc="-35" dirty="0">
                <a:latin typeface="Verdana"/>
                <a:cs typeface="Verdana"/>
              </a:rPr>
              <a:t>а</a:t>
            </a:r>
            <a:r>
              <a:rPr sz="1800" spc="-16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т</a:t>
            </a:r>
            <a:r>
              <a:rPr sz="1800" spc="35" dirty="0">
                <a:latin typeface="Verdana"/>
                <a:cs typeface="Verdana"/>
              </a:rPr>
              <a:t>ре</a:t>
            </a:r>
            <a:r>
              <a:rPr sz="1800" spc="70" dirty="0">
                <a:latin typeface="Verdana"/>
                <a:cs typeface="Verdana"/>
              </a:rPr>
              <a:t>ни</a:t>
            </a:r>
            <a:r>
              <a:rPr sz="1800" spc="110" dirty="0">
                <a:latin typeface="Verdana"/>
                <a:cs typeface="Verdana"/>
              </a:rPr>
              <a:t>р</a:t>
            </a:r>
            <a:r>
              <a:rPr sz="1800" spc="50" dirty="0">
                <a:latin typeface="Verdana"/>
                <a:cs typeface="Verdana"/>
              </a:rPr>
              <a:t>о</a:t>
            </a:r>
            <a:r>
              <a:rPr sz="1800" spc="20" dirty="0">
                <a:latin typeface="Verdana"/>
                <a:cs typeface="Verdana"/>
              </a:rPr>
              <a:t>в</a:t>
            </a:r>
            <a:r>
              <a:rPr sz="1800" spc="50" dirty="0">
                <a:latin typeface="Verdana"/>
                <a:cs typeface="Verdana"/>
              </a:rPr>
              <a:t>о</a:t>
            </a:r>
            <a:r>
              <a:rPr sz="1800" spc="-20" dirty="0">
                <a:latin typeface="Verdana"/>
                <a:cs typeface="Verdana"/>
              </a:rPr>
              <a:t>к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39" name="object 9"/>
          <p:cNvSpPr/>
          <p:nvPr/>
        </p:nvSpPr>
        <p:spPr>
          <a:xfrm>
            <a:off x="6879947" y="4005538"/>
            <a:ext cx="720090" cy="360045"/>
          </a:xfrm>
          <a:custGeom>
            <a:avLst/>
            <a:gdLst/>
            <a:ahLst/>
            <a:cxnLst/>
            <a:rect l="l" t="t" r="r" b="b"/>
            <a:pathLst>
              <a:path w="720089" h="360045">
                <a:moveTo>
                  <a:pt x="540059" y="0"/>
                </a:moveTo>
                <a:lnTo>
                  <a:pt x="540059" y="90009"/>
                </a:lnTo>
                <a:lnTo>
                  <a:pt x="180019" y="90009"/>
                </a:lnTo>
                <a:lnTo>
                  <a:pt x="180019" y="0"/>
                </a:lnTo>
                <a:lnTo>
                  <a:pt x="0" y="180019"/>
                </a:lnTo>
                <a:lnTo>
                  <a:pt x="180019" y="360039"/>
                </a:lnTo>
                <a:lnTo>
                  <a:pt x="180019" y="270029"/>
                </a:lnTo>
                <a:lnTo>
                  <a:pt x="540059" y="270029"/>
                </a:lnTo>
                <a:lnTo>
                  <a:pt x="540059" y="360039"/>
                </a:lnTo>
                <a:lnTo>
                  <a:pt x="720079" y="180019"/>
                </a:lnTo>
                <a:lnTo>
                  <a:pt x="540059" y="0"/>
                </a:lnTo>
                <a:close/>
              </a:path>
            </a:pathLst>
          </a:custGeom>
          <a:solidFill>
            <a:srgbClr val="BCE2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6"/>
          <p:cNvSpPr txBox="1"/>
          <p:nvPr/>
        </p:nvSpPr>
        <p:spPr>
          <a:xfrm>
            <a:off x="7767938" y="3938354"/>
            <a:ext cx="3360420" cy="523240"/>
          </a:xfrm>
          <a:prstGeom prst="rect">
            <a:avLst/>
          </a:prstGeom>
          <a:solidFill>
            <a:srgbClr val="FAFAFA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462915" marR="455295" indent="320675">
              <a:lnSpc>
                <a:spcPct val="100000"/>
              </a:lnSpc>
              <a:spcBef>
                <a:spcPts val="270"/>
              </a:spcBef>
            </a:pPr>
            <a:r>
              <a:rPr sz="1400" spc="80" dirty="0">
                <a:latin typeface="Verdana"/>
                <a:cs typeface="Verdana"/>
              </a:rPr>
              <a:t>О</a:t>
            </a:r>
            <a:r>
              <a:rPr sz="1400" spc="65" dirty="0">
                <a:latin typeface="Verdana"/>
                <a:cs typeface="Verdana"/>
              </a:rPr>
              <a:t>б</a:t>
            </a:r>
            <a:r>
              <a:rPr sz="1400" spc="85" dirty="0">
                <a:latin typeface="Verdana"/>
                <a:cs typeface="Verdana"/>
              </a:rPr>
              <a:t>р</a:t>
            </a:r>
            <a:r>
              <a:rPr sz="1400" spc="10" dirty="0">
                <a:latin typeface="Verdana"/>
                <a:cs typeface="Verdana"/>
              </a:rPr>
              <a:t>а</a:t>
            </a:r>
            <a:r>
              <a:rPr sz="1400" spc="15" dirty="0">
                <a:latin typeface="Verdana"/>
                <a:cs typeface="Verdana"/>
              </a:rPr>
              <a:t>б</a:t>
            </a:r>
            <a:r>
              <a:rPr sz="1400" spc="35" dirty="0">
                <a:latin typeface="Verdana"/>
                <a:cs typeface="Verdana"/>
              </a:rPr>
              <a:t>о</a:t>
            </a:r>
            <a:r>
              <a:rPr sz="1400" spc="-35" dirty="0">
                <a:latin typeface="Verdana"/>
                <a:cs typeface="Verdana"/>
              </a:rPr>
              <a:t>т</a:t>
            </a:r>
            <a:r>
              <a:rPr sz="1400" spc="-25" dirty="0">
                <a:latin typeface="Verdana"/>
                <a:cs typeface="Verdana"/>
              </a:rPr>
              <a:t>ка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д</a:t>
            </a:r>
            <a:r>
              <a:rPr sz="1400" dirty="0">
                <a:latin typeface="Verdana"/>
                <a:cs typeface="Verdana"/>
              </a:rPr>
              <a:t>а</a:t>
            </a:r>
            <a:r>
              <a:rPr sz="1400" spc="50" dirty="0">
                <a:latin typeface="Verdana"/>
                <a:cs typeface="Verdana"/>
              </a:rPr>
              <a:t>нн</a:t>
            </a:r>
            <a:r>
              <a:rPr sz="1400" spc="-55" dirty="0">
                <a:latin typeface="Verdana"/>
                <a:cs typeface="Verdana"/>
              </a:rPr>
              <a:t>ых</a:t>
            </a:r>
            <a:r>
              <a:rPr sz="1400" spc="-185" dirty="0">
                <a:latin typeface="Tahoma"/>
                <a:cs typeface="Tahoma"/>
              </a:rPr>
              <a:t>:  </a:t>
            </a:r>
            <a:r>
              <a:rPr sz="1400" spc="5" dirty="0">
                <a:latin typeface="Verdana"/>
                <a:cs typeface="Verdana"/>
              </a:rPr>
              <a:t>иск</a:t>
            </a:r>
            <a:r>
              <a:rPr sz="1400" dirty="0">
                <a:latin typeface="Verdana"/>
                <a:cs typeface="Verdana"/>
              </a:rPr>
              <a:t>у</a:t>
            </a:r>
            <a:r>
              <a:rPr sz="1400" spc="10" dirty="0">
                <a:latin typeface="Verdana"/>
                <a:cs typeface="Verdana"/>
              </a:rPr>
              <a:t>сс</a:t>
            </a:r>
            <a:r>
              <a:rPr sz="1400" spc="15" dirty="0">
                <a:latin typeface="Verdana"/>
                <a:cs typeface="Verdana"/>
              </a:rPr>
              <a:t>тве</a:t>
            </a:r>
            <a:r>
              <a:rPr sz="1400" spc="50" dirty="0">
                <a:latin typeface="Verdana"/>
                <a:cs typeface="Verdana"/>
              </a:rPr>
              <a:t>нн</a:t>
            </a:r>
            <a:r>
              <a:rPr sz="1400" spc="-15" dirty="0">
                <a:latin typeface="Verdana"/>
                <a:cs typeface="Verdana"/>
              </a:rPr>
              <a:t>ы</a:t>
            </a:r>
            <a:r>
              <a:rPr sz="1400" spc="65" dirty="0">
                <a:latin typeface="Verdana"/>
                <a:cs typeface="Verdana"/>
              </a:rPr>
              <a:t>й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55" dirty="0">
                <a:latin typeface="Verdana"/>
                <a:cs typeface="Verdana"/>
              </a:rPr>
              <a:t>ин</a:t>
            </a:r>
            <a:r>
              <a:rPr sz="1400" spc="-35" dirty="0">
                <a:latin typeface="Verdana"/>
                <a:cs typeface="Verdana"/>
              </a:rPr>
              <a:t>т</a:t>
            </a:r>
            <a:r>
              <a:rPr sz="1400" spc="25" dirty="0">
                <a:latin typeface="Verdana"/>
                <a:cs typeface="Verdana"/>
              </a:rPr>
              <a:t>е</a:t>
            </a:r>
            <a:r>
              <a:rPr sz="1400" spc="15" dirty="0">
                <a:latin typeface="Verdana"/>
                <a:cs typeface="Verdana"/>
              </a:rPr>
              <a:t>лл</a:t>
            </a:r>
            <a:r>
              <a:rPr sz="1400" spc="25" dirty="0">
                <a:latin typeface="Verdana"/>
                <a:cs typeface="Verdana"/>
              </a:rPr>
              <a:t>е</a:t>
            </a:r>
            <a:r>
              <a:rPr sz="1400" spc="-30" dirty="0">
                <a:latin typeface="Verdana"/>
                <a:cs typeface="Verdana"/>
              </a:rPr>
              <a:t>кт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41" name="object 8"/>
          <p:cNvSpPr txBox="1"/>
          <p:nvPr/>
        </p:nvSpPr>
        <p:spPr>
          <a:xfrm>
            <a:off x="5367215" y="4045987"/>
            <a:ext cx="1368425" cy="307975"/>
          </a:xfrm>
          <a:prstGeom prst="rect">
            <a:avLst/>
          </a:prstGeom>
          <a:solidFill>
            <a:srgbClr val="BCE292"/>
          </a:solidFill>
        </p:spPr>
        <p:txBody>
          <a:bodyPr vert="horz" wrap="square" lIns="0" tIns="34290" rIns="0" bIns="0" rtlCol="0">
            <a:spAutoFit/>
          </a:bodyPr>
          <a:lstStyle/>
          <a:p>
            <a:pPr marL="99060">
              <a:lnSpc>
                <a:spcPct val="100000"/>
              </a:lnSpc>
              <a:spcBef>
                <a:spcPts val="270"/>
              </a:spcBef>
            </a:pPr>
            <a:r>
              <a:rPr sz="1400" spc="5" dirty="0">
                <a:latin typeface="Verdana"/>
                <a:cs typeface="Verdana"/>
              </a:rPr>
              <a:t>Б</a:t>
            </a:r>
            <a:r>
              <a:rPr sz="1400" spc="10" dirty="0">
                <a:latin typeface="Verdana"/>
                <a:cs typeface="Verdana"/>
              </a:rPr>
              <a:t>аз</a:t>
            </a:r>
            <a:r>
              <a:rPr sz="1400" spc="-25" dirty="0">
                <a:latin typeface="Verdana"/>
                <a:cs typeface="Verdana"/>
              </a:rPr>
              <a:t>а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д</a:t>
            </a:r>
            <a:r>
              <a:rPr sz="1400" dirty="0">
                <a:latin typeface="Verdana"/>
                <a:cs typeface="Verdana"/>
              </a:rPr>
              <a:t>а</a:t>
            </a:r>
            <a:r>
              <a:rPr sz="1400" spc="50" dirty="0">
                <a:latin typeface="Verdana"/>
                <a:cs typeface="Verdana"/>
              </a:rPr>
              <a:t>нн</a:t>
            </a:r>
            <a:r>
              <a:rPr sz="1400" spc="-55" dirty="0">
                <a:latin typeface="Verdana"/>
                <a:cs typeface="Verdana"/>
              </a:rPr>
              <a:t>ых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42" name="object 13"/>
          <p:cNvSpPr txBox="1"/>
          <p:nvPr/>
        </p:nvSpPr>
        <p:spPr>
          <a:xfrm>
            <a:off x="9280153" y="5375043"/>
            <a:ext cx="2799715" cy="5803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square" lIns="0" tIns="6350" rIns="0" bIns="0" rtlCol="0">
            <a:spAutoFit/>
          </a:bodyPr>
          <a:lstStyle/>
          <a:p>
            <a:pPr marL="123825" marR="5080" indent="-123825">
              <a:lnSpc>
                <a:spcPct val="102200"/>
              </a:lnSpc>
              <a:spcBef>
                <a:spcPts val="50"/>
              </a:spcBef>
            </a:pPr>
            <a:r>
              <a:rPr sz="1800" spc="85" dirty="0">
                <a:latin typeface="Verdana"/>
                <a:cs typeface="Verdana"/>
              </a:rPr>
              <a:t>Пер</a:t>
            </a:r>
            <a:r>
              <a:rPr sz="1800" spc="70" dirty="0">
                <a:latin typeface="Verdana"/>
                <a:cs typeface="Verdana"/>
              </a:rPr>
              <a:t>с</a:t>
            </a:r>
            <a:r>
              <a:rPr sz="1800" spc="55" dirty="0">
                <a:latin typeface="Verdana"/>
                <a:cs typeface="Verdana"/>
              </a:rPr>
              <a:t>о</a:t>
            </a:r>
            <a:r>
              <a:rPr sz="1800" spc="60" dirty="0">
                <a:latin typeface="Verdana"/>
                <a:cs typeface="Verdana"/>
              </a:rPr>
              <a:t>н</a:t>
            </a:r>
            <a:r>
              <a:rPr sz="1800" spc="-35" dirty="0">
                <a:latin typeface="Verdana"/>
                <a:cs typeface="Verdana"/>
              </a:rPr>
              <a:t>а</a:t>
            </a:r>
            <a:r>
              <a:rPr sz="1800" spc="15" dirty="0">
                <a:latin typeface="Verdana"/>
                <a:cs typeface="Verdana"/>
              </a:rPr>
              <a:t>л</a:t>
            </a:r>
            <a:r>
              <a:rPr sz="1800" spc="80" dirty="0">
                <a:latin typeface="Verdana"/>
                <a:cs typeface="Verdana"/>
              </a:rPr>
              <a:t>и</a:t>
            </a:r>
            <a:r>
              <a:rPr sz="1800" spc="15" dirty="0">
                <a:latin typeface="Verdana"/>
                <a:cs typeface="Verdana"/>
              </a:rPr>
              <a:t>з</a:t>
            </a:r>
            <a:r>
              <a:rPr sz="1800" spc="80" dirty="0">
                <a:latin typeface="Verdana"/>
                <a:cs typeface="Verdana"/>
              </a:rPr>
              <a:t>ир</a:t>
            </a:r>
            <a:r>
              <a:rPr sz="1800" spc="85" dirty="0">
                <a:latin typeface="Verdana"/>
                <a:cs typeface="Verdana"/>
              </a:rPr>
              <a:t>о</a:t>
            </a:r>
            <a:r>
              <a:rPr sz="1800" spc="25" dirty="0">
                <a:latin typeface="Verdana"/>
                <a:cs typeface="Verdana"/>
              </a:rPr>
              <a:t>в</a:t>
            </a:r>
            <a:r>
              <a:rPr sz="1800" spc="-35" dirty="0">
                <a:latin typeface="Verdana"/>
                <a:cs typeface="Verdana"/>
              </a:rPr>
              <a:t>а</a:t>
            </a:r>
            <a:r>
              <a:rPr sz="1800" spc="60" dirty="0">
                <a:latin typeface="Verdana"/>
                <a:cs typeface="Verdana"/>
              </a:rPr>
              <a:t>нн</a:t>
            </a:r>
            <a:r>
              <a:rPr sz="1800" spc="-35" dirty="0">
                <a:latin typeface="Verdana"/>
                <a:cs typeface="Verdana"/>
              </a:rPr>
              <a:t>а</a:t>
            </a:r>
            <a:r>
              <a:rPr sz="1800" spc="5" dirty="0">
                <a:latin typeface="Verdana"/>
                <a:cs typeface="Verdana"/>
              </a:rPr>
              <a:t>я  </a:t>
            </a:r>
            <a:r>
              <a:rPr sz="1800" spc="-40" dirty="0">
                <a:latin typeface="Verdana"/>
                <a:cs typeface="Verdana"/>
              </a:rPr>
              <a:t>т</a:t>
            </a:r>
            <a:r>
              <a:rPr sz="1800" spc="-45" dirty="0">
                <a:latin typeface="Verdana"/>
                <a:cs typeface="Verdana"/>
              </a:rPr>
              <a:t>а</a:t>
            </a:r>
            <a:r>
              <a:rPr sz="1800" spc="-20" dirty="0">
                <a:latin typeface="Verdana"/>
                <a:cs typeface="Verdana"/>
              </a:rPr>
              <a:t>к</a:t>
            </a:r>
            <a:r>
              <a:rPr sz="1800" dirty="0">
                <a:latin typeface="Verdana"/>
                <a:cs typeface="Verdana"/>
              </a:rPr>
              <a:t>ти</a:t>
            </a:r>
            <a:r>
              <a:rPr sz="1800" spc="5" dirty="0">
                <a:latin typeface="Verdana"/>
                <a:cs typeface="Verdana"/>
              </a:rPr>
              <a:t>к</a:t>
            </a:r>
            <a:r>
              <a:rPr sz="1800" spc="-35" dirty="0">
                <a:latin typeface="Verdana"/>
                <a:cs typeface="Verdana"/>
              </a:rPr>
              <a:t>а</a:t>
            </a:r>
            <a:r>
              <a:rPr sz="1800" spc="-16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в</a:t>
            </a:r>
            <a:r>
              <a:rPr sz="1800" dirty="0">
                <a:latin typeface="Verdana"/>
                <a:cs typeface="Verdana"/>
              </a:rPr>
              <a:t>ы</a:t>
            </a:r>
            <a:r>
              <a:rPr sz="1800" spc="45" dirty="0">
                <a:latin typeface="Verdana"/>
                <a:cs typeface="Verdana"/>
              </a:rPr>
              <a:t>с</a:t>
            </a:r>
            <a:r>
              <a:rPr sz="1800" spc="-50" dirty="0">
                <a:latin typeface="Verdana"/>
                <a:cs typeface="Verdana"/>
              </a:rPr>
              <a:t>т</a:t>
            </a:r>
            <a:r>
              <a:rPr sz="1800" spc="-70" dirty="0">
                <a:latin typeface="Verdana"/>
                <a:cs typeface="Verdana"/>
              </a:rPr>
              <a:t>у</a:t>
            </a:r>
            <a:r>
              <a:rPr sz="1800" spc="60" dirty="0">
                <a:latin typeface="Verdana"/>
                <a:cs typeface="Verdana"/>
              </a:rPr>
              <a:t>п</a:t>
            </a:r>
            <a:r>
              <a:rPr sz="1800" spc="20" dirty="0">
                <a:latin typeface="Verdana"/>
                <a:cs typeface="Verdana"/>
              </a:rPr>
              <a:t>л</a:t>
            </a:r>
            <a:r>
              <a:rPr sz="1800" spc="40" dirty="0">
                <a:latin typeface="Verdana"/>
                <a:cs typeface="Verdana"/>
              </a:rPr>
              <a:t>е</a:t>
            </a:r>
            <a:r>
              <a:rPr sz="1800" spc="60" dirty="0">
                <a:latin typeface="Verdana"/>
                <a:cs typeface="Verdana"/>
              </a:rPr>
              <a:t>н</a:t>
            </a:r>
            <a:r>
              <a:rPr sz="1800" spc="80" dirty="0">
                <a:latin typeface="Verdana"/>
                <a:cs typeface="Verdana"/>
              </a:rPr>
              <a:t>и</a:t>
            </a:r>
            <a:r>
              <a:rPr sz="1800" spc="10" dirty="0">
                <a:latin typeface="Verdana"/>
                <a:cs typeface="Verdana"/>
              </a:rPr>
              <a:t>я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43" name="object 14"/>
          <p:cNvSpPr/>
          <p:nvPr/>
        </p:nvSpPr>
        <p:spPr>
          <a:xfrm>
            <a:off x="9477091" y="4785578"/>
            <a:ext cx="648335" cy="504190"/>
          </a:xfrm>
          <a:custGeom>
            <a:avLst/>
            <a:gdLst/>
            <a:ahLst/>
            <a:cxnLst/>
            <a:rect l="l" t="t" r="r" b="b"/>
            <a:pathLst>
              <a:path w="648335" h="504189">
                <a:moveTo>
                  <a:pt x="486053" y="0"/>
                </a:moveTo>
                <a:lnTo>
                  <a:pt x="162017" y="0"/>
                </a:lnTo>
                <a:lnTo>
                  <a:pt x="162017" y="252027"/>
                </a:lnTo>
                <a:lnTo>
                  <a:pt x="0" y="252027"/>
                </a:lnTo>
                <a:lnTo>
                  <a:pt x="324035" y="504055"/>
                </a:lnTo>
                <a:lnTo>
                  <a:pt x="648072" y="252027"/>
                </a:lnTo>
                <a:lnTo>
                  <a:pt x="486053" y="252027"/>
                </a:lnTo>
                <a:lnTo>
                  <a:pt x="486053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7"/>
          <p:cNvSpPr/>
          <p:nvPr/>
        </p:nvSpPr>
        <p:spPr>
          <a:xfrm>
            <a:off x="7978532" y="4815891"/>
            <a:ext cx="648335" cy="504190"/>
          </a:xfrm>
          <a:custGeom>
            <a:avLst/>
            <a:gdLst/>
            <a:ahLst/>
            <a:cxnLst/>
            <a:rect l="l" t="t" r="r" b="b"/>
            <a:pathLst>
              <a:path w="648335" h="504189">
                <a:moveTo>
                  <a:pt x="486054" y="0"/>
                </a:moveTo>
                <a:lnTo>
                  <a:pt x="162018" y="0"/>
                </a:lnTo>
                <a:lnTo>
                  <a:pt x="162018" y="252027"/>
                </a:lnTo>
                <a:lnTo>
                  <a:pt x="0" y="252027"/>
                </a:lnTo>
                <a:lnTo>
                  <a:pt x="324036" y="504055"/>
                </a:lnTo>
                <a:lnTo>
                  <a:pt x="648072" y="252027"/>
                </a:lnTo>
                <a:lnTo>
                  <a:pt x="486054" y="252027"/>
                </a:lnTo>
                <a:lnTo>
                  <a:pt x="486054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119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9C3942-CE5F-4CF6-A5D4-F9A925FDC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50D25-695E-41D8-9C9F-E23F68208CF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0486" y="1512326"/>
            <a:ext cx="771520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одежды: компрессионная майка или штаны, в составе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эластан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(от 15%)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ухода: ручная стирка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Пользовательская операционная система: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Android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датчиков для регистрации мышц:  до 8 + 1 датчик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референс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датчика: два круглых гибких сенсора диаметром 20 мм на расстоянии 30 мм, плотно прилегают к интересующей мышце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датчика: электропроводящая резина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 датчиков: на любой интересующей крупной мышце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вибромотора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диаметр 10 мм, толщина 4 мм, количество до 8 шт.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 передачи сигналов: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Bluetooth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4.0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сигналов: до 8 каналов, потенциалы (-3:3 мВ) активности мышц с частотой до 900 Гц, аналогично сигналу ЭКГ</a:t>
            </a:r>
          </a:p>
        </p:txBody>
      </p:sp>
      <p:sp>
        <p:nvSpPr>
          <p:cNvPr id="6" name="Прямоугольник 2"/>
          <p:cNvSpPr>
            <a:spLocks noGrp="1"/>
          </p:cNvSpPr>
          <p:nvPr>
            <p:ph type="title"/>
          </p:nvPr>
        </p:nvSpPr>
        <p:spPr>
          <a:xfrm>
            <a:off x="1676400" y="296091"/>
            <a:ext cx="10515600" cy="592183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Технические характеристики</a:t>
            </a:r>
            <a:endParaRPr lang="ru-RU" sz="2400" b="1" cap="al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787" y="1985530"/>
            <a:ext cx="3231160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9"/>
    </mc:Choice>
    <mc:Fallback xmlns="">
      <p:transition spd="slow" advTm="295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67016" y="1569719"/>
            <a:ext cx="2529839" cy="131673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97623" y="3377184"/>
            <a:ext cx="3468624" cy="17465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7127" y="2356104"/>
            <a:ext cx="2734055" cy="212750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5289867" y="3219758"/>
            <a:ext cx="1360170" cy="571500"/>
          </a:xfrm>
          <a:custGeom>
            <a:avLst/>
            <a:gdLst/>
            <a:ahLst/>
            <a:cxnLst/>
            <a:rect l="l" t="t" r="r" b="b"/>
            <a:pathLst>
              <a:path w="1360170" h="571500">
                <a:moveTo>
                  <a:pt x="1073917" y="0"/>
                </a:moveTo>
                <a:lnTo>
                  <a:pt x="1073917" y="142876"/>
                </a:lnTo>
                <a:lnTo>
                  <a:pt x="0" y="142876"/>
                </a:lnTo>
                <a:lnTo>
                  <a:pt x="0" y="428628"/>
                </a:lnTo>
                <a:lnTo>
                  <a:pt x="1073917" y="428628"/>
                </a:lnTo>
                <a:lnTo>
                  <a:pt x="1073917" y="571503"/>
                </a:lnTo>
                <a:lnTo>
                  <a:pt x="1359668" y="285752"/>
                </a:lnTo>
                <a:lnTo>
                  <a:pt x="1073917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18044" y="3372611"/>
            <a:ext cx="9620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45" dirty="0">
                <a:solidFill>
                  <a:srgbClr val="FFFFFF"/>
                </a:solidFill>
                <a:latin typeface="Tahoma"/>
                <a:cs typeface="Tahoma"/>
              </a:rPr>
              <a:t>Bluetooth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79520" y="1487967"/>
            <a:ext cx="3713479" cy="4295791"/>
          </a:xfrm>
          <a:prstGeom prst="rect">
            <a:avLst/>
          </a:prstGeom>
          <a:ln w="25400">
            <a:solidFill>
              <a:srgbClr val="395E8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 marL="568325">
              <a:lnSpc>
                <a:spcPct val="100000"/>
              </a:lnSpc>
              <a:spcBef>
                <a:spcPts val="1490"/>
              </a:spcBef>
            </a:pPr>
            <a:r>
              <a:rPr sz="1600" b="1" spc="9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z="1600" b="1" spc="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b="1" spc="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1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мм</a:t>
            </a:r>
            <a:r>
              <a:rPr sz="1600" b="1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1600" b="1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b="1" spc="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z="1600" b="1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spc="-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endParaRPr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sz="17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7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7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7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7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7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7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 dirty="0">
              <a:latin typeface="Verdana"/>
              <a:cs typeface="Verdana"/>
            </a:endParaRPr>
          </a:p>
          <a:p>
            <a:pPr marL="1032510" marR="325755" indent="-709930" algn="ctr">
              <a:lnSpc>
                <a:spcPct val="101400"/>
              </a:lnSpc>
            </a:pPr>
            <a:r>
              <a:rPr sz="1600" b="1" spc="8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1" spc="7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1" spc="1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sz="1600" b="1" spc="-6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sz="1600" b="1" spc="-3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15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z="1600" b="1" spc="6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1" spc="1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sz="1600" b="1" spc="-3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6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ци</a:t>
            </a:r>
            <a:r>
              <a:rPr sz="1600" b="1" spc="5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sz="1600" b="1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3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-2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b="1" spc="1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spc="1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ив</a:t>
            </a:r>
            <a:r>
              <a:rPr sz="1600" b="1" spc="5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spc="3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</a:t>
            </a:r>
            <a:r>
              <a:rPr sz="1600" b="1" spc="1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1600" b="1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12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z="1600" b="1" spc="-1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sz="1600" b="1" spc="4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шц</a:t>
            </a:r>
            <a:r>
              <a:rPr sz="1600" b="1" spc="4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1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sz="1600" b="1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sz="1600"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</a:t>
            </a:r>
            <a:r>
              <a:rPr sz="1600" b="1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ики</a:t>
            </a:r>
            <a:endParaRPr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33607" y="4759452"/>
            <a:ext cx="400939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600"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1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z="1600" b="1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z="1600" b="1" spc="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сс</a:t>
            </a:r>
            <a:r>
              <a:rPr sz="1600" b="1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нны</a:t>
            </a:r>
            <a:r>
              <a:rPr sz="1600" b="1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sz="1600" b="1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</a:t>
            </a:r>
            <a:r>
              <a:rPr sz="1600" b="1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b="1" spc="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z="1600" b="1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b="1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sz="1600" b="1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</a:t>
            </a:r>
            <a:r>
              <a:rPr sz="1600"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sz="1600"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1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z="1600" b="1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53717" y="5884164"/>
            <a:ext cx="27559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600" b="1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b="1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z="1600" b="1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spc="-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b="1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spc="-2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sz="1600" b="1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z="1600" b="1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z="1600" b="1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sz="1600"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1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sz="1600" b="1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sz="1600" b="1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sz="1600" b="1" spc="-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sz="1600"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sz="1600"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sz="1600" b="1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sz="1600" b="1" spc="-1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sz="1600" b="1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1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</a:t>
            </a:r>
            <a:r>
              <a:rPr sz="1600" b="1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</a:t>
            </a:r>
            <a:r>
              <a:rPr sz="1600" b="1" spc="1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z="1600" b="1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z="1600"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sz="1600"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b="1" spc="-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spc="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1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sz="1600" b="1" spc="114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sz="1600" b="1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sz="1600" b="1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sz="1600" b="1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sz="1600"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sz="1600"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sz="1600" b="1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sz="1600" b="1" spc="-180" dirty="0">
                <a:latin typeface="Times New Roman" pitchFamily="18" charset="0"/>
                <a:cs typeface="Times New Roman" pitchFamily="18" charset="0"/>
              </a:rPr>
              <a:t>)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3351" y="5044440"/>
            <a:ext cx="3550919" cy="149656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682631" y="1513332"/>
            <a:ext cx="3703320" cy="742832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15875" algn="ctr">
              <a:lnSpc>
                <a:spcPct val="100699"/>
              </a:lnSpc>
              <a:spcBef>
                <a:spcPts val="85"/>
              </a:spcBef>
            </a:pPr>
            <a:r>
              <a:rPr sz="1600" b="1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b="1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z="1600"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sz="1600" b="1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z="1600" b="1" spc="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sz="1600" b="1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sz="1600"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</a:t>
            </a:r>
            <a:r>
              <a:rPr sz="1600" b="1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sz="1600" b="1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b="1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z="1600"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sz="1600" b="1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sz="1600" b="1" spc="-9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sz="1600" b="1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z="1600" b="1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sz="1600" b="1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sz="1600"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  </a:t>
            </a:r>
            <a:r>
              <a:rPr sz="1600"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регистрируется</a:t>
            </a:r>
            <a:r>
              <a:rPr sz="1600" b="1" spc="-1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датчиками</a:t>
            </a:r>
            <a:r>
              <a:rPr sz="1600" b="1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1600" b="1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костюме </a:t>
            </a:r>
            <a:r>
              <a:rPr sz="1600" b="1" spc="-4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1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передается</a:t>
            </a:r>
            <a:r>
              <a:rPr sz="1600" b="1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1600" b="1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смартфон</a:t>
            </a:r>
            <a:r>
              <a:rPr sz="1600" b="1" spc="-1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1600" b="1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анализа</a:t>
            </a:r>
            <a:endParaRPr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2"/>
          <p:cNvSpPr/>
          <p:nvPr/>
        </p:nvSpPr>
        <p:spPr>
          <a:xfrm>
            <a:off x="2492878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Принцип работы «Умной» одежды</a:t>
            </a:r>
            <a:endParaRPr lang="ru-RU" sz="2800" b="1" cap="all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02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722402" y="1386405"/>
            <a:ext cx="6268085" cy="4132734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54965" marR="5080" indent="-342900">
              <a:lnSpc>
                <a:spcPct val="102400"/>
              </a:lnSpc>
              <a:spcBef>
                <a:spcPts val="50"/>
              </a:spcBef>
              <a:buAutoNum type="arabicParenR"/>
              <a:tabLst>
                <a:tab pos="354965" algn="l"/>
                <a:tab pos="355600" algn="l"/>
              </a:tabLst>
            </a:pPr>
            <a:r>
              <a:rPr b="1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</a:t>
            </a:r>
            <a:r>
              <a:rPr b="1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b="1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b="1" spc="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b="1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b="1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</a:t>
            </a:r>
            <a:r>
              <a:rPr b="1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b="1" spc="-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b="1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b="1" spc="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b="1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b="1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b="1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b="1" spc="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b="1" spc="-1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</a:t>
            </a:r>
            <a:r>
              <a:rPr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ив</a:t>
            </a:r>
            <a:r>
              <a:rPr b="1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b="1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b="1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</a:t>
            </a:r>
            <a:r>
              <a:rPr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b="1" spc="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b="1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b="1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b="1" spc="-114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b="1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b="1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b="1" spc="-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b="1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пп  </a:t>
            </a:r>
            <a:r>
              <a:rPr b="1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b="1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b="1" spc="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b="1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b="1" spc="-1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b="1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b="1" spc="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b="1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</a:t>
            </a:r>
            <a:r>
              <a:rPr b="1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b="1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b="1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b="1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b="1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b="1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b="1" spc="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ии</a:t>
            </a:r>
            <a:r>
              <a:rPr b="1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</a:t>
            </a:r>
            <a:r>
              <a:rPr b="1" spc="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b="1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b="1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b="1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b="1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b="1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b="1" spc="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ий</a:t>
            </a:r>
            <a:endParaRPr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Verdana"/>
              <a:buAutoNum type="arabicParenR"/>
            </a:pPr>
            <a:endParaRPr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4965" marR="489584" indent="-342900">
              <a:lnSpc>
                <a:spcPct val="102400"/>
              </a:lnSpc>
              <a:buAutoNum type="arabicParenR"/>
              <a:tabLst>
                <a:tab pos="354965" algn="l"/>
                <a:tab pos="355600" algn="l"/>
              </a:tabLst>
            </a:pPr>
            <a:r>
              <a:rPr b="1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Интегральный </a:t>
            </a:r>
            <a:r>
              <a:rPr b="1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анализ </a:t>
            </a:r>
            <a:r>
              <a:rPr b="1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напряжения </a:t>
            </a:r>
            <a:r>
              <a:rPr b="1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</a:t>
            </a:r>
            <a:r>
              <a:rPr b="1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b="1" spc="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b="1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b="1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b="1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</a:t>
            </a:r>
            <a:r>
              <a:rPr b="1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b="1" spc="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b="1" spc="-114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b="1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b="1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b="1" spc="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b="1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b="1" spc="-1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b="1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b="1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b="1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b="1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b="1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ссе</a:t>
            </a:r>
            <a:r>
              <a:rPr b="1" spc="-1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</a:t>
            </a:r>
            <a:r>
              <a:rPr b="1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b="1" spc="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b="1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b="1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b="1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b="1" spc="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Font typeface="Verdana"/>
              <a:buAutoNum type="arabicParenR"/>
            </a:pPr>
            <a:endParaRPr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indent="-342900">
              <a:lnSpc>
                <a:spcPts val="2030"/>
              </a:lnSpc>
              <a:buAutoNum type="arabicParenR"/>
              <a:tabLst>
                <a:tab pos="354965" algn="l"/>
                <a:tab pos="355600" algn="l"/>
              </a:tabLst>
            </a:pPr>
            <a:r>
              <a:rPr b="1" spc="9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b="1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b="1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b="1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b="1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b="1" spc="-1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b="1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b="1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b="1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b="1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ьн</a:t>
            </a:r>
            <a:r>
              <a:rPr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b="1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b="1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b="1" spc="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b="1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</a:t>
            </a:r>
            <a:r>
              <a:rPr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b="1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b="1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b="1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</a:t>
            </a:r>
            <a:r>
              <a:rPr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b="1" spc="-1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</a:t>
            </a:r>
            <a:r>
              <a:rPr b="1" spc="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b="1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b="1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b="1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b="1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b="1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b="1" spc="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ий</a:t>
            </a:r>
            <a:endParaRPr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4965">
              <a:lnSpc>
                <a:spcPts val="2030"/>
              </a:lnSpc>
            </a:pPr>
            <a:r>
              <a:rPr b="1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(относительно</a:t>
            </a:r>
            <a:r>
              <a:rPr b="1" spc="-1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эталонного</a:t>
            </a:r>
            <a:r>
              <a:rPr b="1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упражнения)</a:t>
            </a:r>
            <a:endParaRPr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4965" marR="504825" indent="-342900">
              <a:lnSpc>
                <a:spcPct val="100600"/>
              </a:lnSpc>
              <a:buAutoNum type="arabicParenR" startAt="4"/>
              <a:tabLst>
                <a:tab pos="354965" algn="l"/>
                <a:tab pos="355600" algn="l"/>
              </a:tabLst>
            </a:pPr>
            <a:r>
              <a:rPr b="1" spc="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b="1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b="1" spc="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ож</a:t>
            </a:r>
            <a:r>
              <a:rPr b="1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b="1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b="1" spc="-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b="1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</a:t>
            </a:r>
            <a:r>
              <a:rPr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b="1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b="1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ен</a:t>
            </a:r>
            <a:r>
              <a:rPr b="1" spc="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b="1" spc="-1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b="1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b="1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b="1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  </a:t>
            </a:r>
            <a:r>
              <a:rPr b="1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информационной</a:t>
            </a:r>
            <a:r>
              <a:rPr b="1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(вибротактильной)</a:t>
            </a:r>
            <a:r>
              <a:rPr b="1" spc="-1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обратной </a:t>
            </a:r>
            <a:r>
              <a:rPr b="1" spc="-5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связи</a:t>
            </a:r>
            <a:endParaRPr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Verdana"/>
              <a:buAutoNum type="arabicParenR" startAt="4"/>
            </a:pPr>
            <a:endParaRPr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indent="-342900">
              <a:lnSpc>
                <a:spcPct val="100000"/>
              </a:lnSpc>
              <a:buAutoNum type="arabicParenR" startAt="4"/>
              <a:tabLst>
                <a:tab pos="354965" algn="l"/>
                <a:tab pos="355600" algn="l"/>
              </a:tabLst>
            </a:pPr>
            <a:r>
              <a:rPr b="1" spc="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b="1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b="1" spc="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ож</a:t>
            </a:r>
            <a:r>
              <a:rPr b="1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b="1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b="1" spc="-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b="1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</a:t>
            </a:r>
            <a:r>
              <a:rPr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b="1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b="1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ен</a:t>
            </a:r>
            <a:r>
              <a:rPr b="1" spc="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b="1" spc="-1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b="1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b="1" spc="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рр</a:t>
            </a:r>
            <a:r>
              <a:rPr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ект</a:t>
            </a:r>
            <a:r>
              <a:rPr b="1" spc="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b="1" spc="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b="1" spc="-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b="1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b="1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</a:t>
            </a:r>
            <a:r>
              <a:rPr b="1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ей</a:t>
            </a:r>
            <a:endParaRPr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4965">
              <a:lnSpc>
                <a:spcPct val="100000"/>
              </a:lnSpc>
              <a:spcBef>
                <a:spcPts val="45"/>
              </a:spcBef>
            </a:pPr>
            <a:r>
              <a:rPr b="1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(электромагнитной)</a:t>
            </a:r>
            <a:r>
              <a:rPr b="1" spc="-1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стимуляции</a:t>
            </a:r>
            <a:r>
              <a:rPr b="1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отдельных</a:t>
            </a:r>
            <a:r>
              <a:rPr b="1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мышц</a:t>
            </a:r>
            <a:endParaRPr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20583" y="1868423"/>
            <a:ext cx="3596639" cy="3968496"/>
          </a:xfrm>
          <a:prstGeom prst="rect">
            <a:avLst/>
          </a:prstGeom>
        </p:spPr>
      </p:pic>
      <p:sp>
        <p:nvSpPr>
          <p:cNvPr id="10" name="Прямоугольник 2"/>
          <p:cNvSpPr/>
          <p:nvPr/>
        </p:nvSpPr>
        <p:spPr>
          <a:xfrm>
            <a:off x="2492878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Возможности «Умной» одежды</a:t>
            </a:r>
            <a:endParaRPr lang="ru-RU" sz="2800" b="1" cap="all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21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2190" y="1485675"/>
            <a:ext cx="2179955" cy="551180"/>
          </a:xfrm>
          <a:custGeom>
            <a:avLst/>
            <a:gdLst/>
            <a:ahLst/>
            <a:cxnLst/>
            <a:rect l="l" t="t" r="r" b="b"/>
            <a:pathLst>
              <a:path w="2179955" h="551180">
                <a:moveTo>
                  <a:pt x="0" y="91835"/>
                </a:moveTo>
                <a:lnTo>
                  <a:pt x="7216" y="56088"/>
                </a:lnTo>
                <a:lnTo>
                  <a:pt x="26897" y="26897"/>
                </a:lnTo>
                <a:lnTo>
                  <a:pt x="56088" y="7216"/>
                </a:lnTo>
                <a:lnTo>
                  <a:pt x="91835" y="0"/>
                </a:lnTo>
                <a:lnTo>
                  <a:pt x="2087898" y="0"/>
                </a:lnTo>
                <a:lnTo>
                  <a:pt x="2123644" y="7216"/>
                </a:lnTo>
                <a:lnTo>
                  <a:pt x="2152835" y="26897"/>
                </a:lnTo>
                <a:lnTo>
                  <a:pt x="2172516" y="56088"/>
                </a:lnTo>
                <a:lnTo>
                  <a:pt x="2179733" y="91835"/>
                </a:lnTo>
                <a:lnTo>
                  <a:pt x="2179733" y="459165"/>
                </a:lnTo>
                <a:lnTo>
                  <a:pt x="2172516" y="494912"/>
                </a:lnTo>
                <a:lnTo>
                  <a:pt x="2152835" y="524102"/>
                </a:lnTo>
                <a:lnTo>
                  <a:pt x="2123644" y="543784"/>
                </a:lnTo>
                <a:lnTo>
                  <a:pt x="2087898" y="551001"/>
                </a:lnTo>
                <a:lnTo>
                  <a:pt x="91835" y="551001"/>
                </a:lnTo>
                <a:lnTo>
                  <a:pt x="56088" y="543784"/>
                </a:lnTo>
                <a:lnTo>
                  <a:pt x="26897" y="524102"/>
                </a:lnTo>
                <a:lnTo>
                  <a:pt x="7216" y="494912"/>
                </a:lnTo>
                <a:lnTo>
                  <a:pt x="0" y="459165"/>
                </a:lnTo>
                <a:lnTo>
                  <a:pt x="0" y="91835"/>
                </a:lnTo>
                <a:close/>
              </a:path>
            </a:pathLst>
          </a:custGeom>
          <a:ln w="12700">
            <a:solidFill>
              <a:srgbClr val="096C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74500" y="1629155"/>
            <a:ext cx="15354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latin typeface="Verdana"/>
                <a:cs typeface="Verdana"/>
              </a:rPr>
              <a:t>С</a:t>
            </a:r>
            <a:r>
              <a:rPr sz="1400" b="1" spc="-15" dirty="0">
                <a:latin typeface="Verdana"/>
                <a:cs typeface="Verdana"/>
              </a:rPr>
              <a:t>е</a:t>
            </a:r>
            <a:r>
              <a:rPr sz="1400" b="1" spc="-40" dirty="0">
                <a:latin typeface="Verdana"/>
                <a:cs typeface="Verdana"/>
              </a:rPr>
              <a:t>н</a:t>
            </a:r>
            <a:r>
              <a:rPr sz="1400" b="1" spc="-35" dirty="0">
                <a:latin typeface="Verdana"/>
                <a:cs typeface="Verdana"/>
              </a:rPr>
              <a:t>со</a:t>
            </a:r>
            <a:r>
              <a:rPr sz="1400" b="1" spc="-10" dirty="0">
                <a:latin typeface="Verdana"/>
                <a:cs typeface="Verdana"/>
              </a:rPr>
              <a:t>р</a:t>
            </a:r>
            <a:r>
              <a:rPr sz="1400" b="1" spc="-110" dirty="0">
                <a:latin typeface="Verdana"/>
                <a:cs typeface="Verdana"/>
              </a:rPr>
              <a:t>ы</a:t>
            </a:r>
            <a:r>
              <a:rPr sz="1400" b="1" spc="-85" dirty="0">
                <a:latin typeface="Verdana"/>
                <a:cs typeface="Verdana"/>
              </a:rPr>
              <a:t> </a:t>
            </a:r>
            <a:r>
              <a:rPr sz="1400" b="1" spc="-75" dirty="0">
                <a:latin typeface="Verdana"/>
                <a:cs typeface="Verdana"/>
              </a:rPr>
              <a:t>мы</a:t>
            </a:r>
            <a:r>
              <a:rPr sz="1400" b="1" spc="-45" dirty="0">
                <a:latin typeface="Verdana"/>
                <a:cs typeface="Verdana"/>
              </a:rPr>
              <a:t>ш</a:t>
            </a:r>
            <a:r>
              <a:rPr sz="1400" b="1" spc="-35" dirty="0">
                <a:latin typeface="Verdana"/>
                <a:cs typeface="Verdana"/>
              </a:rPr>
              <a:t>ц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2189" y="2069084"/>
            <a:ext cx="2171845" cy="520271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03200" marR="5080" indent="-190500" algn="ctr">
              <a:lnSpc>
                <a:spcPct val="105000"/>
              </a:lnSpc>
              <a:spcBef>
                <a:spcPts val="25"/>
              </a:spcBef>
            </a:pPr>
            <a:r>
              <a:rPr sz="1600" b="1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4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z="1600" b="1" spc="2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</a:t>
            </a:r>
            <a:r>
              <a:rPr sz="1600" b="1" spc="2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sz="1600" b="1" spc="-114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2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</a:t>
            </a:r>
            <a:r>
              <a:rPr sz="1600" b="1" spc="-2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b="1" spc="-3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spc="7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spc="5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1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sz="1600" b="1" spc="2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spc="2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b="1" spc="1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b="1" spc="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4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1600" b="1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2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</a:t>
            </a:r>
            <a:r>
              <a:rPr sz="1600" b="1" spc="-4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spc="5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1" spc="1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1" spc="4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spc="2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</a:t>
            </a:r>
            <a:r>
              <a:rPr sz="1600" b="1" spc="-4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spc="5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1" spc="-114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</a:t>
            </a:r>
            <a:r>
              <a:rPr sz="1600" b="1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sz="1600" b="1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endParaRPr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4080" y="2818091"/>
            <a:ext cx="2179955" cy="576580"/>
          </a:xfrm>
          <a:custGeom>
            <a:avLst/>
            <a:gdLst/>
            <a:ahLst/>
            <a:cxnLst/>
            <a:rect l="l" t="t" r="r" b="b"/>
            <a:pathLst>
              <a:path w="2179955" h="576579">
                <a:moveTo>
                  <a:pt x="0" y="96064"/>
                </a:moveTo>
                <a:lnTo>
                  <a:pt x="7549" y="58671"/>
                </a:lnTo>
                <a:lnTo>
                  <a:pt x="28136" y="28136"/>
                </a:lnTo>
                <a:lnTo>
                  <a:pt x="58671" y="7549"/>
                </a:lnTo>
                <a:lnTo>
                  <a:pt x="96064" y="0"/>
                </a:lnTo>
                <a:lnTo>
                  <a:pt x="2083667" y="0"/>
                </a:lnTo>
                <a:lnTo>
                  <a:pt x="2121059" y="7549"/>
                </a:lnTo>
                <a:lnTo>
                  <a:pt x="2151594" y="28136"/>
                </a:lnTo>
                <a:lnTo>
                  <a:pt x="2172181" y="58671"/>
                </a:lnTo>
                <a:lnTo>
                  <a:pt x="2179731" y="96064"/>
                </a:lnTo>
                <a:lnTo>
                  <a:pt x="2179731" y="480313"/>
                </a:lnTo>
                <a:lnTo>
                  <a:pt x="2172181" y="517706"/>
                </a:lnTo>
                <a:lnTo>
                  <a:pt x="2151594" y="548241"/>
                </a:lnTo>
                <a:lnTo>
                  <a:pt x="2121059" y="568828"/>
                </a:lnTo>
                <a:lnTo>
                  <a:pt x="2083667" y="576378"/>
                </a:lnTo>
                <a:lnTo>
                  <a:pt x="96064" y="576378"/>
                </a:lnTo>
                <a:lnTo>
                  <a:pt x="58671" y="568828"/>
                </a:lnTo>
                <a:lnTo>
                  <a:pt x="28136" y="548241"/>
                </a:lnTo>
                <a:lnTo>
                  <a:pt x="7549" y="517706"/>
                </a:lnTo>
                <a:lnTo>
                  <a:pt x="0" y="480313"/>
                </a:lnTo>
                <a:lnTo>
                  <a:pt x="0" y="96064"/>
                </a:lnTo>
                <a:close/>
              </a:path>
            </a:pathLst>
          </a:custGeom>
          <a:ln w="12700">
            <a:solidFill>
              <a:srgbClr val="096C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52190" y="2866644"/>
            <a:ext cx="2256990" cy="1051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8100" algn="ctr">
              <a:lnSpc>
                <a:spcPct val="100000"/>
              </a:lnSpc>
              <a:spcBef>
                <a:spcPts val="100"/>
              </a:spcBef>
            </a:pPr>
            <a:r>
              <a:rPr sz="1400" b="1" spc="-35" dirty="0">
                <a:latin typeface="Verdana"/>
                <a:cs typeface="Verdana"/>
              </a:rPr>
              <a:t>Акселерометры</a:t>
            </a:r>
            <a:r>
              <a:rPr sz="1400" b="1" spc="295" dirty="0">
                <a:latin typeface="Verdana"/>
                <a:cs typeface="Verdana"/>
              </a:rPr>
              <a:t> </a:t>
            </a:r>
            <a:r>
              <a:rPr sz="1400" b="1" spc="-260" dirty="0">
                <a:latin typeface="Tahoma"/>
                <a:cs typeface="Tahoma"/>
              </a:rPr>
              <a:t>/</a:t>
            </a:r>
            <a:endParaRPr sz="1400" dirty="0">
              <a:latin typeface="Tahoma"/>
              <a:cs typeface="Tahoma"/>
            </a:endParaRPr>
          </a:p>
          <a:p>
            <a:pPr marR="37465" algn="ctr">
              <a:lnSpc>
                <a:spcPct val="100000"/>
              </a:lnSpc>
              <a:spcBef>
                <a:spcPts val="25"/>
              </a:spcBef>
            </a:pPr>
            <a:r>
              <a:rPr sz="1400" b="1" spc="-45" dirty="0">
                <a:latin typeface="Verdana"/>
                <a:cs typeface="Verdana"/>
              </a:rPr>
              <a:t>Гироскопы</a:t>
            </a:r>
            <a:endParaRPr sz="14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1600" b="1" spc="4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sz="1600" b="1" spc="35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b="1" spc="1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z="1600" b="1" spc="-15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sz="1600" b="1" spc="-114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1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сг</a:t>
            </a:r>
            <a:r>
              <a:rPr sz="1600" b="1" spc="5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иб</a:t>
            </a:r>
            <a:r>
              <a:rPr sz="1600" b="1" spc="-2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b="1" spc="-2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ния</a:t>
            </a:r>
            <a:r>
              <a:rPr sz="1600" b="1" spc="-11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b="1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sz="1600" b="1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b="1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endParaRPr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69711" y="3268340"/>
            <a:ext cx="2187575" cy="473709"/>
          </a:xfrm>
          <a:custGeom>
            <a:avLst/>
            <a:gdLst/>
            <a:ahLst/>
            <a:cxnLst/>
            <a:rect l="l" t="t" r="r" b="b"/>
            <a:pathLst>
              <a:path w="2187575" h="473710">
                <a:moveTo>
                  <a:pt x="0" y="78897"/>
                </a:moveTo>
                <a:lnTo>
                  <a:pt x="6200" y="48187"/>
                </a:lnTo>
                <a:lnTo>
                  <a:pt x="23108" y="23108"/>
                </a:lnTo>
                <a:lnTo>
                  <a:pt x="48187" y="6200"/>
                </a:lnTo>
                <a:lnTo>
                  <a:pt x="78897" y="0"/>
                </a:lnTo>
                <a:lnTo>
                  <a:pt x="2108484" y="0"/>
                </a:lnTo>
                <a:lnTo>
                  <a:pt x="2139194" y="6200"/>
                </a:lnTo>
                <a:lnTo>
                  <a:pt x="2164273" y="23108"/>
                </a:lnTo>
                <a:lnTo>
                  <a:pt x="2181181" y="48187"/>
                </a:lnTo>
                <a:lnTo>
                  <a:pt x="2187382" y="78897"/>
                </a:lnTo>
                <a:lnTo>
                  <a:pt x="2187382" y="394478"/>
                </a:lnTo>
                <a:lnTo>
                  <a:pt x="2181181" y="425188"/>
                </a:lnTo>
                <a:lnTo>
                  <a:pt x="2164273" y="450267"/>
                </a:lnTo>
                <a:lnTo>
                  <a:pt x="2139194" y="467175"/>
                </a:lnTo>
                <a:lnTo>
                  <a:pt x="2108484" y="473376"/>
                </a:lnTo>
                <a:lnTo>
                  <a:pt x="78897" y="473376"/>
                </a:lnTo>
                <a:lnTo>
                  <a:pt x="48187" y="467175"/>
                </a:lnTo>
                <a:lnTo>
                  <a:pt x="23108" y="450267"/>
                </a:lnTo>
                <a:lnTo>
                  <a:pt x="6200" y="425188"/>
                </a:lnTo>
                <a:lnTo>
                  <a:pt x="0" y="394478"/>
                </a:lnTo>
                <a:lnTo>
                  <a:pt x="0" y="78897"/>
                </a:lnTo>
                <a:close/>
              </a:path>
            </a:pathLst>
          </a:custGeom>
          <a:ln w="12700">
            <a:solidFill>
              <a:srgbClr val="096C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485467" y="3372611"/>
            <a:ext cx="2489200" cy="912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40" dirty="0">
                <a:latin typeface="Verdana"/>
                <a:cs typeface="Verdana"/>
              </a:rPr>
              <a:t>Вибро</a:t>
            </a:r>
            <a:r>
              <a:rPr sz="1400" b="1" spc="-40" dirty="0">
                <a:latin typeface="Tahoma"/>
                <a:cs typeface="Tahoma"/>
              </a:rPr>
              <a:t>-</a:t>
            </a:r>
            <a:r>
              <a:rPr sz="1400" b="1" spc="-40" dirty="0">
                <a:latin typeface="Verdana"/>
                <a:cs typeface="Verdana"/>
              </a:rPr>
              <a:t>стимуляторы</a:t>
            </a:r>
            <a:endParaRPr sz="1400" dirty="0">
              <a:latin typeface="Verdana"/>
              <a:cs typeface="Verdana"/>
            </a:endParaRPr>
          </a:p>
          <a:p>
            <a:pPr marL="335280" marR="327660" algn="ctr">
              <a:lnSpc>
                <a:spcPct val="105000"/>
              </a:lnSpc>
              <a:spcBef>
                <a:spcPts val="1300"/>
              </a:spcBef>
            </a:pPr>
            <a:r>
              <a:rPr sz="1600" b="1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1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1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b="1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1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z="1600"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spc="-1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z="1600" b="1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 </a:t>
            </a:r>
            <a:r>
              <a:rPr sz="1600"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</a:t>
            </a:r>
            <a:r>
              <a:rPr sz="1600" b="1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-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sz="1600" b="1" spc="-114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</a:t>
            </a:r>
            <a:r>
              <a:rPr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sz="1600" b="1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sz="1600" b="1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74485" y="2036678"/>
            <a:ext cx="2422525" cy="770890"/>
          </a:xfrm>
          <a:custGeom>
            <a:avLst/>
            <a:gdLst/>
            <a:ahLst/>
            <a:cxnLst/>
            <a:rect l="l" t="t" r="r" b="b"/>
            <a:pathLst>
              <a:path w="2422525" h="770889">
                <a:moveTo>
                  <a:pt x="2294011" y="0"/>
                </a:moveTo>
                <a:lnTo>
                  <a:pt x="128464" y="0"/>
                </a:lnTo>
                <a:lnTo>
                  <a:pt x="78460" y="10095"/>
                </a:lnTo>
                <a:lnTo>
                  <a:pt x="37626" y="37626"/>
                </a:lnTo>
                <a:lnTo>
                  <a:pt x="10095" y="78460"/>
                </a:lnTo>
                <a:lnTo>
                  <a:pt x="0" y="128465"/>
                </a:lnTo>
                <a:lnTo>
                  <a:pt x="0" y="642315"/>
                </a:lnTo>
                <a:lnTo>
                  <a:pt x="10095" y="692319"/>
                </a:lnTo>
                <a:lnTo>
                  <a:pt x="37626" y="733154"/>
                </a:lnTo>
                <a:lnTo>
                  <a:pt x="78460" y="760685"/>
                </a:lnTo>
                <a:lnTo>
                  <a:pt x="128464" y="770780"/>
                </a:lnTo>
                <a:lnTo>
                  <a:pt x="2294011" y="770780"/>
                </a:lnTo>
                <a:lnTo>
                  <a:pt x="2344015" y="760685"/>
                </a:lnTo>
                <a:lnTo>
                  <a:pt x="2384850" y="733154"/>
                </a:lnTo>
                <a:lnTo>
                  <a:pt x="2412381" y="692319"/>
                </a:lnTo>
                <a:lnTo>
                  <a:pt x="2422476" y="642315"/>
                </a:lnTo>
                <a:lnTo>
                  <a:pt x="2422476" y="128465"/>
                </a:lnTo>
                <a:lnTo>
                  <a:pt x="2412381" y="78460"/>
                </a:lnTo>
                <a:lnTo>
                  <a:pt x="2384850" y="37626"/>
                </a:lnTo>
                <a:lnTo>
                  <a:pt x="2344015" y="10095"/>
                </a:lnTo>
                <a:lnTo>
                  <a:pt x="2294011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811010" y="2183891"/>
            <a:ext cx="1748789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403225">
              <a:lnSpc>
                <a:spcPct val="101400"/>
              </a:lnSpc>
              <a:spcBef>
                <a:spcPts val="75"/>
              </a:spcBef>
            </a:pPr>
            <a:r>
              <a:rPr sz="1400" b="1" spc="-40" dirty="0">
                <a:solidFill>
                  <a:srgbClr val="FFFFFF"/>
                </a:solidFill>
                <a:latin typeface="Verdana"/>
                <a:cs typeface="Verdana"/>
              </a:rPr>
              <a:t>Носимый </a:t>
            </a:r>
            <a:r>
              <a:rPr sz="1400" b="1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400" b="1" spc="-1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400" b="1" spc="-4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400" b="1" spc="-1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400" b="1" spc="-5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400" b="1" spc="-45" dirty="0">
                <a:solidFill>
                  <a:srgbClr val="FFFFFF"/>
                </a:solidFill>
                <a:latin typeface="Verdana"/>
                <a:cs typeface="Verdana"/>
              </a:rPr>
              <a:t>ком</a:t>
            </a:r>
            <a:r>
              <a:rPr sz="1400" b="1" spc="-4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400" b="1" spc="-65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1400" b="1" spc="-135" dirty="0">
                <a:solidFill>
                  <a:srgbClr val="FFFFFF"/>
                </a:solidFill>
                <a:latin typeface="Verdana"/>
                <a:cs typeface="Verdana"/>
              </a:rPr>
              <a:t>ю</a:t>
            </a:r>
            <a:r>
              <a:rPr sz="1400" b="1" spc="-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400" b="1" spc="-3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400" b="1" spc="-1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39067" y="2840228"/>
            <a:ext cx="2260600" cy="520271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32080" marR="5080" indent="-120014">
              <a:lnSpc>
                <a:spcPct val="105000"/>
              </a:lnSpc>
              <a:spcBef>
                <a:spcPts val="25"/>
              </a:spcBef>
            </a:pPr>
            <a:r>
              <a:rPr sz="1600" b="1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b="1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-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b="1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-1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</a:t>
            </a:r>
            <a:r>
              <a:rPr sz="1600" b="1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b="1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z="1600" b="1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1" spc="-114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 </a:t>
            </a:r>
            <a:r>
              <a:rPr sz="1600" b="1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z="1600"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sz="1600" b="1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1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z="1600" b="1" spc="-1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1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z="1600"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879694" y="1710183"/>
            <a:ext cx="501650" cy="669925"/>
          </a:xfrm>
          <a:custGeom>
            <a:avLst/>
            <a:gdLst/>
            <a:ahLst/>
            <a:cxnLst/>
            <a:rect l="l" t="t" r="r" b="b"/>
            <a:pathLst>
              <a:path w="501650" h="669925">
                <a:moveTo>
                  <a:pt x="455703" y="629562"/>
                </a:moveTo>
                <a:lnTo>
                  <a:pt x="425215" y="631092"/>
                </a:lnTo>
                <a:lnTo>
                  <a:pt x="501209" y="669599"/>
                </a:lnTo>
                <a:lnTo>
                  <a:pt x="495350" y="636362"/>
                </a:lnTo>
                <a:lnTo>
                  <a:pt x="460747" y="636362"/>
                </a:lnTo>
                <a:lnTo>
                  <a:pt x="455703" y="629562"/>
                </a:lnTo>
                <a:close/>
              </a:path>
              <a:path w="501650" h="669925">
                <a:moveTo>
                  <a:pt x="470946" y="628797"/>
                </a:moveTo>
                <a:lnTo>
                  <a:pt x="455703" y="629562"/>
                </a:lnTo>
                <a:lnTo>
                  <a:pt x="460747" y="636362"/>
                </a:lnTo>
                <a:lnTo>
                  <a:pt x="470946" y="628797"/>
                </a:lnTo>
                <a:close/>
              </a:path>
              <a:path w="501650" h="669925">
                <a:moveTo>
                  <a:pt x="486418" y="585698"/>
                </a:moveTo>
                <a:lnTo>
                  <a:pt x="476104" y="614430"/>
                </a:lnTo>
                <a:lnTo>
                  <a:pt x="481148" y="621230"/>
                </a:lnTo>
                <a:lnTo>
                  <a:pt x="460747" y="636362"/>
                </a:lnTo>
                <a:lnTo>
                  <a:pt x="495350" y="636362"/>
                </a:lnTo>
                <a:lnTo>
                  <a:pt x="486418" y="585698"/>
                </a:lnTo>
                <a:close/>
              </a:path>
              <a:path w="501650" h="669925">
                <a:moveTo>
                  <a:pt x="20401" y="0"/>
                </a:moveTo>
                <a:lnTo>
                  <a:pt x="0" y="15130"/>
                </a:lnTo>
                <a:lnTo>
                  <a:pt x="455703" y="629562"/>
                </a:lnTo>
                <a:lnTo>
                  <a:pt x="470948" y="628796"/>
                </a:lnTo>
                <a:lnTo>
                  <a:pt x="476104" y="614430"/>
                </a:lnTo>
                <a:lnTo>
                  <a:pt x="20401" y="0"/>
                </a:lnTo>
                <a:close/>
              </a:path>
              <a:path w="501650" h="669925">
                <a:moveTo>
                  <a:pt x="476104" y="614430"/>
                </a:moveTo>
                <a:lnTo>
                  <a:pt x="470948" y="628796"/>
                </a:lnTo>
                <a:lnTo>
                  <a:pt x="481148" y="621230"/>
                </a:lnTo>
                <a:lnTo>
                  <a:pt x="476104" y="614430"/>
                </a:lnTo>
                <a:close/>
              </a:path>
            </a:pathLst>
          </a:custGeom>
          <a:solidFill>
            <a:srgbClr val="096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09180" y="2510862"/>
            <a:ext cx="482600" cy="597535"/>
          </a:xfrm>
          <a:custGeom>
            <a:avLst/>
            <a:gdLst/>
            <a:ahLst/>
            <a:cxnLst/>
            <a:rect l="l" t="t" r="r" b="b"/>
            <a:pathLst>
              <a:path w="482600" h="597535">
                <a:moveTo>
                  <a:pt x="435155" y="38295"/>
                </a:moveTo>
                <a:lnTo>
                  <a:pt x="0" y="581040"/>
                </a:lnTo>
                <a:lnTo>
                  <a:pt x="19817" y="596929"/>
                </a:lnTo>
                <a:lnTo>
                  <a:pt x="454972" y="54182"/>
                </a:lnTo>
                <a:lnTo>
                  <a:pt x="450361" y="39634"/>
                </a:lnTo>
                <a:lnTo>
                  <a:pt x="435155" y="38295"/>
                </a:lnTo>
                <a:close/>
              </a:path>
              <a:path w="482600" h="597535">
                <a:moveTo>
                  <a:pt x="475311" y="31689"/>
                </a:moveTo>
                <a:lnTo>
                  <a:pt x="440452" y="31689"/>
                </a:lnTo>
                <a:lnTo>
                  <a:pt x="460268" y="47578"/>
                </a:lnTo>
                <a:lnTo>
                  <a:pt x="454972" y="54182"/>
                </a:lnTo>
                <a:lnTo>
                  <a:pt x="464197" y="83284"/>
                </a:lnTo>
                <a:lnTo>
                  <a:pt x="475311" y="31689"/>
                </a:lnTo>
                <a:close/>
              </a:path>
              <a:path w="482600" h="597535">
                <a:moveTo>
                  <a:pt x="440452" y="31689"/>
                </a:moveTo>
                <a:lnTo>
                  <a:pt x="435155" y="38295"/>
                </a:lnTo>
                <a:lnTo>
                  <a:pt x="450361" y="39634"/>
                </a:lnTo>
                <a:lnTo>
                  <a:pt x="454972" y="54182"/>
                </a:lnTo>
                <a:lnTo>
                  <a:pt x="460268" y="47578"/>
                </a:lnTo>
                <a:lnTo>
                  <a:pt x="440452" y="31689"/>
                </a:lnTo>
                <a:close/>
              </a:path>
              <a:path w="482600" h="597535">
                <a:moveTo>
                  <a:pt x="482137" y="0"/>
                </a:moveTo>
                <a:lnTo>
                  <a:pt x="404746" y="35617"/>
                </a:lnTo>
                <a:lnTo>
                  <a:pt x="435155" y="38295"/>
                </a:lnTo>
                <a:lnTo>
                  <a:pt x="440452" y="31689"/>
                </a:lnTo>
                <a:lnTo>
                  <a:pt x="475311" y="31689"/>
                </a:lnTo>
                <a:lnTo>
                  <a:pt x="482137" y="0"/>
                </a:lnTo>
                <a:close/>
              </a:path>
            </a:pathLst>
          </a:custGeom>
          <a:solidFill>
            <a:srgbClr val="096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14952" y="2624924"/>
            <a:ext cx="554990" cy="575310"/>
          </a:xfrm>
          <a:custGeom>
            <a:avLst/>
            <a:gdLst/>
            <a:ahLst/>
            <a:cxnLst/>
            <a:rect l="l" t="t" r="r" b="b"/>
            <a:pathLst>
              <a:path w="554990" h="575310">
                <a:moveTo>
                  <a:pt x="504478" y="540838"/>
                </a:moveTo>
                <a:lnTo>
                  <a:pt x="474440" y="546279"/>
                </a:lnTo>
                <a:lnTo>
                  <a:pt x="554758" y="574687"/>
                </a:lnTo>
                <a:lnTo>
                  <a:pt x="546066" y="546934"/>
                </a:lnTo>
                <a:lnTo>
                  <a:pt x="510355" y="546934"/>
                </a:lnTo>
                <a:lnTo>
                  <a:pt x="504478" y="540838"/>
                </a:lnTo>
                <a:close/>
              </a:path>
              <a:path w="554990" h="575310">
                <a:moveTo>
                  <a:pt x="522764" y="523208"/>
                </a:moveTo>
                <a:lnTo>
                  <a:pt x="519498" y="538118"/>
                </a:lnTo>
                <a:lnTo>
                  <a:pt x="504478" y="540838"/>
                </a:lnTo>
                <a:lnTo>
                  <a:pt x="510355" y="546934"/>
                </a:lnTo>
                <a:lnTo>
                  <a:pt x="528641" y="529304"/>
                </a:lnTo>
                <a:lnTo>
                  <a:pt x="522764" y="523208"/>
                </a:lnTo>
                <a:close/>
              </a:path>
              <a:path w="554990" h="575310">
                <a:moveTo>
                  <a:pt x="529295" y="493388"/>
                </a:moveTo>
                <a:lnTo>
                  <a:pt x="522764" y="523208"/>
                </a:lnTo>
                <a:lnTo>
                  <a:pt x="528641" y="529304"/>
                </a:lnTo>
                <a:lnTo>
                  <a:pt x="510355" y="546934"/>
                </a:lnTo>
                <a:lnTo>
                  <a:pt x="546066" y="546934"/>
                </a:lnTo>
                <a:lnTo>
                  <a:pt x="529295" y="493388"/>
                </a:lnTo>
                <a:close/>
              </a:path>
              <a:path w="554990" h="575310">
                <a:moveTo>
                  <a:pt x="18285" y="0"/>
                </a:moveTo>
                <a:lnTo>
                  <a:pt x="0" y="17630"/>
                </a:lnTo>
                <a:lnTo>
                  <a:pt x="504478" y="540838"/>
                </a:lnTo>
                <a:lnTo>
                  <a:pt x="519498" y="538118"/>
                </a:lnTo>
                <a:lnTo>
                  <a:pt x="522764" y="523208"/>
                </a:lnTo>
                <a:lnTo>
                  <a:pt x="18285" y="0"/>
                </a:lnTo>
                <a:close/>
              </a:path>
            </a:pathLst>
          </a:custGeom>
          <a:solidFill>
            <a:srgbClr val="096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12888" y="2260586"/>
            <a:ext cx="1729105" cy="482600"/>
          </a:xfrm>
          <a:custGeom>
            <a:avLst/>
            <a:gdLst/>
            <a:ahLst/>
            <a:cxnLst/>
            <a:rect l="l" t="t" r="r" b="b"/>
            <a:pathLst>
              <a:path w="1729104" h="482600">
                <a:moveTo>
                  <a:pt x="0" y="80343"/>
                </a:moveTo>
                <a:lnTo>
                  <a:pt x="6313" y="49070"/>
                </a:lnTo>
                <a:lnTo>
                  <a:pt x="23531" y="23532"/>
                </a:lnTo>
                <a:lnTo>
                  <a:pt x="49070" y="6313"/>
                </a:lnTo>
                <a:lnTo>
                  <a:pt x="80343" y="0"/>
                </a:lnTo>
                <a:lnTo>
                  <a:pt x="1648306" y="0"/>
                </a:lnTo>
                <a:lnTo>
                  <a:pt x="1679579" y="6313"/>
                </a:lnTo>
                <a:lnTo>
                  <a:pt x="1705117" y="23532"/>
                </a:lnTo>
                <a:lnTo>
                  <a:pt x="1722335" y="49070"/>
                </a:lnTo>
                <a:lnTo>
                  <a:pt x="1728649" y="80343"/>
                </a:lnTo>
                <a:lnTo>
                  <a:pt x="1728649" y="401705"/>
                </a:lnTo>
                <a:lnTo>
                  <a:pt x="1722335" y="432978"/>
                </a:lnTo>
                <a:lnTo>
                  <a:pt x="1705117" y="458516"/>
                </a:lnTo>
                <a:lnTo>
                  <a:pt x="1679579" y="475735"/>
                </a:lnTo>
                <a:lnTo>
                  <a:pt x="1648306" y="482049"/>
                </a:lnTo>
                <a:lnTo>
                  <a:pt x="80343" y="482049"/>
                </a:lnTo>
                <a:lnTo>
                  <a:pt x="49070" y="475735"/>
                </a:lnTo>
                <a:lnTo>
                  <a:pt x="23531" y="458516"/>
                </a:lnTo>
                <a:lnTo>
                  <a:pt x="6313" y="432978"/>
                </a:lnTo>
                <a:lnTo>
                  <a:pt x="0" y="401705"/>
                </a:lnTo>
                <a:lnTo>
                  <a:pt x="0" y="80343"/>
                </a:lnTo>
                <a:close/>
              </a:path>
            </a:pathLst>
          </a:custGeom>
          <a:ln w="12700">
            <a:solidFill>
              <a:srgbClr val="096C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928717" y="2369820"/>
            <a:ext cx="12973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latin typeface="Verdana"/>
                <a:cs typeface="Verdana"/>
              </a:rPr>
              <a:t>Пр</a:t>
            </a:r>
            <a:r>
              <a:rPr sz="1400" b="1" spc="-10" dirty="0">
                <a:latin typeface="Verdana"/>
                <a:cs typeface="Verdana"/>
              </a:rPr>
              <a:t>и</a:t>
            </a:r>
            <a:r>
              <a:rPr sz="1400" b="1" spc="-65" dirty="0">
                <a:latin typeface="Verdana"/>
                <a:cs typeface="Verdana"/>
              </a:rPr>
              <a:t>л</a:t>
            </a:r>
            <a:r>
              <a:rPr sz="1400" b="1" spc="-55" dirty="0">
                <a:latin typeface="Verdana"/>
                <a:cs typeface="Verdana"/>
              </a:rPr>
              <a:t>о</a:t>
            </a:r>
            <a:r>
              <a:rPr sz="1400" b="1" spc="-130" dirty="0">
                <a:latin typeface="Verdana"/>
                <a:cs typeface="Verdana"/>
              </a:rPr>
              <a:t>ж</a:t>
            </a:r>
            <a:r>
              <a:rPr sz="1400" b="1" spc="-35" dirty="0">
                <a:latin typeface="Verdana"/>
                <a:cs typeface="Verdana"/>
              </a:rPr>
              <a:t>е</a:t>
            </a:r>
            <a:r>
              <a:rPr sz="1400" b="1" spc="-40" dirty="0">
                <a:latin typeface="Verdana"/>
                <a:cs typeface="Verdana"/>
              </a:rPr>
              <a:t>н</a:t>
            </a:r>
            <a:r>
              <a:rPr sz="1400" b="1" spc="-10" dirty="0">
                <a:latin typeface="Verdana"/>
                <a:cs typeface="Verdana"/>
              </a:rPr>
              <a:t>и</a:t>
            </a:r>
            <a:r>
              <a:rPr sz="1400" b="1" spc="-30" dirty="0">
                <a:latin typeface="Verdana"/>
                <a:cs typeface="Verdana"/>
              </a:rPr>
              <a:t>е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24133" y="2779267"/>
            <a:ext cx="1532467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</a:t>
            </a:r>
            <a:r>
              <a:rPr sz="1600" b="1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spc="-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b="1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spc="-1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i="1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sz="1600" b="1" i="1" spc="-114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ПК</a:t>
            </a:r>
            <a:endParaRPr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955092" y="2442381"/>
            <a:ext cx="643890" cy="76200"/>
          </a:xfrm>
          <a:custGeom>
            <a:avLst/>
            <a:gdLst/>
            <a:ahLst/>
            <a:cxnLst/>
            <a:rect l="l" t="t" r="r" b="b"/>
            <a:pathLst>
              <a:path w="643890" h="76200">
                <a:moveTo>
                  <a:pt x="618307" y="25386"/>
                </a:moveTo>
                <a:lnTo>
                  <a:pt x="592879" y="25386"/>
                </a:lnTo>
                <a:lnTo>
                  <a:pt x="592893" y="50786"/>
                </a:lnTo>
                <a:lnTo>
                  <a:pt x="584426" y="50790"/>
                </a:lnTo>
                <a:lnTo>
                  <a:pt x="567507" y="76200"/>
                </a:lnTo>
                <a:lnTo>
                  <a:pt x="643686" y="38058"/>
                </a:lnTo>
                <a:lnTo>
                  <a:pt x="618307" y="25386"/>
                </a:lnTo>
                <a:close/>
              </a:path>
              <a:path w="643890" h="76200">
                <a:moveTo>
                  <a:pt x="584412" y="25390"/>
                </a:moveTo>
                <a:lnTo>
                  <a:pt x="0" y="25716"/>
                </a:lnTo>
                <a:lnTo>
                  <a:pt x="13" y="51116"/>
                </a:lnTo>
                <a:lnTo>
                  <a:pt x="584430" y="50786"/>
                </a:lnTo>
                <a:lnTo>
                  <a:pt x="592886" y="38086"/>
                </a:lnTo>
                <a:lnTo>
                  <a:pt x="584412" y="25390"/>
                </a:lnTo>
                <a:close/>
              </a:path>
              <a:path w="643890" h="76200">
                <a:moveTo>
                  <a:pt x="592886" y="38086"/>
                </a:moveTo>
                <a:lnTo>
                  <a:pt x="584426" y="50790"/>
                </a:lnTo>
                <a:lnTo>
                  <a:pt x="592893" y="50786"/>
                </a:lnTo>
                <a:lnTo>
                  <a:pt x="592886" y="38086"/>
                </a:lnTo>
                <a:close/>
              </a:path>
              <a:path w="643890" h="76200">
                <a:moveTo>
                  <a:pt x="592879" y="25386"/>
                </a:moveTo>
                <a:lnTo>
                  <a:pt x="584412" y="25390"/>
                </a:lnTo>
                <a:lnTo>
                  <a:pt x="592886" y="38085"/>
                </a:lnTo>
                <a:lnTo>
                  <a:pt x="592879" y="25386"/>
                </a:lnTo>
                <a:close/>
              </a:path>
              <a:path w="643890" h="76200">
                <a:moveTo>
                  <a:pt x="567465" y="0"/>
                </a:moveTo>
                <a:lnTo>
                  <a:pt x="584412" y="25390"/>
                </a:lnTo>
                <a:lnTo>
                  <a:pt x="618307" y="25386"/>
                </a:lnTo>
                <a:lnTo>
                  <a:pt x="567465" y="0"/>
                </a:lnTo>
                <a:close/>
              </a:path>
            </a:pathLst>
          </a:custGeom>
          <a:solidFill>
            <a:srgbClr val="096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6706538" y="1189262"/>
            <a:ext cx="1717675" cy="474345"/>
            <a:chOff x="6706538" y="1189262"/>
            <a:chExt cx="1717675" cy="474345"/>
          </a:xfrm>
        </p:grpSpPr>
        <p:sp>
          <p:nvSpPr>
            <p:cNvPr id="20" name="object 20"/>
            <p:cNvSpPr/>
            <p:nvPr/>
          </p:nvSpPr>
          <p:spPr>
            <a:xfrm>
              <a:off x="6712888" y="1195612"/>
              <a:ext cx="1704975" cy="461645"/>
            </a:xfrm>
            <a:custGeom>
              <a:avLst/>
              <a:gdLst/>
              <a:ahLst/>
              <a:cxnLst/>
              <a:rect l="l" t="t" r="r" b="b"/>
              <a:pathLst>
                <a:path w="1704975" h="461644">
                  <a:moveTo>
                    <a:pt x="1627968" y="0"/>
                  </a:moveTo>
                  <a:lnTo>
                    <a:pt x="76939" y="0"/>
                  </a:lnTo>
                  <a:lnTo>
                    <a:pt x="46991" y="6046"/>
                  </a:lnTo>
                  <a:lnTo>
                    <a:pt x="22535" y="22534"/>
                  </a:lnTo>
                  <a:lnTo>
                    <a:pt x="6046" y="46990"/>
                  </a:lnTo>
                  <a:lnTo>
                    <a:pt x="0" y="76939"/>
                  </a:lnTo>
                  <a:lnTo>
                    <a:pt x="0" y="384685"/>
                  </a:lnTo>
                  <a:lnTo>
                    <a:pt x="6046" y="414633"/>
                  </a:lnTo>
                  <a:lnTo>
                    <a:pt x="22535" y="439089"/>
                  </a:lnTo>
                  <a:lnTo>
                    <a:pt x="46991" y="455578"/>
                  </a:lnTo>
                  <a:lnTo>
                    <a:pt x="76939" y="461624"/>
                  </a:lnTo>
                  <a:lnTo>
                    <a:pt x="1627968" y="461624"/>
                  </a:lnTo>
                  <a:lnTo>
                    <a:pt x="1657916" y="455578"/>
                  </a:lnTo>
                  <a:lnTo>
                    <a:pt x="1682372" y="439089"/>
                  </a:lnTo>
                  <a:lnTo>
                    <a:pt x="1698861" y="414633"/>
                  </a:lnTo>
                  <a:lnTo>
                    <a:pt x="1704907" y="384685"/>
                  </a:lnTo>
                  <a:lnTo>
                    <a:pt x="1704907" y="76939"/>
                  </a:lnTo>
                  <a:lnTo>
                    <a:pt x="1698861" y="46990"/>
                  </a:lnTo>
                  <a:lnTo>
                    <a:pt x="1682372" y="22534"/>
                  </a:lnTo>
                  <a:lnTo>
                    <a:pt x="1657916" y="6046"/>
                  </a:lnTo>
                  <a:lnTo>
                    <a:pt x="1627968" y="0"/>
                  </a:lnTo>
                  <a:close/>
                </a:path>
              </a:pathLst>
            </a:custGeom>
            <a:solidFill>
              <a:srgbClr val="BDD7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712888" y="1195612"/>
              <a:ext cx="1704975" cy="461645"/>
            </a:xfrm>
            <a:custGeom>
              <a:avLst/>
              <a:gdLst/>
              <a:ahLst/>
              <a:cxnLst/>
              <a:rect l="l" t="t" r="r" b="b"/>
              <a:pathLst>
                <a:path w="1704975" h="461644">
                  <a:moveTo>
                    <a:pt x="0" y="76939"/>
                  </a:moveTo>
                  <a:lnTo>
                    <a:pt x="6046" y="46990"/>
                  </a:lnTo>
                  <a:lnTo>
                    <a:pt x="22534" y="22534"/>
                  </a:lnTo>
                  <a:lnTo>
                    <a:pt x="46990" y="6046"/>
                  </a:lnTo>
                  <a:lnTo>
                    <a:pt x="76938" y="0"/>
                  </a:lnTo>
                  <a:lnTo>
                    <a:pt x="1627968" y="0"/>
                  </a:lnTo>
                  <a:lnTo>
                    <a:pt x="1657916" y="6046"/>
                  </a:lnTo>
                  <a:lnTo>
                    <a:pt x="1682372" y="22534"/>
                  </a:lnTo>
                  <a:lnTo>
                    <a:pt x="1698860" y="46990"/>
                  </a:lnTo>
                  <a:lnTo>
                    <a:pt x="1704907" y="76939"/>
                  </a:lnTo>
                  <a:lnTo>
                    <a:pt x="1704907" y="384685"/>
                  </a:lnTo>
                  <a:lnTo>
                    <a:pt x="1698860" y="414634"/>
                  </a:lnTo>
                  <a:lnTo>
                    <a:pt x="1682372" y="439090"/>
                  </a:lnTo>
                  <a:lnTo>
                    <a:pt x="1657916" y="455578"/>
                  </a:lnTo>
                  <a:lnTo>
                    <a:pt x="1627968" y="461625"/>
                  </a:lnTo>
                  <a:lnTo>
                    <a:pt x="76938" y="461625"/>
                  </a:lnTo>
                  <a:lnTo>
                    <a:pt x="46990" y="455578"/>
                  </a:lnTo>
                  <a:lnTo>
                    <a:pt x="22534" y="439090"/>
                  </a:lnTo>
                  <a:lnTo>
                    <a:pt x="6046" y="414634"/>
                  </a:lnTo>
                  <a:lnTo>
                    <a:pt x="0" y="384685"/>
                  </a:lnTo>
                  <a:lnTo>
                    <a:pt x="0" y="76939"/>
                  </a:lnTo>
                  <a:close/>
                </a:path>
              </a:pathLst>
            </a:custGeom>
            <a:ln w="12700">
              <a:solidFill>
                <a:srgbClr val="096C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151004" y="1293876"/>
            <a:ext cx="8280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 spc="-40" dirty="0">
                <a:latin typeface="Verdana"/>
                <a:cs typeface="Verdana"/>
              </a:rPr>
              <a:t>V</a:t>
            </a:r>
            <a:r>
              <a:rPr sz="1400" b="1" i="1" spc="-55" dirty="0">
                <a:latin typeface="Verdana"/>
                <a:cs typeface="Verdana"/>
              </a:rPr>
              <a:t>R</a:t>
            </a:r>
            <a:r>
              <a:rPr sz="1400" b="1" i="1" spc="-140" dirty="0">
                <a:latin typeface="Verdana"/>
                <a:cs typeface="Verdana"/>
              </a:rPr>
              <a:t>-</a:t>
            </a:r>
            <a:r>
              <a:rPr sz="1400" b="1" i="1" spc="-55" dirty="0">
                <a:latin typeface="Verdana"/>
                <a:cs typeface="Verdana"/>
              </a:rPr>
              <a:t>оч</a:t>
            </a:r>
            <a:r>
              <a:rPr sz="1400" b="1" i="1" spc="-45" dirty="0">
                <a:latin typeface="Verdana"/>
                <a:cs typeface="Verdana"/>
              </a:rPr>
              <a:t>к</a:t>
            </a:r>
            <a:r>
              <a:rPr sz="1400" b="1" i="1" spc="-20" dirty="0">
                <a:latin typeface="Verdana"/>
                <a:cs typeface="Verdana"/>
              </a:rPr>
              <a:t>и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12888" y="1672844"/>
            <a:ext cx="1729105" cy="520271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indent="160020" algn="ctr">
              <a:lnSpc>
                <a:spcPct val="105000"/>
              </a:lnSpc>
              <a:spcBef>
                <a:spcPts val="25"/>
              </a:spcBef>
            </a:pPr>
            <a:r>
              <a:rPr sz="1600" b="1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Визуальная </a:t>
            </a:r>
            <a:r>
              <a:rPr sz="1600" b="1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обратная</a:t>
            </a:r>
            <a:r>
              <a:rPr sz="1600" b="1" spc="1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связь</a:t>
            </a:r>
            <a:endParaRPr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980666" y="1627419"/>
            <a:ext cx="618490" cy="760730"/>
          </a:xfrm>
          <a:custGeom>
            <a:avLst/>
            <a:gdLst/>
            <a:ahLst/>
            <a:cxnLst/>
            <a:rect l="l" t="t" r="r" b="b"/>
            <a:pathLst>
              <a:path w="618490" h="760730">
                <a:moveTo>
                  <a:pt x="570977" y="38104"/>
                </a:moveTo>
                <a:lnTo>
                  <a:pt x="0" y="744378"/>
                </a:lnTo>
                <a:lnTo>
                  <a:pt x="19752" y="760347"/>
                </a:lnTo>
                <a:lnTo>
                  <a:pt x="590729" y="54073"/>
                </a:lnTo>
                <a:lnTo>
                  <a:pt x="586176" y="39504"/>
                </a:lnTo>
                <a:lnTo>
                  <a:pt x="570977" y="38104"/>
                </a:lnTo>
                <a:close/>
              </a:path>
              <a:path w="618490" h="760730">
                <a:moveTo>
                  <a:pt x="611190" y="31520"/>
                </a:moveTo>
                <a:lnTo>
                  <a:pt x="576300" y="31520"/>
                </a:lnTo>
                <a:lnTo>
                  <a:pt x="596052" y="47489"/>
                </a:lnTo>
                <a:lnTo>
                  <a:pt x="590729" y="54073"/>
                </a:lnTo>
                <a:lnTo>
                  <a:pt x="599836" y="83210"/>
                </a:lnTo>
                <a:lnTo>
                  <a:pt x="611190" y="31520"/>
                </a:lnTo>
                <a:close/>
              </a:path>
              <a:path w="618490" h="760730">
                <a:moveTo>
                  <a:pt x="576300" y="31520"/>
                </a:moveTo>
                <a:lnTo>
                  <a:pt x="570977" y="38104"/>
                </a:lnTo>
                <a:lnTo>
                  <a:pt x="586176" y="39504"/>
                </a:lnTo>
                <a:lnTo>
                  <a:pt x="590729" y="54073"/>
                </a:lnTo>
                <a:lnTo>
                  <a:pt x="596052" y="47489"/>
                </a:lnTo>
                <a:lnTo>
                  <a:pt x="576300" y="31520"/>
                </a:lnTo>
                <a:close/>
              </a:path>
              <a:path w="618490" h="760730">
                <a:moveTo>
                  <a:pt x="618114" y="0"/>
                </a:moveTo>
                <a:lnTo>
                  <a:pt x="540579" y="35304"/>
                </a:lnTo>
                <a:lnTo>
                  <a:pt x="570977" y="38104"/>
                </a:lnTo>
                <a:lnTo>
                  <a:pt x="576300" y="31520"/>
                </a:lnTo>
                <a:lnTo>
                  <a:pt x="611190" y="31520"/>
                </a:lnTo>
                <a:lnTo>
                  <a:pt x="618114" y="0"/>
                </a:lnTo>
                <a:close/>
              </a:path>
            </a:pathLst>
          </a:custGeom>
          <a:solidFill>
            <a:srgbClr val="096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9329928" y="972311"/>
            <a:ext cx="2684272" cy="5885689"/>
            <a:chOff x="9329928" y="972311"/>
            <a:chExt cx="2496312" cy="5885689"/>
          </a:xfrm>
        </p:grpSpPr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29928" y="4873752"/>
              <a:ext cx="2484120" cy="1984248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25028" y="5069627"/>
              <a:ext cx="1896850" cy="1597872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01200" y="3072383"/>
              <a:ext cx="2225040" cy="183794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31" name="object 31"/>
            <p:cNvSpPr/>
            <p:nvPr/>
          </p:nvSpPr>
          <p:spPr>
            <a:xfrm>
              <a:off x="10563326" y="3600234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17725" y="0"/>
                  </a:moveTo>
                  <a:lnTo>
                    <a:pt x="10825" y="1474"/>
                  </a:lnTo>
                  <a:lnTo>
                    <a:pt x="5191" y="5496"/>
                  </a:lnTo>
                  <a:lnTo>
                    <a:pt x="1392" y="11462"/>
                  </a:lnTo>
                  <a:lnTo>
                    <a:pt x="0" y="18768"/>
                  </a:lnTo>
                  <a:lnTo>
                    <a:pt x="1392" y="26073"/>
                  </a:lnTo>
                  <a:lnTo>
                    <a:pt x="5191" y="32038"/>
                  </a:lnTo>
                  <a:lnTo>
                    <a:pt x="10825" y="36061"/>
                  </a:lnTo>
                  <a:lnTo>
                    <a:pt x="17725" y="37536"/>
                  </a:lnTo>
                  <a:lnTo>
                    <a:pt x="24624" y="36061"/>
                  </a:lnTo>
                  <a:lnTo>
                    <a:pt x="30259" y="32038"/>
                  </a:lnTo>
                  <a:lnTo>
                    <a:pt x="34057" y="26073"/>
                  </a:lnTo>
                  <a:lnTo>
                    <a:pt x="35450" y="18768"/>
                  </a:lnTo>
                  <a:lnTo>
                    <a:pt x="34057" y="11462"/>
                  </a:lnTo>
                  <a:lnTo>
                    <a:pt x="30259" y="5496"/>
                  </a:lnTo>
                  <a:lnTo>
                    <a:pt x="24624" y="1474"/>
                  </a:lnTo>
                  <a:lnTo>
                    <a:pt x="17725" y="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563326" y="3600234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0" y="18768"/>
                  </a:moveTo>
                  <a:lnTo>
                    <a:pt x="1392" y="11462"/>
                  </a:lnTo>
                  <a:lnTo>
                    <a:pt x="5191" y="5497"/>
                  </a:lnTo>
                  <a:lnTo>
                    <a:pt x="10825" y="1474"/>
                  </a:lnTo>
                  <a:lnTo>
                    <a:pt x="17725" y="0"/>
                  </a:lnTo>
                  <a:lnTo>
                    <a:pt x="24625" y="1474"/>
                  </a:lnTo>
                  <a:lnTo>
                    <a:pt x="30259" y="5497"/>
                  </a:lnTo>
                  <a:lnTo>
                    <a:pt x="34058" y="11462"/>
                  </a:lnTo>
                  <a:lnTo>
                    <a:pt x="35451" y="18768"/>
                  </a:lnTo>
                  <a:lnTo>
                    <a:pt x="34058" y="26073"/>
                  </a:lnTo>
                  <a:lnTo>
                    <a:pt x="30259" y="32038"/>
                  </a:lnTo>
                  <a:lnTo>
                    <a:pt x="24625" y="36061"/>
                  </a:lnTo>
                  <a:lnTo>
                    <a:pt x="17725" y="37536"/>
                  </a:lnTo>
                  <a:lnTo>
                    <a:pt x="10825" y="36061"/>
                  </a:lnTo>
                  <a:lnTo>
                    <a:pt x="5191" y="32038"/>
                  </a:lnTo>
                  <a:lnTo>
                    <a:pt x="1392" y="26073"/>
                  </a:lnTo>
                  <a:lnTo>
                    <a:pt x="0" y="18768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121407" y="4492007"/>
              <a:ext cx="35560" cy="36830"/>
            </a:xfrm>
            <a:custGeom>
              <a:avLst/>
              <a:gdLst/>
              <a:ahLst/>
              <a:cxnLst/>
              <a:rect l="l" t="t" r="r" b="b"/>
              <a:pathLst>
                <a:path w="35559" h="36829">
                  <a:moveTo>
                    <a:pt x="17725" y="0"/>
                  </a:moveTo>
                  <a:lnTo>
                    <a:pt x="10825" y="1434"/>
                  </a:lnTo>
                  <a:lnTo>
                    <a:pt x="5191" y="5344"/>
                  </a:lnTo>
                  <a:lnTo>
                    <a:pt x="1392" y="11144"/>
                  </a:lnTo>
                  <a:lnTo>
                    <a:pt x="0" y="18247"/>
                  </a:lnTo>
                  <a:lnTo>
                    <a:pt x="1392" y="25349"/>
                  </a:lnTo>
                  <a:lnTo>
                    <a:pt x="5191" y="31149"/>
                  </a:lnTo>
                  <a:lnTo>
                    <a:pt x="10825" y="35059"/>
                  </a:lnTo>
                  <a:lnTo>
                    <a:pt x="17725" y="36493"/>
                  </a:lnTo>
                  <a:lnTo>
                    <a:pt x="24625" y="35059"/>
                  </a:lnTo>
                  <a:lnTo>
                    <a:pt x="30259" y="31149"/>
                  </a:lnTo>
                  <a:lnTo>
                    <a:pt x="34057" y="25349"/>
                  </a:lnTo>
                  <a:lnTo>
                    <a:pt x="35450" y="18247"/>
                  </a:lnTo>
                  <a:lnTo>
                    <a:pt x="34057" y="11144"/>
                  </a:lnTo>
                  <a:lnTo>
                    <a:pt x="30259" y="5344"/>
                  </a:lnTo>
                  <a:lnTo>
                    <a:pt x="24625" y="1434"/>
                  </a:lnTo>
                  <a:lnTo>
                    <a:pt x="17725" y="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121407" y="4492007"/>
              <a:ext cx="35560" cy="36830"/>
            </a:xfrm>
            <a:custGeom>
              <a:avLst/>
              <a:gdLst/>
              <a:ahLst/>
              <a:cxnLst/>
              <a:rect l="l" t="t" r="r" b="b"/>
              <a:pathLst>
                <a:path w="35559" h="36829">
                  <a:moveTo>
                    <a:pt x="0" y="18247"/>
                  </a:moveTo>
                  <a:lnTo>
                    <a:pt x="1392" y="11144"/>
                  </a:lnTo>
                  <a:lnTo>
                    <a:pt x="5191" y="5344"/>
                  </a:lnTo>
                  <a:lnTo>
                    <a:pt x="10825" y="1433"/>
                  </a:lnTo>
                  <a:lnTo>
                    <a:pt x="17725" y="0"/>
                  </a:lnTo>
                  <a:lnTo>
                    <a:pt x="24625" y="1433"/>
                  </a:lnTo>
                  <a:lnTo>
                    <a:pt x="30259" y="5344"/>
                  </a:lnTo>
                  <a:lnTo>
                    <a:pt x="34058" y="11144"/>
                  </a:lnTo>
                  <a:lnTo>
                    <a:pt x="35451" y="18247"/>
                  </a:lnTo>
                  <a:lnTo>
                    <a:pt x="34058" y="25349"/>
                  </a:lnTo>
                  <a:lnTo>
                    <a:pt x="30259" y="31149"/>
                  </a:lnTo>
                  <a:lnTo>
                    <a:pt x="24625" y="35060"/>
                  </a:lnTo>
                  <a:lnTo>
                    <a:pt x="17725" y="36494"/>
                  </a:lnTo>
                  <a:lnTo>
                    <a:pt x="10825" y="35060"/>
                  </a:lnTo>
                  <a:lnTo>
                    <a:pt x="5191" y="31149"/>
                  </a:lnTo>
                  <a:lnTo>
                    <a:pt x="1392" y="25349"/>
                  </a:lnTo>
                  <a:lnTo>
                    <a:pt x="0" y="18247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298139" y="3519599"/>
              <a:ext cx="34925" cy="36830"/>
            </a:xfrm>
            <a:custGeom>
              <a:avLst/>
              <a:gdLst/>
              <a:ahLst/>
              <a:cxnLst/>
              <a:rect l="l" t="t" r="r" b="b"/>
              <a:pathLst>
                <a:path w="34925" h="36829">
                  <a:moveTo>
                    <a:pt x="26705" y="0"/>
                  </a:moveTo>
                  <a:lnTo>
                    <a:pt x="7702" y="0"/>
                  </a:lnTo>
                  <a:lnTo>
                    <a:pt x="0" y="8169"/>
                  </a:lnTo>
                  <a:lnTo>
                    <a:pt x="0" y="18247"/>
                  </a:lnTo>
                  <a:lnTo>
                    <a:pt x="0" y="28324"/>
                  </a:lnTo>
                  <a:lnTo>
                    <a:pt x="7702" y="36494"/>
                  </a:lnTo>
                  <a:lnTo>
                    <a:pt x="26705" y="36494"/>
                  </a:lnTo>
                  <a:lnTo>
                    <a:pt x="34408" y="28324"/>
                  </a:lnTo>
                  <a:lnTo>
                    <a:pt x="34408" y="8169"/>
                  </a:lnTo>
                  <a:lnTo>
                    <a:pt x="26705" y="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298139" y="3519599"/>
              <a:ext cx="34925" cy="36830"/>
            </a:xfrm>
            <a:custGeom>
              <a:avLst/>
              <a:gdLst/>
              <a:ahLst/>
              <a:cxnLst/>
              <a:rect l="l" t="t" r="r" b="b"/>
              <a:pathLst>
                <a:path w="34925" h="36829">
                  <a:moveTo>
                    <a:pt x="0" y="18247"/>
                  </a:moveTo>
                  <a:lnTo>
                    <a:pt x="0" y="8169"/>
                  </a:lnTo>
                  <a:lnTo>
                    <a:pt x="7702" y="0"/>
                  </a:lnTo>
                  <a:lnTo>
                    <a:pt x="17204" y="0"/>
                  </a:lnTo>
                  <a:lnTo>
                    <a:pt x="26706" y="0"/>
                  </a:lnTo>
                  <a:lnTo>
                    <a:pt x="34409" y="8169"/>
                  </a:lnTo>
                  <a:lnTo>
                    <a:pt x="34409" y="18247"/>
                  </a:lnTo>
                  <a:lnTo>
                    <a:pt x="34409" y="28324"/>
                  </a:lnTo>
                  <a:lnTo>
                    <a:pt x="26706" y="36494"/>
                  </a:lnTo>
                  <a:lnTo>
                    <a:pt x="17204" y="36494"/>
                  </a:lnTo>
                  <a:lnTo>
                    <a:pt x="7702" y="36494"/>
                  </a:lnTo>
                  <a:lnTo>
                    <a:pt x="0" y="28324"/>
                  </a:lnTo>
                  <a:lnTo>
                    <a:pt x="0" y="18247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279370" y="4181700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17725" y="0"/>
                  </a:moveTo>
                  <a:lnTo>
                    <a:pt x="10825" y="1474"/>
                  </a:lnTo>
                  <a:lnTo>
                    <a:pt x="5191" y="5496"/>
                  </a:lnTo>
                  <a:lnTo>
                    <a:pt x="1392" y="11462"/>
                  </a:lnTo>
                  <a:lnTo>
                    <a:pt x="0" y="18768"/>
                  </a:lnTo>
                  <a:lnTo>
                    <a:pt x="1392" y="26073"/>
                  </a:lnTo>
                  <a:lnTo>
                    <a:pt x="5191" y="32038"/>
                  </a:lnTo>
                  <a:lnTo>
                    <a:pt x="10825" y="36061"/>
                  </a:lnTo>
                  <a:lnTo>
                    <a:pt x="17725" y="37536"/>
                  </a:lnTo>
                  <a:lnTo>
                    <a:pt x="24625" y="36061"/>
                  </a:lnTo>
                  <a:lnTo>
                    <a:pt x="30259" y="32038"/>
                  </a:lnTo>
                  <a:lnTo>
                    <a:pt x="34057" y="26073"/>
                  </a:lnTo>
                  <a:lnTo>
                    <a:pt x="35450" y="18768"/>
                  </a:lnTo>
                  <a:lnTo>
                    <a:pt x="34057" y="11462"/>
                  </a:lnTo>
                  <a:lnTo>
                    <a:pt x="30259" y="5496"/>
                  </a:lnTo>
                  <a:lnTo>
                    <a:pt x="24625" y="1474"/>
                  </a:lnTo>
                  <a:lnTo>
                    <a:pt x="17725" y="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279370" y="4181700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0" y="18768"/>
                  </a:moveTo>
                  <a:lnTo>
                    <a:pt x="1392" y="11462"/>
                  </a:lnTo>
                  <a:lnTo>
                    <a:pt x="5191" y="5497"/>
                  </a:lnTo>
                  <a:lnTo>
                    <a:pt x="10825" y="1474"/>
                  </a:lnTo>
                  <a:lnTo>
                    <a:pt x="17725" y="0"/>
                  </a:lnTo>
                  <a:lnTo>
                    <a:pt x="24625" y="1474"/>
                  </a:lnTo>
                  <a:lnTo>
                    <a:pt x="30259" y="5497"/>
                  </a:lnTo>
                  <a:lnTo>
                    <a:pt x="34058" y="11462"/>
                  </a:lnTo>
                  <a:lnTo>
                    <a:pt x="35451" y="18768"/>
                  </a:lnTo>
                  <a:lnTo>
                    <a:pt x="34058" y="26073"/>
                  </a:lnTo>
                  <a:lnTo>
                    <a:pt x="30259" y="32038"/>
                  </a:lnTo>
                  <a:lnTo>
                    <a:pt x="24625" y="36061"/>
                  </a:lnTo>
                  <a:lnTo>
                    <a:pt x="17725" y="37536"/>
                  </a:lnTo>
                  <a:lnTo>
                    <a:pt x="10825" y="36061"/>
                  </a:lnTo>
                  <a:lnTo>
                    <a:pt x="5191" y="32038"/>
                  </a:lnTo>
                  <a:lnTo>
                    <a:pt x="1392" y="26073"/>
                  </a:lnTo>
                  <a:lnTo>
                    <a:pt x="0" y="18768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26432" y="3526189"/>
              <a:ext cx="87437" cy="141658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40" name="object 40"/>
            <p:cNvSpPr/>
            <p:nvPr/>
          </p:nvSpPr>
          <p:spPr>
            <a:xfrm>
              <a:off x="10353400" y="3602319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17725" y="0"/>
                  </a:moveTo>
                  <a:lnTo>
                    <a:pt x="10825" y="1474"/>
                  </a:lnTo>
                  <a:lnTo>
                    <a:pt x="5191" y="5496"/>
                  </a:lnTo>
                  <a:lnTo>
                    <a:pt x="1392" y="11461"/>
                  </a:lnTo>
                  <a:lnTo>
                    <a:pt x="0" y="18766"/>
                  </a:lnTo>
                  <a:lnTo>
                    <a:pt x="1392" y="26072"/>
                  </a:lnTo>
                  <a:lnTo>
                    <a:pt x="5191" y="32037"/>
                  </a:lnTo>
                  <a:lnTo>
                    <a:pt x="10825" y="36060"/>
                  </a:lnTo>
                  <a:lnTo>
                    <a:pt x="17725" y="37534"/>
                  </a:lnTo>
                  <a:lnTo>
                    <a:pt x="24625" y="36060"/>
                  </a:lnTo>
                  <a:lnTo>
                    <a:pt x="30259" y="32037"/>
                  </a:lnTo>
                  <a:lnTo>
                    <a:pt x="34057" y="26072"/>
                  </a:lnTo>
                  <a:lnTo>
                    <a:pt x="35450" y="18766"/>
                  </a:lnTo>
                  <a:lnTo>
                    <a:pt x="34057" y="11461"/>
                  </a:lnTo>
                  <a:lnTo>
                    <a:pt x="30259" y="5496"/>
                  </a:lnTo>
                  <a:lnTo>
                    <a:pt x="24625" y="1474"/>
                  </a:lnTo>
                  <a:lnTo>
                    <a:pt x="17725" y="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353400" y="3602319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0" y="18768"/>
                  </a:moveTo>
                  <a:lnTo>
                    <a:pt x="1392" y="11462"/>
                  </a:lnTo>
                  <a:lnTo>
                    <a:pt x="5191" y="5497"/>
                  </a:lnTo>
                  <a:lnTo>
                    <a:pt x="10825" y="1474"/>
                  </a:lnTo>
                  <a:lnTo>
                    <a:pt x="17725" y="0"/>
                  </a:lnTo>
                  <a:lnTo>
                    <a:pt x="24625" y="1474"/>
                  </a:lnTo>
                  <a:lnTo>
                    <a:pt x="30259" y="5497"/>
                  </a:lnTo>
                  <a:lnTo>
                    <a:pt x="34058" y="11462"/>
                  </a:lnTo>
                  <a:lnTo>
                    <a:pt x="35451" y="18768"/>
                  </a:lnTo>
                  <a:lnTo>
                    <a:pt x="34058" y="26073"/>
                  </a:lnTo>
                  <a:lnTo>
                    <a:pt x="30259" y="32038"/>
                  </a:lnTo>
                  <a:lnTo>
                    <a:pt x="24625" y="36061"/>
                  </a:lnTo>
                  <a:lnTo>
                    <a:pt x="17725" y="37536"/>
                  </a:lnTo>
                  <a:lnTo>
                    <a:pt x="10825" y="36061"/>
                  </a:lnTo>
                  <a:lnTo>
                    <a:pt x="5191" y="32038"/>
                  </a:lnTo>
                  <a:lnTo>
                    <a:pt x="1392" y="26073"/>
                  </a:lnTo>
                  <a:lnTo>
                    <a:pt x="0" y="18768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051346" y="4420473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17725" y="0"/>
                  </a:moveTo>
                  <a:lnTo>
                    <a:pt x="10825" y="1474"/>
                  </a:lnTo>
                  <a:lnTo>
                    <a:pt x="5191" y="5496"/>
                  </a:lnTo>
                  <a:lnTo>
                    <a:pt x="1392" y="11462"/>
                  </a:lnTo>
                  <a:lnTo>
                    <a:pt x="0" y="18768"/>
                  </a:lnTo>
                  <a:lnTo>
                    <a:pt x="1392" y="26073"/>
                  </a:lnTo>
                  <a:lnTo>
                    <a:pt x="5191" y="32039"/>
                  </a:lnTo>
                  <a:lnTo>
                    <a:pt x="10825" y="36061"/>
                  </a:lnTo>
                  <a:lnTo>
                    <a:pt x="17725" y="37536"/>
                  </a:lnTo>
                  <a:lnTo>
                    <a:pt x="24624" y="36061"/>
                  </a:lnTo>
                  <a:lnTo>
                    <a:pt x="30259" y="32039"/>
                  </a:lnTo>
                  <a:lnTo>
                    <a:pt x="34057" y="26073"/>
                  </a:lnTo>
                  <a:lnTo>
                    <a:pt x="35450" y="18768"/>
                  </a:lnTo>
                  <a:lnTo>
                    <a:pt x="34057" y="11462"/>
                  </a:lnTo>
                  <a:lnTo>
                    <a:pt x="30259" y="5496"/>
                  </a:lnTo>
                  <a:lnTo>
                    <a:pt x="24624" y="1474"/>
                  </a:lnTo>
                  <a:lnTo>
                    <a:pt x="17725" y="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051346" y="4420473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0" y="18768"/>
                  </a:moveTo>
                  <a:lnTo>
                    <a:pt x="1392" y="11462"/>
                  </a:lnTo>
                  <a:lnTo>
                    <a:pt x="5191" y="5497"/>
                  </a:lnTo>
                  <a:lnTo>
                    <a:pt x="10825" y="1474"/>
                  </a:lnTo>
                  <a:lnTo>
                    <a:pt x="17725" y="0"/>
                  </a:lnTo>
                  <a:lnTo>
                    <a:pt x="24625" y="1474"/>
                  </a:lnTo>
                  <a:lnTo>
                    <a:pt x="30259" y="5497"/>
                  </a:lnTo>
                  <a:lnTo>
                    <a:pt x="34058" y="11462"/>
                  </a:lnTo>
                  <a:lnTo>
                    <a:pt x="35451" y="18768"/>
                  </a:lnTo>
                  <a:lnTo>
                    <a:pt x="34058" y="26073"/>
                  </a:lnTo>
                  <a:lnTo>
                    <a:pt x="30259" y="32038"/>
                  </a:lnTo>
                  <a:lnTo>
                    <a:pt x="24625" y="36061"/>
                  </a:lnTo>
                  <a:lnTo>
                    <a:pt x="17725" y="37536"/>
                  </a:lnTo>
                  <a:lnTo>
                    <a:pt x="10825" y="36061"/>
                  </a:lnTo>
                  <a:lnTo>
                    <a:pt x="5191" y="32038"/>
                  </a:lnTo>
                  <a:lnTo>
                    <a:pt x="1392" y="26073"/>
                  </a:lnTo>
                  <a:lnTo>
                    <a:pt x="0" y="18768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172245" y="4215805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17725" y="0"/>
                  </a:moveTo>
                  <a:lnTo>
                    <a:pt x="10825" y="1474"/>
                  </a:lnTo>
                  <a:lnTo>
                    <a:pt x="5191" y="5496"/>
                  </a:lnTo>
                  <a:lnTo>
                    <a:pt x="1392" y="11462"/>
                  </a:lnTo>
                  <a:lnTo>
                    <a:pt x="0" y="18768"/>
                  </a:lnTo>
                  <a:lnTo>
                    <a:pt x="1392" y="26072"/>
                  </a:lnTo>
                  <a:lnTo>
                    <a:pt x="5191" y="32038"/>
                  </a:lnTo>
                  <a:lnTo>
                    <a:pt x="10825" y="36060"/>
                  </a:lnTo>
                  <a:lnTo>
                    <a:pt x="17725" y="37534"/>
                  </a:lnTo>
                  <a:lnTo>
                    <a:pt x="24625" y="36060"/>
                  </a:lnTo>
                  <a:lnTo>
                    <a:pt x="30260" y="32038"/>
                  </a:lnTo>
                  <a:lnTo>
                    <a:pt x="34059" y="26072"/>
                  </a:lnTo>
                  <a:lnTo>
                    <a:pt x="35452" y="18768"/>
                  </a:lnTo>
                  <a:lnTo>
                    <a:pt x="34059" y="11462"/>
                  </a:lnTo>
                  <a:lnTo>
                    <a:pt x="30260" y="5496"/>
                  </a:lnTo>
                  <a:lnTo>
                    <a:pt x="24625" y="1474"/>
                  </a:lnTo>
                  <a:lnTo>
                    <a:pt x="17725" y="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172245" y="4215805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0" y="18768"/>
                  </a:moveTo>
                  <a:lnTo>
                    <a:pt x="1392" y="11462"/>
                  </a:lnTo>
                  <a:lnTo>
                    <a:pt x="5191" y="5497"/>
                  </a:lnTo>
                  <a:lnTo>
                    <a:pt x="10825" y="1474"/>
                  </a:lnTo>
                  <a:lnTo>
                    <a:pt x="17725" y="0"/>
                  </a:lnTo>
                  <a:lnTo>
                    <a:pt x="24625" y="1474"/>
                  </a:lnTo>
                  <a:lnTo>
                    <a:pt x="30259" y="5497"/>
                  </a:lnTo>
                  <a:lnTo>
                    <a:pt x="34058" y="11462"/>
                  </a:lnTo>
                  <a:lnTo>
                    <a:pt x="35451" y="18768"/>
                  </a:lnTo>
                  <a:lnTo>
                    <a:pt x="34058" y="26073"/>
                  </a:lnTo>
                  <a:lnTo>
                    <a:pt x="30259" y="32038"/>
                  </a:lnTo>
                  <a:lnTo>
                    <a:pt x="24625" y="36061"/>
                  </a:lnTo>
                  <a:lnTo>
                    <a:pt x="17725" y="37536"/>
                  </a:lnTo>
                  <a:lnTo>
                    <a:pt x="10825" y="36061"/>
                  </a:lnTo>
                  <a:lnTo>
                    <a:pt x="5191" y="32038"/>
                  </a:lnTo>
                  <a:lnTo>
                    <a:pt x="1392" y="26073"/>
                  </a:lnTo>
                  <a:lnTo>
                    <a:pt x="0" y="18768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0559248" y="4275642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17725" y="0"/>
                  </a:moveTo>
                  <a:lnTo>
                    <a:pt x="10825" y="1474"/>
                  </a:lnTo>
                  <a:lnTo>
                    <a:pt x="5191" y="5496"/>
                  </a:lnTo>
                  <a:lnTo>
                    <a:pt x="1392" y="11462"/>
                  </a:lnTo>
                  <a:lnTo>
                    <a:pt x="0" y="18768"/>
                  </a:lnTo>
                  <a:lnTo>
                    <a:pt x="1392" y="26073"/>
                  </a:lnTo>
                  <a:lnTo>
                    <a:pt x="5191" y="32039"/>
                  </a:lnTo>
                  <a:lnTo>
                    <a:pt x="10825" y="36061"/>
                  </a:lnTo>
                  <a:lnTo>
                    <a:pt x="17725" y="37536"/>
                  </a:lnTo>
                  <a:lnTo>
                    <a:pt x="24625" y="36061"/>
                  </a:lnTo>
                  <a:lnTo>
                    <a:pt x="30259" y="32039"/>
                  </a:lnTo>
                  <a:lnTo>
                    <a:pt x="34057" y="26073"/>
                  </a:lnTo>
                  <a:lnTo>
                    <a:pt x="35450" y="18768"/>
                  </a:lnTo>
                  <a:lnTo>
                    <a:pt x="34057" y="11462"/>
                  </a:lnTo>
                  <a:lnTo>
                    <a:pt x="30259" y="5496"/>
                  </a:lnTo>
                  <a:lnTo>
                    <a:pt x="24625" y="1474"/>
                  </a:lnTo>
                  <a:lnTo>
                    <a:pt x="17725" y="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559248" y="4275642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0" y="18768"/>
                  </a:moveTo>
                  <a:lnTo>
                    <a:pt x="1392" y="11462"/>
                  </a:lnTo>
                  <a:lnTo>
                    <a:pt x="5191" y="5497"/>
                  </a:lnTo>
                  <a:lnTo>
                    <a:pt x="10825" y="1474"/>
                  </a:lnTo>
                  <a:lnTo>
                    <a:pt x="17725" y="0"/>
                  </a:lnTo>
                  <a:lnTo>
                    <a:pt x="24625" y="1474"/>
                  </a:lnTo>
                  <a:lnTo>
                    <a:pt x="30259" y="5497"/>
                  </a:lnTo>
                  <a:lnTo>
                    <a:pt x="34058" y="11462"/>
                  </a:lnTo>
                  <a:lnTo>
                    <a:pt x="35451" y="18768"/>
                  </a:lnTo>
                  <a:lnTo>
                    <a:pt x="34058" y="26073"/>
                  </a:lnTo>
                  <a:lnTo>
                    <a:pt x="30259" y="32038"/>
                  </a:lnTo>
                  <a:lnTo>
                    <a:pt x="24625" y="36061"/>
                  </a:lnTo>
                  <a:lnTo>
                    <a:pt x="17725" y="37536"/>
                  </a:lnTo>
                  <a:lnTo>
                    <a:pt x="10825" y="36061"/>
                  </a:lnTo>
                  <a:lnTo>
                    <a:pt x="5191" y="32038"/>
                  </a:lnTo>
                  <a:lnTo>
                    <a:pt x="1392" y="26073"/>
                  </a:lnTo>
                  <a:lnTo>
                    <a:pt x="0" y="18768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438003" y="4277829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17725" y="0"/>
                  </a:moveTo>
                  <a:lnTo>
                    <a:pt x="10825" y="1474"/>
                  </a:lnTo>
                  <a:lnTo>
                    <a:pt x="5191" y="5496"/>
                  </a:lnTo>
                  <a:lnTo>
                    <a:pt x="1392" y="11462"/>
                  </a:lnTo>
                  <a:lnTo>
                    <a:pt x="0" y="18768"/>
                  </a:lnTo>
                  <a:lnTo>
                    <a:pt x="1392" y="26073"/>
                  </a:lnTo>
                  <a:lnTo>
                    <a:pt x="5191" y="32039"/>
                  </a:lnTo>
                  <a:lnTo>
                    <a:pt x="10825" y="36061"/>
                  </a:lnTo>
                  <a:lnTo>
                    <a:pt x="17725" y="37536"/>
                  </a:lnTo>
                  <a:lnTo>
                    <a:pt x="24624" y="36061"/>
                  </a:lnTo>
                  <a:lnTo>
                    <a:pt x="30259" y="32039"/>
                  </a:lnTo>
                  <a:lnTo>
                    <a:pt x="34057" y="26073"/>
                  </a:lnTo>
                  <a:lnTo>
                    <a:pt x="35450" y="18768"/>
                  </a:lnTo>
                  <a:lnTo>
                    <a:pt x="34057" y="11462"/>
                  </a:lnTo>
                  <a:lnTo>
                    <a:pt x="30259" y="5496"/>
                  </a:lnTo>
                  <a:lnTo>
                    <a:pt x="24624" y="1474"/>
                  </a:lnTo>
                  <a:lnTo>
                    <a:pt x="17725" y="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438003" y="4277829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0" y="18768"/>
                  </a:moveTo>
                  <a:lnTo>
                    <a:pt x="1392" y="11462"/>
                  </a:lnTo>
                  <a:lnTo>
                    <a:pt x="5191" y="5497"/>
                  </a:lnTo>
                  <a:lnTo>
                    <a:pt x="10825" y="1474"/>
                  </a:lnTo>
                  <a:lnTo>
                    <a:pt x="17725" y="0"/>
                  </a:lnTo>
                  <a:lnTo>
                    <a:pt x="24625" y="1474"/>
                  </a:lnTo>
                  <a:lnTo>
                    <a:pt x="30259" y="5497"/>
                  </a:lnTo>
                  <a:lnTo>
                    <a:pt x="34058" y="11462"/>
                  </a:lnTo>
                  <a:lnTo>
                    <a:pt x="35451" y="18768"/>
                  </a:lnTo>
                  <a:lnTo>
                    <a:pt x="34058" y="26073"/>
                  </a:lnTo>
                  <a:lnTo>
                    <a:pt x="30259" y="32038"/>
                  </a:lnTo>
                  <a:lnTo>
                    <a:pt x="24625" y="36061"/>
                  </a:lnTo>
                  <a:lnTo>
                    <a:pt x="17725" y="37536"/>
                  </a:lnTo>
                  <a:lnTo>
                    <a:pt x="10825" y="36061"/>
                  </a:lnTo>
                  <a:lnTo>
                    <a:pt x="5191" y="32038"/>
                  </a:lnTo>
                  <a:lnTo>
                    <a:pt x="1392" y="26073"/>
                  </a:lnTo>
                  <a:lnTo>
                    <a:pt x="0" y="18768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0543348" y="4617558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17726" y="0"/>
                  </a:moveTo>
                  <a:lnTo>
                    <a:pt x="10826" y="1474"/>
                  </a:lnTo>
                  <a:lnTo>
                    <a:pt x="5191" y="5496"/>
                  </a:lnTo>
                  <a:lnTo>
                    <a:pt x="1393" y="11462"/>
                  </a:lnTo>
                  <a:lnTo>
                    <a:pt x="0" y="18768"/>
                  </a:lnTo>
                  <a:lnTo>
                    <a:pt x="1393" y="26073"/>
                  </a:lnTo>
                  <a:lnTo>
                    <a:pt x="5191" y="32039"/>
                  </a:lnTo>
                  <a:lnTo>
                    <a:pt x="10826" y="36061"/>
                  </a:lnTo>
                  <a:lnTo>
                    <a:pt x="17726" y="37536"/>
                  </a:lnTo>
                  <a:lnTo>
                    <a:pt x="24626" y="36061"/>
                  </a:lnTo>
                  <a:lnTo>
                    <a:pt x="30260" y="32039"/>
                  </a:lnTo>
                  <a:lnTo>
                    <a:pt x="34059" y="26073"/>
                  </a:lnTo>
                  <a:lnTo>
                    <a:pt x="35452" y="18768"/>
                  </a:lnTo>
                  <a:lnTo>
                    <a:pt x="34059" y="11462"/>
                  </a:lnTo>
                  <a:lnTo>
                    <a:pt x="30260" y="5496"/>
                  </a:lnTo>
                  <a:lnTo>
                    <a:pt x="24626" y="1474"/>
                  </a:lnTo>
                  <a:lnTo>
                    <a:pt x="17726" y="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0543348" y="4617558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0" y="18768"/>
                  </a:moveTo>
                  <a:lnTo>
                    <a:pt x="1392" y="11462"/>
                  </a:lnTo>
                  <a:lnTo>
                    <a:pt x="5191" y="5497"/>
                  </a:lnTo>
                  <a:lnTo>
                    <a:pt x="10825" y="1474"/>
                  </a:lnTo>
                  <a:lnTo>
                    <a:pt x="17725" y="0"/>
                  </a:lnTo>
                  <a:lnTo>
                    <a:pt x="24625" y="1474"/>
                  </a:lnTo>
                  <a:lnTo>
                    <a:pt x="30259" y="5497"/>
                  </a:lnTo>
                  <a:lnTo>
                    <a:pt x="34058" y="11462"/>
                  </a:lnTo>
                  <a:lnTo>
                    <a:pt x="35451" y="18768"/>
                  </a:lnTo>
                  <a:lnTo>
                    <a:pt x="34058" y="26073"/>
                  </a:lnTo>
                  <a:lnTo>
                    <a:pt x="30259" y="32038"/>
                  </a:lnTo>
                  <a:lnTo>
                    <a:pt x="24625" y="36061"/>
                  </a:lnTo>
                  <a:lnTo>
                    <a:pt x="17725" y="37536"/>
                  </a:lnTo>
                  <a:lnTo>
                    <a:pt x="10825" y="36061"/>
                  </a:lnTo>
                  <a:lnTo>
                    <a:pt x="5191" y="32038"/>
                  </a:lnTo>
                  <a:lnTo>
                    <a:pt x="1392" y="26073"/>
                  </a:lnTo>
                  <a:lnTo>
                    <a:pt x="0" y="18768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0422102" y="4619747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17725" y="0"/>
                  </a:moveTo>
                  <a:lnTo>
                    <a:pt x="10825" y="1474"/>
                  </a:lnTo>
                  <a:lnTo>
                    <a:pt x="5191" y="5496"/>
                  </a:lnTo>
                  <a:lnTo>
                    <a:pt x="1392" y="11462"/>
                  </a:lnTo>
                  <a:lnTo>
                    <a:pt x="0" y="18768"/>
                  </a:lnTo>
                  <a:lnTo>
                    <a:pt x="1392" y="26073"/>
                  </a:lnTo>
                  <a:lnTo>
                    <a:pt x="5191" y="32039"/>
                  </a:lnTo>
                  <a:lnTo>
                    <a:pt x="10825" y="36061"/>
                  </a:lnTo>
                  <a:lnTo>
                    <a:pt x="17725" y="37536"/>
                  </a:lnTo>
                  <a:lnTo>
                    <a:pt x="24625" y="36061"/>
                  </a:lnTo>
                  <a:lnTo>
                    <a:pt x="30259" y="32039"/>
                  </a:lnTo>
                  <a:lnTo>
                    <a:pt x="34057" y="26073"/>
                  </a:lnTo>
                  <a:lnTo>
                    <a:pt x="35450" y="18768"/>
                  </a:lnTo>
                  <a:lnTo>
                    <a:pt x="34057" y="11462"/>
                  </a:lnTo>
                  <a:lnTo>
                    <a:pt x="30259" y="5496"/>
                  </a:lnTo>
                  <a:lnTo>
                    <a:pt x="24625" y="1474"/>
                  </a:lnTo>
                  <a:lnTo>
                    <a:pt x="17725" y="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0422102" y="4619747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0" y="18768"/>
                  </a:moveTo>
                  <a:lnTo>
                    <a:pt x="1392" y="11462"/>
                  </a:lnTo>
                  <a:lnTo>
                    <a:pt x="5191" y="5497"/>
                  </a:lnTo>
                  <a:lnTo>
                    <a:pt x="10825" y="1474"/>
                  </a:lnTo>
                  <a:lnTo>
                    <a:pt x="17725" y="0"/>
                  </a:lnTo>
                  <a:lnTo>
                    <a:pt x="24625" y="1474"/>
                  </a:lnTo>
                  <a:lnTo>
                    <a:pt x="30259" y="5497"/>
                  </a:lnTo>
                  <a:lnTo>
                    <a:pt x="34058" y="11462"/>
                  </a:lnTo>
                  <a:lnTo>
                    <a:pt x="35451" y="18768"/>
                  </a:lnTo>
                  <a:lnTo>
                    <a:pt x="34058" y="26073"/>
                  </a:lnTo>
                  <a:lnTo>
                    <a:pt x="30259" y="32038"/>
                  </a:lnTo>
                  <a:lnTo>
                    <a:pt x="24625" y="36061"/>
                  </a:lnTo>
                  <a:lnTo>
                    <a:pt x="17725" y="37536"/>
                  </a:lnTo>
                  <a:lnTo>
                    <a:pt x="10825" y="36061"/>
                  </a:lnTo>
                  <a:lnTo>
                    <a:pt x="5191" y="32038"/>
                  </a:lnTo>
                  <a:lnTo>
                    <a:pt x="1392" y="26073"/>
                  </a:lnTo>
                  <a:lnTo>
                    <a:pt x="0" y="18768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0741925" y="3457349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17725" y="0"/>
                  </a:moveTo>
                  <a:lnTo>
                    <a:pt x="10825" y="1474"/>
                  </a:lnTo>
                  <a:lnTo>
                    <a:pt x="5191" y="5496"/>
                  </a:lnTo>
                  <a:lnTo>
                    <a:pt x="1392" y="11462"/>
                  </a:lnTo>
                  <a:lnTo>
                    <a:pt x="0" y="18768"/>
                  </a:lnTo>
                  <a:lnTo>
                    <a:pt x="1392" y="26073"/>
                  </a:lnTo>
                  <a:lnTo>
                    <a:pt x="5191" y="32039"/>
                  </a:lnTo>
                  <a:lnTo>
                    <a:pt x="10825" y="36061"/>
                  </a:lnTo>
                  <a:lnTo>
                    <a:pt x="17725" y="37536"/>
                  </a:lnTo>
                  <a:lnTo>
                    <a:pt x="24625" y="36061"/>
                  </a:lnTo>
                  <a:lnTo>
                    <a:pt x="30259" y="32039"/>
                  </a:lnTo>
                  <a:lnTo>
                    <a:pt x="34057" y="26073"/>
                  </a:lnTo>
                  <a:lnTo>
                    <a:pt x="35450" y="18768"/>
                  </a:lnTo>
                  <a:lnTo>
                    <a:pt x="34057" y="11462"/>
                  </a:lnTo>
                  <a:lnTo>
                    <a:pt x="30259" y="5496"/>
                  </a:lnTo>
                  <a:lnTo>
                    <a:pt x="24625" y="1474"/>
                  </a:lnTo>
                  <a:lnTo>
                    <a:pt x="17725" y="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0741925" y="3457349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0" y="18768"/>
                  </a:moveTo>
                  <a:lnTo>
                    <a:pt x="1392" y="11462"/>
                  </a:lnTo>
                  <a:lnTo>
                    <a:pt x="5191" y="5497"/>
                  </a:lnTo>
                  <a:lnTo>
                    <a:pt x="10825" y="1474"/>
                  </a:lnTo>
                  <a:lnTo>
                    <a:pt x="17725" y="0"/>
                  </a:lnTo>
                  <a:lnTo>
                    <a:pt x="24625" y="1474"/>
                  </a:lnTo>
                  <a:lnTo>
                    <a:pt x="30259" y="5497"/>
                  </a:lnTo>
                  <a:lnTo>
                    <a:pt x="34058" y="11462"/>
                  </a:lnTo>
                  <a:lnTo>
                    <a:pt x="35451" y="18768"/>
                  </a:lnTo>
                  <a:lnTo>
                    <a:pt x="34058" y="26073"/>
                  </a:lnTo>
                  <a:lnTo>
                    <a:pt x="30259" y="32038"/>
                  </a:lnTo>
                  <a:lnTo>
                    <a:pt x="24625" y="36061"/>
                  </a:lnTo>
                  <a:lnTo>
                    <a:pt x="17725" y="37536"/>
                  </a:lnTo>
                  <a:lnTo>
                    <a:pt x="10825" y="36061"/>
                  </a:lnTo>
                  <a:lnTo>
                    <a:pt x="5191" y="32038"/>
                  </a:lnTo>
                  <a:lnTo>
                    <a:pt x="1392" y="26073"/>
                  </a:lnTo>
                  <a:lnTo>
                    <a:pt x="0" y="18768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0789620" y="3556095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17725" y="0"/>
                  </a:moveTo>
                  <a:lnTo>
                    <a:pt x="10825" y="1474"/>
                  </a:lnTo>
                  <a:lnTo>
                    <a:pt x="5191" y="5496"/>
                  </a:lnTo>
                  <a:lnTo>
                    <a:pt x="1392" y="11462"/>
                  </a:lnTo>
                  <a:lnTo>
                    <a:pt x="0" y="18768"/>
                  </a:lnTo>
                  <a:lnTo>
                    <a:pt x="1392" y="26073"/>
                  </a:lnTo>
                  <a:lnTo>
                    <a:pt x="5191" y="32038"/>
                  </a:lnTo>
                  <a:lnTo>
                    <a:pt x="10825" y="36061"/>
                  </a:lnTo>
                  <a:lnTo>
                    <a:pt x="17725" y="37536"/>
                  </a:lnTo>
                  <a:lnTo>
                    <a:pt x="24624" y="36061"/>
                  </a:lnTo>
                  <a:lnTo>
                    <a:pt x="30259" y="32038"/>
                  </a:lnTo>
                  <a:lnTo>
                    <a:pt x="34057" y="26073"/>
                  </a:lnTo>
                  <a:lnTo>
                    <a:pt x="35450" y="18768"/>
                  </a:lnTo>
                  <a:lnTo>
                    <a:pt x="34057" y="11462"/>
                  </a:lnTo>
                  <a:lnTo>
                    <a:pt x="30259" y="5496"/>
                  </a:lnTo>
                  <a:lnTo>
                    <a:pt x="24624" y="1474"/>
                  </a:lnTo>
                  <a:lnTo>
                    <a:pt x="17725" y="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0789620" y="3556095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0" y="18768"/>
                  </a:moveTo>
                  <a:lnTo>
                    <a:pt x="1392" y="11462"/>
                  </a:lnTo>
                  <a:lnTo>
                    <a:pt x="5191" y="5497"/>
                  </a:lnTo>
                  <a:lnTo>
                    <a:pt x="10825" y="1474"/>
                  </a:lnTo>
                  <a:lnTo>
                    <a:pt x="17725" y="0"/>
                  </a:lnTo>
                  <a:lnTo>
                    <a:pt x="24625" y="1474"/>
                  </a:lnTo>
                  <a:lnTo>
                    <a:pt x="30259" y="5497"/>
                  </a:lnTo>
                  <a:lnTo>
                    <a:pt x="34058" y="11462"/>
                  </a:lnTo>
                  <a:lnTo>
                    <a:pt x="35451" y="18768"/>
                  </a:lnTo>
                  <a:lnTo>
                    <a:pt x="34058" y="26073"/>
                  </a:lnTo>
                  <a:lnTo>
                    <a:pt x="30259" y="32038"/>
                  </a:lnTo>
                  <a:lnTo>
                    <a:pt x="24625" y="36061"/>
                  </a:lnTo>
                  <a:lnTo>
                    <a:pt x="17725" y="37536"/>
                  </a:lnTo>
                  <a:lnTo>
                    <a:pt x="10825" y="36061"/>
                  </a:lnTo>
                  <a:lnTo>
                    <a:pt x="5191" y="32038"/>
                  </a:lnTo>
                  <a:lnTo>
                    <a:pt x="1392" y="26073"/>
                  </a:lnTo>
                  <a:lnTo>
                    <a:pt x="0" y="18768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0626615" y="3494886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17725" y="0"/>
                  </a:moveTo>
                  <a:lnTo>
                    <a:pt x="10825" y="1474"/>
                  </a:lnTo>
                  <a:lnTo>
                    <a:pt x="5191" y="5496"/>
                  </a:lnTo>
                  <a:lnTo>
                    <a:pt x="1392" y="11462"/>
                  </a:lnTo>
                  <a:lnTo>
                    <a:pt x="0" y="18768"/>
                  </a:lnTo>
                  <a:lnTo>
                    <a:pt x="1392" y="26072"/>
                  </a:lnTo>
                  <a:lnTo>
                    <a:pt x="5191" y="32038"/>
                  </a:lnTo>
                  <a:lnTo>
                    <a:pt x="10825" y="36060"/>
                  </a:lnTo>
                  <a:lnTo>
                    <a:pt x="17725" y="37534"/>
                  </a:lnTo>
                  <a:lnTo>
                    <a:pt x="24624" y="36060"/>
                  </a:lnTo>
                  <a:lnTo>
                    <a:pt x="30259" y="32038"/>
                  </a:lnTo>
                  <a:lnTo>
                    <a:pt x="34057" y="26072"/>
                  </a:lnTo>
                  <a:lnTo>
                    <a:pt x="35450" y="18768"/>
                  </a:lnTo>
                  <a:lnTo>
                    <a:pt x="34057" y="11462"/>
                  </a:lnTo>
                  <a:lnTo>
                    <a:pt x="30259" y="5496"/>
                  </a:lnTo>
                  <a:lnTo>
                    <a:pt x="24624" y="1474"/>
                  </a:lnTo>
                  <a:lnTo>
                    <a:pt x="17725" y="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0626615" y="3494886"/>
              <a:ext cx="35560" cy="38100"/>
            </a:xfrm>
            <a:custGeom>
              <a:avLst/>
              <a:gdLst/>
              <a:ahLst/>
              <a:cxnLst/>
              <a:rect l="l" t="t" r="r" b="b"/>
              <a:pathLst>
                <a:path w="35559" h="38100">
                  <a:moveTo>
                    <a:pt x="0" y="18768"/>
                  </a:moveTo>
                  <a:lnTo>
                    <a:pt x="1392" y="11462"/>
                  </a:lnTo>
                  <a:lnTo>
                    <a:pt x="5191" y="5497"/>
                  </a:lnTo>
                  <a:lnTo>
                    <a:pt x="10825" y="1474"/>
                  </a:lnTo>
                  <a:lnTo>
                    <a:pt x="17725" y="0"/>
                  </a:lnTo>
                  <a:lnTo>
                    <a:pt x="24625" y="1474"/>
                  </a:lnTo>
                  <a:lnTo>
                    <a:pt x="30259" y="5497"/>
                  </a:lnTo>
                  <a:lnTo>
                    <a:pt x="34058" y="11462"/>
                  </a:lnTo>
                  <a:lnTo>
                    <a:pt x="35451" y="18768"/>
                  </a:lnTo>
                  <a:lnTo>
                    <a:pt x="34058" y="26073"/>
                  </a:lnTo>
                  <a:lnTo>
                    <a:pt x="30259" y="32038"/>
                  </a:lnTo>
                  <a:lnTo>
                    <a:pt x="24625" y="36061"/>
                  </a:lnTo>
                  <a:lnTo>
                    <a:pt x="17725" y="37536"/>
                  </a:lnTo>
                  <a:lnTo>
                    <a:pt x="10825" y="36061"/>
                  </a:lnTo>
                  <a:lnTo>
                    <a:pt x="5191" y="32038"/>
                  </a:lnTo>
                  <a:lnTo>
                    <a:pt x="1392" y="26073"/>
                  </a:lnTo>
                  <a:lnTo>
                    <a:pt x="0" y="18768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23217" y="3587186"/>
              <a:ext cx="100473" cy="11142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61" name="object 6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71888" y="972311"/>
              <a:ext cx="1588007" cy="1956816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sp>
        <p:nvSpPr>
          <p:cNvPr id="62" name="object 62"/>
          <p:cNvSpPr txBox="1"/>
          <p:nvPr/>
        </p:nvSpPr>
        <p:spPr>
          <a:xfrm>
            <a:off x="681378" y="4361896"/>
            <a:ext cx="8845230" cy="2287164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000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Особенности</a:t>
            </a:r>
            <a:r>
              <a:rPr sz="2000" i="1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15900">
              <a:lnSpc>
                <a:spcPct val="100000"/>
              </a:lnSpc>
              <a:spcBef>
                <a:spcPts val="575"/>
              </a:spcBef>
              <a:buSzPct val="112500"/>
              <a:buFont typeface="Microsoft Sans Serif"/>
              <a:buChar char="•"/>
              <a:tabLst>
                <a:tab pos="227965" algn="l"/>
                <a:tab pos="228600" algn="l"/>
              </a:tabLst>
            </a:pPr>
            <a:r>
              <a:rPr sz="2000" b="1" spc="-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Беспроводная</a:t>
            </a:r>
            <a:r>
              <a:rPr sz="2000" b="1" spc="-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регистрация</a:t>
            </a:r>
            <a:r>
              <a:rPr sz="2000" b="1" spc="-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активности</a:t>
            </a:r>
            <a:r>
              <a:rPr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мышц</a:t>
            </a:r>
            <a:r>
              <a:rPr sz="2000" spc="-1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анализ</a:t>
            </a:r>
            <a:r>
              <a:rPr sz="20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реальном</a:t>
            </a:r>
            <a:r>
              <a:rPr sz="2000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времени</a:t>
            </a:r>
            <a:endParaRPr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15900">
              <a:lnSpc>
                <a:spcPct val="100000"/>
              </a:lnSpc>
              <a:spcBef>
                <a:spcPts val="670"/>
              </a:spcBef>
              <a:buSzPct val="112500"/>
              <a:buFont typeface="Microsoft Sans Serif"/>
              <a:buChar char="•"/>
              <a:tabLst>
                <a:tab pos="227965" algn="l"/>
                <a:tab pos="228600" algn="l"/>
              </a:tabLst>
            </a:pPr>
            <a:r>
              <a:rPr sz="2000" b="1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z="2000"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2000" b="1" spc="-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2000"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2000"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2000"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2000" b="1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2000"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2000" b="1" spc="-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2000" b="1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2000" b="1" spc="-9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2000" b="1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2000" b="1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</a:t>
            </a:r>
            <a:r>
              <a:rPr sz="2000" b="1" spc="-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sz="2000"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2000"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2000" b="1" spc="-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z="2000" b="1" spc="-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sz="2000" b="1" spc="-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sz="2000" b="1" spc="-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sz="2000" b="1" spc="-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20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ПК</a:t>
            </a:r>
            <a:r>
              <a:rPr sz="2000" i="1" spc="-2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sz="2000" i="1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9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</a:t>
            </a:r>
            <a:r>
              <a:rPr sz="2000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2000" spc="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2000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2000" spc="-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sz="20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2000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20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2000" i="1" spc="-2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sz="2000" i="1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20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sz="2000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2000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2000" spc="-1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sz="2000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sz="2000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z="2000" i="1" spc="-2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sz="2000" i="1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2000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2000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20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z="2000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sz="2000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2000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20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2000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2000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65" marR="1524000" indent="-215900">
              <a:lnSpc>
                <a:spcPts val="1900"/>
              </a:lnSpc>
              <a:spcBef>
                <a:spcPts val="655"/>
              </a:spcBef>
              <a:buSzPct val="112500"/>
              <a:buFont typeface="Microsoft Sans Serif"/>
              <a:buChar char="•"/>
              <a:tabLst>
                <a:tab pos="227965" algn="l"/>
                <a:tab pos="228600" algn="l"/>
              </a:tabLst>
            </a:pPr>
            <a:r>
              <a:rPr sz="2000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</a:t>
            </a:r>
            <a:r>
              <a:rPr sz="2000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</a:t>
            </a:r>
            <a:r>
              <a:rPr sz="20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2000" spc="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z="2000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20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2000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20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sz="20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2000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</a:t>
            </a:r>
            <a:r>
              <a:rPr sz="2000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</a:t>
            </a:r>
            <a:r>
              <a:rPr sz="20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20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ем</a:t>
            </a:r>
            <a:r>
              <a:rPr sz="2000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2000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2000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2000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sz="2000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2000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</a:t>
            </a:r>
            <a:r>
              <a:rPr sz="20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</a:t>
            </a:r>
            <a:r>
              <a:rPr sz="2000"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2000" b="1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z="2000" b="1" spc="-1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2000" b="1" spc="-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2000" b="1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2000" b="1" spc="-10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</a:t>
            </a:r>
            <a:r>
              <a:rPr sz="2000"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2000"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2000" b="1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z="2000" b="1" spc="-1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2000" b="1" spc="-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sz="2000" b="1" spc="-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ию</a:t>
            </a:r>
            <a:r>
              <a:rPr sz="2000" b="1" spc="-9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 </a:t>
            </a:r>
            <a:r>
              <a:rPr sz="2000" b="1" spc="-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sz="2000" b="1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2000" b="1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2000"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sz="2000" b="1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sz="2000" b="1" spc="-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2000" b="1" spc="-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нн</a:t>
            </a:r>
            <a:r>
              <a:rPr sz="2000"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2000" b="1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2000"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2000"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2000" b="1" spc="-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</a:t>
            </a:r>
            <a:r>
              <a:rPr sz="2000"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2000" b="1" spc="-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2000" b="1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2000" b="1" spc="-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2000" b="1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2000"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sz="2000" b="1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sz="2000" b="1" spc="-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</a:t>
            </a:r>
            <a:r>
              <a:rPr sz="2000" b="1" spc="-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их</a:t>
            </a:r>
            <a:r>
              <a:rPr sz="2000" b="1" spc="-9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z="2000" b="1" spc="-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sz="2000"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шц</a:t>
            </a:r>
            <a:endParaRPr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65" marR="1092835" indent="-215900">
              <a:lnSpc>
                <a:spcPts val="1900"/>
              </a:lnSpc>
              <a:spcBef>
                <a:spcPts val="620"/>
              </a:spcBef>
              <a:buSzPct val="112500"/>
              <a:buFont typeface="Microsoft Sans Serif"/>
              <a:buChar char="•"/>
              <a:tabLst>
                <a:tab pos="227965" algn="l"/>
                <a:tab pos="228600" algn="l"/>
              </a:tabLst>
            </a:pPr>
            <a:r>
              <a:rPr sz="2000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Система </a:t>
            </a:r>
            <a:r>
              <a:rPr sz="2000" b="1" spc="-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вибро- </a:t>
            </a:r>
            <a:r>
              <a:rPr sz="2000" b="1" spc="-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или электростимуляции </a:t>
            </a:r>
            <a:r>
              <a:rPr sz="20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отдельных </a:t>
            </a:r>
            <a:r>
              <a:rPr sz="20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мышц </a:t>
            </a:r>
            <a:r>
              <a:rPr sz="20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может </a:t>
            </a:r>
            <a:r>
              <a:rPr sz="20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скорректировать</a:t>
            </a:r>
            <a:r>
              <a:rPr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движения</a:t>
            </a:r>
            <a:r>
              <a:rPr sz="2000" spc="-1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2000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соответствии</a:t>
            </a:r>
            <a:r>
              <a:rPr sz="2000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2000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записанным</a:t>
            </a:r>
            <a:r>
              <a:rPr sz="2000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эталоном</a:t>
            </a:r>
            <a:endParaRPr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2"/>
          <p:cNvSpPr/>
          <p:nvPr/>
        </p:nvSpPr>
        <p:spPr>
          <a:xfrm>
            <a:off x="2492878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Система «Умной» одежды</a:t>
            </a:r>
            <a:endParaRPr lang="ru-RU" sz="2800" b="1" cap="all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56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9C3942-CE5F-4CF6-A5D4-F9A925FDC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50D25-695E-41D8-9C9F-E23F68208CF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2"/>
          <p:cNvSpPr>
            <a:spLocks noGrp="1"/>
          </p:cNvSpPr>
          <p:nvPr>
            <p:ph type="title"/>
          </p:nvPr>
        </p:nvSpPr>
        <p:spPr>
          <a:xfrm>
            <a:off x="1676400" y="208372"/>
            <a:ext cx="10515600" cy="579410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all" dirty="0" smtClean="0">
                <a:latin typeface="Times New Roman" pitchFamily="18" charset="0"/>
                <a:cs typeface="Times New Roman" pitchFamily="18" charset="0"/>
              </a:rPr>
              <a:t>апробация «умной» одежды</a:t>
            </a:r>
            <a:endParaRPr lang="ru-RU" sz="2400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44731" y="1313213"/>
            <a:ext cx="11277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испытании участвовали 15 человек. На протяжении восьми недель они проходили индивидуальные программы мониторинга спортивных достижений с использованием «умной одежды» — компрессионного костюма со встроенными датчиками.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Клиник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СамГМУ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испытания проводятся в Институте высшей нервной деятельности и нейрофизиологии РАН и Институте прикладной физики РАН, которые являются членами консорциума Центра компетенций НТИ «Бионическая инженерия в медицине».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 «умной одежды» был представлен на Петербургском международном экономическом форуме (ПМЭФ 2023) в выставочном пространстве «Здоровое общество» и получил высокую оценку специалистов.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651" y="4175535"/>
            <a:ext cx="3891616" cy="25926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406" y="4175535"/>
            <a:ext cx="4012830" cy="259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6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9"/>
    </mc:Choice>
    <mc:Fallback xmlns="">
      <p:transition spd="slow" advTm="295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"/>
          <p:cNvSpPr/>
          <p:nvPr/>
        </p:nvSpPr>
        <p:spPr>
          <a:xfrm>
            <a:off x="2491543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latin typeface="Montserrat" panose="00000500000000000000" pitchFamily="2" charset="-52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2491543" y="363793"/>
            <a:ext cx="882588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Segoe UI"/>
                <a:ea typeface="+mj-ea"/>
                <a:cs typeface="Segoe UI"/>
              </a:defRPr>
            </a:lvl1pPr>
          </a:lstStyle>
          <a:p>
            <a:pPr algn="ctr"/>
            <a:r>
              <a:rPr lang="ru-RU" sz="3200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Проблематика</a:t>
            </a:r>
            <a:endParaRPr lang="ru-RU" sz="3200" cap="al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010DD37-F099-9371-67AD-B91E1B088578}"/>
              </a:ext>
            </a:extLst>
          </p:cNvPr>
          <p:cNvGrpSpPr/>
          <p:nvPr/>
        </p:nvGrpSpPr>
        <p:grpSpPr>
          <a:xfrm>
            <a:off x="6146800" y="1030117"/>
            <a:ext cx="1765234" cy="2272302"/>
            <a:chOff x="899111" y="1202861"/>
            <a:chExt cx="2518339" cy="2238563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EF965A98-E354-9962-A0E0-C7AFA3EC35F8}"/>
                </a:ext>
              </a:extLst>
            </p:cNvPr>
            <p:cNvSpPr/>
            <p:nvPr/>
          </p:nvSpPr>
          <p:spPr>
            <a:xfrm>
              <a:off x="899112" y="1819931"/>
              <a:ext cx="2488091" cy="162149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79400" dir="6660000" sx="101000" sy="101000" algn="tr" rotWithShape="0">
                <a:srgbClr val="035F69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D8B5811-4DBC-0130-58D5-E65A13FC3DF6}"/>
                </a:ext>
              </a:extLst>
            </p:cNvPr>
            <p:cNvSpPr txBox="1"/>
            <p:nvPr/>
          </p:nvSpPr>
          <p:spPr>
            <a:xfrm>
              <a:off x="899111" y="2586631"/>
              <a:ext cx="2488090" cy="576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>
                  <a:latin typeface="Montserrat "/>
                </a:defRPr>
              </a:lvl1pPr>
            </a:lstStyle>
            <a:p>
              <a:pPr algn="ctr"/>
              <a:r>
                <a:rPr lang="ru-RU" sz="1600" b="1" dirty="0">
                  <a:solidFill>
                    <a:srgbClr val="002060"/>
                  </a:solidFill>
                </a:rPr>
                <a:t>Традиционные</a:t>
              </a:r>
              <a:br>
                <a:rPr lang="ru-RU" sz="1600" b="1" dirty="0">
                  <a:solidFill>
                    <a:srgbClr val="002060"/>
                  </a:solidFill>
                </a:rPr>
              </a:br>
              <a:r>
                <a:rPr lang="ru-RU" sz="1600" b="1" dirty="0">
                  <a:solidFill>
                    <a:srgbClr val="002060"/>
                  </a:solidFill>
                </a:rPr>
                <a:t>методы</a:t>
              </a:r>
            </a:p>
          </p:txBody>
        </p: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6B76653F-7DC6-A7BD-1312-2D9F9CB7DC59}"/>
                </a:ext>
              </a:extLst>
            </p:cNvPr>
            <p:cNvGrpSpPr/>
            <p:nvPr/>
          </p:nvGrpSpPr>
          <p:grpSpPr>
            <a:xfrm>
              <a:off x="1890776" y="1202861"/>
              <a:ext cx="1526674" cy="1185647"/>
              <a:chOff x="2143382" y="1202861"/>
              <a:chExt cx="1526674" cy="1185647"/>
            </a:xfrm>
          </p:grpSpPr>
          <p:sp>
            <p:nvSpPr>
              <p:cNvPr id="42" name="Шестиугольник 41">
                <a:extLst>
                  <a:ext uri="{FF2B5EF4-FFF2-40B4-BE49-F238E27FC236}">
                    <a16:creationId xmlns:a16="http://schemas.microsoft.com/office/drawing/2014/main" id="{5C9D4E6E-E6AB-437B-CB94-C1D71C321828}"/>
                  </a:ext>
                </a:extLst>
              </p:cNvPr>
              <p:cNvSpPr/>
              <p:nvPr/>
            </p:nvSpPr>
            <p:spPr>
              <a:xfrm>
                <a:off x="2143382" y="1202861"/>
                <a:ext cx="1526674" cy="1185647"/>
              </a:xfrm>
              <a:prstGeom prst="hexagon">
                <a:avLst/>
              </a:prstGeom>
              <a:solidFill>
                <a:srgbClr val="C00000"/>
              </a:solidFill>
              <a:ln w="3175">
                <a:noFill/>
              </a:ln>
              <a:effectLst>
                <a:innerShdw blurRad="114300">
                  <a:srgbClr val="035F69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A7A9866-6BBA-B8B5-83AA-AEB3B6043280}"/>
                  </a:ext>
                </a:extLst>
              </p:cNvPr>
              <p:cNvSpPr txBox="1"/>
              <p:nvPr/>
            </p:nvSpPr>
            <p:spPr>
              <a:xfrm>
                <a:off x="2223052" y="1526937"/>
                <a:ext cx="1291890" cy="5760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 sz="3200">
                    <a:latin typeface="Montserrat Bold" pitchFamily="2" charset="-52"/>
                  </a:defRPr>
                </a:lvl1pPr>
              </a:lstStyle>
              <a:p>
                <a:r>
                  <a:rPr lang="ru-RU" b="1" i="1" dirty="0">
                    <a:solidFill>
                      <a:schemeClr val="bg1"/>
                    </a:solidFill>
                    <a:latin typeface="+mn-lt"/>
                  </a:rPr>
                  <a:t>25%</a:t>
                </a:r>
              </a:p>
            </p:txBody>
          </p:sp>
        </p:grp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DD7C878E-45E3-BEDD-70D5-3F1A8D05FCD8}"/>
              </a:ext>
            </a:extLst>
          </p:cNvPr>
          <p:cNvGrpSpPr/>
          <p:nvPr/>
        </p:nvGrpSpPr>
        <p:grpSpPr>
          <a:xfrm>
            <a:off x="3569440" y="1079575"/>
            <a:ext cx="1845748" cy="2236572"/>
            <a:chOff x="806037" y="1269901"/>
            <a:chExt cx="3102484" cy="2203362"/>
          </a:xfrm>
        </p:grpSpPr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7BE5703D-F767-C6A3-F2AB-FEB94C2A3C0F}"/>
                </a:ext>
              </a:extLst>
            </p:cNvPr>
            <p:cNvSpPr/>
            <p:nvPr/>
          </p:nvSpPr>
          <p:spPr>
            <a:xfrm>
              <a:off x="899114" y="1851770"/>
              <a:ext cx="3009407" cy="162149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79400" dir="6660000" sx="101000" sy="101000" algn="tr" rotWithShape="0">
                <a:srgbClr val="035F69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6A9DB6F-96A5-D6FF-6F05-8B85B4E1110C}"/>
                </a:ext>
              </a:extLst>
            </p:cNvPr>
            <p:cNvSpPr txBox="1"/>
            <p:nvPr/>
          </p:nvSpPr>
          <p:spPr>
            <a:xfrm>
              <a:off x="899112" y="2586631"/>
              <a:ext cx="3009407" cy="576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>
                  <a:latin typeface="Montserrat "/>
                </a:defRPr>
              </a:lvl1pPr>
            </a:lstStyle>
            <a:p>
              <a:pPr algn="ctr"/>
              <a:r>
                <a:rPr lang="ru-RU" sz="1600" b="1" dirty="0">
                  <a:solidFill>
                    <a:srgbClr val="002060"/>
                  </a:solidFill>
                </a:rPr>
                <a:t>Дистанционная</a:t>
              </a:r>
              <a:br>
                <a:rPr lang="ru-RU" sz="1600" b="1" dirty="0">
                  <a:solidFill>
                    <a:srgbClr val="002060"/>
                  </a:solidFill>
                </a:rPr>
              </a:br>
              <a:r>
                <a:rPr lang="ru-RU" sz="1600" b="1" dirty="0">
                  <a:solidFill>
                    <a:srgbClr val="002060"/>
                  </a:solidFill>
                </a:rPr>
                <a:t>передача</a:t>
              </a:r>
            </a:p>
          </p:txBody>
        </p: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8F691D23-E5BA-1F40-D904-267B296ABF29}"/>
                </a:ext>
              </a:extLst>
            </p:cNvPr>
            <p:cNvGrpSpPr/>
            <p:nvPr/>
          </p:nvGrpSpPr>
          <p:grpSpPr>
            <a:xfrm>
              <a:off x="806037" y="1269901"/>
              <a:ext cx="1700111" cy="1185647"/>
              <a:chOff x="1058643" y="1269901"/>
              <a:chExt cx="1700111" cy="1185647"/>
            </a:xfrm>
          </p:grpSpPr>
          <p:sp>
            <p:nvSpPr>
              <p:cNvPr id="49" name="Шестиугольник 48">
                <a:extLst>
                  <a:ext uri="{FF2B5EF4-FFF2-40B4-BE49-F238E27FC236}">
                    <a16:creationId xmlns:a16="http://schemas.microsoft.com/office/drawing/2014/main" id="{3424B5C6-2C10-63BC-84CF-AA27C0CD1944}"/>
                  </a:ext>
                </a:extLst>
              </p:cNvPr>
              <p:cNvSpPr/>
              <p:nvPr/>
            </p:nvSpPr>
            <p:spPr>
              <a:xfrm>
                <a:off x="1058643" y="1269901"/>
                <a:ext cx="1700111" cy="1185647"/>
              </a:xfrm>
              <a:prstGeom prst="hexagon">
                <a:avLst/>
              </a:prstGeom>
              <a:solidFill>
                <a:srgbClr val="C00000"/>
              </a:solidFill>
              <a:ln w="3175">
                <a:noFill/>
              </a:ln>
              <a:effectLst>
                <a:innerShdw blurRad="114300">
                  <a:srgbClr val="035F69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B1CF209-A4B1-4841-3D67-B85A8DACE9DC}"/>
                  </a:ext>
                </a:extLst>
              </p:cNvPr>
              <p:cNvSpPr txBox="1"/>
              <p:nvPr/>
            </p:nvSpPr>
            <p:spPr>
              <a:xfrm>
                <a:off x="1151720" y="1623441"/>
                <a:ext cx="1504048" cy="5760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 sz="3200">
                    <a:latin typeface="Montserrat Bold" pitchFamily="2" charset="-52"/>
                  </a:defRPr>
                </a:lvl1pPr>
              </a:lstStyle>
              <a:p>
                <a:r>
                  <a:rPr lang="ru-RU" b="1" i="1" dirty="0">
                    <a:solidFill>
                      <a:schemeClr val="bg1"/>
                    </a:solidFill>
                    <a:latin typeface="+mn-lt"/>
                  </a:rPr>
                  <a:t>95%</a:t>
                </a:r>
              </a:p>
            </p:txBody>
          </p:sp>
        </p:grpSp>
      </p:grpSp>
      <p:sp>
        <p:nvSpPr>
          <p:cNvPr id="51" name="Шестиугольник 75">
            <a:extLst>
              <a:ext uri="{FF2B5EF4-FFF2-40B4-BE49-F238E27FC236}">
                <a16:creationId xmlns:a16="http://schemas.microsoft.com/office/drawing/2014/main" id="{04BD7C6C-6020-6085-23F9-420513466856}"/>
              </a:ext>
            </a:extLst>
          </p:cNvPr>
          <p:cNvSpPr/>
          <p:nvPr/>
        </p:nvSpPr>
        <p:spPr>
          <a:xfrm>
            <a:off x="4436134" y="1068456"/>
            <a:ext cx="2520563" cy="601758"/>
          </a:xfrm>
          <a:custGeom>
            <a:avLst/>
            <a:gdLst>
              <a:gd name="connsiteX0" fmla="*/ 0 w 4982867"/>
              <a:gd name="connsiteY0" fmla="*/ 601759 h 1203517"/>
              <a:gd name="connsiteX1" fmla="*/ 300879 w 4982867"/>
              <a:gd name="connsiteY1" fmla="*/ 0 h 1203517"/>
              <a:gd name="connsiteX2" fmla="*/ 4681988 w 4982867"/>
              <a:gd name="connsiteY2" fmla="*/ 0 h 1203517"/>
              <a:gd name="connsiteX3" fmla="*/ 4982867 w 4982867"/>
              <a:gd name="connsiteY3" fmla="*/ 601759 h 1203517"/>
              <a:gd name="connsiteX4" fmla="*/ 4681988 w 4982867"/>
              <a:gd name="connsiteY4" fmla="*/ 1203517 h 1203517"/>
              <a:gd name="connsiteX5" fmla="*/ 300879 w 4982867"/>
              <a:gd name="connsiteY5" fmla="*/ 1203517 h 1203517"/>
              <a:gd name="connsiteX6" fmla="*/ 0 w 4982867"/>
              <a:gd name="connsiteY6" fmla="*/ 601759 h 1203517"/>
              <a:gd name="connsiteX0" fmla="*/ 300879 w 4982867"/>
              <a:gd name="connsiteY0" fmla="*/ 0 h 1203517"/>
              <a:gd name="connsiteX1" fmla="*/ 4681988 w 4982867"/>
              <a:gd name="connsiteY1" fmla="*/ 0 h 1203517"/>
              <a:gd name="connsiteX2" fmla="*/ 4982867 w 4982867"/>
              <a:gd name="connsiteY2" fmla="*/ 601759 h 1203517"/>
              <a:gd name="connsiteX3" fmla="*/ 4681988 w 4982867"/>
              <a:gd name="connsiteY3" fmla="*/ 1203517 h 1203517"/>
              <a:gd name="connsiteX4" fmla="*/ 300879 w 4982867"/>
              <a:gd name="connsiteY4" fmla="*/ 1203517 h 1203517"/>
              <a:gd name="connsiteX5" fmla="*/ 0 w 4982867"/>
              <a:gd name="connsiteY5" fmla="*/ 601759 h 1203517"/>
              <a:gd name="connsiteX6" fmla="*/ 392319 w 4982867"/>
              <a:gd name="connsiteY6" fmla="*/ 91440 h 1203517"/>
              <a:gd name="connsiteX0" fmla="*/ 300879 w 4982867"/>
              <a:gd name="connsiteY0" fmla="*/ 0 h 1203517"/>
              <a:gd name="connsiteX1" fmla="*/ 4681988 w 4982867"/>
              <a:gd name="connsiteY1" fmla="*/ 0 h 1203517"/>
              <a:gd name="connsiteX2" fmla="*/ 4982867 w 4982867"/>
              <a:gd name="connsiteY2" fmla="*/ 601759 h 1203517"/>
              <a:gd name="connsiteX3" fmla="*/ 4681988 w 4982867"/>
              <a:gd name="connsiteY3" fmla="*/ 1203517 h 1203517"/>
              <a:gd name="connsiteX4" fmla="*/ 300879 w 4982867"/>
              <a:gd name="connsiteY4" fmla="*/ 1203517 h 1203517"/>
              <a:gd name="connsiteX5" fmla="*/ 0 w 4982867"/>
              <a:gd name="connsiteY5" fmla="*/ 601759 h 1203517"/>
              <a:gd name="connsiteX0" fmla="*/ 4681988 w 4982867"/>
              <a:gd name="connsiteY0" fmla="*/ 0 h 1203517"/>
              <a:gd name="connsiteX1" fmla="*/ 4982867 w 4982867"/>
              <a:gd name="connsiteY1" fmla="*/ 601759 h 1203517"/>
              <a:gd name="connsiteX2" fmla="*/ 4681988 w 4982867"/>
              <a:gd name="connsiteY2" fmla="*/ 1203517 h 1203517"/>
              <a:gd name="connsiteX3" fmla="*/ 300879 w 4982867"/>
              <a:gd name="connsiteY3" fmla="*/ 1203517 h 1203517"/>
              <a:gd name="connsiteX4" fmla="*/ 0 w 4982867"/>
              <a:gd name="connsiteY4" fmla="*/ 601759 h 1203517"/>
              <a:gd name="connsiteX0" fmla="*/ 4982867 w 4982867"/>
              <a:gd name="connsiteY0" fmla="*/ 0 h 601758"/>
              <a:gd name="connsiteX1" fmla="*/ 4681988 w 4982867"/>
              <a:gd name="connsiteY1" fmla="*/ 601758 h 601758"/>
              <a:gd name="connsiteX2" fmla="*/ 300879 w 4982867"/>
              <a:gd name="connsiteY2" fmla="*/ 601758 h 601758"/>
              <a:gd name="connsiteX3" fmla="*/ 0 w 4982867"/>
              <a:gd name="connsiteY3" fmla="*/ 0 h 60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2867" h="601758">
                <a:moveTo>
                  <a:pt x="4982867" y="0"/>
                </a:moveTo>
                <a:lnTo>
                  <a:pt x="4681988" y="601758"/>
                </a:lnTo>
                <a:lnTo>
                  <a:pt x="300879" y="601758"/>
                </a:lnTo>
                <a:lnTo>
                  <a:pt x="0" y="0"/>
                </a:lnTo>
              </a:path>
            </a:pathLst>
          </a:custGeom>
          <a:solidFill>
            <a:srgbClr val="C00000"/>
          </a:solidFill>
          <a:ln w="3175">
            <a:noFill/>
          </a:ln>
          <a:effectLst>
            <a:innerShdw blurRad="114300">
              <a:srgbClr val="035F69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8CD0971-E1F7-3653-4334-36FF347030CB}"/>
              </a:ext>
            </a:extLst>
          </p:cNvPr>
          <p:cNvSpPr txBox="1"/>
          <p:nvPr/>
        </p:nvSpPr>
        <p:spPr>
          <a:xfrm>
            <a:off x="4545791" y="1079575"/>
            <a:ext cx="2466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>
                <a:latin typeface="Montserrat Bold" pitchFamily="2" charset="-52"/>
              </a:defRPr>
            </a:lvl1pPr>
          </a:lstStyle>
          <a:p>
            <a:pPr algn="ctr"/>
            <a:r>
              <a:rPr lang="ru-RU" sz="2000" b="1" i="1" dirty="0">
                <a:solidFill>
                  <a:schemeClr val="bg1"/>
                </a:solidFill>
                <a:latin typeface="+mn-lt"/>
              </a:rPr>
              <a:t>Приверженность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3FE5FD9-5289-49DE-AB3F-B86E6C8714B8}"/>
              </a:ext>
            </a:extLst>
          </p:cNvPr>
          <p:cNvSpPr txBox="1"/>
          <p:nvPr/>
        </p:nvSpPr>
        <p:spPr>
          <a:xfrm>
            <a:off x="4292622" y="5716193"/>
            <a:ext cx="112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>
                <a:solidFill>
                  <a:srgbClr val="009384"/>
                </a:solidFill>
                <a:latin typeface="Montserrat Bold" pitchFamily="2" charset="-52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  <a:latin typeface="Montserrat SemiBold" panose="00000700000000000000" pitchFamily="2" charset="-52"/>
              </a:rPr>
              <a:t>175,5</a:t>
            </a:r>
            <a:endParaRPr lang="ru-RU" sz="18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0160FA8-DAE0-4674-974A-6C89FD01AEEA}"/>
              </a:ext>
            </a:extLst>
          </p:cNvPr>
          <p:cNvSpPr txBox="1"/>
          <p:nvPr/>
        </p:nvSpPr>
        <p:spPr>
          <a:xfrm>
            <a:off x="1623347" y="5359013"/>
            <a:ext cx="788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>
                <a:solidFill>
                  <a:srgbClr val="009384"/>
                </a:solidFill>
                <a:latin typeface="Montserrat Bold" pitchFamily="2" charset="-52"/>
              </a:defRPr>
            </a:lvl1pPr>
          </a:lstStyle>
          <a:p>
            <a:r>
              <a:rPr lang="en-US" sz="18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4,</a:t>
            </a:r>
            <a:endParaRPr lang="ru-RU" sz="18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D44E402-111F-43CA-8F14-F48034249A4E}"/>
              </a:ext>
            </a:extLst>
          </p:cNvPr>
          <p:cNvSpPr txBox="1"/>
          <p:nvPr/>
        </p:nvSpPr>
        <p:spPr>
          <a:xfrm>
            <a:off x="7782579" y="5334495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3200">
                <a:solidFill>
                  <a:srgbClr val="009384"/>
                </a:solidFill>
                <a:latin typeface="Montserrat Bold" pitchFamily="2" charset="-52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  <a:latin typeface="Montserrat SemiBold" panose="00000700000000000000" pitchFamily="2" charset="-52"/>
              </a:rPr>
              <a:t>20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D48DABC-65C2-413C-9233-83DEA923882E}"/>
              </a:ext>
            </a:extLst>
          </p:cNvPr>
          <p:cNvSpPr txBox="1"/>
          <p:nvPr/>
        </p:nvSpPr>
        <p:spPr>
          <a:xfrm>
            <a:off x="10726632" y="569946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3200">
                <a:solidFill>
                  <a:srgbClr val="009384"/>
                </a:solidFill>
                <a:latin typeface="Montserrat Bold" pitchFamily="2" charset="-52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до 100</a:t>
            </a:r>
          </a:p>
        </p:txBody>
      </p:sp>
      <p:sp>
        <p:nvSpPr>
          <p:cNvPr id="2" name="Овал 1"/>
          <p:cNvSpPr/>
          <p:nvPr/>
        </p:nvSpPr>
        <p:spPr>
          <a:xfrm>
            <a:off x="406400" y="3960393"/>
            <a:ext cx="3886222" cy="212513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Дефицит </a:t>
            </a:r>
            <a:r>
              <a:rPr lang="ru-RU" b="1" dirty="0">
                <a:solidFill>
                  <a:srgbClr val="002060"/>
                </a:solidFill>
              </a:rPr>
              <a:t>медицинских </a:t>
            </a:r>
            <a:r>
              <a:rPr lang="ru-RU" b="1" dirty="0" smtClean="0">
                <a:solidFill>
                  <a:srgbClr val="002060"/>
                </a:solidFill>
              </a:rPr>
              <a:t>специалистов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(</a:t>
            </a:r>
            <a:r>
              <a:rPr lang="en-US" dirty="0" smtClean="0">
                <a:solidFill>
                  <a:srgbClr val="002060"/>
                </a:solidFill>
              </a:rPr>
              <a:t>~</a:t>
            </a:r>
            <a:r>
              <a:rPr lang="ru-RU" dirty="0" smtClean="0">
                <a:solidFill>
                  <a:srgbClr val="002060"/>
                </a:solidFill>
              </a:rPr>
              <a:t>26,5 тыс. врачей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по официальной статистике Минздрава РФ)</a:t>
            </a:r>
          </a:p>
          <a:p>
            <a:pPr algn="ctr"/>
            <a:endParaRPr lang="ru-RU" dirty="0"/>
          </a:p>
        </p:txBody>
      </p:sp>
      <p:sp>
        <p:nvSpPr>
          <p:cNvPr id="60" name="Овал 59"/>
          <p:cNvSpPr/>
          <p:nvPr/>
        </p:nvSpPr>
        <p:spPr>
          <a:xfrm>
            <a:off x="8075661" y="3960393"/>
            <a:ext cx="3743659" cy="212513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Территориальная разобщенность врача и пациента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(арктические регионы, Дальний Восток, Восточная и Западная Сибирь)</a:t>
            </a:r>
            <a:endParaRPr lang="ru-RU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8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09"/>
    </mc:Choice>
    <mc:Fallback xmlns="">
      <p:transition spd="slow" advTm="10800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9C3942-CE5F-4CF6-A5D4-F9A925FDC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50D25-695E-41D8-9C9F-E23F68208CF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2"/>
          <p:cNvSpPr>
            <a:spLocks noGrp="1"/>
          </p:cNvSpPr>
          <p:nvPr>
            <p:ph type="title"/>
          </p:nvPr>
        </p:nvSpPr>
        <p:spPr>
          <a:xfrm>
            <a:off x="1676400" y="168838"/>
            <a:ext cx="10515600" cy="527848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all" dirty="0" smtClean="0">
                <a:latin typeface="Times New Roman" pitchFamily="18" charset="0"/>
                <a:cs typeface="Times New Roman" pitchFamily="18" charset="0"/>
              </a:rPr>
              <a:t>Пример</a:t>
            </a:r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all" dirty="0" smtClean="0">
                <a:latin typeface="Times New Roman" pitchFamily="18" charset="0"/>
                <a:cs typeface="Times New Roman" pitchFamily="18" charset="0"/>
              </a:rPr>
              <a:t>визуализации</a:t>
            </a:r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all" dirty="0" smtClean="0">
                <a:latin typeface="Times New Roman" pitchFamily="18" charset="0"/>
                <a:cs typeface="Times New Roman" pitchFamily="18" charset="0"/>
              </a:rPr>
              <a:t>«Умной» одежды</a:t>
            </a:r>
            <a:endParaRPr lang="ru-RU" sz="2400" b="1" cap="al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520" y="1152907"/>
            <a:ext cx="10325349" cy="5314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147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9"/>
    </mc:Choice>
    <mc:Fallback xmlns="">
      <p:transition spd="slow" advTm="2959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9C3942-CE5F-4CF6-A5D4-F9A925FDC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50D25-695E-41D8-9C9F-E23F68208CF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2"/>
          <p:cNvSpPr>
            <a:spLocks noGrp="1"/>
          </p:cNvSpPr>
          <p:nvPr>
            <p:ph type="title"/>
          </p:nvPr>
        </p:nvSpPr>
        <p:spPr>
          <a:xfrm>
            <a:off x="1676400" y="312186"/>
            <a:ext cx="10515600" cy="475596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 «Умная» одежда для спорта</a:t>
            </a:r>
            <a:endParaRPr lang="ru-RU" sz="2800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68730" y="1318867"/>
            <a:ext cx="8334103" cy="5414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>
              <a:lnSpc>
                <a:spcPts val="1910"/>
              </a:lnSpc>
              <a:spcBef>
                <a:spcPts val="100"/>
              </a:spcBef>
            </a:pPr>
            <a:r>
              <a:rPr lang="ru-RU" sz="2000" b="1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sz="2000" b="1" spc="-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spc="-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b="1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spc="-1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lang="ru-RU" sz="2000" b="1" spc="-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spc="-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spc="-1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lang="ru-RU" sz="2000"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000" b="1" spc="-9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b="1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spc="-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spc="-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</a:p>
          <a:p>
            <a:pPr marL="60960">
              <a:lnSpc>
                <a:spcPts val="1910"/>
              </a:lnSpc>
            </a:pPr>
            <a:r>
              <a:rPr lang="ru-RU" sz="2000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Умная</a:t>
            </a:r>
            <a:r>
              <a:rPr lang="ru-RU"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одежда</a:t>
            </a:r>
            <a:r>
              <a:rPr lang="ru-RU"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непрерывно</a:t>
            </a:r>
            <a:r>
              <a:rPr lang="ru-RU" sz="2000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отслеживает</a:t>
            </a:r>
            <a:r>
              <a:rPr lang="ru-RU" sz="2000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электрическую</a:t>
            </a:r>
            <a:r>
              <a:rPr lang="ru-RU"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активность</a:t>
            </a:r>
            <a:r>
              <a:rPr lang="ru-RU" sz="20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мышц</a:t>
            </a:r>
            <a:r>
              <a:rPr lang="ru-RU" sz="2000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 marL="60960">
              <a:lnSpc>
                <a:spcPts val="1910"/>
              </a:lnSpc>
              <a:spcBef>
                <a:spcPts val="70"/>
              </a:spcBef>
            </a:pPr>
            <a:r>
              <a:rPr lang="ru-RU" sz="20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sz="2000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spc="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</a:t>
            </a:r>
            <a:r>
              <a:rPr lang="ru-RU" sz="20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spc="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spc="-2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" marR="29209">
              <a:lnSpc>
                <a:spcPts val="1900"/>
              </a:lnSpc>
              <a:spcBef>
                <a:spcPts val="70"/>
              </a:spcBef>
            </a:pPr>
            <a:r>
              <a:rPr lang="ru-RU" sz="2000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</a:t>
            </a:r>
            <a:r>
              <a:rPr lang="ru-RU" sz="20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позволяет</a:t>
            </a:r>
            <a:r>
              <a:rPr lang="ru-RU" sz="2000" spc="-1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выявлять</a:t>
            </a:r>
            <a:r>
              <a:rPr lang="ru-RU"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даже</a:t>
            </a:r>
            <a:r>
              <a:rPr lang="ru-RU" sz="2000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незначительные</a:t>
            </a:r>
            <a:r>
              <a:rPr lang="ru-RU"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изменения,</a:t>
            </a:r>
            <a:r>
              <a:rPr lang="ru-RU" sz="2000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которые</a:t>
            </a:r>
            <a:r>
              <a:rPr lang="ru-RU"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могут</a:t>
            </a:r>
            <a:r>
              <a:rPr lang="ru-RU" sz="2000" spc="-1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указывать </a:t>
            </a:r>
            <a:r>
              <a:rPr lang="ru-RU" sz="2000" spc="-5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</a:t>
            </a:r>
            <a:r>
              <a:rPr lang="ru-RU" sz="2000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2000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lang="ru-RU" sz="2000" spc="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2000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2000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0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</a:t>
            </a:r>
            <a:r>
              <a:rPr lang="ru-RU" sz="2000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</a:t>
            </a:r>
            <a:r>
              <a:rPr lang="ru-RU" sz="2000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мик</a:t>
            </a:r>
            <a:r>
              <a:rPr lang="ru-RU" sz="2000" spc="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spc="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</a:t>
            </a:r>
          </a:p>
          <a:p>
            <a:pPr marL="48260">
              <a:lnSpc>
                <a:spcPct val="100000"/>
              </a:lnSpc>
              <a:spcBef>
                <a:spcPts val="55"/>
              </a:spcBef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9215">
              <a:lnSpc>
                <a:spcPts val="1910"/>
              </a:lnSpc>
            </a:pPr>
            <a:r>
              <a:rPr lang="ru-RU" sz="2000" b="1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</a:t>
            </a:r>
            <a:r>
              <a:rPr lang="ru-RU" sz="2000"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b="1" spc="-1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spc="-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spc="-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spc="-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spc="-1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spc="-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нн</a:t>
            </a:r>
            <a:r>
              <a:rPr lang="ru-RU" sz="2000" b="1" spc="-1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spc="-9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2000" b="1" spc="-10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8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</a:t>
            </a:r>
            <a:r>
              <a:rPr lang="ru-RU" sz="2000"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b="1" spc="-1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spc="-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2000"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ия</a:t>
            </a:r>
          </a:p>
          <a:p>
            <a:pPr marL="69215">
              <a:lnSpc>
                <a:spcPts val="1910"/>
              </a:lnSpc>
            </a:pPr>
            <a:r>
              <a:rPr lang="ru-RU" sz="2000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Данные,</a:t>
            </a:r>
            <a:r>
              <a:rPr lang="ru-RU" sz="2000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собираемые</a:t>
            </a:r>
            <a:r>
              <a:rPr lang="ru-RU" sz="2000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помощью</a:t>
            </a:r>
            <a:r>
              <a:rPr lang="ru-RU" sz="2000" spc="-1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ЭМГ-датчиков,</a:t>
            </a:r>
            <a:r>
              <a:rPr lang="ru-RU" sz="2000" spc="-1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предоставляют</a:t>
            </a:r>
            <a:r>
              <a:rPr lang="ru-RU" sz="2000" spc="-1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детальную</a:t>
            </a:r>
          </a:p>
          <a:p>
            <a:pPr marL="69215">
              <a:lnSpc>
                <a:spcPts val="1910"/>
              </a:lnSpc>
              <a:spcBef>
                <a:spcPts val="75"/>
              </a:spcBef>
            </a:pPr>
            <a:r>
              <a:rPr lang="ru-RU" sz="2000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spc="-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000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spc="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20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</a:t>
            </a:r>
            <a:r>
              <a:rPr lang="ru-RU" sz="20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000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lang="ru-RU" sz="2000" spc="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20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2000" spc="-2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9215" marR="210185">
              <a:lnSpc>
                <a:spcPts val="1920"/>
              </a:lnSpc>
              <a:spcBef>
                <a:spcPts val="50"/>
              </a:spcBef>
            </a:pPr>
            <a:r>
              <a:rPr lang="ru-RU" sz="2000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</a:t>
            </a:r>
            <a:r>
              <a:rPr lang="ru-RU" sz="20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позволяет</a:t>
            </a:r>
            <a:r>
              <a:rPr lang="ru-RU" sz="2000" spc="-1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более</a:t>
            </a:r>
            <a:r>
              <a:rPr lang="ru-RU"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точно</a:t>
            </a:r>
            <a:r>
              <a:rPr lang="ru-RU"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определить</a:t>
            </a:r>
            <a:r>
              <a:rPr lang="ru-RU"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характер</a:t>
            </a:r>
            <a:r>
              <a:rPr lang="ru-RU" sz="2000" spc="-1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местоположение</a:t>
            </a:r>
            <a:r>
              <a:rPr lang="ru-RU" sz="2000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воспаления</a:t>
            </a:r>
            <a:r>
              <a:rPr lang="ru-RU" sz="2000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spc="-5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мышцах</a:t>
            </a:r>
          </a:p>
          <a:p>
            <a:pPr marL="48260">
              <a:lnSpc>
                <a:spcPct val="100000"/>
              </a:lnSpc>
              <a:spcBef>
                <a:spcPts val="40"/>
              </a:spcBef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">
              <a:lnSpc>
                <a:spcPts val="1910"/>
              </a:lnSpc>
            </a:pPr>
            <a:r>
              <a:rPr lang="ru-RU" sz="2000" b="1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spc="-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spc="-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b="1" spc="-9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9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spc="-9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b="1" spc="-1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spc="-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b="1" spc="-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sz="2000" b="1" spc="-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ных</a:t>
            </a:r>
            <a:r>
              <a:rPr lang="ru-RU" sz="2000" b="1" spc="-9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</a:t>
            </a:r>
            <a:r>
              <a:rPr lang="ru-RU" sz="2000" b="1" spc="-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spc="-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spc="-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spc="-9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2000" b="1" spc="-1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</a:t>
            </a:r>
          </a:p>
          <a:p>
            <a:pPr marL="60960">
              <a:lnSpc>
                <a:spcPts val="1910"/>
              </a:lnSpc>
            </a:pPr>
            <a:r>
              <a:rPr lang="ru-RU" sz="2000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Умная</a:t>
            </a:r>
            <a:r>
              <a:rPr lang="ru-RU" sz="2000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одежда</a:t>
            </a:r>
            <a:r>
              <a:rPr lang="ru-RU" sz="2000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проводит</a:t>
            </a:r>
            <a:r>
              <a:rPr lang="ru-RU" sz="2000" spc="-1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мониторинг</a:t>
            </a:r>
            <a:r>
              <a:rPr lang="ru-RU" sz="20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мышечной</a:t>
            </a:r>
            <a:r>
              <a:rPr lang="ru-RU"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активности</a:t>
            </a:r>
            <a:r>
              <a:rPr lang="ru-RU"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спортсмена</a:t>
            </a:r>
            <a:r>
              <a:rPr lang="ru-RU" sz="2000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процессе </a:t>
            </a:r>
            <a:r>
              <a:rPr lang="ru-RU" sz="20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тренировки.</a:t>
            </a:r>
          </a:p>
          <a:p>
            <a:pPr marL="60960" marR="332105">
              <a:lnSpc>
                <a:spcPts val="1900"/>
              </a:lnSpc>
              <a:spcBef>
                <a:spcPts val="65"/>
              </a:spcBef>
            </a:pPr>
            <a:r>
              <a:rPr lang="ru-RU" sz="2000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0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позволяет </a:t>
            </a:r>
            <a:r>
              <a:rPr lang="ru-RU" sz="2000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получить </a:t>
            </a:r>
            <a:r>
              <a:rPr lang="ru-RU" sz="2000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sz="2000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точные </a:t>
            </a:r>
            <a:r>
              <a:rPr lang="ru-RU" sz="20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данные </a:t>
            </a:r>
            <a:r>
              <a:rPr lang="ru-RU" sz="2000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</a:t>
            </a:r>
            <a:r>
              <a:rPr lang="ru-RU" sz="2000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испытываемых </a:t>
            </a:r>
            <a:r>
              <a:rPr lang="ru-RU" sz="2000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спортсменом </a:t>
            </a:r>
            <a:r>
              <a:rPr lang="ru-RU" sz="2000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нагрузках</a:t>
            </a:r>
            <a:r>
              <a:rPr lang="ru-RU"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скорректировать</a:t>
            </a:r>
            <a:r>
              <a:rPr lang="ru-RU" sz="2000" spc="-1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тренировку</a:t>
            </a:r>
            <a:r>
              <a:rPr lang="ru-RU"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sz="2000" spc="-1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предотвращения</a:t>
            </a:r>
            <a:r>
              <a:rPr lang="ru-RU" sz="2000" spc="-1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получения</a:t>
            </a:r>
            <a:r>
              <a:rPr lang="ru-RU" sz="2000" spc="-1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травм </a:t>
            </a:r>
            <a:r>
              <a:rPr lang="ru-RU" sz="2000" spc="-5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</a:t>
            </a:r>
            <a:r>
              <a:rPr lang="ru-RU" sz="20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20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spc="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узк</a:t>
            </a:r>
            <a:r>
              <a:rPr lang="ru-RU" sz="2000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</a:t>
            </a:r>
            <a:r>
              <a:rPr lang="ru-RU" sz="2000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</a:t>
            </a:r>
            <a:r>
              <a:rPr lang="ru-RU" sz="20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spc="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20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000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2000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362" y="1318867"/>
            <a:ext cx="676715" cy="6706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484" y="3179463"/>
            <a:ext cx="676715" cy="676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360" y="4875899"/>
            <a:ext cx="676715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3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9"/>
    </mc:Choice>
    <mc:Fallback xmlns="">
      <p:transition spd="slow" advTm="2959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9C3942-CE5F-4CF6-A5D4-F9A925FDC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50D25-695E-41D8-9C9F-E23F68208CF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2"/>
          <p:cNvSpPr>
            <a:spLocks noGrp="1"/>
          </p:cNvSpPr>
          <p:nvPr>
            <p:ph type="title"/>
          </p:nvPr>
        </p:nvSpPr>
        <p:spPr>
          <a:xfrm>
            <a:off x="1676400" y="156120"/>
            <a:ext cx="10515600" cy="566692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all" dirty="0" smtClean="0">
                <a:latin typeface="Times New Roman" pitchFamily="18" charset="0"/>
                <a:cs typeface="Times New Roman" pitchFamily="18" charset="0"/>
              </a:rPr>
              <a:t>«Умная» одежда в диагностике и реабилитации</a:t>
            </a:r>
            <a:endParaRPr lang="ru-RU" sz="2400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02228" y="1152907"/>
            <a:ext cx="102804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00" indent="-228600">
              <a:buFontTx/>
              <a:buAutoNum type="arabicPeriod"/>
              <a:tabLst>
                <a:tab pos="241300" algn="l"/>
              </a:tabLst>
            </a:pPr>
            <a:r>
              <a:rPr lang="ru-RU" sz="2400" b="1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Измерение</a:t>
            </a:r>
            <a:r>
              <a:rPr lang="ru-RU" sz="2400" b="1" spc="-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силы мышц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38125" marR="5715"/>
            <a:r>
              <a:rPr lang="ru-RU" sz="2400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Травмы </a:t>
            </a:r>
            <a:r>
              <a:rPr lang="ru-RU" sz="24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мышц </a:t>
            </a:r>
            <a:r>
              <a:rPr lang="ru-RU" sz="24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могут </a:t>
            </a:r>
            <a:r>
              <a:rPr lang="ru-RU" sz="2400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приводить </a:t>
            </a:r>
            <a:r>
              <a:rPr lang="ru-RU" sz="2400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уменьшению </a:t>
            </a:r>
            <a:r>
              <a:rPr lang="ru-RU" sz="2400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силы мышц. </a:t>
            </a:r>
            <a:r>
              <a:rPr lang="ru-RU" sz="24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Путем </a:t>
            </a:r>
            <a:r>
              <a:rPr lang="ru-RU" sz="24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мониторинга </a:t>
            </a:r>
            <a:r>
              <a:rPr lang="ru-RU" sz="2400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силы </a:t>
            </a:r>
            <a:r>
              <a:rPr lang="ru-RU" sz="24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4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ная</a:t>
            </a:r>
            <a:r>
              <a:rPr lang="ru-RU" sz="2400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одежда </a:t>
            </a:r>
            <a:r>
              <a:rPr lang="ru-RU" sz="24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помогает оценить </a:t>
            </a:r>
            <a:r>
              <a:rPr lang="ru-RU" sz="24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степень </a:t>
            </a:r>
            <a:r>
              <a:rPr lang="ru-RU" sz="2400" spc="35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травмированности</a:t>
            </a:r>
            <a:r>
              <a:rPr lang="ru-RU" sz="2400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мышц </a:t>
            </a:r>
            <a:r>
              <a:rPr lang="ru-RU" sz="2400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отследить </a:t>
            </a:r>
            <a:r>
              <a:rPr lang="ru-RU" sz="2400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прогресс </a:t>
            </a:r>
            <a:r>
              <a:rPr lang="ru-RU" sz="24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sz="2400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время </a:t>
            </a:r>
            <a:r>
              <a:rPr lang="ru-RU" sz="2400" spc="-5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реабилитации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38125" indent="-225425">
              <a:buFontTx/>
              <a:buAutoNum type="arabicPeriod" startAt="2"/>
              <a:tabLst>
                <a:tab pos="238125" algn="l"/>
              </a:tabLst>
            </a:pPr>
            <a:r>
              <a:rPr lang="ru-RU" sz="2400" b="1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Измерение</a:t>
            </a:r>
            <a:r>
              <a:rPr lang="ru-RU" sz="2400" b="1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электрической</a:t>
            </a:r>
            <a:r>
              <a:rPr lang="ru-RU" sz="2400" b="1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активности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38125" marR="5080"/>
            <a:r>
              <a:rPr lang="ru-RU" sz="2400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Умная </a:t>
            </a:r>
            <a:r>
              <a:rPr lang="ru-RU" sz="2400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одежда оснащена </a:t>
            </a:r>
            <a:r>
              <a:rPr lang="ru-RU" sz="24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датчиками </a:t>
            </a:r>
            <a:r>
              <a:rPr lang="ru-RU" sz="24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ЭМГ </a:t>
            </a:r>
            <a:r>
              <a:rPr lang="ru-RU" sz="2400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(электромиографии), </a:t>
            </a:r>
            <a:r>
              <a:rPr lang="ru-RU" sz="2400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они </a:t>
            </a:r>
            <a:r>
              <a:rPr lang="ru-RU" sz="24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измеряют </a:t>
            </a:r>
            <a:r>
              <a:rPr lang="ru-RU" sz="24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электрическую </a:t>
            </a:r>
            <a:r>
              <a:rPr lang="ru-RU" sz="24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активность</a:t>
            </a:r>
            <a:r>
              <a:rPr lang="ru-RU" sz="24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мышц.</a:t>
            </a:r>
            <a:r>
              <a:rPr lang="ru-RU" sz="24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Травмирование</a:t>
            </a:r>
            <a:r>
              <a:rPr lang="ru-RU" sz="24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мышц</a:t>
            </a:r>
            <a:r>
              <a:rPr lang="ru-RU" sz="2400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может</a:t>
            </a:r>
            <a:r>
              <a:rPr lang="ru-RU" sz="2400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изменить</a:t>
            </a:r>
            <a:r>
              <a:rPr lang="ru-RU" sz="24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электрическую</a:t>
            </a:r>
            <a:r>
              <a:rPr lang="ru-RU" sz="24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активность,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датчики</a:t>
            </a:r>
            <a:r>
              <a:rPr lang="ru-RU" sz="24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ЭМГ</a:t>
            </a:r>
            <a:r>
              <a:rPr lang="ru-RU" sz="2400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помогают</a:t>
            </a:r>
            <a:r>
              <a:rPr lang="ru-RU" sz="24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обнаружить</a:t>
            </a:r>
            <a:r>
              <a:rPr lang="ru-RU" sz="24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эти</a:t>
            </a:r>
            <a:r>
              <a:rPr lang="ru-RU" sz="24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изменения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38125" indent="-225425">
              <a:buFontTx/>
              <a:buAutoNum type="arabicPeriod" startAt="3"/>
              <a:tabLst>
                <a:tab pos="238125" algn="l"/>
              </a:tabLst>
            </a:pPr>
            <a:r>
              <a:rPr lang="ru-RU" sz="2400" b="1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Измерение</a:t>
            </a:r>
            <a:r>
              <a:rPr lang="ru-RU" sz="2400" b="1" spc="-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движения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38125" marR="1257300"/>
            <a:r>
              <a:rPr lang="ru-RU" sz="2400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2400" spc="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ru-RU" sz="2400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sz="24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sz="24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4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</a:t>
            </a:r>
            <a:r>
              <a:rPr lang="ru-RU" sz="2400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400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4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z="24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lang="ru-RU" sz="2400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9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</a:t>
            </a:r>
            <a:r>
              <a:rPr lang="ru-RU" sz="24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z="2400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</a:t>
            </a:r>
            <a:r>
              <a:rPr lang="ru-RU" sz="2400" spc="9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</a:t>
            </a:r>
            <a:r>
              <a:rPr lang="ru-RU" sz="24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2400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400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sz="24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z="24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400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4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400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</a:t>
            </a:r>
            <a:r>
              <a:rPr lang="ru-RU" sz="2400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400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sz="24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lang="ru-RU" sz="2400" spc="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24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2400" spc="-1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spc="4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Травмирование</a:t>
            </a:r>
            <a:r>
              <a:rPr lang="ru-RU" sz="2400" spc="-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6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мышц</a:t>
            </a:r>
            <a:r>
              <a:rPr lang="ru-RU" sz="2400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приводит</a:t>
            </a:r>
            <a:r>
              <a:rPr lang="ru-RU" sz="2400" spc="-1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изменениям</a:t>
            </a:r>
            <a:r>
              <a:rPr lang="ru-RU" sz="24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движении</a:t>
            </a:r>
            <a:r>
              <a:rPr lang="ru-RU" sz="24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ru-RU" sz="24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активности</a:t>
            </a:r>
            <a:r>
              <a:rPr lang="ru-RU" sz="24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2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мышц.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38125">
              <a:tabLst>
                <a:tab pos="1162050" algn="l"/>
                <a:tab pos="2844800" algn="l"/>
                <a:tab pos="3564254" algn="l"/>
                <a:tab pos="5036185" algn="l"/>
                <a:tab pos="5949315" algn="l"/>
                <a:tab pos="7014209" algn="l"/>
                <a:tab pos="7954645" algn="l"/>
                <a:tab pos="9476740" algn="l"/>
              </a:tabLst>
            </a:pPr>
            <a:r>
              <a:rPr lang="ru-RU" sz="24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400" spc="-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4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400" spc="1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9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</a:t>
            </a:r>
            <a:r>
              <a:rPr lang="ru-RU" sz="2400" spc="5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4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spc="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spc="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</a:t>
            </a:r>
            <a:r>
              <a:rPr lang="ru-RU" sz="2400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400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2400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400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</a:t>
            </a:r>
            <a:r>
              <a:rPr lang="ru-RU" sz="2400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</a:t>
            </a:r>
            <a:r>
              <a:rPr lang="ru-RU" sz="2400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400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spc="7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4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spc="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4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z="24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spc="-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9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</a:t>
            </a:r>
            <a:r>
              <a:rPr lang="ru-RU" sz="24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z="2400" spc="-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4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spc="4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spc="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4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4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ля</a:t>
            </a:r>
            <a:r>
              <a:rPr lang="ru-RU" sz="2400" spc="3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ть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spc="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</a:t>
            </a:r>
            <a:r>
              <a:rPr lang="ru-RU" sz="2400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spc="-1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2400" spc="7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spc="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воспалительного</a:t>
            </a:r>
            <a:r>
              <a:rPr lang="ru-RU" sz="24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процесса</a:t>
            </a:r>
            <a:r>
              <a:rPr lang="ru-RU" sz="2400" spc="-13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spc="-14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мышцах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7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9"/>
    </mc:Choice>
    <mc:Fallback xmlns="">
      <p:transition spd="slow" advTm="2959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B72D791-1FFF-49F2-891F-534090125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7" y="21933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b="1" i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9C3942-CE5F-4CF6-A5D4-F9A925FDC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50D25-695E-41D8-9C9F-E23F68208CF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34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9"/>
    </mc:Choice>
    <mc:Fallback xmlns="">
      <p:transition spd="slow" advTm="295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"/>
          <p:cNvSpPr/>
          <p:nvPr/>
        </p:nvSpPr>
        <p:spPr>
          <a:xfrm>
            <a:off x="2491543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latin typeface="Montserrat" panose="00000500000000000000" pitchFamily="2" charset="-52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2491543" y="363793"/>
            <a:ext cx="882588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Segoe UI"/>
                <a:ea typeface="+mj-ea"/>
                <a:cs typeface="Segoe UI"/>
              </a:defRPr>
            </a:lvl1pPr>
          </a:lstStyle>
          <a:p>
            <a:pPr algn="ctr"/>
            <a:r>
              <a:rPr lang="ru-RU" sz="3200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Решение</a:t>
            </a:r>
            <a:endParaRPr lang="ru-RU" sz="3200" cap="al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5" descr="D:\%D0%9C%D0%BE%D0%B8 %D0%B4%D0%BE%D0%BA%D1%83%D0%BC%D0%B5%D0%BD%D1%82%D1%8B\%D0%97%D0%B0%D0%B3%D1%80%D1%83%D0%B7%D0%BA%D0%B8\%D1%81%D0%B8%D1%81%D1%82%D0%B5%D0%BC%D0%B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8" descr="D:\%D0%9C%D0%BE%D0%B8 %D0%B4%D0%BE%D0%BA%D1%83%D0%BC%D0%B5%D0%BD%D1%82%D1%8B\%D0%97%D0%B0%D0%B3%D1%80%D1%83%D0%B7%D0%BA%D0%B8\%D1%81%D0%B8%D1%81%D1%82%D0%B5%D0%BC%D0%B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10" descr="D:\%D0%9C%D0%BE%D0%B8 %D0%B4%D0%BE%D0%BA%D1%83%D0%BC%D0%B5%D0%BD%D1%82%D1%8B\%D0%97%D0%B0%D0%B3%D1%80%D1%83%D0%B7%D0%BA%D0%B8\%D1%81%D0%B8%D1%81%D1%82%D0%B5%D0%BC%D0%B0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69343" y="2294950"/>
            <a:ext cx="6832600" cy="29633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февраля 2022 года – открытие научно-практического центра дистанционной медицины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90"/>
    </mc:Choice>
    <mc:Fallback xmlns="">
      <p:transition spd="slow" advTm="8739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Google Shape;61;p14"/>
          <p:cNvGraphicFramePr/>
          <p:nvPr>
            <p:extLst>
              <p:ext uri="{D42A27DB-BD31-4B8C-83A1-F6EECF244321}">
                <p14:modId xmlns:p14="http://schemas.microsoft.com/office/powerpoint/2010/main" val="3447343957"/>
              </p:ext>
            </p:extLst>
          </p:nvPr>
        </p:nvGraphicFramePr>
        <p:xfrm>
          <a:off x="176892" y="1018560"/>
          <a:ext cx="11743559" cy="586483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54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4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7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252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Вид медицинской</a:t>
                      </a:r>
                      <a:r>
                        <a:rPr lang="ru" sz="20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помощи</a:t>
                      </a:r>
                      <a:endParaRPr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  <a:r>
                        <a:rPr lang="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оказанной помощи </a:t>
                      </a:r>
                      <a:r>
                        <a:rPr lang="ru" sz="2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</a:t>
                      </a:r>
                      <a:r>
                        <a:rPr lang="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г.</a:t>
                      </a:r>
                      <a:endParaRPr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оказанной помощи за 2022 г.</a:t>
                      </a: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Рост</a:t>
                      </a: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17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ФТМС </a:t>
                      </a:r>
                      <a:r>
                        <a:rPr lang="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«врач-врач»</a:t>
                      </a:r>
                      <a:endParaRPr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181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231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28%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517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ЕМИАС «врач-врач»</a:t>
                      </a:r>
                      <a:endParaRPr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392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2,9 раз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991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Амбулаторный телепатронаж</a:t>
                      </a:r>
                      <a:endParaRPr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6602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r>
                        <a:rPr lang="ru-RU" sz="20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раз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25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Послеоперационный телепатронаж</a:t>
                      </a:r>
                      <a:endParaRPr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284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909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Фаст-трек</a:t>
                      </a:r>
                      <a:endParaRPr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987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25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Дистанционное диспансерное наблюдение</a:t>
                      </a:r>
                      <a:endParaRPr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8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336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8496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раз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Прямоугольник 2"/>
          <p:cNvSpPr/>
          <p:nvPr/>
        </p:nvSpPr>
        <p:spPr>
          <a:xfrm>
            <a:off x="2491542" y="172305"/>
            <a:ext cx="9700458" cy="774751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Телемедицинские консультации</a:t>
            </a:r>
            <a:endParaRPr lang="ru-RU" sz="3200" b="1" cap="al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25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"/>
          <p:cNvSpPr/>
          <p:nvPr/>
        </p:nvSpPr>
        <p:spPr>
          <a:xfrm>
            <a:off x="2491543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latin typeface="Montserrat" panose="00000500000000000000" pitchFamily="2" charset="-52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2491543" y="363793"/>
            <a:ext cx="882588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Segoe UI"/>
                <a:ea typeface="+mj-ea"/>
                <a:cs typeface="Segoe UI"/>
              </a:defRPr>
            </a:lvl1pPr>
          </a:lstStyle>
          <a:p>
            <a:pPr algn="ctr"/>
            <a:r>
              <a:rPr lang="ru-RU" sz="3200" cap="all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Телемониторинг</a:t>
            </a:r>
            <a:endParaRPr lang="ru-RU" sz="3200" cap="al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BB8281B-31C0-BD7C-3817-09338FA0D65B}"/>
              </a:ext>
            </a:extLst>
          </p:cNvPr>
          <p:cNvSpPr txBox="1"/>
          <p:nvPr/>
        </p:nvSpPr>
        <p:spPr>
          <a:xfrm>
            <a:off x="7657320" y="2594874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3200">
                <a:latin typeface="Montserrat Bold" pitchFamily="2" charset="-52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</a:rPr>
              <a:t>Диабет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55801" y="1642533"/>
            <a:ext cx="7831666" cy="4191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Пилотные проекты по внедрению системы дистанционного мониторинга в лечебных учреждениях регионов: Клиники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СамГМУ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СОККД (г. Самара), РКБ №2 (г. Уфа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Внедрение системы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телемониторинга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системообразующих предприятиях (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Отрадненский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ГПЗ,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Сызранский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НПЗ)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и внедрение системы цифровой диспансеризации и диспансерного наблюдения (на 100 ФАП Самарской области с последующим масштабированием на всю территорию России)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29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09"/>
    </mc:Choice>
    <mc:Fallback xmlns="">
      <p:transition spd="slow" advTm="10800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9399A956-3F7C-4966-BDF0-44D2E77A33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0130603"/>
              </p:ext>
            </p:extLst>
          </p:nvPr>
        </p:nvGraphicFramePr>
        <p:xfrm>
          <a:off x="4065960" y="1816469"/>
          <a:ext cx="7612234" cy="3884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56A7620-3D7C-45A3-9722-2647F0934E2F}"/>
              </a:ext>
            </a:extLst>
          </p:cNvPr>
          <p:cNvSpPr/>
          <p:nvPr/>
        </p:nvSpPr>
        <p:spPr>
          <a:xfrm>
            <a:off x="108071" y="3314693"/>
            <a:ext cx="2934789" cy="106914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Госпитализация </a:t>
            </a:r>
            <a:endParaRPr lang="ru-RU" sz="2400" dirty="0"/>
          </a:p>
        </p:txBody>
      </p:sp>
      <p:sp>
        <p:nvSpPr>
          <p:cNvPr id="7" name="Левая фигурная скобка 6">
            <a:extLst>
              <a:ext uri="{FF2B5EF4-FFF2-40B4-BE49-F238E27FC236}">
                <a16:creationId xmlns:a16="http://schemas.microsoft.com/office/drawing/2014/main" id="{C722CFDB-EB35-4342-988A-459819E09D8A}"/>
              </a:ext>
            </a:extLst>
          </p:cNvPr>
          <p:cNvSpPr/>
          <p:nvPr/>
        </p:nvSpPr>
        <p:spPr>
          <a:xfrm>
            <a:off x="3067777" y="2402928"/>
            <a:ext cx="806517" cy="2769302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85E3EE-981F-4131-931A-583F7BE0172E}"/>
              </a:ext>
            </a:extLst>
          </p:cNvPr>
          <p:cNvSpPr txBox="1"/>
          <p:nvPr/>
        </p:nvSpPr>
        <p:spPr>
          <a:xfrm rot="16200000">
            <a:off x="3183202" y="3587588"/>
            <a:ext cx="1007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Отбор</a:t>
            </a:r>
            <a:endParaRPr lang="ru-RU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6A69C7-444D-4C3F-B95A-14F23161AD04}"/>
              </a:ext>
            </a:extLst>
          </p:cNvPr>
          <p:cNvSpPr txBox="1"/>
          <p:nvPr/>
        </p:nvSpPr>
        <p:spPr>
          <a:xfrm>
            <a:off x="3429841" y="1186835"/>
            <a:ext cx="7209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Группа 1. Срок госпитализации 14 дней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5FE0C2-CDF7-412F-8B6C-92F9848A18C5}"/>
              </a:ext>
            </a:extLst>
          </p:cNvPr>
          <p:cNvSpPr txBox="1"/>
          <p:nvPr/>
        </p:nvSpPr>
        <p:spPr>
          <a:xfrm>
            <a:off x="2614618" y="5515635"/>
            <a:ext cx="7850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Группа 2. Срок госпитализации 72-96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часов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DB2A39-9DD6-4468-953C-1165E65946AA}"/>
              </a:ext>
            </a:extLst>
          </p:cNvPr>
          <p:cNvSpPr txBox="1"/>
          <p:nvPr/>
        </p:nvSpPr>
        <p:spPr>
          <a:xfrm>
            <a:off x="10495280" y="2509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C0F8A3B2-74A6-4EFB-86E3-731F4B324326}"/>
              </a:ext>
            </a:extLst>
          </p:cNvPr>
          <p:cNvCxnSpPr/>
          <p:nvPr/>
        </p:nvCxnSpPr>
        <p:spPr>
          <a:xfrm>
            <a:off x="3593756" y="6509144"/>
            <a:ext cx="7257858" cy="0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DD9DAF5-58A3-4764-A629-9925B27C076B}"/>
              </a:ext>
            </a:extLst>
          </p:cNvPr>
          <p:cNvSpPr txBox="1"/>
          <p:nvPr/>
        </p:nvSpPr>
        <p:spPr>
          <a:xfrm>
            <a:off x="3480036" y="6017790"/>
            <a:ext cx="58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V1</a:t>
            </a:r>
            <a:endParaRPr lang="ru-RU" sz="2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16A6EC-932E-446A-9C47-B13204DC74E7}"/>
              </a:ext>
            </a:extLst>
          </p:cNvPr>
          <p:cNvSpPr txBox="1"/>
          <p:nvPr/>
        </p:nvSpPr>
        <p:spPr>
          <a:xfrm>
            <a:off x="5622969" y="6055611"/>
            <a:ext cx="58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</a:t>
            </a:r>
            <a:r>
              <a:rPr lang="ru-RU" sz="2400" b="1" dirty="0"/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245B7A-5239-4652-9CAD-06BC40D78382}"/>
              </a:ext>
            </a:extLst>
          </p:cNvPr>
          <p:cNvSpPr txBox="1"/>
          <p:nvPr/>
        </p:nvSpPr>
        <p:spPr>
          <a:xfrm>
            <a:off x="8141868" y="6028842"/>
            <a:ext cx="58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</a:t>
            </a:r>
            <a:r>
              <a:rPr lang="ru-RU" sz="2400" b="1" dirty="0"/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A52FD2-EDB3-4EF1-8CB6-7915BCF0CF8A}"/>
              </a:ext>
            </a:extLst>
          </p:cNvPr>
          <p:cNvSpPr txBox="1"/>
          <p:nvPr/>
        </p:nvSpPr>
        <p:spPr>
          <a:xfrm>
            <a:off x="10482658" y="6027003"/>
            <a:ext cx="58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</a:t>
            </a:r>
            <a:r>
              <a:rPr lang="ru-RU" sz="2400" b="1" dirty="0"/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4A7BEB-CDC9-4935-8B8B-98E3DFDAA418}"/>
              </a:ext>
            </a:extLst>
          </p:cNvPr>
          <p:cNvSpPr txBox="1"/>
          <p:nvPr/>
        </p:nvSpPr>
        <p:spPr>
          <a:xfrm>
            <a:off x="5729822" y="649725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-7</a:t>
            </a:r>
            <a:endParaRPr lang="ru-RU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7751D1-BDAD-4A07-AEAF-78451F6461A6}"/>
              </a:ext>
            </a:extLst>
          </p:cNvPr>
          <p:cNvSpPr txBox="1"/>
          <p:nvPr/>
        </p:nvSpPr>
        <p:spPr>
          <a:xfrm>
            <a:off x="3476913" y="6479455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-14 </a:t>
            </a:r>
            <a:endParaRPr lang="ru-RU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096120-F364-4901-B693-060D9B49802D}"/>
              </a:ext>
            </a:extLst>
          </p:cNvPr>
          <p:cNvSpPr txBox="1"/>
          <p:nvPr/>
        </p:nvSpPr>
        <p:spPr>
          <a:xfrm>
            <a:off x="10474960" y="6482461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+14</a:t>
            </a:r>
            <a:endParaRPr lang="ru-RU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194854-E568-4D7C-BDE1-3A7D59801731}"/>
              </a:ext>
            </a:extLst>
          </p:cNvPr>
          <p:cNvSpPr txBox="1"/>
          <p:nvPr/>
        </p:nvSpPr>
        <p:spPr>
          <a:xfrm>
            <a:off x="8226279" y="6515069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+7</a:t>
            </a:r>
            <a:endParaRPr lang="ru-RU" b="1" dirty="0"/>
          </a:p>
        </p:txBody>
      </p:sp>
      <p:sp>
        <p:nvSpPr>
          <p:cNvPr id="31" name="Прямоугольник 2"/>
          <p:cNvSpPr/>
          <p:nvPr/>
        </p:nvSpPr>
        <p:spPr>
          <a:xfrm>
            <a:off x="2492878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cap="all" dirty="0" smtClean="0">
                <a:latin typeface="Times New Roman" pitchFamily="18" charset="0"/>
                <a:cs typeface="Times New Roman" pitchFamily="18" charset="0"/>
              </a:rPr>
              <a:t>Технология Фаст-трек в ортопедии</a:t>
            </a:r>
            <a:endParaRPr lang="ru-RU" sz="3200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D9DAF5-58A3-4764-A629-9925B27C076B}"/>
              </a:ext>
            </a:extLst>
          </p:cNvPr>
          <p:cNvSpPr txBox="1"/>
          <p:nvPr/>
        </p:nvSpPr>
        <p:spPr>
          <a:xfrm>
            <a:off x="6929723" y="6053404"/>
            <a:ext cx="58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</a:t>
            </a:r>
            <a:endParaRPr lang="ru-RU" sz="24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4A7BEB-CDC9-4935-8B8B-98E3DFDAA418}"/>
              </a:ext>
            </a:extLst>
          </p:cNvPr>
          <p:cNvSpPr txBox="1"/>
          <p:nvPr/>
        </p:nvSpPr>
        <p:spPr>
          <a:xfrm>
            <a:off x="6996242" y="65236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6029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D4D7F6-F2A0-4EA0-954B-1E82AFEF6A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2822346"/>
            <a:ext cx="1789485" cy="1537252"/>
          </a:xfrm>
          <a:prstGeom prst="rect">
            <a:avLst/>
          </a:prstGeom>
        </p:spPr>
      </p:pic>
      <p:sp>
        <p:nvSpPr>
          <p:cNvPr id="11" name="Прямоугольник 2"/>
          <p:cNvSpPr/>
          <p:nvPr/>
        </p:nvSpPr>
        <p:spPr>
          <a:xfrm>
            <a:off x="1803400" y="283142"/>
            <a:ext cx="10389936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all" dirty="0" smtClean="0"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sz="2400" b="1" cap="all" dirty="0" err="1" smtClean="0">
                <a:latin typeface="Times New Roman" pitchFamily="18" charset="0"/>
                <a:cs typeface="Times New Roman" pitchFamily="18" charset="0"/>
              </a:rPr>
              <a:t>телереабилитации</a:t>
            </a:r>
            <a:r>
              <a:rPr lang="ru-RU" sz="2400" b="1" cap="all" dirty="0" smtClean="0">
                <a:latin typeface="Times New Roman" pitchFamily="18" charset="0"/>
                <a:cs typeface="Times New Roman" pitchFamily="18" charset="0"/>
              </a:rPr>
              <a:t> на дому</a:t>
            </a:r>
            <a:endParaRPr lang="ru-RU" sz="2400" b="1" cap="all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Прямая со стрелкой 2"/>
          <p:cNvCxnSpPr>
            <a:stCxn id="8" idx="3"/>
            <a:endCxn id="1026" idx="1"/>
          </p:cNvCxnSpPr>
          <p:nvPr/>
        </p:nvCxnSpPr>
        <p:spPr>
          <a:xfrm flipV="1">
            <a:off x="1921565" y="2342633"/>
            <a:ext cx="5698436" cy="12483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>
            <a:stCxn id="8" idx="3"/>
          </p:cNvCxnSpPr>
          <p:nvPr/>
        </p:nvCxnSpPr>
        <p:spPr>
          <a:xfrm>
            <a:off x="1921565" y="3590972"/>
            <a:ext cx="5698435" cy="15821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993798"/>
            <a:ext cx="3251200" cy="2697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490" y="1047769"/>
            <a:ext cx="1713780" cy="175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https://evercare.ru/sites/default/files/IMG_47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3805116"/>
            <a:ext cx="3251200" cy="273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www.radnews.ru/wp-content/uploads/2018/04/Interne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294" y="4682067"/>
            <a:ext cx="1970977" cy="167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79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4"/>
          <p:cNvGrpSpPr/>
          <p:nvPr/>
        </p:nvGrpSpPr>
        <p:grpSpPr>
          <a:xfrm>
            <a:off x="909022" y="2639613"/>
            <a:ext cx="1155065" cy="3052445"/>
            <a:chOff x="975795" y="2515759"/>
            <a:chExt cx="1155065" cy="3052445"/>
          </a:xfrm>
        </p:grpSpPr>
        <p:pic>
          <p:nvPicPr>
            <p:cNvPr id="4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795" y="2515759"/>
              <a:ext cx="1154756" cy="3052303"/>
            </a:xfrm>
            <a:prstGeom prst="rect">
              <a:avLst/>
            </a:prstGeom>
          </p:spPr>
        </p:pic>
        <p:sp>
          <p:nvSpPr>
            <p:cNvPr id="5" name="object 6"/>
            <p:cNvSpPr/>
            <p:nvPr/>
          </p:nvSpPr>
          <p:spPr>
            <a:xfrm>
              <a:off x="1622424" y="3729227"/>
              <a:ext cx="261620" cy="619125"/>
            </a:xfrm>
            <a:custGeom>
              <a:avLst/>
              <a:gdLst/>
              <a:ahLst/>
              <a:cxnLst/>
              <a:rect l="l" t="t" r="r" b="b"/>
              <a:pathLst>
                <a:path w="261619" h="619125">
                  <a:moveTo>
                    <a:pt x="23113" y="0"/>
                  </a:moveTo>
                  <a:lnTo>
                    <a:pt x="70811" y="18478"/>
                  </a:lnTo>
                  <a:lnTo>
                    <a:pt x="113992" y="42596"/>
                  </a:lnTo>
                  <a:lnTo>
                    <a:pt x="152317" y="71719"/>
                  </a:lnTo>
                  <a:lnTo>
                    <a:pt x="185445" y="105215"/>
                  </a:lnTo>
                  <a:lnTo>
                    <a:pt x="213035" y="142451"/>
                  </a:lnTo>
                  <a:lnTo>
                    <a:pt x="234746" y="182794"/>
                  </a:lnTo>
                  <a:lnTo>
                    <a:pt x="250239" y="225609"/>
                  </a:lnTo>
                  <a:lnTo>
                    <a:pt x="259171" y="270265"/>
                  </a:lnTo>
                  <a:lnTo>
                    <a:pt x="261204" y="316127"/>
                  </a:lnTo>
                  <a:lnTo>
                    <a:pt x="255995" y="362563"/>
                  </a:lnTo>
                  <a:lnTo>
                    <a:pt x="243205" y="408940"/>
                  </a:lnTo>
                  <a:lnTo>
                    <a:pt x="223888" y="451766"/>
                  </a:lnTo>
                  <a:lnTo>
                    <a:pt x="198521" y="491105"/>
                  </a:lnTo>
                  <a:lnTo>
                    <a:pt x="167650" y="526485"/>
                  </a:lnTo>
                  <a:lnTo>
                    <a:pt x="131818" y="557435"/>
                  </a:lnTo>
                  <a:lnTo>
                    <a:pt x="91569" y="583485"/>
                  </a:lnTo>
                  <a:lnTo>
                    <a:pt x="47448" y="604163"/>
                  </a:lnTo>
                  <a:lnTo>
                    <a:pt x="0" y="618998"/>
                  </a:lnTo>
                </a:path>
              </a:pathLst>
            </a:custGeom>
            <a:ln w="1828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400" smtClean="0">
                <a:solidFill>
                  <a:prstClr val="black"/>
                </a:solidFill>
              </a:endParaRPr>
            </a:p>
          </p:txBody>
        </p:sp>
        <p:sp>
          <p:nvSpPr>
            <p:cNvPr id="6" name="object 7"/>
            <p:cNvSpPr/>
            <p:nvPr/>
          </p:nvSpPr>
          <p:spPr>
            <a:xfrm>
              <a:off x="1537715" y="3162300"/>
              <a:ext cx="283845" cy="1550670"/>
            </a:xfrm>
            <a:custGeom>
              <a:avLst/>
              <a:gdLst/>
              <a:ahLst/>
              <a:cxnLst/>
              <a:rect l="l" t="t" r="r" b="b"/>
              <a:pathLst>
                <a:path w="283844" h="1550670">
                  <a:moveTo>
                    <a:pt x="0" y="841248"/>
                  </a:moveTo>
                  <a:lnTo>
                    <a:pt x="283464" y="0"/>
                  </a:lnTo>
                </a:path>
                <a:path w="283844" h="1550670">
                  <a:moveTo>
                    <a:pt x="174116" y="1550670"/>
                  </a:moveTo>
                  <a:lnTo>
                    <a:pt x="6096" y="832104"/>
                  </a:lnTo>
                </a:path>
              </a:pathLst>
            </a:custGeom>
            <a:ln w="2743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40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7" name="object 8"/>
          <p:cNvSpPr txBox="1">
            <a:spLocks/>
          </p:cNvSpPr>
          <p:nvPr/>
        </p:nvSpPr>
        <p:spPr>
          <a:xfrm>
            <a:off x="815991" y="1489416"/>
            <a:ext cx="10957998" cy="627736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Bef>
                <a:spcPts val="95"/>
              </a:spcBef>
            </a:pPr>
            <a:r>
              <a:rPr lang="ru-RU" sz="2000" b="1" spc="-2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Умный</a:t>
            </a:r>
            <a:r>
              <a:rPr lang="ru-RU" sz="2000" b="1" spc="2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ортез</a:t>
            </a:r>
            <a:r>
              <a:rPr lang="ru-RU" sz="2000" b="1" spc="2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2000" b="1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медицинский</a:t>
            </a:r>
            <a:r>
              <a:rPr lang="ru-RU" sz="2000" b="1" spc="3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пассивный</a:t>
            </a:r>
            <a:r>
              <a:rPr lang="ru-RU" sz="2000" b="1" spc="6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ортез</a:t>
            </a:r>
            <a:r>
              <a:rPr lang="ru-RU" sz="2000" b="1" spc="-1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spc="1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оснащенный</a:t>
            </a:r>
            <a:r>
              <a:rPr lang="ru-RU" sz="2000" b="1" spc="12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датчиками</a:t>
            </a:r>
            <a:r>
              <a:rPr lang="ru-RU" sz="2000" b="1" spc="-2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</a:p>
          <a:p>
            <a:pPr marL="12700"/>
            <a:r>
              <a:rPr lang="ru-RU" sz="2000" b="1" spc="-1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автоматизированного</a:t>
            </a:r>
            <a:r>
              <a:rPr lang="ru-RU" sz="2000" b="1" spc="3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контроля</a:t>
            </a:r>
            <a:r>
              <a:rPr lang="ru-RU" sz="2000" b="1" spc="2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процесса</a:t>
            </a:r>
            <a:r>
              <a:rPr lang="ru-RU" sz="2000" b="1" spc="3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реабилитации</a:t>
            </a:r>
            <a:r>
              <a:rPr lang="ru-RU" sz="2000" b="1" spc="4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spc="1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постоперационный</a:t>
            </a:r>
            <a:r>
              <a:rPr lang="ru-RU" sz="2000" b="1" spc="8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период.</a:t>
            </a:r>
            <a:endParaRPr lang="ru-RU" sz="2000" b="1" spc="-15" dirty="0">
              <a:latin typeface="Calibri"/>
              <a:cs typeface="Calibri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2222963" y="4422466"/>
            <a:ext cx="18040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3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Угол</a:t>
            </a:r>
            <a:r>
              <a:rPr spc="-4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сгиба</a:t>
            </a:r>
          </a:p>
          <a:p>
            <a:pPr marL="12700"/>
            <a:r>
              <a:rPr spc="-1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коленного</a:t>
            </a:r>
            <a:r>
              <a:rPr spc="-7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сустава</a:t>
            </a:r>
            <a:endParaRPr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bject 10"/>
          <p:cNvSpPr/>
          <p:nvPr/>
        </p:nvSpPr>
        <p:spPr>
          <a:xfrm>
            <a:off x="4351432" y="4080315"/>
            <a:ext cx="1164590" cy="563880"/>
          </a:xfrm>
          <a:custGeom>
            <a:avLst/>
            <a:gdLst/>
            <a:ahLst/>
            <a:cxnLst/>
            <a:rect l="l" t="t" r="r" b="b"/>
            <a:pathLst>
              <a:path w="1164589" h="563879">
                <a:moveTo>
                  <a:pt x="0" y="140969"/>
                </a:moveTo>
                <a:lnTo>
                  <a:pt x="882395" y="140969"/>
                </a:lnTo>
                <a:lnTo>
                  <a:pt x="882395" y="0"/>
                </a:lnTo>
                <a:lnTo>
                  <a:pt x="1164336" y="281939"/>
                </a:lnTo>
                <a:lnTo>
                  <a:pt x="882395" y="563879"/>
                </a:lnTo>
                <a:lnTo>
                  <a:pt x="882395" y="422909"/>
                </a:lnTo>
                <a:lnTo>
                  <a:pt x="0" y="422909"/>
                </a:lnTo>
                <a:lnTo>
                  <a:pt x="0" y="140969"/>
                </a:lnTo>
                <a:close/>
              </a:path>
            </a:pathLst>
          </a:custGeom>
          <a:ln w="12192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 sz="1400" smtClean="0">
              <a:solidFill>
                <a:prstClr val="black"/>
              </a:solidFill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5848830" y="3377819"/>
            <a:ext cx="251714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745">
              <a:spcBef>
                <a:spcPts val="100"/>
              </a:spcBef>
            </a:pPr>
            <a:r>
              <a:rPr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ПК,</a:t>
            </a:r>
            <a:r>
              <a:rPr spc="-3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Смартфон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или</a:t>
            </a:r>
            <a:r>
              <a:rPr spc="-3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очки</a:t>
            </a:r>
          </a:p>
          <a:p>
            <a:pPr marL="12700">
              <a:spcBef>
                <a:spcPts val="5"/>
              </a:spcBef>
            </a:pPr>
            <a:r>
              <a:rPr spc="-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дополненной</a:t>
            </a:r>
            <a:r>
              <a:rPr spc="-8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реальности</a:t>
            </a:r>
            <a:endParaRPr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bject 12"/>
          <p:cNvSpPr txBox="1"/>
          <p:nvPr/>
        </p:nvSpPr>
        <p:spPr>
          <a:xfrm>
            <a:off x="2241696" y="2811664"/>
            <a:ext cx="176657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Регистрация</a:t>
            </a:r>
            <a:endParaRPr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/>
            <a:r>
              <a:rPr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активности</a:t>
            </a:r>
            <a:r>
              <a:rPr spc="-8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мышц</a:t>
            </a:r>
          </a:p>
        </p:txBody>
      </p:sp>
      <p:sp>
        <p:nvSpPr>
          <p:cNvPr id="12" name="object 13"/>
          <p:cNvSpPr txBox="1"/>
          <p:nvPr/>
        </p:nvSpPr>
        <p:spPr>
          <a:xfrm>
            <a:off x="2247148" y="3463140"/>
            <a:ext cx="133477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1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сгибателей 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spc="-39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1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spc="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spc="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</a:t>
            </a:r>
            <a:r>
              <a:rPr spc="-2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spc="-3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spc="-1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ле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й</a:t>
            </a:r>
          </a:p>
        </p:txBody>
      </p:sp>
      <p:sp>
        <p:nvSpPr>
          <p:cNvPr id="13" name="object 14"/>
          <p:cNvSpPr txBox="1"/>
          <p:nvPr/>
        </p:nvSpPr>
        <p:spPr>
          <a:xfrm>
            <a:off x="4335123" y="3724495"/>
            <a:ext cx="1059760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pc="-1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</a:t>
            </a:r>
            <a:r>
              <a:rPr spc="-4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pc="-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</a:t>
            </a:r>
            <a:r>
              <a:rPr spc="-1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pc="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endParaRPr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ject 15"/>
          <p:cNvSpPr txBox="1"/>
          <p:nvPr/>
        </p:nvSpPr>
        <p:spPr>
          <a:xfrm>
            <a:off x="5573680" y="4029962"/>
            <a:ext cx="2807335" cy="556563"/>
          </a:xfrm>
          <a:prstGeom prst="rect">
            <a:avLst/>
          </a:prstGeom>
          <a:solidFill>
            <a:srgbClr val="CFD9DF"/>
          </a:solidFill>
          <a:ln w="12192">
            <a:solidFill>
              <a:srgbClr val="617582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 marL="966469" marR="468630" indent="-487680"/>
            <a:r>
              <a:rPr spc="-5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Хранение</a:t>
            </a:r>
            <a:r>
              <a:rPr spc="-5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spc="-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анализ </a:t>
            </a:r>
            <a:r>
              <a:rPr spc="-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сигналов</a:t>
            </a:r>
          </a:p>
        </p:txBody>
      </p:sp>
      <p:sp>
        <p:nvSpPr>
          <p:cNvPr id="15" name="object 16"/>
          <p:cNvSpPr/>
          <p:nvPr/>
        </p:nvSpPr>
        <p:spPr>
          <a:xfrm>
            <a:off x="8438673" y="4029962"/>
            <a:ext cx="722630" cy="563880"/>
          </a:xfrm>
          <a:custGeom>
            <a:avLst/>
            <a:gdLst/>
            <a:ahLst/>
            <a:cxnLst/>
            <a:rect l="l" t="t" r="r" b="b"/>
            <a:pathLst>
              <a:path w="722629" h="563879">
                <a:moveTo>
                  <a:pt x="0" y="140969"/>
                </a:moveTo>
                <a:lnTo>
                  <a:pt x="440435" y="140969"/>
                </a:lnTo>
                <a:lnTo>
                  <a:pt x="440435" y="0"/>
                </a:lnTo>
                <a:lnTo>
                  <a:pt x="722376" y="281939"/>
                </a:lnTo>
                <a:lnTo>
                  <a:pt x="440435" y="563879"/>
                </a:lnTo>
                <a:lnTo>
                  <a:pt x="440435" y="422909"/>
                </a:lnTo>
                <a:lnTo>
                  <a:pt x="0" y="422909"/>
                </a:lnTo>
                <a:lnTo>
                  <a:pt x="0" y="140969"/>
                </a:lnTo>
                <a:close/>
              </a:path>
            </a:pathLst>
          </a:custGeom>
          <a:ln w="12191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 sz="1400" smtClean="0">
              <a:solidFill>
                <a:prstClr val="black"/>
              </a:solidFill>
            </a:endParaRPr>
          </a:p>
        </p:txBody>
      </p:sp>
      <p:sp>
        <p:nvSpPr>
          <p:cNvPr id="16" name="object 17"/>
          <p:cNvSpPr txBox="1"/>
          <p:nvPr/>
        </p:nvSpPr>
        <p:spPr>
          <a:xfrm>
            <a:off x="10310458" y="3377819"/>
            <a:ext cx="93408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spc="-1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spc="-3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spc="-1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ер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spc="-1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</a:t>
            </a:r>
          </a:p>
        </p:txBody>
      </p:sp>
      <p:sp>
        <p:nvSpPr>
          <p:cNvPr id="17" name="object 18"/>
          <p:cNvSpPr txBox="1"/>
          <p:nvPr/>
        </p:nvSpPr>
        <p:spPr>
          <a:xfrm>
            <a:off x="9218961" y="3807331"/>
            <a:ext cx="2807335" cy="911147"/>
          </a:xfrm>
          <a:prstGeom prst="rect">
            <a:avLst/>
          </a:prstGeom>
          <a:solidFill>
            <a:srgbClr val="CFD9DF"/>
          </a:solidFill>
          <a:ln w="12192">
            <a:solidFill>
              <a:srgbClr val="617582"/>
            </a:solidFill>
          </a:ln>
        </p:spPr>
        <p:txBody>
          <a:bodyPr vert="horz" wrap="square" lIns="0" tIns="79375" rIns="0" bIns="0" rtlCol="0">
            <a:spAutoFit/>
          </a:bodyPr>
          <a:lstStyle/>
          <a:p>
            <a:pPr marL="236854" marR="77470" algn="ctr">
              <a:spcBef>
                <a:spcPts val="625"/>
              </a:spcBef>
            </a:pPr>
            <a:r>
              <a:rPr spc="-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Отчет</a:t>
            </a:r>
            <a:r>
              <a:rPr spc="1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врачу</a:t>
            </a:r>
            <a:r>
              <a:rPr spc="1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 </a:t>
            </a:r>
            <a:r>
              <a:rPr spc="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реабилитации 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 </a:t>
            </a:r>
            <a:r>
              <a:rPr spc="-1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период. </a:t>
            </a:r>
            <a:r>
              <a:rPr spc="-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База</a:t>
            </a:r>
            <a:r>
              <a:rPr spc="-2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данных</a:t>
            </a:r>
            <a:r>
              <a:rPr spc="-2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пациентов</a:t>
            </a:r>
            <a:endParaRPr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1064942" y="6033268"/>
            <a:ext cx="311594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spc="-2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основу</a:t>
            </a:r>
            <a:r>
              <a:rPr spc="-5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взят</a:t>
            </a:r>
            <a:r>
              <a:rPr spc="-2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пассивный</a:t>
            </a:r>
            <a:r>
              <a:rPr spc="-3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1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ортез</a:t>
            </a:r>
            <a:endParaRPr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/>
            <a:r>
              <a:rPr spc="-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Orliman</a:t>
            </a:r>
            <a:r>
              <a:rPr spc="-1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5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94260</a:t>
            </a:r>
            <a:endParaRPr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Прямоугольник 2"/>
          <p:cNvSpPr/>
          <p:nvPr/>
        </p:nvSpPr>
        <p:spPr>
          <a:xfrm>
            <a:off x="2491542" y="156235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Центр НТИ </a:t>
            </a:r>
            <a:r>
              <a:rPr lang="ru-RU" sz="2800" b="1" cap="all" dirty="0" err="1" smtClean="0">
                <a:latin typeface="Times New Roman" pitchFamily="18" charset="0"/>
                <a:cs typeface="Times New Roman" pitchFamily="18" charset="0"/>
              </a:rPr>
              <a:t>Хелснет</a:t>
            </a:r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 - «Умный» </a:t>
            </a:r>
            <a:r>
              <a:rPr lang="ru-RU" sz="2800" b="1" cap="all" dirty="0" err="1" smtClean="0">
                <a:latin typeface="Times New Roman" pitchFamily="18" charset="0"/>
                <a:cs typeface="Times New Roman" pitchFamily="18" charset="0"/>
              </a:rPr>
              <a:t>ортез</a:t>
            </a:r>
            <a:endParaRPr lang="ru-RU" sz="2800" b="1" cap="all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05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92508" y="6475577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ourier New"/>
                <a:cs typeface="Courier New"/>
              </a:rPr>
              <a:t>3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1121" y="1236726"/>
            <a:ext cx="10663555" cy="275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Система</a:t>
            </a:r>
            <a:r>
              <a:rPr sz="2000" spc="2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u="heavy" spc="-10" dirty="0"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  <a:latin typeface="Calibri"/>
                <a:cs typeface="Calibri"/>
              </a:rPr>
              <a:t>автоматизирует</a:t>
            </a:r>
            <a:r>
              <a:rPr sz="2000" u="heavy" spc="10" dirty="0"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  <a:latin typeface="Calibri"/>
                <a:cs typeface="Calibri"/>
              </a:rPr>
              <a:t> </a:t>
            </a:r>
            <a:r>
              <a:rPr sz="2000" u="heavy" spc="-5" dirty="0"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  <a:latin typeface="Calibri"/>
                <a:cs typeface="Calibri"/>
              </a:rPr>
              <a:t>реабилитационный процесс</a:t>
            </a:r>
            <a:r>
              <a:rPr sz="2000" u="heavy" spc="45" dirty="0"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C0C0C"/>
                </a:solidFill>
                <a:latin typeface="Calibri"/>
                <a:cs typeface="Calibri"/>
              </a:rPr>
              <a:t>в</a:t>
            </a:r>
            <a:r>
              <a:rPr sz="2000" spc="1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постоперационный</a:t>
            </a:r>
            <a:r>
              <a:rPr sz="200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C0C0C"/>
                </a:solidFill>
                <a:latin typeface="Calibri"/>
                <a:cs typeface="Calibri"/>
              </a:rPr>
              <a:t>период:</a:t>
            </a:r>
            <a:endParaRPr sz="20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sz="2000" dirty="0">
                <a:solidFill>
                  <a:srgbClr val="0C0C0C"/>
                </a:solidFill>
                <a:latin typeface="Calibri"/>
                <a:cs typeface="Calibri"/>
              </a:rPr>
              <a:t>Объективная</a:t>
            </a:r>
            <a:r>
              <a:rPr sz="2000" spc="-2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C0C0C"/>
                </a:solidFill>
                <a:latin typeface="Calibri"/>
                <a:cs typeface="Calibri"/>
              </a:rPr>
              <a:t>оценка</a:t>
            </a:r>
            <a:r>
              <a:rPr sz="2000" spc="2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качества</a:t>
            </a:r>
            <a:r>
              <a:rPr sz="2000" spc="-1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восстановления</a:t>
            </a:r>
            <a:r>
              <a:rPr sz="2000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C0C0C"/>
                </a:solidFill>
                <a:latin typeface="Calibri"/>
                <a:cs typeface="Calibri"/>
              </a:rPr>
              <a:t>с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помощью</a:t>
            </a:r>
            <a:r>
              <a:rPr sz="2000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C0C0C"/>
                </a:solidFill>
                <a:latin typeface="Calibri"/>
                <a:cs typeface="Calibri"/>
              </a:rPr>
              <a:t>сенсоров</a:t>
            </a:r>
            <a:endParaRPr sz="20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Информирование </a:t>
            </a:r>
            <a:r>
              <a:rPr sz="2000" dirty="0">
                <a:solidFill>
                  <a:srgbClr val="0C0C0C"/>
                </a:solidFill>
                <a:latin typeface="Calibri"/>
                <a:cs typeface="Calibri"/>
              </a:rPr>
              <a:t>о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 прогрессе</a:t>
            </a:r>
            <a:r>
              <a:rPr sz="2000" spc="4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реабилитации врача</a:t>
            </a:r>
            <a:r>
              <a:rPr sz="2000" spc="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C0C0C"/>
                </a:solidFill>
                <a:latin typeface="Calibri"/>
                <a:cs typeface="Calibri"/>
              </a:rPr>
              <a:t>через</a:t>
            </a:r>
            <a:r>
              <a:rPr sz="2000" spc="6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C0C0C"/>
                </a:solidFill>
                <a:latin typeface="Calibri"/>
                <a:cs typeface="Calibri"/>
              </a:rPr>
              <a:t>Интернет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00" dirty="0">
              <a:latin typeface="Calibri"/>
              <a:cs typeface="Calibri"/>
            </a:endParaRPr>
          </a:p>
          <a:p>
            <a:pPr marL="194945" marR="5080">
              <a:lnSpc>
                <a:spcPct val="100000"/>
              </a:lnSpc>
            </a:pP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Система</a:t>
            </a:r>
            <a:r>
              <a:rPr sz="200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C0C0C"/>
                </a:solidFill>
                <a:latin typeface="Calibri"/>
                <a:cs typeface="Calibri"/>
              </a:rPr>
              <a:t>будет</a:t>
            </a:r>
            <a:r>
              <a:rPr sz="2000" spc="2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интегрирована</a:t>
            </a:r>
            <a:r>
              <a:rPr sz="2000" spc="3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C0C0C"/>
                </a:solidFill>
                <a:latin typeface="Calibri"/>
                <a:cs typeface="Calibri"/>
              </a:rPr>
              <a:t>в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реабилитационный</a:t>
            </a:r>
            <a:r>
              <a:rPr sz="2000" spc="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процесс</a:t>
            </a:r>
            <a:r>
              <a:rPr sz="2000" spc="5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0C0C0C"/>
                </a:solidFill>
                <a:latin typeface="Calibri"/>
                <a:cs typeface="Calibri"/>
              </a:rPr>
              <a:t>Fast</a:t>
            </a:r>
            <a:r>
              <a:rPr sz="2000" b="1" spc="1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C0C0C"/>
                </a:solidFill>
                <a:latin typeface="Calibri"/>
                <a:cs typeface="Calibri"/>
              </a:rPr>
              <a:t>track</a:t>
            </a:r>
            <a:r>
              <a:rPr sz="2000" b="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C0C0C"/>
                </a:solidFill>
                <a:latin typeface="Calibri"/>
                <a:cs typeface="Calibri"/>
              </a:rPr>
              <a:t>surgery</a:t>
            </a:r>
            <a:r>
              <a:rPr sz="2000" b="1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(FTS)</a:t>
            </a:r>
            <a:r>
              <a:rPr sz="2000" spc="1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(«фаст-трек»)</a:t>
            </a:r>
            <a:r>
              <a:rPr sz="2000" spc="5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C0C0C"/>
                </a:solidFill>
                <a:latin typeface="Calibri"/>
                <a:cs typeface="Calibri"/>
              </a:rPr>
              <a:t>-</a:t>
            </a:r>
            <a:r>
              <a:rPr sz="2000" spc="1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C0C0C"/>
                </a:solidFill>
                <a:latin typeface="Calibri"/>
                <a:cs typeface="Calibri"/>
              </a:rPr>
              <a:t>пациент </a:t>
            </a:r>
            <a:r>
              <a:rPr sz="2000" spc="-39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C0C0C"/>
                </a:solidFill>
                <a:latin typeface="Calibri"/>
                <a:cs typeface="Calibri"/>
              </a:rPr>
              <a:t>после</a:t>
            </a:r>
            <a:r>
              <a:rPr sz="2000" spc="-1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C0C0C"/>
                </a:solidFill>
                <a:latin typeface="Calibri"/>
                <a:cs typeface="Calibri"/>
              </a:rPr>
              <a:t>3-х</a:t>
            </a:r>
            <a:r>
              <a:rPr sz="2000" spc="1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дневного</a:t>
            </a:r>
            <a:r>
              <a:rPr sz="2000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пребывания</a:t>
            </a:r>
            <a:r>
              <a:rPr sz="2000" spc="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C0C0C"/>
                </a:solidFill>
                <a:latin typeface="Calibri"/>
                <a:cs typeface="Calibri"/>
              </a:rPr>
              <a:t>в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стационаре</a:t>
            </a:r>
            <a:r>
              <a:rPr sz="2000" spc="-10" dirty="0">
                <a:solidFill>
                  <a:srgbClr val="0C0C0C"/>
                </a:solidFill>
                <a:latin typeface="Calibri"/>
                <a:cs typeface="Calibri"/>
              </a:rPr>
              <a:t> отправляется</a:t>
            </a:r>
            <a:r>
              <a:rPr sz="2000" spc="3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C0C0C"/>
                </a:solidFill>
                <a:latin typeface="Calibri"/>
                <a:cs typeface="Calibri"/>
              </a:rPr>
              <a:t>на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реабилитацию</a:t>
            </a:r>
            <a:r>
              <a:rPr sz="2000" spc="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домой,</a:t>
            </a:r>
            <a:r>
              <a:rPr sz="2000" spc="-4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C0C0C"/>
                </a:solidFill>
                <a:latin typeface="Calibri"/>
                <a:cs typeface="Calibri"/>
              </a:rPr>
              <a:t>откуда</a:t>
            </a:r>
            <a:endParaRPr sz="2000" dirty="0">
              <a:latin typeface="Calibri"/>
              <a:cs typeface="Calibri"/>
            </a:endParaRPr>
          </a:p>
          <a:p>
            <a:pPr marL="194945">
              <a:lnSpc>
                <a:spcPct val="100000"/>
              </a:lnSpc>
            </a:pPr>
            <a:r>
              <a:rPr sz="2000" spc="-10" dirty="0">
                <a:solidFill>
                  <a:srgbClr val="0C0C0C"/>
                </a:solidFill>
                <a:latin typeface="Calibri"/>
                <a:cs typeface="Calibri"/>
              </a:rPr>
              <a:t>осуществляется</a:t>
            </a:r>
            <a:r>
              <a:rPr sz="2000" spc="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C0C0C"/>
                </a:solidFill>
                <a:latin typeface="Calibri"/>
                <a:cs typeface="Calibri"/>
              </a:rPr>
              <a:t>консультации</a:t>
            </a:r>
            <a:r>
              <a:rPr sz="2000" spc="-4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C0C0C"/>
                </a:solidFill>
                <a:latin typeface="Calibri"/>
                <a:cs typeface="Calibri"/>
              </a:rPr>
              <a:t>посредством</a:t>
            </a:r>
            <a:r>
              <a:rPr sz="2000" spc="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C0C0C"/>
                </a:solidFill>
                <a:latin typeface="Calibri"/>
                <a:cs typeface="Calibri"/>
              </a:rPr>
              <a:t>телемедицины.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20567" y="4419600"/>
            <a:ext cx="497205" cy="563880"/>
          </a:xfrm>
          <a:custGeom>
            <a:avLst/>
            <a:gdLst/>
            <a:ahLst/>
            <a:cxnLst/>
            <a:rect l="l" t="t" r="r" b="b"/>
            <a:pathLst>
              <a:path w="497204" h="563879">
                <a:moveTo>
                  <a:pt x="0" y="140969"/>
                </a:moveTo>
                <a:lnTo>
                  <a:pt x="248411" y="140969"/>
                </a:lnTo>
                <a:lnTo>
                  <a:pt x="248411" y="0"/>
                </a:lnTo>
                <a:lnTo>
                  <a:pt x="496823" y="281939"/>
                </a:lnTo>
                <a:lnTo>
                  <a:pt x="248411" y="563880"/>
                </a:lnTo>
                <a:lnTo>
                  <a:pt x="248411" y="422910"/>
                </a:lnTo>
                <a:lnTo>
                  <a:pt x="0" y="422910"/>
                </a:lnTo>
                <a:lnTo>
                  <a:pt x="0" y="140969"/>
                </a:lnTo>
                <a:close/>
              </a:path>
            </a:pathLst>
          </a:custGeom>
          <a:ln w="12192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438655" y="4172711"/>
            <a:ext cx="1281430" cy="1061085"/>
            <a:chOff x="1438655" y="4172711"/>
            <a:chExt cx="1281430" cy="1061085"/>
          </a:xfrm>
        </p:grpSpPr>
        <p:sp>
          <p:nvSpPr>
            <p:cNvPr id="8" name="object 8"/>
            <p:cNvSpPr/>
            <p:nvPr/>
          </p:nvSpPr>
          <p:spPr>
            <a:xfrm>
              <a:off x="1478279" y="4172711"/>
              <a:ext cx="1191895" cy="1061085"/>
            </a:xfrm>
            <a:custGeom>
              <a:avLst/>
              <a:gdLst/>
              <a:ahLst/>
              <a:cxnLst/>
              <a:rect l="l" t="t" r="r" b="b"/>
              <a:pathLst>
                <a:path w="1191895" h="1061085">
                  <a:moveTo>
                    <a:pt x="1191768" y="0"/>
                  </a:moveTo>
                  <a:lnTo>
                    <a:pt x="0" y="0"/>
                  </a:lnTo>
                  <a:lnTo>
                    <a:pt x="0" y="1060704"/>
                  </a:lnTo>
                  <a:lnTo>
                    <a:pt x="1191768" y="1060704"/>
                  </a:lnTo>
                  <a:lnTo>
                    <a:pt x="1191768" y="0"/>
                  </a:lnTo>
                  <a:close/>
                </a:path>
              </a:pathLst>
            </a:custGeom>
            <a:solidFill>
              <a:srgbClr val="CFD9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8655" y="4483620"/>
              <a:ext cx="1280921" cy="51586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478280" y="4172711"/>
            <a:ext cx="1191895" cy="1061085"/>
          </a:xfrm>
          <a:prstGeom prst="rect">
            <a:avLst/>
          </a:prstGeom>
          <a:ln w="12191">
            <a:solidFill>
              <a:srgbClr val="617582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2550">
              <a:latin typeface="Times New Roman"/>
              <a:cs typeface="Times New Roman"/>
            </a:endParaRPr>
          </a:p>
          <a:p>
            <a:pPr marL="109855">
              <a:lnSpc>
                <a:spcPct val="100000"/>
              </a:lnSpc>
            </a:pPr>
            <a:r>
              <a:rPr sz="1800" spc="-5" dirty="0">
                <a:solidFill>
                  <a:srgbClr val="0C0C0C"/>
                </a:solidFill>
                <a:latin typeface="Calibri"/>
                <a:cs typeface="Calibri"/>
              </a:rPr>
              <a:t>Операция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745991" y="4172711"/>
            <a:ext cx="4813300" cy="1061085"/>
            <a:chOff x="3745991" y="4172711"/>
            <a:chExt cx="4813300" cy="1061085"/>
          </a:xfrm>
        </p:grpSpPr>
        <p:sp>
          <p:nvSpPr>
            <p:cNvPr id="12" name="object 12"/>
            <p:cNvSpPr/>
            <p:nvPr/>
          </p:nvSpPr>
          <p:spPr>
            <a:xfrm>
              <a:off x="3745991" y="4172711"/>
              <a:ext cx="4813300" cy="1061085"/>
            </a:xfrm>
            <a:custGeom>
              <a:avLst/>
              <a:gdLst/>
              <a:ahLst/>
              <a:cxnLst/>
              <a:rect l="l" t="t" r="r" b="b"/>
              <a:pathLst>
                <a:path w="4813300" h="1061085">
                  <a:moveTo>
                    <a:pt x="4812792" y="0"/>
                  </a:moveTo>
                  <a:lnTo>
                    <a:pt x="0" y="0"/>
                  </a:lnTo>
                  <a:lnTo>
                    <a:pt x="0" y="1060704"/>
                  </a:lnTo>
                  <a:lnTo>
                    <a:pt x="4812792" y="1060704"/>
                  </a:lnTo>
                  <a:lnTo>
                    <a:pt x="4812792" y="0"/>
                  </a:lnTo>
                  <a:close/>
                </a:path>
              </a:pathLst>
            </a:custGeom>
            <a:solidFill>
              <a:srgbClr val="CFD9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7199" y="4483620"/>
              <a:ext cx="2762250" cy="51586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20839" y="4483620"/>
              <a:ext cx="378701" cy="51586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90943" y="4483620"/>
              <a:ext cx="1256538" cy="515861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745991" y="4172711"/>
            <a:ext cx="4813300" cy="1061085"/>
          </a:xfrm>
          <a:prstGeom prst="rect">
            <a:avLst/>
          </a:prstGeom>
          <a:ln w="12192">
            <a:solidFill>
              <a:srgbClr val="617582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25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solidFill>
                  <a:srgbClr val="0C0C0C"/>
                </a:solidFill>
                <a:latin typeface="Calibri"/>
                <a:cs typeface="Calibri"/>
              </a:rPr>
              <a:t>Реабилитация</a:t>
            </a:r>
            <a:r>
              <a:rPr sz="1800" spc="-5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C0C0C"/>
                </a:solidFill>
                <a:latin typeface="Calibri"/>
                <a:cs typeface="Calibri"/>
              </a:rPr>
              <a:t>на</a:t>
            </a:r>
            <a:r>
              <a:rPr sz="1800" spc="-1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C0C0C"/>
                </a:solidFill>
                <a:latin typeface="Calibri"/>
                <a:cs typeface="Calibri"/>
              </a:rPr>
              <a:t>дому</a:t>
            </a:r>
            <a:r>
              <a:rPr sz="1800" spc="-3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0C0C0C"/>
                </a:solidFill>
                <a:latin typeface="Calibri"/>
                <a:cs typeface="Calibri"/>
              </a:rPr>
              <a:t>(2-3</a:t>
            </a:r>
            <a:r>
              <a:rPr sz="1800" spc="-1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C0C0C"/>
                </a:solidFill>
                <a:latin typeface="Calibri"/>
                <a:cs typeface="Calibri"/>
              </a:rPr>
              <a:t>месяца)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619488" y="4172711"/>
            <a:ext cx="1141095" cy="1061085"/>
            <a:chOff x="9619488" y="4172711"/>
            <a:chExt cx="1141095" cy="1061085"/>
          </a:xfrm>
        </p:grpSpPr>
        <p:sp>
          <p:nvSpPr>
            <p:cNvPr id="18" name="object 18"/>
            <p:cNvSpPr/>
            <p:nvPr/>
          </p:nvSpPr>
          <p:spPr>
            <a:xfrm>
              <a:off x="9631680" y="4172711"/>
              <a:ext cx="1109980" cy="1061085"/>
            </a:xfrm>
            <a:custGeom>
              <a:avLst/>
              <a:gdLst/>
              <a:ahLst/>
              <a:cxnLst/>
              <a:rect l="l" t="t" r="r" b="b"/>
              <a:pathLst>
                <a:path w="1109979" h="1061085">
                  <a:moveTo>
                    <a:pt x="1109472" y="0"/>
                  </a:moveTo>
                  <a:lnTo>
                    <a:pt x="0" y="0"/>
                  </a:lnTo>
                  <a:lnTo>
                    <a:pt x="0" y="1060704"/>
                  </a:lnTo>
                  <a:lnTo>
                    <a:pt x="1109472" y="1060704"/>
                  </a:lnTo>
                  <a:lnTo>
                    <a:pt x="1109472" y="0"/>
                  </a:lnTo>
                  <a:close/>
                </a:path>
              </a:pathLst>
            </a:custGeom>
            <a:solidFill>
              <a:srgbClr val="CFD9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19488" y="4483620"/>
              <a:ext cx="1140713" cy="515861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9631680" y="4172711"/>
            <a:ext cx="1109980" cy="1061085"/>
          </a:xfrm>
          <a:prstGeom prst="rect">
            <a:avLst/>
          </a:prstGeom>
          <a:ln w="12192">
            <a:solidFill>
              <a:srgbClr val="617582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2550">
              <a:latin typeface="Times New Roman"/>
              <a:cs typeface="Times New Roman"/>
            </a:endParaRPr>
          </a:p>
          <a:p>
            <a:pPr marL="140970">
              <a:lnSpc>
                <a:spcPct val="100000"/>
              </a:lnSpc>
            </a:pPr>
            <a:r>
              <a:rPr sz="1800" dirty="0">
                <a:solidFill>
                  <a:srgbClr val="0C0C0C"/>
                </a:solidFill>
                <a:latin typeface="Calibri"/>
                <a:cs typeface="Calibri"/>
              </a:rPr>
              <a:t>Выписка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854440" y="4419600"/>
            <a:ext cx="497205" cy="563880"/>
          </a:xfrm>
          <a:custGeom>
            <a:avLst/>
            <a:gdLst/>
            <a:ahLst/>
            <a:cxnLst/>
            <a:rect l="l" t="t" r="r" b="b"/>
            <a:pathLst>
              <a:path w="497204" h="563879">
                <a:moveTo>
                  <a:pt x="0" y="140969"/>
                </a:moveTo>
                <a:lnTo>
                  <a:pt x="248411" y="140969"/>
                </a:lnTo>
                <a:lnTo>
                  <a:pt x="248411" y="0"/>
                </a:lnTo>
                <a:lnTo>
                  <a:pt x="496824" y="281939"/>
                </a:lnTo>
                <a:lnTo>
                  <a:pt x="248411" y="563880"/>
                </a:lnTo>
                <a:lnTo>
                  <a:pt x="248411" y="422910"/>
                </a:lnTo>
                <a:lnTo>
                  <a:pt x="0" y="422910"/>
                </a:lnTo>
                <a:lnTo>
                  <a:pt x="0" y="140969"/>
                </a:lnTo>
                <a:close/>
              </a:path>
            </a:pathLst>
          </a:custGeom>
          <a:ln w="12191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Прямоугольник 2"/>
          <p:cNvSpPr/>
          <p:nvPr/>
        </p:nvSpPr>
        <p:spPr>
          <a:xfrm>
            <a:off x="2492878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Область применения «Умного» </a:t>
            </a:r>
            <a:r>
              <a:rPr lang="ru-RU" sz="2800" b="1" cap="all" dirty="0" err="1" smtClean="0">
                <a:latin typeface="Times New Roman" pitchFamily="18" charset="0"/>
                <a:cs typeface="Times New Roman" pitchFamily="18" charset="0"/>
              </a:rPr>
              <a:t>ортеза</a:t>
            </a:r>
            <a:endParaRPr lang="ru-RU" sz="2800" b="1" cap="all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80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2777</TotalTime>
  <Words>1303</Words>
  <Application>Microsoft Office PowerPoint</Application>
  <PresentationFormat>Широкоэкранный</PresentationFormat>
  <Paragraphs>250</Paragraphs>
  <Slides>23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9" baseType="lpstr">
      <vt:lpstr>Arial</vt:lpstr>
      <vt:lpstr>Calibri</vt:lpstr>
      <vt:lpstr>Century Gothic</vt:lpstr>
      <vt:lpstr>Courier New</vt:lpstr>
      <vt:lpstr>Microsoft Sans Serif</vt:lpstr>
      <vt:lpstr>Monotype Corsiva</vt:lpstr>
      <vt:lpstr>Montserrat</vt:lpstr>
      <vt:lpstr>Montserrat </vt:lpstr>
      <vt:lpstr>Montserrat Bold</vt:lpstr>
      <vt:lpstr>Montserrat SemiBold</vt:lpstr>
      <vt:lpstr>Segoe UI</vt:lpstr>
      <vt:lpstr>Tahoma</vt:lpstr>
      <vt:lpstr>Times New Roman</vt:lpstr>
      <vt:lpstr>Verdana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технические характеристики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Технические характеристики</vt:lpstr>
      <vt:lpstr>Презентация PowerPoint</vt:lpstr>
      <vt:lpstr>Презентация PowerPoint</vt:lpstr>
      <vt:lpstr>Презентация PowerPoint</vt:lpstr>
      <vt:lpstr> апробация «умной» одежды</vt:lpstr>
      <vt:lpstr> Пример визуализации «Умной» одежды</vt:lpstr>
      <vt:lpstr> «Умная» одежда для спорта</vt:lpstr>
      <vt:lpstr> «Умная» одежда в диагностике и реабилитации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Сидорова Елена Алексеевна</dc:creator>
  <cp:lastModifiedBy>rtcijw</cp:lastModifiedBy>
  <cp:revision>203</cp:revision>
  <cp:lastPrinted>2021-06-09T13:41:38Z</cp:lastPrinted>
  <dcterms:created xsi:type="dcterms:W3CDTF">2021-01-21T10:53:42Z</dcterms:created>
  <dcterms:modified xsi:type="dcterms:W3CDTF">2023-11-14T16:12:58Z</dcterms:modified>
</cp:coreProperties>
</file>