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Comfortaa SemiBold" panose="020B0604020202020204" charset="0"/>
      <p:regular r:id="rId20"/>
      <p:bold r:id="rId21"/>
    </p:embeddedFont>
    <p:embeddedFont>
      <p:font typeface="Comfortaa Medium" panose="020B0604020202020204" charset="0"/>
      <p:regular r:id="rId22"/>
      <p:bold r:id="rId23"/>
    </p:embeddedFont>
    <p:embeddedFont>
      <p:font typeface="Comfortaa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0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5096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f4e0aa31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f4e0aa31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86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9a871c0d9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9a871c0d9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882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9a871c0d9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9a871c0d9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995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9a871c0d9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9a871c0d9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21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9a871c0d98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9a871c0d98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08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9a871c0d9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9a871c0d9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90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600758ee1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600758ee1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127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60c646c0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60c646c0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485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60c646c0b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60c646c0b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091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5f4e0aa31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5f4e0aa31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569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9a871c0d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9a871c0d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661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5f4e0aa31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5f4e0aa31b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2733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5f4e0aa31b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5f4e0aa31b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257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5f4e0aa31b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5f4e0aa31b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119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5f7ac028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5f7ac0289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423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f7ac0289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5f7ac0289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163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f7ac0289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5f7ac0289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563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1700" y="1675750"/>
            <a:ext cx="4329948" cy="2888048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5" name="Google Shape;55;p13"/>
          <p:cNvSpPr/>
          <p:nvPr/>
        </p:nvSpPr>
        <p:spPr>
          <a:xfrm>
            <a:off x="572350" y="496025"/>
            <a:ext cx="3999600" cy="23580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839450" y="1045450"/>
            <a:ext cx="3602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Особенности обучения родственников </a:t>
            </a:r>
            <a:r>
              <a:rPr lang="ru" sz="2000" b="1" dirty="0" smtClean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уходу </a:t>
            </a:r>
            <a:r>
              <a:rPr lang="ru" sz="2000" b="1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за </a:t>
            </a:r>
            <a:r>
              <a:rPr lang="ru" sz="2000" b="1" dirty="0" smtClean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пациентом</a:t>
            </a:r>
            <a:endParaRPr sz="2000" b="1" dirty="0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050" y="4554237"/>
            <a:ext cx="683701" cy="45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889749" y="4563775"/>
            <a:ext cx="716518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latin typeface="Comfortaa"/>
                <a:ea typeface="Comfortaa"/>
                <a:cs typeface="Comfortaa"/>
                <a:sym typeface="Comfortaa"/>
              </a:rPr>
              <a:t>Спирина </a:t>
            </a:r>
            <a:r>
              <a:rPr lang="ru" sz="1600" b="1" dirty="0" smtClean="0">
                <a:latin typeface="Comfortaa"/>
                <a:ea typeface="Comfortaa"/>
                <a:cs typeface="Comfortaa"/>
                <a:sym typeface="Comfortaa"/>
              </a:rPr>
              <a:t>Юлия Вячеславовна, медицинская сестра палатная ГБУ СО «Сызранский геронтологический центр»</a:t>
            </a:r>
            <a:endParaRPr sz="1600" b="1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/>
          <p:nvPr/>
        </p:nvSpPr>
        <p:spPr>
          <a:xfrm>
            <a:off x="834913" y="3189525"/>
            <a:ext cx="35133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Comfortaa Medium"/>
                <a:ea typeface="Comfortaa Medium"/>
                <a:cs typeface="Comfortaa Medium"/>
                <a:sym typeface="Comfortaa Medium"/>
              </a:rPr>
              <a:t>Скользящая простынь</a:t>
            </a:r>
            <a:br>
              <a:rPr lang="ru" sz="2000">
                <a:latin typeface="Comfortaa Medium"/>
                <a:ea typeface="Comfortaa Medium"/>
                <a:cs typeface="Comfortaa Medium"/>
                <a:sym typeface="Comfortaa Medium"/>
              </a:rPr>
            </a:br>
            <a:r>
              <a:rPr lang="ru" sz="2000">
                <a:latin typeface="Comfortaa Medium"/>
                <a:ea typeface="Comfortaa Medium"/>
                <a:cs typeface="Comfortaa Medium"/>
                <a:sym typeface="Comfortaa Medium"/>
              </a:rPr>
              <a:t>(для перемещения больных в кровати)</a:t>
            </a:r>
            <a:endParaRPr sz="20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41" name="Google Shape;141;p22"/>
          <p:cNvSpPr txBox="1"/>
          <p:nvPr/>
        </p:nvSpPr>
        <p:spPr>
          <a:xfrm>
            <a:off x="541800" y="574525"/>
            <a:ext cx="4990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1950" y="785525"/>
            <a:ext cx="3199233" cy="19462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1125" y="785525"/>
            <a:ext cx="3293400" cy="19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2"/>
          <p:cNvSpPr/>
          <p:nvPr/>
        </p:nvSpPr>
        <p:spPr>
          <a:xfrm>
            <a:off x="5121113" y="3189525"/>
            <a:ext cx="35133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Comfortaa Medium"/>
                <a:ea typeface="Comfortaa Medium"/>
                <a:cs typeface="Comfortaa Medium"/>
                <a:sym typeface="Comfortaa Medium"/>
              </a:rPr>
              <a:t>Матрас - слайдер для перемещения лежачих больных</a:t>
            </a:r>
            <a:endParaRPr sz="17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/>
          <p:nvPr/>
        </p:nvSpPr>
        <p:spPr>
          <a:xfrm>
            <a:off x="834913" y="2453475"/>
            <a:ext cx="35133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Comfortaa Medium"/>
                <a:ea typeface="Comfortaa Medium"/>
                <a:cs typeface="Comfortaa Medium"/>
                <a:sym typeface="Comfortaa Medium"/>
              </a:rPr>
              <a:t>Подушка - косточка</a:t>
            </a:r>
            <a:endParaRPr sz="20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50" name="Google Shape;150;p23"/>
          <p:cNvSpPr txBox="1"/>
          <p:nvPr/>
        </p:nvSpPr>
        <p:spPr>
          <a:xfrm>
            <a:off x="541800" y="574525"/>
            <a:ext cx="4990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5327813" y="2588600"/>
            <a:ext cx="35133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Comfortaa Medium"/>
                <a:ea typeface="Comfortaa Medium"/>
                <a:cs typeface="Comfortaa Medium"/>
                <a:sym typeface="Comfortaa Medium"/>
              </a:rPr>
              <a:t>Подушка - разделитель для ног</a:t>
            </a:r>
            <a:endParaRPr sz="17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5900" y="286625"/>
            <a:ext cx="2911325" cy="183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7825" y="56050"/>
            <a:ext cx="3306601" cy="220823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/>
          <p:nvPr/>
        </p:nvSpPr>
        <p:spPr>
          <a:xfrm>
            <a:off x="973750" y="3771725"/>
            <a:ext cx="3374400" cy="13008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Medium"/>
                <a:ea typeface="Comfortaa Medium"/>
                <a:cs typeface="Comfortaa Medium"/>
                <a:sym typeface="Comfortaa Medium"/>
              </a:rPr>
              <a:t>Удобная спальная принадлежность с высокими артопедическими качествами, шьется из безопасных и гипоаллергенных материалов и дарит комфорт во время отдыха и сна </a:t>
            </a:r>
            <a:endParaRPr sz="12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55" name="Google Shape;155;p23"/>
          <p:cNvSpPr/>
          <p:nvPr/>
        </p:nvSpPr>
        <p:spPr>
          <a:xfrm>
            <a:off x="5466725" y="3771725"/>
            <a:ext cx="3374400" cy="13008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Comfortaa Medium"/>
                <a:ea typeface="Comfortaa Medium"/>
                <a:cs typeface="Comfortaa Medium"/>
                <a:sym typeface="Comfortaa Medium"/>
              </a:rPr>
              <a:t>Используется для снижения нагрузки на суставы тазовой области</a:t>
            </a:r>
            <a:endParaRPr sz="17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>
            <a:off x="879238" y="2571750"/>
            <a:ext cx="35133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Comfortaa Medium"/>
                <a:ea typeface="Comfortaa Medium"/>
                <a:cs typeface="Comfortaa Medium"/>
                <a:sym typeface="Comfortaa Medium"/>
              </a:rPr>
              <a:t>Жилет фиксирующий для инвалидной коляски, составной</a:t>
            </a:r>
            <a:endParaRPr sz="18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541800" y="574525"/>
            <a:ext cx="4990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2" name="Google Shape;162;p24"/>
          <p:cNvSpPr/>
          <p:nvPr/>
        </p:nvSpPr>
        <p:spPr>
          <a:xfrm>
            <a:off x="5200138" y="2571750"/>
            <a:ext cx="35133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latin typeface="Comfortaa Medium"/>
                <a:ea typeface="Comfortaa Medium"/>
                <a:cs typeface="Comfortaa Medium"/>
                <a:sym typeface="Comfortaa Medium"/>
              </a:rPr>
              <a:t>Жилет от падения с кровати</a:t>
            </a:r>
            <a:endParaRPr sz="21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9289" y="284350"/>
            <a:ext cx="2184575" cy="208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6225" y="236025"/>
            <a:ext cx="2701149" cy="225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/>
          <p:nvPr/>
        </p:nvSpPr>
        <p:spPr>
          <a:xfrm>
            <a:off x="973750" y="3771725"/>
            <a:ext cx="3374400" cy="13008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Comfortaa Medium"/>
                <a:ea typeface="Comfortaa Medium"/>
                <a:cs typeface="Comfortaa Medium"/>
                <a:sym typeface="Comfortaa Medium"/>
              </a:rPr>
              <a:t>Надежная защита от сползаний и выпадений из инвалидной коляски</a:t>
            </a:r>
            <a:endParaRPr sz="20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66" name="Google Shape;166;p24"/>
          <p:cNvSpPr/>
          <p:nvPr/>
        </p:nvSpPr>
        <p:spPr>
          <a:xfrm>
            <a:off x="5269600" y="3771725"/>
            <a:ext cx="3374400" cy="13008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Не позволяет упасть с кровати, но при этом пациент может поворачиваться с боку на бок, садиться, а сам снять не может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/>
          <p:nvPr/>
        </p:nvSpPr>
        <p:spPr>
          <a:xfrm>
            <a:off x="834913" y="2708425"/>
            <a:ext cx="35133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Comfortaa Medium"/>
                <a:ea typeface="Comfortaa Medium"/>
                <a:cs typeface="Comfortaa Medium"/>
                <a:sym typeface="Comfortaa Medium"/>
              </a:rPr>
              <a:t>Держатель стопы со съемным чехлом</a:t>
            </a:r>
            <a:endParaRPr sz="18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541800" y="574525"/>
            <a:ext cx="4990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3" name="Google Shape;173;p25"/>
          <p:cNvSpPr/>
          <p:nvPr/>
        </p:nvSpPr>
        <p:spPr>
          <a:xfrm>
            <a:off x="5121113" y="2629725"/>
            <a:ext cx="35133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latin typeface="Comfortaa Medium"/>
                <a:ea typeface="Comfortaa Medium"/>
                <a:cs typeface="Comfortaa Medium"/>
                <a:sym typeface="Comfortaa Medium"/>
              </a:rPr>
              <a:t>Мягкие прокладки для пяток и локтей</a:t>
            </a:r>
            <a:endParaRPr sz="21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74" name="Google Shape;17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800" y="166600"/>
            <a:ext cx="2163550" cy="246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7251" y="206638"/>
            <a:ext cx="3121054" cy="18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/>
          <p:nvPr/>
        </p:nvSpPr>
        <p:spPr>
          <a:xfrm>
            <a:off x="973825" y="3771725"/>
            <a:ext cx="3374400" cy="13008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latin typeface="Comfortaa Medium"/>
                <a:ea typeface="Comfortaa Medium"/>
                <a:cs typeface="Comfortaa Medium"/>
                <a:sym typeface="Comfortaa Medium"/>
              </a:rPr>
              <a:t>Исключает соприкосновение пятки пациента с поверхностью кровати (профилактика пролежней)</a:t>
            </a:r>
            <a:endParaRPr sz="16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77" name="Google Shape;177;p25"/>
          <p:cNvSpPr/>
          <p:nvPr/>
        </p:nvSpPr>
        <p:spPr>
          <a:xfrm>
            <a:off x="5190575" y="3771725"/>
            <a:ext cx="3374400" cy="13008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Medium"/>
                <a:ea typeface="Comfortaa Medium"/>
                <a:cs typeface="Comfortaa Medium"/>
                <a:sym typeface="Comfortaa Medium"/>
              </a:rPr>
              <a:t>Основное значение - разгрузка пяточной и локтевой области, снижает болевые синдромы, ускоряет процессы восстановления</a:t>
            </a:r>
            <a:endParaRPr sz="12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/>
          <p:nvPr/>
        </p:nvSpPr>
        <p:spPr>
          <a:xfrm>
            <a:off x="911463" y="2497800"/>
            <a:ext cx="35133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Comfortaa Medium"/>
                <a:ea typeface="Comfortaa Medium"/>
                <a:cs typeface="Comfortaa Medium"/>
                <a:sym typeface="Comfortaa Medium"/>
              </a:rPr>
              <a:t>Ванночка для мытья головы</a:t>
            </a:r>
            <a:endParaRPr sz="18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541800" y="574525"/>
            <a:ext cx="4990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4" name="Google Shape;184;p26"/>
          <p:cNvSpPr/>
          <p:nvPr/>
        </p:nvSpPr>
        <p:spPr>
          <a:xfrm>
            <a:off x="5165438" y="2441275"/>
            <a:ext cx="35133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latin typeface="Comfortaa Medium"/>
                <a:ea typeface="Comfortaa Medium"/>
                <a:cs typeface="Comfortaa Medium"/>
                <a:sym typeface="Comfortaa Medium"/>
              </a:rPr>
              <a:t>Подушка для копчика</a:t>
            </a:r>
            <a:endParaRPr sz="21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85" name="Google Shape;18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375" y="360975"/>
            <a:ext cx="3666400" cy="183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8800" y="139273"/>
            <a:ext cx="3306598" cy="218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/>
          <p:nvPr/>
        </p:nvSpPr>
        <p:spPr>
          <a:xfrm>
            <a:off x="980925" y="3603225"/>
            <a:ext cx="3374400" cy="13008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Comfortaa Medium"/>
                <a:ea typeface="Comfortaa Medium"/>
                <a:cs typeface="Comfortaa Medium"/>
                <a:sym typeface="Comfortaa Medium"/>
              </a:rPr>
              <a:t>Для мытья головы лежачих больных</a:t>
            </a:r>
            <a:endParaRPr sz="24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88" name="Google Shape;188;p26"/>
          <p:cNvSpPr/>
          <p:nvPr/>
        </p:nvSpPr>
        <p:spPr>
          <a:xfrm>
            <a:off x="5234900" y="3603225"/>
            <a:ext cx="3374400" cy="13008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Comfortaa Medium"/>
                <a:ea typeface="Comfortaa Medium"/>
                <a:cs typeface="Comfortaa Medium"/>
                <a:sym typeface="Comfortaa Medium"/>
              </a:rPr>
              <a:t>Незначительно приподнимает область таза над поверхностью, на которой человек сидит или лежит, при этом копчик не испытывает давление и трение о поверхность</a:t>
            </a:r>
            <a:endParaRPr sz="12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/>
          <p:nvPr/>
        </p:nvSpPr>
        <p:spPr>
          <a:xfrm>
            <a:off x="114450" y="118250"/>
            <a:ext cx="41820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Обучение пользованию техническими средствами реабилитации </a:t>
            </a:r>
            <a:endParaRPr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4" name="Google Shape;194;p27"/>
          <p:cNvSpPr/>
          <p:nvPr/>
        </p:nvSpPr>
        <p:spPr>
          <a:xfrm>
            <a:off x="114450" y="118250"/>
            <a:ext cx="41820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Обучение использованию допустимых физических упражнений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95" name="Google Shape;19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9875" y="1222644"/>
            <a:ext cx="4483323" cy="298815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6" name="Google Shape;196;p27"/>
          <p:cNvSpPr/>
          <p:nvPr/>
        </p:nvSpPr>
        <p:spPr>
          <a:xfrm>
            <a:off x="114450" y="1304975"/>
            <a:ext cx="4731300" cy="33045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7"/>
          <p:cNvSpPr txBox="1"/>
          <p:nvPr/>
        </p:nvSpPr>
        <p:spPr>
          <a:xfrm>
            <a:off x="175525" y="1396525"/>
            <a:ext cx="43956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Отсутствие физической активности негативно сказывается на всех обменных процессах в организме и способствует атрофии мышц и суставов. Длительное отсутствие движения может привести к массированным застойным процессам, поражениям внутренних органов и грозит полной потерей двигательной активности. Избежать ухудшения общего состояния больным поможет продуманная умеренная активность. Объемы и специфика допустимого движения определяются патологией и состоянием пациента.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/>
          <p:nvPr/>
        </p:nvSpPr>
        <p:spPr>
          <a:xfrm>
            <a:off x="114450" y="118250"/>
            <a:ext cx="22437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Заключение</a:t>
            </a:r>
            <a:endParaRPr sz="22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03" name="Google Shape;20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0425" y="930775"/>
            <a:ext cx="3993450" cy="2661634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4" name="Google Shape;204;p28"/>
          <p:cNvSpPr/>
          <p:nvPr/>
        </p:nvSpPr>
        <p:spPr>
          <a:xfrm>
            <a:off x="114450" y="1304975"/>
            <a:ext cx="4731300" cy="33045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8"/>
          <p:cNvSpPr txBox="1"/>
          <p:nvPr/>
        </p:nvSpPr>
        <p:spPr>
          <a:xfrm>
            <a:off x="145000" y="1419425"/>
            <a:ext cx="43956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При уходе за больными необходимо неукоснительно выполнять все указания лечащего врача и подарить человеку максимальную заботу. Кроме того, не стоит заострять внимание на заболевании, лучше вести беседы с больными на различные интересные темы. И не стоит забывать, что самыми главными критериями в уходе за человеком, является любовь и внимание близких людей, которые помогают ему побороть болезнь.</a:t>
            </a:r>
            <a:endParaRPr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/>
          <p:nvPr/>
        </p:nvSpPr>
        <p:spPr>
          <a:xfrm>
            <a:off x="901350" y="1240050"/>
            <a:ext cx="73413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500" b="1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Спасибо за внимание!</a:t>
            </a:r>
            <a:endParaRPr sz="4500" b="1">
              <a:solidFill>
                <a:schemeClr val="l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11" name="Google Shape;21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9125" y="2525950"/>
            <a:ext cx="1765748" cy="202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457900" y="175500"/>
            <a:ext cx="46551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617975" y="471300"/>
            <a:ext cx="4945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Необходимость данных знаний</a:t>
            </a:r>
            <a:endParaRPr sz="17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2500" y="1976525"/>
            <a:ext cx="4370074" cy="290202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6" name="Google Shape;66;p14"/>
          <p:cNvSpPr/>
          <p:nvPr/>
        </p:nvSpPr>
        <p:spPr>
          <a:xfrm>
            <a:off x="457900" y="1449925"/>
            <a:ext cx="4746600" cy="27930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518800" y="1587325"/>
            <a:ext cx="4655100" cy="2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К большому сожалению, никто не застрахован от того, что с близким человеком может произойти то, из-за чего ему потребуется длительный и тщательный уход. Безусловно, это очень тяжелое событие как для вас, так и для пострадавшего, но вы должны понять, что все силы и эмоции, которые вы непреднамеренно тратили на свои психологические страдания, нужно пустить на помощь человеку. Данная работа нацелена показать вам ваши дальнейшие действия и обязанности по уходу за пациентом.</a:t>
            </a:r>
            <a:endParaRPr sz="12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2338500" y="138300"/>
            <a:ext cx="4467000" cy="14160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2364550" y="71200"/>
            <a:ext cx="46779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Однако, очень важно понимать, что только совместными усилиями всей структуры, ухаживающей за человеком, можно создать наиболее комфортные условия жизни пациента</a:t>
            </a:r>
            <a:endParaRPr sz="17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3882450" y="3578100"/>
            <a:ext cx="1379100" cy="1326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Человек</a:t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788175" y="1908300"/>
            <a:ext cx="1379100" cy="1326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/>
              <a:t>Больница</a:t>
            </a:r>
            <a:br>
              <a:rPr lang="ru" sz="1000"/>
            </a:br>
            <a:r>
              <a:rPr lang="ru" sz="1000"/>
              <a:t>Поликлиника</a:t>
            </a:r>
            <a:endParaRPr sz="1000"/>
          </a:p>
        </p:txBody>
      </p:sp>
      <p:sp>
        <p:nvSpPr>
          <p:cNvPr id="76" name="Google Shape;76;p15"/>
          <p:cNvSpPr/>
          <p:nvPr/>
        </p:nvSpPr>
        <p:spPr>
          <a:xfrm>
            <a:off x="2887250" y="1729400"/>
            <a:ext cx="1379100" cy="1326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Семья</a:t>
            </a:r>
            <a:endParaRPr sz="1300"/>
          </a:p>
        </p:txBody>
      </p:sp>
      <p:sp>
        <p:nvSpPr>
          <p:cNvPr id="77" name="Google Shape;77;p15"/>
          <p:cNvSpPr/>
          <p:nvPr/>
        </p:nvSpPr>
        <p:spPr>
          <a:xfrm>
            <a:off x="4922100" y="1729400"/>
            <a:ext cx="1379100" cy="1326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Соц. обслуживание</a:t>
            </a:r>
            <a:endParaRPr sz="1300"/>
          </a:p>
        </p:txBody>
      </p:sp>
      <p:sp>
        <p:nvSpPr>
          <p:cNvPr id="78" name="Google Shape;78;p15"/>
          <p:cNvSpPr/>
          <p:nvPr/>
        </p:nvSpPr>
        <p:spPr>
          <a:xfrm>
            <a:off x="7042450" y="1863550"/>
            <a:ext cx="1379100" cy="1326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/>
              <a:t>Соц. обеспече-ние</a:t>
            </a:r>
            <a:endParaRPr sz="1300"/>
          </a:p>
        </p:txBody>
      </p:sp>
      <p:cxnSp>
        <p:nvCxnSpPr>
          <p:cNvPr id="79" name="Google Shape;79;p15"/>
          <p:cNvCxnSpPr/>
          <p:nvPr/>
        </p:nvCxnSpPr>
        <p:spPr>
          <a:xfrm>
            <a:off x="2338500" y="3298500"/>
            <a:ext cx="1258500" cy="715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0" name="Google Shape;80;p15"/>
          <p:cNvCxnSpPr/>
          <p:nvPr/>
        </p:nvCxnSpPr>
        <p:spPr>
          <a:xfrm>
            <a:off x="3942075" y="3171850"/>
            <a:ext cx="232500" cy="29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1" name="Google Shape;81;p15"/>
          <p:cNvCxnSpPr/>
          <p:nvPr/>
        </p:nvCxnSpPr>
        <p:spPr>
          <a:xfrm flipH="1">
            <a:off x="5022750" y="3175600"/>
            <a:ext cx="238800" cy="28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2" name="Google Shape;82;p15"/>
          <p:cNvCxnSpPr/>
          <p:nvPr/>
        </p:nvCxnSpPr>
        <p:spPr>
          <a:xfrm flipH="1">
            <a:off x="5889550" y="3383850"/>
            <a:ext cx="1152900" cy="67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>
            <a:off x="412125" y="282325"/>
            <a:ext cx="46551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541800" y="574525"/>
            <a:ext cx="4990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Техники общения с пациентом</a:t>
            </a:r>
            <a:endParaRPr sz="19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045475"/>
            <a:ext cx="4326951" cy="288102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/>
          <p:nvPr/>
        </p:nvSpPr>
        <p:spPr>
          <a:xfrm>
            <a:off x="457900" y="1449925"/>
            <a:ext cx="4899300" cy="33045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6"/>
          <p:cNvSpPr txBox="1"/>
          <p:nvPr/>
        </p:nvSpPr>
        <p:spPr>
          <a:xfrm>
            <a:off x="606700" y="1587175"/>
            <a:ext cx="4449000" cy="31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Общение с пациентом - это неотъемлемая часть ухода за ним. Вам нужно проявлять заботу, уважение и чуткость в общении. Человек, скорее всего, понимает, что он недееспособен, старайтесь лишний раз не указывать на это. Считывайте и следите за эмоциями человека, не нарушайте его доверия к вам. Используйте закрытые вопросы с ответом “да” или “нет”.  При выполнении манипуляций не забывайте в деталях сообщать обо всём пациенту.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Данная информация является базовой и универсальной, но порой бывают случаи, когда приходится прибегать к разным техникам, например к жестам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5807425" y="194525"/>
            <a:ext cx="31146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7"/>
          <p:cNvSpPr txBox="1"/>
          <p:nvPr/>
        </p:nvSpPr>
        <p:spPr>
          <a:xfrm>
            <a:off x="6456075" y="379025"/>
            <a:ext cx="1900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Жесты</a:t>
            </a:r>
            <a:endParaRPr sz="28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675" y="831600"/>
            <a:ext cx="4128998" cy="275401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9" name="Google Shape;99;p17"/>
          <p:cNvSpPr/>
          <p:nvPr/>
        </p:nvSpPr>
        <p:spPr>
          <a:xfrm>
            <a:off x="4228850" y="1801000"/>
            <a:ext cx="4746600" cy="27705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7"/>
          <p:cNvSpPr txBox="1"/>
          <p:nvPr/>
        </p:nvSpPr>
        <p:spPr>
          <a:xfrm>
            <a:off x="4670350" y="2243600"/>
            <a:ext cx="439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4296425" y="1862050"/>
            <a:ext cx="46092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При уходе за пациентом достаточно часто может применяться техника общения жестами. В зависимости от степени имеющихся нарушений она может меняться. При общении активно используйте жесты (например, протягивайте руку, здороваясь; “обед через 30 минут”, смотрите на часы и указывайте на кухню; “мы идем гулять”, при этом доставайте одежду, указывайте на дверь и т.д.). Всё это будет подкреплением жестами своих действий. </a:t>
            </a:r>
            <a:endParaRPr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/>
          <p:nvPr/>
        </p:nvSpPr>
        <p:spPr>
          <a:xfrm>
            <a:off x="129725" y="102975"/>
            <a:ext cx="52047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" name="Google Shape;10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0664" y="2273925"/>
            <a:ext cx="3130235" cy="227255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600" y="1286500"/>
            <a:ext cx="3648675" cy="2433099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9" name="Google Shape;109;p18"/>
          <p:cNvSpPr/>
          <p:nvPr/>
        </p:nvSpPr>
        <p:spPr>
          <a:xfrm>
            <a:off x="6105075" y="284250"/>
            <a:ext cx="2961000" cy="45750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8"/>
          <p:cNvSpPr txBox="1"/>
          <p:nvPr/>
        </p:nvSpPr>
        <p:spPr>
          <a:xfrm>
            <a:off x="511300" y="348975"/>
            <a:ext cx="439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Любимые занятия пациента</a:t>
            </a:r>
            <a:endParaRPr sz="20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6173725" y="366300"/>
            <a:ext cx="2823600" cy="43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Любимые занятия - это крайне важная вещь в жизни любого человека, тем более ограниченного состоянием здоровья. Они почти всегда могут помочь в стабилизации психологического состояния пациента, поэтому ни в коем случае не стоит про них забывать. В пример можно привести чтение книг, различные настольные игры и т.д. При необходимости помогайте пациенту и старайтесь не ограничивать его по времени.</a:t>
            </a:r>
            <a:endParaRPr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/>
          <p:nvPr/>
        </p:nvSpPr>
        <p:spPr>
          <a:xfrm>
            <a:off x="244200" y="194525"/>
            <a:ext cx="4685700" cy="8967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Техники психологической поддержки</a:t>
            </a:r>
            <a:endParaRPr sz="17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7850" y="1945974"/>
            <a:ext cx="4584125" cy="305757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8" name="Google Shape;118;p19"/>
          <p:cNvSpPr/>
          <p:nvPr/>
        </p:nvSpPr>
        <p:spPr>
          <a:xfrm>
            <a:off x="244200" y="1465175"/>
            <a:ext cx="4731300" cy="33045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9"/>
          <p:cNvSpPr txBox="1"/>
          <p:nvPr/>
        </p:nvSpPr>
        <p:spPr>
          <a:xfrm>
            <a:off x="244200" y="1465175"/>
            <a:ext cx="4548300" cy="30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Не навязывайтесь, но и не игнорируйте позывы, исходящие от подопечного. Помните о резких сменах настроения, плаксивости, депрессии, а иногда и агрессии. Никогда не критикуйте больного, не говорите фраз, по типу “Не падай духом”, лучшее, что вы можете сказать в такой ситуации “Я с тобой”, тогда у человека не будут появляться мысли о том, что он одинок и брошен. Относитесь к нему с сочувствием, терпением и вежливостью.</a:t>
            </a:r>
            <a:br>
              <a:rPr lang="ru" sz="1300" dirty="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</a:br>
            <a:r>
              <a:rPr lang="ru" sz="1300" dirty="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Достаточно часто люди молодого возраста могут не понять особенности психики людей более позднего возраста, из-за чего возникают семейные конфликты. Поэтому необходимо обучение членов семьи </a:t>
            </a:r>
            <a:r>
              <a:rPr lang="ru" sz="1300" dirty="0" smtClean="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способам </a:t>
            </a:r>
            <a:r>
              <a:rPr lang="ru" sz="1300" dirty="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взаимодействия с пожилыми людьми</a:t>
            </a:r>
            <a:endParaRPr sz="1300" dirty="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/>
          <p:nvPr/>
        </p:nvSpPr>
        <p:spPr>
          <a:xfrm>
            <a:off x="244200" y="194525"/>
            <a:ext cx="4410900" cy="8967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Создание безопасной окружающей среды для пациента</a:t>
            </a:r>
            <a:endParaRPr sz="17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64600"/>
            <a:ext cx="3863700" cy="257328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6" name="Google Shape;126;p20"/>
          <p:cNvSpPr/>
          <p:nvPr/>
        </p:nvSpPr>
        <p:spPr>
          <a:xfrm>
            <a:off x="244200" y="1465175"/>
            <a:ext cx="4731300" cy="35181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 txBox="1"/>
          <p:nvPr/>
        </p:nvSpPr>
        <p:spPr>
          <a:xfrm>
            <a:off x="244200" y="1465175"/>
            <a:ext cx="46779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Пожилые люди, живущие дома падают, по крайней мере, раз в год. Не стоит даже говорить, что это может привести к разным последствиям, в том числе и к тяжелым травмам. Основной путь к предотвращению падений - создание безопасной окружающей среды. Комната должна быть оборудована специально под пациента: прикроватная тумбочка должна находиться на расстоянии вытянутой руки; освещения должно быть достаточно днем и ночью; выключатели освещения располагаются так, чтобы до них было удобно достать рукой; доступ к кровати лежачего пациента должен быть обеспечен с обеих сторон и иметь подъемные боковые ограждения и устройства для подтягивания; в комнате на видимом месте должны быть размещены часы и календарь</a:t>
            </a:r>
            <a:endParaRPr sz="1300"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/>
          <p:nvPr/>
        </p:nvSpPr>
        <p:spPr>
          <a:xfrm>
            <a:off x="114450" y="118250"/>
            <a:ext cx="4182000" cy="9846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Обучение пользованию техническими средствами реабилитации 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6338" y="386400"/>
            <a:ext cx="3962899" cy="2641933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4" name="Google Shape;134;p21"/>
          <p:cNvSpPr/>
          <p:nvPr/>
        </p:nvSpPr>
        <p:spPr>
          <a:xfrm>
            <a:off x="145000" y="1457550"/>
            <a:ext cx="4731300" cy="3304500"/>
          </a:xfrm>
          <a:prstGeom prst="round1Rect">
            <a:avLst>
              <a:gd name="adj" fmla="val 16667"/>
            </a:avLst>
          </a:prstGeom>
          <a:solidFill>
            <a:srgbClr val="9FC5E8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1"/>
          <p:cNvSpPr txBox="1"/>
          <p:nvPr/>
        </p:nvSpPr>
        <p:spPr>
          <a:xfrm>
            <a:off x="236575" y="1610200"/>
            <a:ext cx="43956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Человеку, ухаживающему за пациентом, крайне важно уметь пользоваться ТСР (техническое средство реабилитации). К их числу относятся: инвалидные кресла, ходунки, слуховые аппараты, аппараты синтеза речи, сотовые телефоны, сигнализаторы звука и  т.д. Стоит упомянуть скользящую простынь, которая может значительно облегчить и обезопасить перемещение лежачих больных в кровати.</a:t>
            </a:r>
            <a:endParaRPr>
              <a:solidFill>
                <a:schemeClr val="dk1"/>
              </a:solidFill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963</Words>
  <Application>Microsoft Office PowerPoint</Application>
  <PresentationFormat>Экран (16:9)</PresentationFormat>
  <Paragraphs>47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Comfortaa SemiBold</vt:lpstr>
      <vt:lpstr>Comfortaa Medium</vt:lpstr>
      <vt:lpstr>Arial</vt:lpstr>
      <vt:lpstr>Comfortaa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Работа</cp:lastModifiedBy>
  <cp:revision>1</cp:revision>
  <dcterms:modified xsi:type="dcterms:W3CDTF">2023-11-21T11:02:27Z</dcterms:modified>
</cp:coreProperties>
</file>