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39"/>
  </p:notesMasterIdLst>
  <p:handoutMasterIdLst>
    <p:handoutMasterId r:id="rId40"/>
  </p:handoutMasterIdLst>
  <p:sldIdLst>
    <p:sldId id="687" r:id="rId2"/>
    <p:sldId id="706" r:id="rId3"/>
    <p:sldId id="726" r:id="rId4"/>
    <p:sldId id="727" r:id="rId5"/>
    <p:sldId id="729" r:id="rId6"/>
    <p:sldId id="730" r:id="rId7"/>
    <p:sldId id="731" r:id="rId8"/>
    <p:sldId id="728" r:id="rId9"/>
    <p:sldId id="732" r:id="rId10"/>
    <p:sldId id="733" r:id="rId11"/>
    <p:sldId id="734" r:id="rId12"/>
    <p:sldId id="735" r:id="rId13"/>
    <p:sldId id="736" r:id="rId14"/>
    <p:sldId id="737" r:id="rId15"/>
    <p:sldId id="738" r:id="rId16"/>
    <p:sldId id="739" r:id="rId17"/>
    <p:sldId id="740" r:id="rId18"/>
    <p:sldId id="741" r:id="rId19"/>
    <p:sldId id="742" r:id="rId20"/>
    <p:sldId id="743" r:id="rId21"/>
    <p:sldId id="744" r:id="rId22"/>
    <p:sldId id="745" r:id="rId23"/>
    <p:sldId id="746" r:id="rId24"/>
    <p:sldId id="747" r:id="rId25"/>
    <p:sldId id="748" r:id="rId26"/>
    <p:sldId id="749" r:id="rId27"/>
    <p:sldId id="750" r:id="rId28"/>
    <p:sldId id="751" r:id="rId29"/>
    <p:sldId id="753" r:id="rId30"/>
    <p:sldId id="752" r:id="rId31"/>
    <p:sldId id="754" r:id="rId32"/>
    <p:sldId id="756" r:id="rId33"/>
    <p:sldId id="755" r:id="rId34"/>
    <p:sldId id="757" r:id="rId35"/>
    <p:sldId id="758" r:id="rId36"/>
    <p:sldId id="759" r:id="rId37"/>
    <p:sldId id="705" r:id="rId38"/>
  </p:sldIdLst>
  <p:sldSz cx="9144000" cy="6858000" type="screen4x3"/>
  <p:notesSz cx="6834188" cy="9979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7D2E1"/>
    <a:srgbClr val="2E7637"/>
    <a:srgbClr val="CC6600"/>
    <a:srgbClr val="FF3300"/>
    <a:srgbClr val="006600"/>
    <a:srgbClr val="363F09"/>
    <a:srgbClr val="161B6D"/>
    <a:srgbClr val="FF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374" autoAdjust="0"/>
  </p:normalViewPr>
  <p:slideViewPr>
    <p:cSldViewPr>
      <p:cViewPr varScale="1">
        <p:scale>
          <a:sx n="74" d="100"/>
          <a:sy n="74" d="100"/>
        </p:scale>
        <p:origin x="10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25BAD-E4A7-4418-999C-6E767212692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4CD30D-BAAA-47C0-B7C5-245EF1BFE2DD}">
      <dgm:prSet phldrT="[Текст]"/>
      <dgm:spPr/>
      <dgm:t>
        <a:bodyPr/>
        <a:lstStyle/>
        <a:p>
          <a:r>
            <a:rPr lang="ru-RU" dirty="0" smtClean="0"/>
            <a:t>Постановка цели в конкретном виде профессиональной деятельности</a:t>
          </a:r>
          <a:endParaRPr lang="ru-RU" dirty="0"/>
        </a:p>
      </dgm:t>
    </dgm:pt>
    <dgm:pt modelId="{47DCF325-0DDC-4FEF-84FA-C1EADBA0D618}" type="parTrans" cxnId="{FC70B114-017C-451D-B165-F990B29B5179}">
      <dgm:prSet/>
      <dgm:spPr/>
      <dgm:t>
        <a:bodyPr/>
        <a:lstStyle/>
        <a:p>
          <a:endParaRPr lang="ru-RU"/>
        </a:p>
      </dgm:t>
    </dgm:pt>
    <dgm:pt modelId="{5DE64063-CE86-4942-98E7-915D2948CF40}" type="sibTrans" cxnId="{FC70B114-017C-451D-B165-F990B29B5179}">
      <dgm:prSet/>
      <dgm:spPr/>
      <dgm:t>
        <a:bodyPr/>
        <a:lstStyle/>
        <a:p>
          <a:endParaRPr lang="ru-RU"/>
        </a:p>
      </dgm:t>
    </dgm:pt>
    <dgm:pt modelId="{9BC9D77A-D98E-440D-BA9A-9DDDA1A456EC}">
      <dgm:prSet phldrT="[Текст]"/>
      <dgm:spPr/>
      <dgm:t>
        <a:bodyPr/>
        <a:lstStyle/>
        <a:p>
          <a:r>
            <a:rPr lang="ru-RU" dirty="0" smtClean="0"/>
            <a:t>Анализ структуры и выделение обобщенных трудовых функций</a:t>
          </a:r>
          <a:endParaRPr lang="ru-RU" dirty="0"/>
        </a:p>
      </dgm:t>
    </dgm:pt>
    <dgm:pt modelId="{1F0CBB77-7159-4E25-9AC7-BBD1AB8D3110}" type="parTrans" cxnId="{DB57C65E-A65F-4370-934E-9F2B5BBC2728}">
      <dgm:prSet/>
      <dgm:spPr/>
      <dgm:t>
        <a:bodyPr/>
        <a:lstStyle/>
        <a:p>
          <a:endParaRPr lang="ru-RU"/>
        </a:p>
      </dgm:t>
    </dgm:pt>
    <dgm:pt modelId="{231B162E-645C-40F8-A4A9-122C821452D5}" type="sibTrans" cxnId="{DB57C65E-A65F-4370-934E-9F2B5BBC2728}">
      <dgm:prSet/>
      <dgm:spPr/>
      <dgm:t>
        <a:bodyPr/>
        <a:lstStyle/>
        <a:p>
          <a:endParaRPr lang="ru-RU"/>
        </a:p>
      </dgm:t>
    </dgm:pt>
    <dgm:pt modelId="{DF549B1E-2B88-43B2-A67E-3BBBD964FA29}">
      <dgm:prSet phldrT="[Текст]"/>
      <dgm:spPr/>
      <dgm:t>
        <a:bodyPr/>
        <a:lstStyle/>
        <a:p>
          <a:r>
            <a:rPr lang="ru-RU" dirty="0" smtClean="0"/>
            <a:t>Актуализация перечня должностей среднего медицинского персонала </a:t>
          </a:r>
          <a:endParaRPr lang="ru-RU" dirty="0"/>
        </a:p>
      </dgm:t>
    </dgm:pt>
    <dgm:pt modelId="{9013E28A-2E86-43A8-AB61-6CF4715F8D42}" type="parTrans" cxnId="{9DA069BE-EE92-46AD-9175-12135F8BD2EF}">
      <dgm:prSet/>
      <dgm:spPr/>
      <dgm:t>
        <a:bodyPr/>
        <a:lstStyle/>
        <a:p>
          <a:endParaRPr lang="ru-RU"/>
        </a:p>
      </dgm:t>
    </dgm:pt>
    <dgm:pt modelId="{9BA24BCB-CBA2-4157-BD38-A55DA2CB355D}" type="sibTrans" cxnId="{9DA069BE-EE92-46AD-9175-12135F8BD2EF}">
      <dgm:prSet/>
      <dgm:spPr/>
      <dgm:t>
        <a:bodyPr/>
        <a:lstStyle/>
        <a:p>
          <a:endParaRPr lang="ru-RU"/>
        </a:p>
      </dgm:t>
    </dgm:pt>
    <dgm:pt modelId="{6B14472B-2830-48CA-A446-37A5F7108803}">
      <dgm:prSet/>
      <dgm:spPr/>
      <dgm:t>
        <a:bodyPr/>
        <a:lstStyle/>
        <a:p>
          <a:r>
            <a:rPr lang="ru-RU" dirty="0" smtClean="0"/>
            <a:t>Определение и описание квалификаций, востребованных в российском здравоохранении</a:t>
          </a:r>
          <a:endParaRPr lang="ru-RU" dirty="0"/>
        </a:p>
      </dgm:t>
    </dgm:pt>
    <dgm:pt modelId="{AC6668E8-3CB2-4A41-895E-786DE344003A}" type="parTrans" cxnId="{54183AC6-6A54-4FCD-BB52-CC3CAF65E166}">
      <dgm:prSet/>
      <dgm:spPr/>
      <dgm:t>
        <a:bodyPr/>
        <a:lstStyle/>
        <a:p>
          <a:endParaRPr lang="ru-RU"/>
        </a:p>
      </dgm:t>
    </dgm:pt>
    <dgm:pt modelId="{4B27BB0B-070C-4708-ADF1-2B29C4D009CC}" type="sibTrans" cxnId="{54183AC6-6A54-4FCD-BB52-CC3CAF65E166}">
      <dgm:prSet/>
      <dgm:spPr/>
      <dgm:t>
        <a:bodyPr/>
        <a:lstStyle/>
        <a:p>
          <a:endParaRPr lang="ru-RU"/>
        </a:p>
      </dgm:t>
    </dgm:pt>
    <dgm:pt modelId="{8AAEF276-06B6-4A77-88FE-1E87420D8447}" type="pres">
      <dgm:prSet presAssocID="{70725BAD-E4A7-4418-999C-6E767212692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569E1FE-9DFD-44AF-AB57-3974438755A7}" type="pres">
      <dgm:prSet presAssocID="{70725BAD-E4A7-4418-999C-6E7672126928}" presName="Name1" presStyleCnt="0"/>
      <dgm:spPr/>
    </dgm:pt>
    <dgm:pt modelId="{65A370AD-4D15-4CDF-8E6D-CEAF197159E4}" type="pres">
      <dgm:prSet presAssocID="{70725BAD-E4A7-4418-999C-6E7672126928}" presName="cycle" presStyleCnt="0"/>
      <dgm:spPr/>
    </dgm:pt>
    <dgm:pt modelId="{CCE96E02-4247-4A90-81AF-39C17BE6FF72}" type="pres">
      <dgm:prSet presAssocID="{70725BAD-E4A7-4418-999C-6E7672126928}" presName="srcNode" presStyleLbl="node1" presStyleIdx="0" presStyleCnt="4"/>
      <dgm:spPr/>
    </dgm:pt>
    <dgm:pt modelId="{BD279BF2-061E-4891-8038-672E79028956}" type="pres">
      <dgm:prSet presAssocID="{70725BAD-E4A7-4418-999C-6E7672126928}" presName="conn" presStyleLbl="parChTrans1D2" presStyleIdx="0" presStyleCnt="1"/>
      <dgm:spPr/>
      <dgm:t>
        <a:bodyPr/>
        <a:lstStyle/>
        <a:p>
          <a:endParaRPr lang="ru-RU"/>
        </a:p>
      </dgm:t>
    </dgm:pt>
    <dgm:pt modelId="{F0499625-DCB8-433C-B2C5-27B1BD20CD9E}" type="pres">
      <dgm:prSet presAssocID="{70725BAD-E4A7-4418-999C-6E7672126928}" presName="extraNode" presStyleLbl="node1" presStyleIdx="0" presStyleCnt="4"/>
      <dgm:spPr/>
    </dgm:pt>
    <dgm:pt modelId="{92430D8F-414D-4C51-AFAB-DEA27C5960DE}" type="pres">
      <dgm:prSet presAssocID="{70725BAD-E4A7-4418-999C-6E7672126928}" presName="dstNode" presStyleLbl="node1" presStyleIdx="0" presStyleCnt="4"/>
      <dgm:spPr/>
    </dgm:pt>
    <dgm:pt modelId="{8E4E48B8-C579-4C11-8B99-D64108CFDFAD}" type="pres">
      <dgm:prSet presAssocID="{EC4CD30D-BAAA-47C0-B7C5-245EF1BFE2D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91B70-4FE3-4CCF-8F5F-0715E5E84F09}" type="pres">
      <dgm:prSet presAssocID="{EC4CD30D-BAAA-47C0-B7C5-245EF1BFE2DD}" presName="accent_1" presStyleCnt="0"/>
      <dgm:spPr/>
    </dgm:pt>
    <dgm:pt modelId="{DEDC4221-9A60-4669-8BB7-0F6A084F4242}" type="pres">
      <dgm:prSet presAssocID="{EC4CD30D-BAAA-47C0-B7C5-245EF1BFE2DD}" presName="accentRepeatNode" presStyleLbl="solidFgAcc1" presStyleIdx="0" presStyleCnt="4"/>
      <dgm:spPr/>
    </dgm:pt>
    <dgm:pt modelId="{5567AE63-5FE5-40E6-A92B-31FC0253F1C2}" type="pres">
      <dgm:prSet presAssocID="{9BC9D77A-D98E-440D-BA9A-9DDDA1A456E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2CC02-2029-4B42-9C31-326C2720945F}" type="pres">
      <dgm:prSet presAssocID="{9BC9D77A-D98E-440D-BA9A-9DDDA1A456EC}" presName="accent_2" presStyleCnt="0"/>
      <dgm:spPr/>
    </dgm:pt>
    <dgm:pt modelId="{FFA20B25-47DD-4D87-87CC-A7F325BC0F7A}" type="pres">
      <dgm:prSet presAssocID="{9BC9D77A-D98E-440D-BA9A-9DDDA1A456EC}" presName="accentRepeatNode" presStyleLbl="solidFgAcc1" presStyleIdx="1" presStyleCnt="4"/>
      <dgm:spPr/>
    </dgm:pt>
    <dgm:pt modelId="{90805D7D-3E29-4F4C-B4BF-ACD69131FBA2}" type="pres">
      <dgm:prSet presAssocID="{DF549B1E-2B88-43B2-A67E-3BBBD964FA2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EEC2D-707A-4B89-B6E7-892A53F710D4}" type="pres">
      <dgm:prSet presAssocID="{DF549B1E-2B88-43B2-A67E-3BBBD964FA29}" presName="accent_3" presStyleCnt="0"/>
      <dgm:spPr/>
    </dgm:pt>
    <dgm:pt modelId="{4ACAAB69-958A-41E6-9103-6790CEB15E4E}" type="pres">
      <dgm:prSet presAssocID="{DF549B1E-2B88-43B2-A67E-3BBBD964FA29}" presName="accentRepeatNode" presStyleLbl="solidFgAcc1" presStyleIdx="2" presStyleCnt="4"/>
      <dgm:spPr/>
    </dgm:pt>
    <dgm:pt modelId="{B7B803A5-E0E8-4038-9B54-041363D1B308}" type="pres">
      <dgm:prSet presAssocID="{6B14472B-2830-48CA-A446-37A5F710880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36154A-CBB9-40A7-B110-28BD4BD8EEB3}" type="pres">
      <dgm:prSet presAssocID="{6B14472B-2830-48CA-A446-37A5F7108803}" presName="accent_4" presStyleCnt="0"/>
      <dgm:spPr/>
    </dgm:pt>
    <dgm:pt modelId="{0C8B044A-7BBC-4D88-AC71-5CD3472C5BD2}" type="pres">
      <dgm:prSet presAssocID="{6B14472B-2830-48CA-A446-37A5F7108803}" presName="accentRepeatNode" presStyleLbl="solidFgAcc1" presStyleIdx="3" presStyleCnt="4"/>
      <dgm:spPr/>
    </dgm:pt>
  </dgm:ptLst>
  <dgm:cxnLst>
    <dgm:cxn modelId="{D5FADF50-987F-4D32-92E7-B25D31D14ABF}" type="presOf" srcId="{EC4CD30D-BAAA-47C0-B7C5-245EF1BFE2DD}" destId="{8E4E48B8-C579-4C11-8B99-D64108CFDFAD}" srcOrd="0" destOrd="0" presId="urn:microsoft.com/office/officeart/2008/layout/VerticalCurvedList"/>
    <dgm:cxn modelId="{9DA069BE-EE92-46AD-9175-12135F8BD2EF}" srcId="{70725BAD-E4A7-4418-999C-6E7672126928}" destId="{DF549B1E-2B88-43B2-A67E-3BBBD964FA29}" srcOrd="2" destOrd="0" parTransId="{9013E28A-2E86-43A8-AB61-6CF4715F8D42}" sibTransId="{9BA24BCB-CBA2-4157-BD38-A55DA2CB355D}"/>
    <dgm:cxn modelId="{B6ED76C3-88CC-439E-9326-91E1FF1CEA23}" type="presOf" srcId="{6B14472B-2830-48CA-A446-37A5F7108803}" destId="{B7B803A5-E0E8-4038-9B54-041363D1B308}" srcOrd="0" destOrd="0" presId="urn:microsoft.com/office/officeart/2008/layout/VerticalCurvedList"/>
    <dgm:cxn modelId="{DB57C65E-A65F-4370-934E-9F2B5BBC2728}" srcId="{70725BAD-E4A7-4418-999C-6E7672126928}" destId="{9BC9D77A-D98E-440D-BA9A-9DDDA1A456EC}" srcOrd="1" destOrd="0" parTransId="{1F0CBB77-7159-4E25-9AC7-BBD1AB8D3110}" sibTransId="{231B162E-645C-40F8-A4A9-122C821452D5}"/>
    <dgm:cxn modelId="{221DF7C1-091B-4D1D-A187-01F8B403CC05}" type="presOf" srcId="{70725BAD-E4A7-4418-999C-6E7672126928}" destId="{8AAEF276-06B6-4A77-88FE-1E87420D8447}" srcOrd="0" destOrd="0" presId="urn:microsoft.com/office/officeart/2008/layout/VerticalCurvedList"/>
    <dgm:cxn modelId="{54183AC6-6A54-4FCD-BB52-CC3CAF65E166}" srcId="{70725BAD-E4A7-4418-999C-6E7672126928}" destId="{6B14472B-2830-48CA-A446-37A5F7108803}" srcOrd="3" destOrd="0" parTransId="{AC6668E8-3CB2-4A41-895E-786DE344003A}" sibTransId="{4B27BB0B-070C-4708-ADF1-2B29C4D009CC}"/>
    <dgm:cxn modelId="{9EB97AC1-E856-417F-84D6-3C660708AF31}" type="presOf" srcId="{9BC9D77A-D98E-440D-BA9A-9DDDA1A456EC}" destId="{5567AE63-5FE5-40E6-A92B-31FC0253F1C2}" srcOrd="0" destOrd="0" presId="urn:microsoft.com/office/officeart/2008/layout/VerticalCurvedList"/>
    <dgm:cxn modelId="{DF3D62D8-4BA3-43CD-BE91-9F7DFFC891D6}" type="presOf" srcId="{DF549B1E-2B88-43B2-A67E-3BBBD964FA29}" destId="{90805D7D-3E29-4F4C-B4BF-ACD69131FBA2}" srcOrd="0" destOrd="0" presId="urn:microsoft.com/office/officeart/2008/layout/VerticalCurvedList"/>
    <dgm:cxn modelId="{FC70B114-017C-451D-B165-F990B29B5179}" srcId="{70725BAD-E4A7-4418-999C-6E7672126928}" destId="{EC4CD30D-BAAA-47C0-B7C5-245EF1BFE2DD}" srcOrd="0" destOrd="0" parTransId="{47DCF325-0DDC-4FEF-84FA-C1EADBA0D618}" sibTransId="{5DE64063-CE86-4942-98E7-915D2948CF40}"/>
    <dgm:cxn modelId="{BDE662B9-F489-4D26-B7A7-B2725163D52C}" type="presOf" srcId="{5DE64063-CE86-4942-98E7-915D2948CF40}" destId="{BD279BF2-061E-4891-8038-672E79028956}" srcOrd="0" destOrd="0" presId="urn:microsoft.com/office/officeart/2008/layout/VerticalCurvedList"/>
    <dgm:cxn modelId="{313DB13B-268C-455C-8B43-AB89CC4B4908}" type="presParOf" srcId="{8AAEF276-06B6-4A77-88FE-1E87420D8447}" destId="{C569E1FE-9DFD-44AF-AB57-3974438755A7}" srcOrd="0" destOrd="0" presId="urn:microsoft.com/office/officeart/2008/layout/VerticalCurvedList"/>
    <dgm:cxn modelId="{3C17C6F0-EEFB-47A5-8F89-CC69562DFBAA}" type="presParOf" srcId="{C569E1FE-9DFD-44AF-AB57-3974438755A7}" destId="{65A370AD-4D15-4CDF-8E6D-CEAF197159E4}" srcOrd="0" destOrd="0" presId="urn:microsoft.com/office/officeart/2008/layout/VerticalCurvedList"/>
    <dgm:cxn modelId="{7EDCDC2E-B530-472C-AE12-D8359F6C1BCB}" type="presParOf" srcId="{65A370AD-4D15-4CDF-8E6D-CEAF197159E4}" destId="{CCE96E02-4247-4A90-81AF-39C17BE6FF72}" srcOrd="0" destOrd="0" presId="urn:microsoft.com/office/officeart/2008/layout/VerticalCurvedList"/>
    <dgm:cxn modelId="{1AAD7E0B-0989-4AD0-B3C3-F03B4325D906}" type="presParOf" srcId="{65A370AD-4D15-4CDF-8E6D-CEAF197159E4}" destId="{BD279BF2-061E-4891-8038-672E79028956}" srcOrd="1" destOrd="0" presId="urn:microsoft.com/office/officeart/2008/layout/VerticalCurvedList"/>
    <dgm:cxn modelId="{697CA257-326F-47FF-A1A0-1598FC00C896}" type="presParOf" srcId="{65A370AD-4D15-4CDF-8E6D-CEAF197159E4}" destId="{F0499625-DCB8-433C-B2C5-27B1BD20CD9E}" srcOrd="2" destOrd="0" presId="urn:microsoft.com/office/officeart/2008/layout/VerticalCurvedList"/>
    <dgm:cxn modelId="{349340B6-EEDE-4750-966E-BC834E7B4FC3}" type="presParOf" srcId="{65A370AD-4D15-4CDF-8E6D-CEAF197159E4}" destId="{92430D8F-414D-4C51-AFAB-DEA27C5960DE}" srcOrd="3" destOrd="0" presId="urn:microsoft.com/office/officeart/2008/layout/VerticalCurvedList"/>
    <dgm:cxn modelId="{A24BC275-2E7B-4BE4-98CD-BBE054C42EF0}" type="presParOf" srcId="{C569E1FE-9DFD-44AF-AB57-3974438755A7}" destId="{8E4E48B8-C579-4C11-8B99-D64108CFDFAD}" srcOrd="1" destOrd="0" presId="urn:microsoft.com/office/officeart/2008/layout/VerticalCurvedList"/>
    <dgm:cxn modelId="{E8077342-D328-4A14-8089-E3A59A100B36}" type="presParOf" srcId="{C569E1FE-9DFD-44AF-AB57-3974438755A7}" destId="{87991B70-4FE3-4CCF-8F5F-0715E5E84F09}" srcOrd="2" destOrd="0" presId="urn:microsoft.com/office/officeart/2008/layout/VerticalCurvedList"/>
    <dgm:cxn modelId="{A1585EB3-273F-47A5-81B0-046357F92BE2}" type="presParOf" srcId="{87991B70-4FE3-4CCF-8F5F-0715E5E84F09}" destId="{DEDC4221-9A60-4669-8BB7-0F6A084F4242}" srcOrd="0" destOrd="0" presId="urn:microsoft.com/office/officeart/2008/layout/VerticalCurvedList"/>
    <dgm:cxn modelId="{FAC99907-7312-4D57-8714-AA86C24E919A}" type="presParOf" srcId="{C569E1FE-9DFD-44AF-AB57-3974438755A7}" destId="{5567AE63-5FE5-40E6-A92B-31FC0253F1C2}" srcOrd="3" destOrd="0" presId="urn:microsoft.com/office/officeart/2008/layout/VerticalCurvedList"/>
    <dgm:cxn modelId="{E14E76A8-EABD-4904-917C-AE677FD95905}" type="presParOf" srcId="{C569E1FE-9DFD-44AF-AB57-3974438755A7}" destId="{8F42CC02-2029-4B42-9C31-326C2720945F}" srcOrd="4" destOrd="0" presId="urn:microsoft.com/office/officeart/2008/layout/VerticalCurvedList"/>
    <dgm:cxn modelId="{5F4D2849-FD42-4EB6-B962-BDFFF1A1AE3B}" type="presParOf" srcId="{8F42CC02-2029-4B42-9C31-326C2720945F}" destId="{FFA20B25-47DD-4D87-87CC-A7F325BC0F7A}" srcOrd="0" destOrd="0" presId="urn:microsoft.com/office/officeart/2008/layout/VerticalCurvedList"/>
    <dgm:cxn modelId="{0A609733-972A-48DD-A37F-73C849E41D2E}" type="presParOf" srcId="{C569E1FE-9DFD-44AF-AB57-3974438755A7}" destId="{90805D7D-3E29-4F4C-B4BF-ACD69131FBA2}" srcOrd="5" destOrd="0" presId="urn:microsoft.com/office/officeart/2008/layout/VerticalCurvedList"/>
    <dgm:cxn modelId="{A83FF16C-F96D-469E-81D3-E312FC75D33E}" type="presParOf" srcId="{C569E1FE-9DFD-44AF-AB57-3974438755A7}" destId="{831EEC2D-707A-4B89-B6E7-892A53F710D4}" srcOrd="6" destOrd="0" presId="urn:microsoft.com/office/officeart/2008/layout/VerticalCurvedList"/>
    <dgm:cxn modelId="{55775EAD-BBBB-42A3-A086-DC9FDF509E8B}" type="presParOf" srcId="{831EEC2D-707A-4B89-B6E7-892A53F710D4}" destId="{4ACAAB69-958A-41E6-9103-6790CEB15E4E}" srcOrd="0" destOrd="0" presId="urn:microsoft.com/office/officeart/2008/layout/VerticalCurvedList"/>
    <dgm:cxn modelId="{57A2C3CE-79DB-4BAB-A78B-682973650432}" type="presParOf" srcId="{C569E1FE-9DFD-44AF-AB57-3974438755A7}" destId="{B7B803A5-E0E8-4038-9B54-041363D1B308}" srcOrd="7" destOrd="0" presId="urn:microsoft.com/office/officeart/2008/layout/VerticalCurvedList"/>
    <dgm:cxn modelId="{7B31C064-B140-436C-9F6F-099C873BD163}" type="presParOf" srcId="{C569E1FE-9DFD-44AF-AB57-3974438755A7}" destId="{C436154A-CBB9-40A7-B110-28BD4BD8EEB3}" srcOrd="8" destOrd="0" presId="urn:microsoft.com/office/officeart/2008/layout/VerticalCurvedList"/>
    <dgm:cxn modelId="{820C89F5-A904-4802-BF00-94FAA13F33EF}" type="presParOf" srcId="{C436154A-CBB9-40A7-B110-28BD4BD8EEB3}" destId="{0C8B044A-7BBC-4D88-AC71-5CD3472C5B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A6B02D-ED7A-4E87-871D-8493E42A175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D87BC7-B072-4C26-BC2A-6244453CA87F}">
      <dgm:prSet phldrT="[Текст]"/>
      <dgm:spPr/>
      <dgm:t>
        <a:bodyPr/>
        <a:lstStyle/>
        <a:p>
          <a:r>
            <a:rPr lang="ru-RU" dirty="0" smtClean="0"/>
            <a:t>Для разработки индивидуального плана профессионального развития и карьерного роста работников;</a:t>
          </a:r>
          <a:endParaRPr lang="ru-RU" dirty="0"/>
        </a:p>
      </dgm:t>
    </dgm:pt>
    <dgm:pt modelId="{907197D0-EB6B-4712-AF91-E1A1CB7BD8F0}" type="parTrans" cxnId="{5374C6DC-8694-43AC-A546-565826DD383F}">
      <dgm:prSet/>
      <dgm:spPr/>
      <dgm:t>
        <a:bodyPr/>
        <a:lstStyle/>
        <a:p>
          <a:endParaRPr lang="ru-RU"/>
        </a:p>
      </dgm:t>
    </dgm:pt>
    <dgm:pt modelId="{C5C1F2DC-8EF7-4031-97C0-95C266F45545}" type="sibTrans" cxnId="{5374C6DC-8694-43AC-A546-565826DD383F}">
      <dgm:prSet/>
      <dgm:spPr/>
      <dgm:t>
        <a:bodyPr/>
        <a:lstStyle/>
        <a:p>
          <a:endParaRPr lang="ru-RU"/>
        </a:p>
      </dgm:t>
    </dgm:pt>
    <dgm:pt modelId="{F18CB341-F909-4EDB-9BC6-262A64008DE8}">
      <dgm:prSet phldrT="[Текст]"/>
      <dgm:spPr/>
      <dgm:t>
        <a:bodyPr/>
        <a:lstStyle/>
        <a:p>
          <a:r>
            <a:rPr lang="ru-RU" dirty="0" smtClean="0"/>
            <a:t>Для проведения оценки персонала в целях оптимизации использования потенциала работников;</a:t>
          </a:r>
          <a:endParaRPr lang="ru-RU" dirty="0"/>
        </a:p>
      </dgm:t>
    </dgm:pt>
    <dgm:pt modelId="{63A98BB9-B7B9-470C-A9D3-53843734D421}" type="parTrans" cxnId="{000132B1-A409-4FC8-87F1-D53931D6BD32}">
      <dgm:prSet/>
      <dgm:spPr/>
      <dgm:t>
        <a:bodyPr/>
        <a:lstStyle/>
        <a:p>
          <a:endParaRPr lang="ru-RU"/>
        </a:p>
      </dgm:t>
    </dgm:pt>
    <dgm:pt modelId="{C83FC4BB-B0F1-4ACC-A697-7DA6CD5EF5F5}" type="sibTrans" cxnId="{000132B1-A409-4FC8-87F1-D53931D6BD32}">
      <dgm:prSet/>
      <dgm:spPr/>
      <dgm:t>
        <a:bodyPr/>
        <a:lstStyle/>
        <a:p>
          <a:endParaRPr lang="ru-RU"/>
        </a:p>
      </dgm:t>
    </dgm:pt>
    <dgm:pt modelId="{A68FDE9A-2FCF-4177-B00F-88FCBAA33416}">
      <dgm:prSet phldrT="[Текст]"/>
      <dgm:spPr/>
      <dgm:t>
        <a:bodyPr/>
        <a:lstStyle/>
        <a:p>
          <a:r>
            <a:rPr lang="ru-RU" dirty="0" smtClean="0"/>
            <a:t>Для организации профессиональной переподготовки и повышения квалификации работников сферы здравоохранения. </a:t>
          </a:r>
          <a:endParaRPr lang="ru-RU" dirty="0"/>
        </a:p>
      </dgm:t>
    </dgm:pt>
    <dgm:pt modelId="{7606C4AD-3561-4DB2-AA45-A475F9F0A6D5}" type="parTrans" cxnId="{A0D356E4-E952-4428-ABAA-22039B719EDE}">
      <dgm:prSet/>
      <dgm:spPr/>
      <dgm:t>
        <a:bodyPr/>
        <a:lstStyle/>
        <a:p>
          <a:endParaRPr lang="ru-RU"/>
        </a:p>
      </dgm:t>
    </dgm:pt>
    <dgm:pt modelId="{10BF8462-0FD6-40CF-A49F-EBA3D97A6137}" type="sibTrans" cxnId="{A0D356E4-E952-4428-ABAA-22039B719EDE}">
      <dgm:prSet/>
      <dgm:spPr/>
      <dgm:t>
        <a:bodyPr/>
        <a:lstStyle/>
        <a:p>
          <a:endParaRPr lang="ru-RU"/>
        </a:p>
      </dgm:t>
    </dgm:pt>
    <dgm:pt modelId="{1510EAE0-BB22-412A-9666-2B8692969F01}" type="pres">
      <dgm:prSet presAssocID="{6EA6B02D-ED7A-4E87-871D-8493E42A17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9CB940E-48D0-45D6-9129-B783BD24582A}" type="pres">
      <dgm:prSet presAssocID="{6EA6B02D-ED7A-4E87-871D-8493E42A1754}" presName="Name1" presStyleCnt="0"/>
      <dgm:spPr/>
    </dgm:pt>
    <dgm:pt modelId="{202A3DD0-5B36-4F0F-A2A7-9167A48DB47F}" type="pres">
      <dgm:prSet presAssocID="{6EA6B02D-ED7A-4E87-871D-8493E42A1754}" presName="cycle" presStyleCnt="0"/>
      <dgm:spPr/>
    </dgm:pt>
    <dgm:pt modelId="{B5CA4380-BADA-4939-A607-404BE3AB9AB8}" type="pres">
      <dgm:prSet presAssocID="{6EA6B02D-ED7A-4E87-871D-8493E42A1754}" presName="srcNode" presStyleLbl="node1" presStyleIdx="0" presStyleCnt="3"/>
      <dgm:spPr/>
    </dgm:pt>
    <dgm:pt modelId="{E32872D8-E7F3-4F9B-9775-02984B37DF18}" type="pres">
      <dgm:prSet presAssocID="{6EA6B02D-ED7A-4E87-871D-8493E42A1754}" presName="conn" presStyleLbl="parChTrans1D2" presStyleIdx="0" presStyleCnt="1"/>
      <dgm:spPr/>
      <dgm:t>
        <a:bodyPr/>
        <a:lstStyle/>
        <a:p>
          <a:endParaRPr lang="ru-RU"/>
        </a:p>
      </dgm:t>
    </dgm:pt>
    <dgm:pt modelId="{B3E34027-598F-4C90-9E7F-95A2484F3AFA}" type="pres">
      <dgm:prSet presAssocID="{6EA6B02D-ED7A-4E87-871D-8493E42A1754}" presName="extraNode" presStyleLbl="node1" presStyleIdx="0" presStyleCnt="3"/>
      <dgm:spPr/>
    </dgm:pt>
    <dgm:pt modelId="{43D16E9A-0AD2-4871-A310-4722CB61D053}" type="pres">
      <dgm:prSet presAssocID="{6EA6B02D-ED7A-4E87-871D-8493E42A1754}" presName="dstNode" presStyleLbl="node1" presStyleIdx="0" presStyleCnt="3"/>
      <dgm:spPr/>
    </dgm:pt>
    <dgm:pt modelId="{F235EE6E-91B4-44F1-9D45-D417004254FB}" type="pres">
      <dgm:prSet presAssocID="{AED87BC7-B072-4C26-BC2A-6244453CA87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40D77-EC9E-4215-8307-EAECE36D2D3A}" type="pres">
      <dgm:prSet presAssocID="{AED87BC7-B072-4C26-BC2A-6244453CA87F}" presName="accent_1" presStyleCnt="0"/>
      <dgm:spPr/>
    </dgm:pt>
    <dgm:pt modelId="{36A61510-65BF-4CA0-AE9D-4757FB46E9A9}" type="pres">
      <dgm:prSet presAssocID="{AED87BC7-B072-4C26-BC2A-6244453CA87F}" presName="accentRepeatNode" presStyleLbl="solidFgAcc1" presStyleIdx="0" presStyleCnt="3"/>
      <dgm:spPr/>
    </dgm:pt>
    <dgm:pt modelId="{CE0AB651-8AAC-4932-994B-8DC2EC4F57C8}" type="pres">
      <dgm:prSet presAssocID="{F18CB341-F909-4EDB-9BC6-262A64008DE8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9FC0D0-9380-4ACD-A1F4-5ED7A9C8CE12}" type="pres">
      <dgm:prSet presAssocID="{F18CB341-F909-4EDB-9BC6-262A64008DE8}" presName="accent_2" presStyleCnt="0"/>
      <dgm:spPr/>
    </dgm:pt>
    <dgm:pt modelId="{E2DB9189-AB74-438C-8B5E-B2CBF5330B16}" type="pres">
      <dgm:prSet presAssocID="{F18CB341-F909-4EDB-9BC6-262A64008DE8}" presName="accentRepeatNode" presStyleLbl="solidFgAcc1" presStyleIdx="1" presStyleCnt="3"/>
      <dgm:spPr/>
    </dgm:pt>
    <dgm:pt modelId="{0A68E6C7-2099-4AAB-92C6-910C181778B3}" type="pres">
      <dgm:prSet presAssocID="{A68FDE9A-2FCF-4177-B00F-88FCBAA3341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92C7CA-E9D4-4DAE-A954-9C68D932C515}" type="pres">
      <dgm:prSet presAssocID="{A68FDE9A-2FCF-4177-B00F-88FCBAA33416}" presName="accent_3" presStyleCnt="0"/>
      <dgm:spPr/>
    </dgm:pt>
    <dgm:pt modelId="{2549AC5C-1E6D-438B-8EE8-DE8944E41B92}" type="pres">
      <dgm:prSet presAssocID="{A68FDE9A-2FCF-4177-B00F-88FCBAA33416}" presName="accentRepeatNode" presStyleLbl="solidFgAcc1" presStyleIdx="2" presStyleCnt="3"/>
      <dgm:spPr/>
    </dgm:pt>
  </dgm:ptLst>
  <dgm:cxnLst>
    <dgm:cxn modelId="{C0BF6C2D-C4AE-41BE-8153-5171E64A88AD}" type="presOf" srcId="{F18CB341-F909-4EDB-9BC6-262A64008DE8}" destId="{CE0AB651-8AAC-4932-994B-8DC2EC4F57C8}" srcOrd="0" destOrd="0" presId="urn:microsoft.com/office/officeart/2008/layout/VerticalCurvedList"/>
    <dgm:cxn modelId="{25403259-18BF-4EC0-80C2-A2BFA017EC03}" type="presOf" srcId="{C5C1F2DC-8EF7-4031-97C0-95C266F45545}" destId="{E32872D8-E7F3-4F9B-9775-02984B37DF18}" srcOrd="0" destOrd="0" presId="urn:microsoft.com/office/officeart/2008/layout/VerticalCurvedList"/>
    <dgm:cxn modelId="{6E08D24E-011F-4977-9E5F-DBC6F919B4E3}" type="presOf" srcId="{A68FDE9A-2FCF-4177-B00F-88FCBAA33416}" destId="{0A68E6C7-2099-4AAB-92C6-910C181778B3}" srcOrd="0" destOrd="0" presId="urn:microsoft.com/office/officeart/2008/layout/VerticalCurvedList"/>
    <dgm:cxn modelId="{A0D356E4-E952-4428-ABAA-22039B719EDE}" srcId="{6EA6B02D-ED7A-4E87-871D-8493E42A1754}" destId="{A68FDE9A-2FCF-4177-B00F-88FCBAA33416}" srcOrd="2" destOrd="0" parTransId="{7606C4AD-3561-4DB2-AA45-A475F9F0A6D5}" sibTransId="{10BF8462-0FD6-40CF-A49F-EBA3D97A6137}"/>
    <dgm:cxn modelId="{000132B1-A409-4FC8-87F1-D53931D6BD32}" srcId="{6EA6B02D-ED7A-4E87-871D-8493E42A1754}" destId="{F18CB341-F909-4EDB-9BC6-262A64008DE8}" srcOrd="1" destOrd="0" parTransId="{63A98BB9-B7B9-470C-A9D3-53843734D421}" sibTransId="{C83FC4BB-B0F1-4ACC-A697-7DA6CD5EF5F5}"/>
    <dgm:cxn modelId="{43FF969B-6FDA-4D25-AED1-DBFCA1EE1185}" type="presOf" srcId="{AED87BC7-B072-4C26-BC2A-6244453CA87F}" destId="{F235EE6E-91B4-44F1-9D45-D417004254FB}" srcOrd="0" destOrd="0" presId="urn:microsoft.com/office/officeart/2008/layout/VerticalCurvedList"/>
    <dgm:cxn modelId="{5374C6DC-8694-43AC-A546-565826DD383F}" srcId="{6EA6B02D-ED7A-4E87-871D-8493E42A1754}" destId="{AED87BC7-B072-4C26-BC2A-6244453CA87F}" srcOrd="0" destOrd="0" parTransId="{907197D0-EB6B-4712-AF91-E1A1CB7BD8F0}" sibTransId="{C5C1F2DC-8EF7-4031-97C0-95C266F45545}"/>
    <dgm:cxn modelId="{F43145D4-615E-4D25-9915-3CA904BFEF40}" type="presOf" srcId="{6EA6B02D-ED7A-4E87-871D-8493E42A1754}" destId="{1510EAE0-BB22-412A-9666-2B8692969F01}" srcOrd="0" destOrd="0" presId="urn:microsoft.com/office/officeart/2008/layout/VerticalCurvedList"/>
    <dgm:cxn modelId="{2344E9C2-78AE-4291-8EB5-BDD3E11A869C}" type="presParOf" srcId="{1510EAE0-BB22-412A-9666-2B8692969F01}" destId="{69CB940E-48D0-45D6-9129-B783BD24582A}" srcOrd="0" destOrd="0" presId="urn:microsoft.com/office/officeart/2008/layout/VerticalCurvedList"/>
    <dgm:cxn modelId="{CBAEF311-DCF6-4CEA-A022-4917135ECAED}" type="presParOf" srcId="{69CB940E-48D0-45D6-9129-B783BD24582A}" destId="{202A3DD0-5B36-4F0F-A2A7-9167A48DB47F}" srcOrd="0" destOrd="0" presId="urn:microsoft.com/office/officeart/2008/layout/VerticalCurvedList"/>
    <dgm:cxn modelId="{E1E6A36E-926F-4933-8459-C31E77E7E09A}" type="presParOf" srcId="{202A3DD0-5B36-4F0F-A2A7-9167A48DB47F}" destId="{B5CA4380-BADA-4939-A607-404BE3AB9AB8}" srcOrd="0" destOrd="0" presId="urn:microsoft.com/office/officeart/2008/layout/VerticalCurvedList"/>
    <dgm:cxn modelId="{7A213685-4D58-4727-B6FE-1872AC82646F}" type="presParOf" srcId="{202A3DD0-5B36-4F0F-A2A7-9167A48DB47F}" destId="{E32872D8-E7F3-4F9B-9775-02984B37DF18}" srcOrd="1" destOrd="0" presId="urn:microsoft.com/office/officeart/2008/layout/VerticalCurvedList"/>
    <dgm:cxn modelId="{B3A1E1D3-BD8F-49CE-AB4A-544D8B3FA1D6}" type="presParOf" srcId="{202A3DD0-5B36-4F0F-A2A7-9167A48DB47F}" destId="{B3E34027-598F-4C90-9E7F-95A2484F3AFA}" srcOrd="2" destOrd="0" presId="urn:microsoft.com/office/officeart/2008/layout/VerticalCurvedList"/>
    <dgm:cxn modelId="{A28B3E87-1157-4787-8868-F8BA6604826E}" type="presParOf" srcId="{202A3DD0-5B36-4F0F-A2A7-9167A48DB47F}" destId="{43D16E9A-0AD2-4871-A310-4722CB61D053}" srcOrd="3" destOrd="0" presId="urn:microsoft.com/office/officeart/2008/layout/VerticalCurvedList"/>
    <dgm:cxn modelId="{C41FBF88-3A9D-4687-A977-63601416A527}" type="presParOf" srcId="{69CB940E-48D0-45D6-9129-B783BD24582A}" destId="{F235EE6E-91B4-44F1-9D45-D417004254FB}" srcOrd="1" destOrd="0" presId="urn:microsoft.com/office/officeart/2008/layout/VerticalCurvedList"/>
    <dgm:cxn modelId="{B997C360-F360-4C59-A173-F28BED94BB49}" type="presParOf" srcId="{69CB940E-48D0-45D6-9129-B783BD24582A}" destId="{0BE40D77-EC9E-4215-8307-EAECE36D2D3A}" srcOrd="2" destOrd="0" presId="urn:microsoft.com/office/officeart/2008/layout/VerticalCurvedList"/>
    <dgm:cxn modelId="{664307AE-6766-4AC4-AF57-4FC2956293B7}" type="presParOf" srcId="{0BE40D77-EC9E-4215-8307-EAECE36D2D3A}" destId="{36A61510-65BF-4CA0-AE9D-4757FB46E9A9}" srcOrd="0" destOrd="0" presId="urn:microsoft.com/office/officeart/2008/layout/VerticalCurvedList"/>
    <dgm:cxn modelId="{B92334E9-AEB7-4CED-81FA-1A97B892758C}" type="presParOf" srcId="{69CB940E-48D0-45D6-9129-B783BD24582A}" destId="{CE0AB651-8AAC-4932-994B-8DC2EC4F57C8}" srcOrd="3" destOrd="0" presId="urn:microsoft.com/office/officeart/2008/layout/VerticalCurvedList"/>
    <dgm:cxn modelId="{3C0FBC7D-CB51-4C88-B926-DD57B0E9FCA4}" type="presParOf" srcId="{69CB940E-48D0-45D6-9129-B783BD24582A}" destId="{689FC0D0-9380-4ACD-A1F4-5ED7A9C8CE12}" srcOrd="4" destOrd="0" presId="urn:microsoft.com/office/officeart/2008/layout/VerticalCurvedList"/>
    <dgm:cxn modelId="{0689A19E-67C8-4399-AF4B-151C4883481D}" type="presParOf" srcId="{689FC0D0-9380-4ACD-A1F4-5ED7A9C8CE12}" destId="{E2DB9189-AB74-438C-8B5E-B2CBF5330B16}" srcOrd="0" destOrd="0" presId="urn:microsoft.com/office/officeart/2008/layout/VerticalCurvedList"/>
    <dgm:cxn modelId="{67FE34DC-C5C7-4E05-A0D0-A69E84971A0C}" type="presParOf" srcId="{69CB940E-48D0-45D6-9129-B783BD24582A}" destId="{0A68E6C7-2099-4AAB-92C6-910C181778B3}" srcOrd="5" destOrd="0" presId="urn:microsoft.com/office/officeart/2008/layout/VerticalCurvedList"/>
    <dgm:cxn modelId="{B475B6EC-BADD-4920-8988-F8C25C87A99E}" type="presParOf" srcId="{69CB940E-48D0-45D6-9129-B783BD24582A}" destId="{E692C7CA-E9D4-4DAE-A954-9C68D932C515}" srcOrd="6" destOrd="0" presId="urn:microsoft.com/office/officeart/2008/layout/VerticalCurvedList"/>
    <dgm:cxn modelId="{7D87123F-9ABF-451B-B1A0-D28B0BBE621D}" type="presParOf" srcId="{E692C7CA-E9D4-4DAE-A954-9C68D932C515}" destId="{2549AC5C-1E6D-438B-8EE8-DE8944E41B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5D5E5E-1BEA-4A6D-9859-1A2053DFF48F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FE87CD7-DAB6-4E09-8729-B54DBBDD775E}">
      <dgm:prSet/>
      <dgm:spPr/>
      <dgm:t>
        <a:bodyPr/>
        <a:lstStyle/>
        <a:p>
          <a:pPr rtl="0"/>
          <a:r>
            <a:rPr lang="ru-RU" smtClean="0"/>
            <a:t>целям профессиональной деятельности медработников;</a:t>
          </a:r>
          <a:endParaRPr lang="ru-RU"/>
        </a:p>
      </dgm:t>
    </dgm:pt>
    <dgm:pt modelId="{5063BB55-6ABA-46FF-B700-55D0B3B641FA}" type="parTrans" cxnId="{FC10D506-0F08-483F-8318-021CA8339EFD}">
      <dgm:prSet/>
      <dgm:spPr/>
      <dgm:t>
        <a:bodyPr/>
        <a:lstStyle/>
        <a:p>
          <a:endParaRPr lang="ru-RU"/>
        </a:p>
      </dgm:t>
    </dgm:pt>
    <dgm:pt modelId="{1E8E33DD-B574-40FC-9431-DBDEAB3F2226}" type="sibTrans" cxnId="{FC10D506-0F08-483F-8318-021CA8339EFD}">
      <dgm:prSet/>
      <dgm:spPr/>
      <dgm:t>
        <a:bodyPr/>
        <a:lstStyle/>
        <a:p>
          <a:endParaRPr lang="ru-RU"/>
        </a:p>
      </dgm:t>
    </dgm:pt>
    <dgm:pt modelId="{89283F67-78B4-424D-8B5C-61FB9EE2D1E7}">
      <dgm:prSet/>
      <dgm:spPr/>
      <dgm:t>
        <a:bodyPr/>
        <a:lstStyle/>
        <a:p>
          <a:pPr rtl="0"/>
          <a:r>
            <a:rPr lang="ru-RU" smtClean="0"/>
            <a:t>описанию трудовых функций;</a:t>
          </a:r>
          <a:endParaRPr lang="ru-RU"/>
        </a:p>
      </dgm:t>
    </dgm:pt>
    <dgm:pt modelId="{3A11EA21-686E-45A2-979F-765F3C79E637}" type="parTrans" cxnId="{82C0B178-E361-49B7-8C18-424DED0C2466}">
      <dgm:prSet/>
      <dgm:spPr/>
      <dgm:t>
        <a:bodyPr/>
        <a:lstStyle/>
        <a:p>
          <a:endParaRPr lang="ru-RU"/>
        </a:p>
      </dgm:t>
    </dgm:pt>
    <dgm:pt modelId="{BF848617-4473-41AC-B7B1-3ABE53AE3D6F}" type="sibTrans" cxnId="{82C0B178-E361-49B7-8C18-424DED0C2466}">
      <dgm:prSet/>
      <dgm:spPr/>
      <dgm:t>
        <a:bodyPr/>
        <a:lstStyle/>
        <a:p>
          <a:endParaRPr lang="ru-RU"/>
        </a:p>
      </dgm:t>
    </dgm:pt>
    <dgm:pt modelId="{26EFD3DD-692A-4F8F-BB8F-1FAB915672B8}">
      <dgm:prSet/>
      <dgm:spPr/>
      <dgm:t>
        <a:bodyPr/>
        <a:lstStyle/>
        <a:p>
          <a:pPr rtl="0"/>
          <a:r>
            <a:rPr lang="ru-RU" smtClean="0"/>
            <a:t>требованиям, которые предъявляются по отношению к уровню образования, практическому опыту;</a:t>
          </a:r>
          <a:endParaRPr lang="ru-RU"/>
        </a:p>
      </dgm:t>
    </dgm:pt>
    <dgm:pt modelId="{8D2D25D3-95E9-43D2-B902-6F0791656C57}" type="parTrans" cxnId="{3D81CFA5-E142-4619-9644-B8AD28D4F6EB}">
      <dgm:prSet/>
      <dgm:spPr/>
      <dgm:t>
        <a:bodyPr/>
        <a:lstStyle/>
        <a:p>
          <a:endParaRPr lang="ru-RU"/>
        </a:p>
      </dgm:t>
    </dgm:pt>
    <dgm:pt modelId="{95907563-2A89-4ED2-964C-17BD8FC019C2}" type="sibTrans" cxnId="{3D81CFA5-E142-4619-9644-B8AD28D4F6EB}">
      <dgm:prSet/>
      <dgm:spPr/>
      <dgm:t>
        <a:bodyPr/>
        <a:lstStyle/>
        <a:p>
          <a:endParaRPr lang="ru-RU"/>
        </a:p>
      </dgm:t>
    </dgm:pt>
    <dgm:pt modelId="{34DB6C85-2541-4D3A-9181-1C9B1D2FDA68}">
      <dgm:prSet/>
      <dgm:spPr/>
      <dgm:t>
        <a:bodyPr/>
        <a:lstStyle/>
        <a:p>
          <a:pPr rtl="0"/>
          <a:r>
            <a:rPr lang="ru-RU" smtClean="0"/>
            <a:t>условиям допуска к практической деятельности.</a:t>
          </a:r>
          <a:endParaRPr lang="ru-RU"/>
        </a:p>
      </dgm:t>
    </dgm:pt>
    <dgm:pt modelId="{5E8164F6-8300-4C1F-B17D-7DBD2DB1BD60}" type="parTrans" cxnId="{42DB1449-AAF3-4591-A769-6443F08DE7C7}">
      <dgm:prSet/>
      <dgm:spPr/>
      <dgm:t>
        <a:bodyPr/>
        <a:lstStyle/>
        <a:p>
          <a:endParaRPr lang="ru-RU"/>
        </a:p>
      </dgm:t>
    </dgm:pt>
    <dgm:pt modelId="{C4FC4D5A-6847-460D-9C40-5963CBADF0E4}" type="sibTrans" cxnId="{42DB1449-AAF3-4591-A769-6443F08DE7C7}">
      <dgm:prSet/>
      <dgm:spPr/>
      <dgm:t>
        <a:bodyPr/>
        <a:lstStyle/>
        <a:p>
          <a:endParaRPr lang="ru-RU"/>
        </a:p>
      </dgm:t>
    </dgm:pt>
    <dgm:pt modelId="{8E57E564-24A6-4259-B133-BAAF0644DE2A}" type="pres">
      <dgm:prSet presAssocID="{905D5E5E-1BEA-4A6D-9859-1A2053DFF48F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B542E5-AFA6-4B9C-88C8-446976237D54}" type="pres">
      <dgm:prSet presAssocID="{905D5E5E-1BEA-4A6D-9859-1A2053DFF48F}" presName="diamond" presStyleLbl="bgShp" presStyleIdx="0" presStyleCnt="1"/>
      <dgm:spPr/>
    </dgm:pt>
    <dgm:pt modelId="{E6B27A91-D6DE-4E1F-ABC4-CDBACAE46222}" type="pres">
      <dgm:prSet presAssocID="{905D5E5E-1BEA-4A6D-9859-1A2053DFF48F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C7420-7650-4ECC-A06A-27E0C709E215}" type="pres">
      <dgm:prSet presAssocID="{905D5E5E-1BEA-4A6D-9859-1A2053DFF48F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D28FA-4F1C-43BF-A653-AF59595F08C4}" type="pres">
      <dgm:prSet presAssocID="{905D5E5E-1BEA-4A6D-9859-1A2053DFF48F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D3015F-0142-499E-93B3-038FFC7EDDF1}" type="pres">
      <dgm:prSet presAssocID="{905D5E5E-1BEA-4A6D-9859-1A2053DFF48F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0D506-0F08-483F-8318-021CA8339EFD}" srcId="{905D5E5E-1BEA-4A6D-9859-1A2053DFF48F}" destId="{DFE87CD7-DAB6-4E09-8729-B54DBBDD775E}" srcOrd="0" destOrd="0" parTransId="{5063BB55-6ABA-46FF-B700-55D0B3B641FA}" sibTransId="{1E8E33DD-B574-40FC-9431-DBDEAB3F2226}"/>
    <dgm:cxn modelId="{5489D61C-DB8B-43A4-9EF7-CC03F544047B}" type="presOf" srcId="{905D5E5E-1BEA-4A6D-9859-1A2053DFF48F}" destId="{8E57E564-24A6-4259-B133-BAAF0644DE2A}" srcOrd="0" destOrd="0" presId="urn:microsoft.com/office/officeart/2005/8/layout/matrix3"/>
    <dgm:cxn modelId="{38D29DDE-5AC3-47E7-AAEA-AA53BC86B78F}" type="presOf" srcId="{DFE87CD7-DAB6-4E09-8729-B54DBBDD775E}" destId="{E6B27A91-D6DE-4E1F-ABC4-CDBACAE46222}" srcOrd="0" destOrd="0" presId="urn:microsoft.com/office/officeart/2005/8/layout/matrix3"/>
    <dgm:cxn modelId="{855D29F5-17FB-4C74-AF81-F352BDB96902}" type="presOf" srcId="{26EFD3DD-692A-4F8F-BB8F-1FAB915672B8}" destId="{533D28FA-4F1C-43BF-A653-AF59595F08C4}" srcOrd="0" destOrd="0" presId="urn:microsoft.com/office/officeart/2005/8/layout/matrix3"/>
    <dgm:cxn modelId="{3D81CFA5-E142-4619-9644-B8AD28D4F6EB}" srcId="{905D5E5E-1BEA-4A6D-9859-1A2053DFF48F}" destId="{26EFD3DD-692A-4F8F-BB8F-1FAB915672B8}" srcOrd="2" destOrd="0" parTransId="{8D2D25D3-95E9-43D2-B902-6F0791656C57}" sibTransId="{95907563-2A89-4ED2-964C-17BD8FC019C2}"/>
    <dgm:cxn modelId="{42DB1449-AAF3-4591-A769-6443F08DE7C7}" srcId="{905D5E5E-1BEA-4A6D-9859-1A2053DFF48F}" destId="{34DB6C85-2541-4D3A-9181-1C9B1D2FDA68}" srcOrd="3" destOrd="0" parTransId="{5E8164F6-8300-4C1F-B17D-7DBD2DB1BD60}" sibTransId="{C4FC4D5A-6847-460D-9C40-5963CBADF0E4}"/>
    <dgm:cxn modelId="{80A18376-FABC-43F4-BF6C-300A87BF0905}" type="presOf" srcId="{89283F67-78B4-424D-8B5C-61FB9EE2D1E7}" destId="{9CFC7420-7650-4ECC-A06A-27E0C709E215}" srcOrd="0" destOrd="0" presId="urn:microsoft.com/office/officeart/2005/8/layout/matrix3"/>
    <dgm:cxn modelId="{126091BB-C857-4EDC-BC5E-94E84679D33A}" type="presOf" srcId="{34DB6C85-2541-4D3A-9181-1C9B1D2FDA68}" destId="{E7D3015F-0142-499E-93B3-038FFC7EDDF1}" srcOrd="0" destOrd="0" presId="urn:microsoft.com/office/officeart/2005/8/layout/matrix3"/>
    <dgm:cxn modelId="{82C0B178-E361-49B7-8C18-424DED0C2466}" srcId="{905D5E5E-1BEA-4A6D-9859-1A2053DFF48F}" destId="{89283F67-78B4-424D-8B5C-61FB9EE2D1E7}" srcOrd="1" destOrd="0" parTransId="{3A11EA21-686E-45A2-979F-765F3C79E637}" sibTransId="{BF848617-4473-41AC-B7B1-3ABE53AE3D6F}"/>
    <dgm:cxn modelId="{018DC04C-58B9-41C0-9ACA-2058CB2790A8}" type="presParOf" srcId="{8E57E564-24A6-4259-B133-BAAF0644DE2A}" destId="{E8B542E5-AFA6-4B9C-88C8-446976237D54}" srcOrd="0" destOrd="0" presId="urn:microsoft.com/office/officeart/2005/8/layout/matrix3"/>
    <dgm:cxn modelId="{18744C9E-860C-4750-A476-468DBF949FCC}" type="presParOf" srcId="{8E57E564-24A6-4259-B133-BAAF0644DE2A}" destId="{E6B27A91-D6DE-4E1F-ABC4-CDBACAE46222}" srcOrd="1" destOrd="0" presId="urn:microsoft.com/office/officeart/2005/8/layout/matrix3"/>
    <dgm:cxn modelId="{73C1F81B-B544-48CA-ADC5-DD5D818707D2}" type="presParOf" srcId="{8E57E564-24A6-4259-B133-BAAF0644DE2A}" destId="{9CFC7420-7650-4ECC-A06A-27E0C709E215}" srcOrd="2" destOrd="0" presId="urn:microsoft.com/office/officeart/2005/8/layout/matrix3"/>
    <dgm:cxn modelId="{7B5807C7-0AA1-464E-AB6E-F94DD285C922}" type="presParOf" srcId="{8E57E564-24A6-4259-B133-BAAF0644DE2A}" destId="{533D28FA-4F1C-43BF-A653-AF59595F08C4}" srcOrd="3" destOrd="0" presId="urn:microsoft.com/office/officeart/2005/8/layout/matrix3"/>
    <dgm:cxn modelId="{757C2C02-BCE7-4D3E-B0A2-85E7C4EF44E5}" type="presParOf" srcId="{8E57E564-24A6-4259-B133-BAAF0644DE2A}" destId="{E7D3015F-0142-499E-93B3-038FFC7EDDF1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AD80D1-F9EE-45E6-BF6C-2C1FD3802D77}" type="doc">
      <dgm:prSet loTypeId="urn:microsoft.com/office/officeart/2005/8/layout/matrix2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7CEB52F-D723-41B3-8855-5BED98EBC17F}">
      <dgm:prSet phldrT="[Текст]"/>
      <dgm:spPr/>
      <dgm:t>
        <a:bodyPr/>
        <a:lstStyle/>
        <a:p>
          <a:r>
            <a:rPr lang="ru-RU" dirty="0" smtClean="0"/>
            <a:t>Материально-техническое обеспечение</a:t>
          </a:r>
          <a:endParaRPr lang="ru-RU" dirty="0"/>
        </a:p>
      </dgm:t>
    </dgm:pt>
    <dgm:pt modelId="{90188A0B-E6AD-4C01-8368-C23984637AE7}" type="parTrans" cxnId="{C5E9E707-EF0E-4B7B-A110-06928D8880E2}">
      <dgm:prSet/>
      <dgm:spPr/>
      <dgm:t>
        <a:bodyPr/>
        <a:lstStyle/>
        <a:p>
          <a:endParaRPr lang="ru-RU"/>
        </a:p>
      </dgm:t>
    </dgm:pt>
    <dgm:pt modelId="{0FBE686C-E91E-4C57-811A-4FB13BA3CEF0}" type="sibTrans" cxnId="{C5E9E707-EF0E-4B7B-A110-06928D8880E2}">
      <dgm:prSet/>
      <dgm:spPr/>
      <dgm:t>
        <a:bodyPr/>
        <a:lstStyle/>
        <a:p>
          <a:endParaRPr lang="ru-RU"/>
        </a:p>
      </dgm:t>
    </dgm:pt>
    <dgm:pt modelId="{7241AE99-E3BC-4F7F-A576-82FFD9014220}">
      <dgm:prSet phldrT="[Текст]"/>
      <dgm:spPr/>
      <dgm:t>
        <a:bodyPr/>
        <a:lstStyle/>
        <a:p>
          <a:r>
            <a:rPr lang="ru-RU" dirty="0" smtClean="0"/>
            <a:t>Учебно-методическое обеспечение</a:t>
          </a:r>
          <a:endParaRPr lang="ru-RU" dirty="0"/>
        </a:p>
      </dgm:t>
    </dgm:pt>
    <dgm:pt modelId="{96C5BEA8-AE8F-4C7D-9ADC-35437F6E16D1}" type="parTrans" cxnId="{C0416D5E-D7AD-44EA-AD7D-E1923770B2F1}">
      <dgm:prSet/>
      <dgm:spPr/>
      <dgm:t>
        <a:bodyPr/>
        <a:lstStyle/>
        <a:p>
          <a:endParaRPr lang="ru-RU"/>
        </a:p>
      </dgm:t>
    </dgm:pt>
    <dgm:pt modelId="{DF4E78D0-9C23-4D3B-8BB1-75CAECD454F4}" type="sibTrans" cxnId="{C0416D5E-D7AD-44EA-AD7D-E1923770B2F1}">
      <dgm:prSet/>
      <dgm:spPr/>
      <dgm:t>
        <a:bodyPr/>
        <a:lstStyle/>
        <a:p>
          <a:endParaRPr lang="ru-RU"/>
        </a:p>
      </dgm:t>
    </dgm:pt>
    <dgm:pt modelId="{488EF433-0721-4529-A4CA-736928CB01A3}">
      <dgm:prSet phldrT="[Текст]"/>
      <dgm:spPr/>
      <dgm:t>
        <a:bodyPr/>
        <a:lstStyle/>
        <a:p>
          <a:r>
            <a:rPr lang="ru-RU" dirty="0" smtClean="0"/>
            <a:t>Кадровые условия реализации</a:t>
          </a:r>
          <a:endParaRPr lang="ru-RU" dirty="0"/>
        </a:p>
      </dgm:t>
    </dgm:pt>
    <dgm:pt modelId="{F6F39C18-5EAE-447A-BA2E-CACD4DF78961}" type="parTrans" cxnId="{B49792AB-6B91-47E0-B8AB-7305EB63255A}">
      <dgm:prSet/>
      <dgm:spPr/>
      <dgm:t>
        <a:bodyPr/>
        <a:lstStyle/>
        <a:p>
          <a:endParaRPr lang="ru-RU"/>
        </a:p>
      </dgm:t>
    </dgm:pt>
    <dgm:pt modelId="{BAB13E22-8D9D-4196-805E-EA7F9B76A063}" type="sibTrans" cxnId="{B49792AB-6B91-47E0-B8AB-7305EB63255A}">
      <dgm:prSet/>
      <dgm:spPr/>
      <dgm:t>
        <a:bodyPr/>
        <a:lstStyle/>
        <a:p>
          <a:endParaRPr lang="ru-RU"/>
        </a:p>
      </dgm:t>
    </dgm:pt>
    <dgm:pt modelId="{6A79CCD2-BB85-49AB-8273-349EE0B27784}">
      <dgm:prSet phldrT="[Текст]"/>
      <dgm:spPr/>
      <dgm:t>
        <a:bodyPr/>
        <a:lstStyle/>
        <a:p>
          <a:r>
            <a:rPr lang="ru-RU" dirty="0" smtClean="0"/>
            <a:t>Организация воспитания обучающихся</a:t>
          </a:r>
          <a:endParaRPr lang="ru-RU" dirty="0"/>
        </a:p>
      </dgm:t>
    </dgm:pt>
    <dgm:pt modelId="{F5A2A558-324E-4A6C-8E48-F7FD3CB431D3}" type="parTrans" cxnId="{B4E6BD07-09B8-4ECF-A58F-A79E9D2DFEBA}">
      <dgm:prSet/>
      <dgm:spPr/>
      <dgm:t>
        <a:bodyPr/>
        <a:lstStyle/>
        <a:p>
          <a:endParaRPr lang="ru-RU"/>
        </a:p>
      </dgm:t>
    </dgm:pt>
    <dgm:pt modelId="{83215DB9-1950-41B7-B09C-20FF79AD0581}" type="sibTrans" cxnId="{B4E6BD07-09B8-4ECF-A58F-A79E9D2DFEBA}">
      <dgm:prSet/>
      <dgm:spPr/>
      <dgm:t>
        <a:bodyPr/>
        <a:lstStyle/>
        <a:p>
          <a:endParaRPr lang="ru-RU"/>
        </a:p>
      </dgm:t>
    </dgm:pt>
    <dgm:pt modelId="{FD10BA43-B9C0-4C8A-B3B1-F2071C8B7653}" type="pres">
      <dgm:prSet presAssocID="{21AD80D1-F9EE-45E6-BF6C-2C1FD3802D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4B4F9B-4D71-4347-9403-24ACD9DD0338}" type="pres">
      <dgm:prSet presAssocID="{21AD80D1-F9EE-45E6-BF6C-2C1FD3802D77}" presName="axisShape" presStyleLbl="bgShp" presStyleIdx="0" presStyleCnt="1"/>
      <dgm:spPr/>
    </dgm:pt>
    <dgm:pt modelId="{E819F83B-B5B0-46F6-8811-86567794FC76}" type="pres">
      <dgm:prSet presAssocID="{21AD80D1-F9EE-45E6-BF6C-2C1FD3802D7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61E18-982D-4E18-9B4F-D4D9C3ACC92D}" type="pres">
      <dgm:prSet presAssocID="{21AD80D1-F9EE-45E6-BF6C-2C1FD3802D7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B9176-5F27-4BA9-8F8D-9F6E0F2E9B8B}" type="pres">
      <dgm:prSet presAssocID="{21AD80D1-F9EE-45E6-BF6C-2C1FD3802D7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3C57D-50DE-4683-9C72-1F5C20C1D7FD}" type="pres">
      <dgm:prSet presAssocID="{21AD80D1-F9EE-45E6-BF6C-2C1FD3802D7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9792AB-6B91-47E0-B8AB-7305EB63255A}" srcId="{21AD80D1-F9EE-45E6-BF6C-2C1FD3802D77}" destId="{488EF433-0721-4529-A4CA-736928CB01A3}" srcOrd="2" destOrd="0" parTransId="{F6F39C18-5EAE-447A-BA2E-CACD4DF78961}" sibTransId="{BAB13E22-8D9D-4196-805E-EA7F9B76A063}"/>
    <dgm:cxn modelId="{B4E6BD07-09B8-4ECF-A58F-A79E9D2DFEBA}" srcId="{21AD80D1-F9EE-45E6-BF6C-2C1FD3802D77}" destId="{6A79CCD2-BB85-49AB-8273-349EE0B27784}" srcOrd="3" destOrd="0" parTransId="{F5A2A558-324E-4A6C-8E48-F7FD3CB431D3}" sibTransId="{83215DB9-1950-41B7-B09C-20FF79AD0581}"/>
    <dgm:cxn modelId="{54C84A4A-6FF2-44B4-8555-245EFFE46316}" type="presOf" srcId="{21AD80D1-F9EE-45E6-BF6C-2C1FD3802D77}" destId="{FD10BA43-B9C0-4C8A-B3B1-F2071C8B7653}" srcOrd="0" destOrd="0" presId="urn:microsoft.com/office/officeart/2005/8/layout/matrix2"/>
    <dgm:cxn modelId="{C5E9E707-EF0E-4B7B-A110-06928D8880E2}" srcId="{21AD80D1-F9EE-45E6-BF6C-2C1FD3802D77}" destId="{77CEB52F-D723-41B3-8855-5BED98EBC17F}" srcOrd="0" destOrd="0" parTransId="{90188A0B-E6AD-4C01-8368-C23984637AE7}" sibTransId="{0FBE686C-E91E-4C57-811A-4FB13BA3CEF0}"/>
    <dgm:cxn modelId="{8C5AB2C3-10E7-46DF-B01C-2202974AB061}" type="presOf" srcId="{77CEB52F-D723-41B3-8855-5BED98EBC17F}" destId="{E819F83B-B5B0-46F6-8811-86567794FC76}" srcOrd="0" destOrd="0" presId="urn:microsoft.com/office/officeart/2005/8/layout/matrix2"/>
    <dgm:cxn modelId="{0E3015E5-6BFD-4761-93A6-174514D16EC8}" type="presOf" srcId="{488EF433-0721-4529-A4CA-736928CB01A3}" destId="{61FB9176-5F27-4BA9-8F8D-9F6E0F2E9B8B}" srcOrd="0" destOrd="0" presId="urn:microsoft.com/office/officeart/2005/8/layout/matrix2"/>
    <dgm:cxn modelId="{6186809B-AAF2-4CFA-AC34-F279EBC03CC5}" type="presOf" srcId="{7241AE99-E3BC-4F7F-A576-82FFD9014220}" destId="{48861E18-982D-4E18-9B4F-D4D9C3ACC92D}" srcOrd="0" destOrd="0" presId="urn:microsoft.com/office/officeart/2005/8/layout/matrix2"/>
    <dgm:cxn modelId="{527056BA-D4F5-42DE-8467-898BA0E78417}" type="presOf" srcId="{6A79CCD2-BB85-49AB-8273-349EE0B27784}" destId="{2D53C57D-50DE-4683-9C72-1F5C20C1D7FD}" srcOrd="0" destOrd="0" presId="urn:microsoft.com/office/officeart/2005/8/layout/matrix2"/>
    <dgm:cxn modelId="{C0416D5E-D7AD-44EA-AD7D-E1923770B2F1}" srcId="{21AD80D1-F9EE-45E6-BF6C-2C1FD3802D77}" destId="{7241AE99-E3BC-4F7F-A576-82FFD9014220}" srcOrd="1" destOrd="0" parTransId="{96C5BEA8-AE8F-4C7D-9ADC-35437F6E16D1}" sibTransId="{DF4E78D0-9C23-4D3B-8BB1-75CAECD454F4}"/>
    <dgm:cxn modelId="{4F44A3BB-2631-43CA-B70A-72E4900937AD}" type="presParOf" srcId="{FD10BA43-B9C0-4C8A-B3B1-F2071C8B7653}" destId="{F84B4F9B-4D71-4347-9403-24ACD9DD0338}" srcOrd="0" destOrd="0" presId="urn:microsoft.com/office/officeart/2005/8/layout/matrix2"/>
    <dgm:cxn modelId="{1B073D13-4E4A-42E5-89FF-1896AF662751}" type="presParOf" srcId="{FD10BA43-B9C0-4C8A-B3B1-F2071C8B7653}" destId="{E819F83B-B5B0-46F6-8811-86567794FC76}" srcOrd="1" destOrd="0" presId="urn:microsoft.com/office/officeart/2005/8/layout/matrix2"/>
    <dgm:cxn modelId="{447C2030-72D2-4410-8223-14B653F812B9}" type="presParOf" srcId="{FD10BA43-B9C0-4C8A-B3B1-F2071C8B7653}" destId="{48861E18-982D-4E18-9B4F-D4D9C3ACC92D}" srcOrd="2" destOrd="0" presId="urn:microsoft.com/office/officeart/2005/8/layout/matrix2"/>
    <dgm:cxn modelId="{BF2B1A4B-235E-4A66-B6B7-D0C9DF80AF9A}" type="presParOf" srcId="{FD10BA43-B9C0-4C8A-B3B1-F2071C8B7653}" destId="{61FB9176-5F27-4BA9-8F8D-9F6E0F2E9B8B}" srcOrd="3" destOrd="0" presId="urn:microsoft.com/office/officeart/2005/8/layout/matrix2"/>
    <dgm:cxn modelId="{8996FF5B-BFF7-4EE2-AE41-D96560DCAC21}" type="presParOf" srcId="{FD10BA43-B9C0-4C8A-B3B1-F2071C8B7653}" destId="{2D53C57D-50DE-4683-9C72-1F5C20C1D7FD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79BF2-061E-4891-8038-672E79028956}">
      <dsp:nvSpPr>
        <dsp:cNvPr id="0" name=""/>
        <dsp:cNvSpPr/>
      </dsp:nvSpPr>
      <dsp:spPr>
        <a:xfrm>
          <a:off x="-5406168" y="-827828"/>
          <a:ext cx="6437215" cy="6437215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E48B8-C579-4C11-8B99-D64108CFDFAD}">
      <dsp:nvSpPr>
        <dsp:cNvPr id="0" name=""/>
        <dsp:cNvSpPr/>
      </dsp:nvSpPr>
      <dsp:spPr>
        <a:xfrm>
          <a:off x="539782" y="367606"/>
          <a:ext cx="8089088" cy="735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87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Постановка цели в конкретном виде профессиональной деятельности</a:t>
          </a:r>
          <a:endParaRPr lang="ru-RU" sz="2200" kern="1200" dirty="0"/>
        </a:p>
      </dsp:txBody>
      <dsp:txXfrm>
        <a:off x="539782" y="367606"/>
        <a:ext cx="8089088" cy="735595"/>
      </dsp:txXfrm>
    </dsp:sp>
    <dsp:sp modelId="{DEDC4221-9A60-4669-8BB7-0F6A084F4242}">
      <dsp:nvSpPr>
        <dsp:cNvPr id="0" name=""/>
        <dsp:cNvSpPr/>
      </dsp:nvSpPr>
      <dsp:spPr>
        <a:xfrm>
          <a:off x="80035" y="275656"/>
          <a:ext cx="919493" cy="919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7AE63-5FE5-40E6-A92B-31FC0253F1C2}">
      <dsp:nvSpPr>
        <dsp:cNvPr id="0" name=""/>
        <dsp:cNvSpPr/>
      </dsp:nvSpPr>
      <dsp:spPr>
        <a:xfrm>
          <a:off x="961515" y="1471190"/>
          <a:ext cx="7667354" cy="735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87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Анализ структуры и выделение обобщенных трудовых функций</a:t>
          </a:r>
          <a:endParaRPr lang="ru-RU" sz="2200" kern="1200" dirty="0"/>
        </a:p>
      </dsp:txBody>
      <dsp:txXfrm>
        <a:off x="961515" y="1471190"/>
        <a:ext cx="7667354" cy="735595"/>
      </dsp:txXfrm>
    </dsp:sp>
    <dsp:sp modelId="{FFA20B25-47DD-4D87-87CC-A7F325BC0F7A}">
      <dsp:nvSpPr>
        <dsp:cNvPr id="0" name=""/>
        <dsp:cNvSpPr/>
      </dsp:nvSpPr>
      <dsp:spPr>
        <a:xfrm>
          <a:off x="501768" y="1379240"/>
          <a:ext cx="919493" cy="919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05D7D-3E29-4F4C-B4BF-ACD69131FBA2}">
      <dsp:nvSpPr>
        <dsp:cNvPr id="0" name=""/>
        <dsp:cNvSpPr/>
      </dsp:nvSpPr>
      <dsp:spPr>
        <a:xfrm>
          <a:off x="961515" y="2574773"/>
          <a:ext cx="7667354" cy="735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87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Актуализация перечня должностей среднего медицинского персонала </a:t>
          </a:r>
          <a:endParaRPr lang="ru-RU" sz="2200" kern="1200" dirty="0"/>
        </a:p>
      </dsp:txBody>
      <dsp:txXfrm>
        <a:off x="961515" y="2574773"/>
        <a:ext cx="7667354" cy="735595"/>
      </dsp:txXfrm>
    </dsp:sp>
    <dsp:sp modelId="{4ACAAB69-958A-41E6-9103-6790CEB15E4E}">
      <dsp:nvSpPr>
        <dsp:cNvPr id="0" name=""/>
        <dsp:cNvSpPr/>
      </dsp:nvSpPr>
      <dsp:spPr>
        <a:xfrm>
          <a:off x="501768" y="2482824"/>
          <a:ext cx="919493" cy="919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803A5-E0E8-4038-9B54-041363D1B308}">
      <dsp:nvSpPr>
        <dsp:cNvPr id="0" name=""/>
        <dsp:cNvSpPr/>
      </dsp:nvSpPr>
      <dsp:spPr>
        <a:xfrm>
          <a:off x="539782" y="3678357"/>
          <a:ext cx="8089088" cy="7355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87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Определение и описание квалификаций, востребованных в российском здравоохранении</a:t>
          </a:r>
          <a:endParaRPr lang="ru-RU" sz="2200" kern="1200" dirty="0"/>
        </a:p>
      </dsp:txBody>
      <dsp:txXfrm>
        <a:off x="539782" y="3678357"/>
        <a:ext cx="8089088" cy="735595"/>
      </dsp:txXfrm>
    </dsp:sp>
    <dsp:sp modelId="{0C8B044A-7BBC-4D88-AC71-5CD3472C5BD2}">
      <dsp:nvSpPr>
        <dsp:cNvPr id="0" name=""/>
        <dsp:cNvSpPr/>
      </dsp:nvSpPr>
      <dsp:spPr>
        <a:xfrm>
          <a:off x="80035" y="3586408"/>
          <a:ext cx="919493" cy="9194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872D8-E7F3-4F9B-9775-02984B37DF18}">
      <dsp:nvSpPr>
        <dsp:cNvPr id="0" name=""/>
        <dsp:cNvSpPr/>
      </dsp:nvSpPr>
      <dsp:spPr>
        <a:xfrm>
          <a:off x="-6805769" y="-1041061"/>
          <a:ext cx="8103411" cy="8103411"/>
        </a:xfrm>
        <a:prstGeom prst="blockArc">
          <a:avLst>
            <a:gd name="adj1" fmla="val 18900000"/>
            <a:gd name="adj2" fmla="val 2700000"/>
            <a:gd name="adj3" fmla="val 267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5EE6E-91B4-44F1-9D45-D417004254FB}">
      <dsp:nvSpPr>
        <dsp:cNvPr id="0" name=""/>
        <dsp:cNvSpPr/>
      </dsp:nvSpPr>
      <dsp:spPr>
        <a:xfrm>
          <a:off x="835754" y="602128"/>
          <a:ext cx="8110521" cy="1204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587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Для разработки индивидуального плана профессионального развития и карьерного роста работников;</a:t>
          </a:r>
          <a:endParaRPr lang="ru-RU" sz="2500" kern="1200" dirty="0"/>
        </a:p>
      </dsp:txBody>
      <dsp:txXfrm>
        <a:off x="835754" y="602128"/>
        <a:ext cx="8110521" cy="1204257"/>
      </dsp:txXfrm>
    </dsp:sp>
    <dsp:sp modelId="{36A61510-65BF-4CA0-AE9D-4757FB46E9A9}">
      <dsp:nvSpPr>
        <dsp:cNvPr id="0" name=""/>
        <dsp:cNvSpPr/>
      </dsp:nvSpPr>
      <dsp:spPr>
        <a:xfrm>
          <a:off x="83093" y="451596"/>
          <a:ext cx="1505322" cy="1505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0AB651-8AAC-4932-994B-8DC2EC4F57C8}">
      <dsp:nvSpPr>
        <dsp:cNvPr id="0" name=""/>
        <dsp:cNvSpPr/>
      </dsp:nvSpPr>
      <dsp:spPr>
        <a:xfrm>
          <a:off x="1273502" y="2408515"/>
          <a:ext cx="7672773" cy="1204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587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Для проведения оценки персонала в целях оптимизации использования потенциала работников;</a:t>
          </a:r>
          <a:endParaRPr lang="ru-RU" sz="2500" kern="1200" dirty="0"/>
        </a:p>
      </dsp:txBody>
      <dsp:txXfrm>
        <a:off x="1273502" y="2408515"/>
        <a:ext cx="7672773" cy="1204257"/>
      </dsp:txXfrm>
    </dsp:sp>
    <dsp:sp modelId="{E2DB9189-AB74-438C-8B5E-B2CBF5330B16}">
      <dsp:nvSpPr>
        <dsp:cNvPr id="0" name=""/>
        <dsp:cNvSpPr/>
      </dsp:nvSpPr>
      <dsp:spPr>
        <a:xfrm>
          <a:off x="520841" y="2257983"/>
          <a:ext cx="1505322" cy="1505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8E6C7-2099-4AAB-92C6-910C181778B3}">
      <dsp:nvSpPr>
        <dsp:cNvPr id="0" name=""/>
        <dsp:cNvSpPr/>
      </dsp:nvSpPr>
      <dsp:spPr>
        <a:xfrm>
          <a:off x="835754" y="4214901"/>
          <a:ext cx="8110521" cy="12042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5879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Для организации профессиональной переподготовки и повышения квалификации работников сферы здравоохранения. </a:t>
          </a:r>
          <a:endParaRPr lang="ru-RU" sz="2500" kern="1200" dirty="0"/>
        </a:p>
      </dsp:txBody>
      <dsp:txXfrm>
        <a:off x="835754" y="4214901"/>
        <a:ext cx="8110521" cy="1204257"/>
      </dsp:txXfrm>
    </dsp:sp>
    <dsp:sp modelId="{2549AC5C-1E6D-438B-8EE8-DE8944E41B92}">
      <dsp:nvSpPr>
        <dsp:cNvPr id="0" name=""/>
        <dsp:cNvSpPr/>
      </dsp:nvSpPr>
      <dsp:spPr>
        <a:xfrm>
          <a:off x="83093" y="4064369"/>
          <a:ext cx="1505322" cy="15053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542E5-AFA6-4B9C-88C8-446976237D54}">
      <dsp:nvSpPr>
        <dsp:cNvPr id="0" name=""/>
        <dsp:cNvSpPr/>
      </dsp:nvSpPr>
      <dsp:spPr>
        <a:xfrm>
          <a:off x="409524" y="0"/>
          <a:ext cx="5935017" cy="593501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27A91-D6DE-4E1F-ABC4-CDBACAE46222}">
      <dsp:nvSpPr>
        <dsp:cNvPr id="0" name=""/>
        <dsp:cNvSpPr/>
      </dsp:nvSpPr>
      <dsp:spPr>
        <a:xfrm>
          <a:off x="973351" y="563826"/>
          <a:ext cx="2314656" cy="2314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целям профессиональной деятельности медработников;</a:t>
          </a:r>
          <a:endParaRPr lang="ru-RU" sz="1700" kern="1200"/>
        </a:p>
      </dsp:txBody>
      <dsp:txXfrm>
        <a:off x="1086343" y="676818"/>
        <a:ext cx="2088672" cy="2088672"/>
      </dsp:txXfrm>
    </dsp:sp>
    <dsp:sp modelId="{9CFC7420-7650-4ECC-A06A-27E0C709E215}">
      <dsp:nvSpPr>
        <dsp:cNvPr id="0" name=""/>
        <dsp:cNvSpPr/>
      </dsp:nvSpPr>
      <dsp:spPr>
        <a:xfrm>
          <a:off x="3466058" y="563826"/>
          <a:ext cx="2314656" cy="2314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описанию трудовых функций;</a:t>
          </a:r>
          <a:endParaRPr lang="ru-RU" sz="1700" kern="1200"/>
        </a:p>
      </dsp:txBody>
      <dsp:txXfrm>
        <a:off x="3579050" y="676818"/>
        <a:ext cx="2088672" cy="2088672"/>
      </dsp:txXfrm>
    </dsp:sp>
    <dsp:sp modelId="{533D28FA-4F1C-43BF-A653-AF59595F08C4}">
      <dsp:nvSpPr>
        <dsp:cNvPr id="0" name=""/>
        <dsp:cNvSpPr/>
      </dsp:nvSpPr>
      <dsp:spPr>
        <a:xfrm>
          <a:off x="973351" y="3056533"/>
          <a:ext cx="2314656" cy="2314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требованиям, которые предъявляются по отношению к уровню образования, практическому опыту;</a:t>
          </a:r>
          <a:endParaRPr lang="ru-RU" sz="1700" kern="1200"/>
        </a:p>
      </dsp:txBody>
      <dsp:txXfrm>
        <a:off x="1086343" y="3169525"/>
        <a:ext cx="2088672" cy="2088672"/>
      </dsp:txXfrm>
    </dsp:sp>
    <dsp:sp modelId="{E7D3015F-0142-499E-93B3-038FFC7EDDF1}">
      <dsp:nvSpPr>
        <dsp:cNvPr id="0" name=""/>
        <dsp:cNvSpPr/>
      </dsp:nvSpPr>
      <dsp:spPr>
        <a:xfrm>
          <a:off x="3466058" y="3056533"/>
          <a:ext cx="2314656" cy="2314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условиям допуска к практической деятельности.</a:t>
          </a:r>
          <a:endParaRPr lang="ru-RU" sz="1700" kern="1200"/>
        </a:p>
      </dsp:txBody>
      <dsp:txXfrm>
        <a:off x="3579050" y="3169525"/>
        <a:ext cx="2088672" cy="20886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B4F9B-4D71-4347-9403-24ACD9DD0338}">
      <dsp:nvSpPr>
        <dsp:cNvPr id="0" name=""/>
        <dsp:cNvSpPr/>
      </dsp:nvSpPr>
      <dsp:spPr>
        <a:xfrm>
          <a:off x="1016000" y="0"/>
          <a:ext cx="4064000" cy="40640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9F83B-B5B0-46F6-8811-86567794FC76}">
      <dsp:nvSpPr>
        <dsp:cNvPr id="0" name=""/>
        <dsp:cNvSpPr/>
      </dsp:nvSpPr>
      <dsp:spPr>
        <a:xfrm>
          <a:off x="1280160" y="264160"/>
          <a:ext cx="162560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Материально-техническое обеспечение</a:t>
          </a:r>
          <a:endParaRPr lang="ru-RU" sz="1600" kern="1200" dirty="0"/>
        </a:p>
      </dsp:txBody>
      <dsp:txXfrm>
        <a:off x="1359515" y="343515"/>
        <a:ext cx="1466890" cy="1466890"/>
      </dsp:txXfrm>
    </dsp:sp>
    <dsp:sp modelId="{48861E18-982D-4E18-9B4F-D4D9C3ACC92D}">
      <dsp:nvSpPr>
        <dsp:cNvPr id="0" name=""/>
        <dsp:cNvSpPr/>
      </dsp:nvSpPr>
      <dsp:spPr>
        <a:xfrm>
          <a:off x="3190240" y="264160"/>
          <a:ext cx="162560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Учебно-методическое обеспечение</a:t>
          </a:r>
          <a:endParaRPr lang="ru-RU" sz="1600" kern="1200" dirty="0"/>
        </a:p>
      </dsp:txBody>
      <dsp:txXfrm>
        <a:off x="3269595" y="343515"/>
        <a:ext cx="1466890" cy="1466890"/>
      </dsp:txXfrm>
    </dsp:sp>
    <dsp:sp modelId="{61FB9176-5F27-4BA9-8F8D-9F6E0F2E9B8B}">
      <dsp:nvSpPr>
        <dsp:cNvPr id="0" name=""/>
        <dsp:cNvSpPr/>
      </dsp:nvSpPr>
      <dsp:spPr>
        <a:xfrm>
          <a:off x="1280160" y="2174240"/>
          <a:ext cx="162560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Кадровые условия реализации</a:t>
          </a:r>
          <a:endParaRPr lang="ru-RU" sz="1600" kern="1200" dirty="0"/>
        </a:p>
      </dsp:txBody>
      <dsp:txXfrm>
        <a:off x="1359515" y="2253595"/>
        <a:ext cx="1466890" cy="1466890"/>
      </dsp:txXfrm>
    </dsp:sp>
    <dsp:sp modelId="{2D53C57D-50DE-4683-9C72-1F5C20C1D7FD}">
      <dsp:nvSpPr>
        <dsp:cNvPr id="0" name=""/>
        <dsp:cNvSpPr/>
      </dsp:nvSpPr>
      <dsp:spPr>
        <a:xfrm>
          <a:off x="3190240" y="2174240"/>
          <a:ext cx="1625600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Организация воспитания обучающихся</a:t>
          </a:r>
          <a:endParaRPr lang="ru-RU" sz="1600" kern="1200" dirty="0"/>
        </a:p>
      </dsp:txBody>
      <dsp:txXfrm>
        <a:off x="3269595" y="2253595"/>
        <a:ext cx="14668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125" y="0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125" y="9478342"/>
            <a:ext cx="2961481" cy="49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55842A-EEA0-45ED-98A5-B0EF319400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1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7D4BD-5D49-417F-8A2C-AC2BD288BC0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CB712-F175-416D-81C2-691455D24D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2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9A3C13-D67D-4FEB-91F9-DDE0EF59A9D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32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91323-E438-4316-8E94-253620DCCE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1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09AF2-C0EF-4446-8A4C-7A9896511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15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B455-368A-46FB-9E0D-4513F8B1F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0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8F8C-3149-46EE-976F-682CAF4ACD9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54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DDA6D-F185-43B3-8380-B944BA6AFF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7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94D07-DC00-4262-B6DF-97ACA2A8AF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3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A5E48-AA27-4438-9396-BA947F7411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5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418FD-3DCC-44BE-B530-D5770B0EC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3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72EB-8845-4145-8262-AE6A3B1F4C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41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EF527-A17C-4775-83BB-04A24F6C1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3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C188197-60EC-4927-BBF2-1814172A72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hdphoto" Target="../media/hdphoto5.wdp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6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4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3" b="14814"/>
          <a:stretch/>
        </p:blipFill>
        <p:spPr>
          <a:xfrm>
            <a:off x="-10428" y="0"/>
            <a:ext cx="9141996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staviropk.ru/images/raznoe/Prod_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77"/>
          <a:stretch/>
        </p:blipFill>
        <p:spPr bwMode="auto">
          <a:xfrm>
            <a:off x="672813" y="1222660"/>
            <a:ext cx="8372911" cy="147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813" y="260648"/>
            <a:ext cx="8358127" cy="144016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Профессиональные </a:t>
            </a:r>
            <a:r>
              <a:rPr lang="ru-RU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стандарты специалистов со средним </a:t>
            </a:r>
            <a:endParaRPr lang="ru-RU" sz="320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ru-RU" sz="32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медицинским </a:t>
            </a:r>
            <a:r>
              <a:rPr lang="ru-RU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Impact" panose="020B0806030902050204" pitchFamily="34" charset="0"/>
              </a:rPr>
              <a:t>образованием</a:t>
            </a:r>
          </a:p>
          <a:p>
            <a:pPr marL="0" indent="0" algn="ctr">
              <a:buNone/>
            </a:pPr>
            <a:endParaRPr lang="ru-RU" sz="32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4476" y="5218230"/>
            <a:ext cx="417646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Докладчик:   директор ГБПОУ «СМГК»  </a:t>
            </a:r>
            <a:r>
              <a:rPr lang="ru-RU" sz="2000" dirty="0" err="1" smtClean="0">
                <a:solidFill>
                  <a:srgbClr val="0070C0"/>
                </a:solidFill>
                <a:latin typeface="Impact" panose="020B0806030902050204" pitchFamily="34" charset="0"/>
              </a:rPr>
              <a:t>Касымова</a:t>
            </a:r>
            <a:r>
              <a:rPr lang="ru-RU" sz="2000" dirty="0" smtClean="0">
                <a:solidFill>
                  <a:srgbClr val="0070C0"/>
                </a:solidFill>
                <a:latin typeface="Impact" panose="020B0806030902050204" pitchFamily="34" charset="0"/>
              </a:rPr>
              <a:t> Лола </a:t>
            </a:r>
            <a:r>
              <a:rPr lang="ru-RU" sz="2000" dirty="0" err="1" smtClean="0">
                <a:solidFill>
                  <a:srgbClr val="0070C0"/>
                </a:solidFill>
                <a:latin typeface="Impact" panose="020B0806030902050204" pitchFamily="34" charset="0"/>
              </a:rPr>
              <a:t>Казимовна</a:t>
            </a:r>
            <a:endParaRPr lang="ru-RU" sz="200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4" b="100000" l="0" r="100000">
                        <a14:backgroundMark x1="90179" y1="38173" x2="89583" y2="60422"/>
                        <a14:backgroundMark x1="96577" y1="45316" x2="95387" y2="59485"/>
                        <a14:backgroundMark x1="96131" y1="64286" x2="95387" y2="97190"/>
                        <a14:backgroundMark x1="98512" y1="61710" x2="97768" y2="63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228104" cy="5373216"/>
          </a:xfrm>
          <a:prstGeom prst="rect">
            <a:avLst/>
          </a:prstGeom>
        </p:spPr>
      </p:pic>
      <p:pic>
        <p:nvPicPr>
          <p:cNvPr id="7" name="Picture 4" descr="http://www.vsekolledzhi.ru/data/logo/vuz250/syzranskiy-mediko-gumanitarnyy-kolledz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59632" y="4171392"/>
            <a:ext cx="512212" cy="514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4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6873467"/>
              </p:ext>
            </p:extLst>
          </p:nvPr>
        </p:nvGraphicFramePr>
        <p:xfrm>
          <a:off x="-11101" y="720080"/>
          <a:ext cx="902937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s://yandex-images.clstorage.net/dN1B00365/fe8d2cgTXHz/HnJnTSPYtMyKNTQM82JNB8rQJvRKKGRbctN2TDohZ41uo-AkUiMGzrSbxl-7OAzIBzqGWgkujTBCtuIsZt-wI0t39F_znSHYmnNhDvOjDYCdgOKzXKlzHeJEYEk4Y3GNeq17OM-_3AT5EJqDsD8NC9N7VJ0ZPZY-EyMpMLYdNf7d-eFI7YnyA8LifAc7641EkBiisNrrPpexwK6EY6bs0iKvPr7DNddFOR5ewbb5B4nQ9BaAE_rYckcvInG-2Lq1EjvhBOTBvwnEqvHG9G0NxZIVLbRQ6nNR-w1nj6CmYN9q77q2jrpYTj1U0MoxMswLUT8fTh64mPxCq6C49xq5dlf04oCuRTONBCu6hDgpiQTYne53UCA_WfJN6QDr6KyaJe59-c4-Us_11pfNcD1HCh95mY3YvVq8gWch9jmcd7SdNWGFKoA2S4Sivo-1qslHkZAjf9dr8tU4Aa8HJSBuUGjjdbgFulsE_JZaxb23z0XQ_xtLVrRRtMnr7_m93PL0W7VmBW0OvIDAav7M8yFFhF1Ro_Sfo7AaM0RjyeUlbN2vJDZ-jLHfz7eXkoz5dQ0CUTEaSlPzGnyNr6S9eFJwd5p0JsgngXzAjm85hPKvhsBSUyd93-u5HzuNYISlampYKmB4OYH8VYM8H5ZJf7fAyNM2EIsb_Z-6iOyo83tS8_7csWrI70P8g8Ntf8X8IE-IGlIifV1rN136ASuIJ-qsWexrtrwNv54M_xSVyTBzCcFa_B5GH7PTMUtmrv03m737VPYkwmzLtoTAo_EGtKcHQ1mWJTyU5_mQfcfpxCrsYtonK_a5zjJfw_TaWIJ-eEQDWfkUD1B4ELqIaq-wtZ84dNW8bkNjADtMg-5xxzKmCASYkqYwmGQ_E3kArkAkrWpVoGD8vsz2kAe0FtCBuniJAl8420-XcBm7AmimczoWc74X9GYM4UV0h4ajOY1xI45NFN_lexln9hL4witPp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7504" y="1340768"/>
            <a:ext cx="149956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7.pngwing.com/pngs/594/106/png-transparent-organization-human-resource-management-strategy-service-strategic-management-dp-text-human-resource-management-servic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106238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artinadenardi.it/wp-content/uploads/2015/11/lista-da-seguir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272201" cy="11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07504" y="256292"/>
            <a:ext cx="8608391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Профессиональные стандарты </a:t>
            </a:r>
            <a:r>
              <a:rPr lang="ru-RU" sz="32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АКТУАЛЬНЫ</a:t>
            </a:r>
            <a:endParaRPr lang="ru-RU" sz="32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4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528" y="116632"/>
            <a:ext cx="860839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Профессиональные </a:t>
            </a:r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стандарты позволяют чётко определить набор знаний и умений, необходимый для осуществления действий, соответствующих определенным трудовым функциям в зависимости от </a:t>
            </a:r>
            <a:r>
              <a:rPr lang="ru-RU" sz="3200" dirty="0" smtClean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должности</a:t>
            </a:r>
            <a:endParaRPr lang="ru-RU" sz="3200" dirty="0">
              <a:solidFill>
                <a:srgbClr val="0070C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pic.rutubelist.ru/video/87/80/8780d310841e16ee403993cc203b4bb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83" y="2564904"/>
            <a:ext cx="7107880" cy="399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6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528" y="260648"/>
            <a:ext cx="86083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3200" dirty="0" smtClean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стандарт включает в себя разделы, посвященные: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480" y1="78581" x2="22434" y2="95484"/>
                        <a14:foregroundMark x1="19570" y1="65161" x2="29356" y2="68258"/>
                        <a14:foregroundMark x1="37470" y1="48129" x2="73986" y2="50710"/>
                        <a14:foregroundMark x1="84726" y1="62065" x2="69928" y2="6683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062" y="752661"/>
            <a:ext cx="3198834" cy="5916699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48699161"/>
              </p:ext>
            </p:extLst>
          </p:nvPr>
        </p:nvGraphicFramePr>
        <p:xfrm>
          <a:off x="2389934" y="1207976"/>
          <a:ext cx="6754066" cy="5935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50770" y="4293096"/>
            <a:ext cx="1371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/>
              <a:t>Профессиональный стандарт</a:t>
            </a:r>
            <a:endParaRPr lang="ru-RU" sz="1000" b="1" dirty="0"/>
          </a:p>
        </p:txBody>
      </p:sp>
    </p:spTree>
    <p:extLst>
      <p:ext uri="{BB962C8B-B14F-4D97-AF65-F5344CB8AC3E}">
        <p14:creationId xmlns:p14="http://schemas.microsoft.com/office/powerpoint/2010/main" val="35199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23528" y="260648"/>
            <a:ext cx="86083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У</a:t>
            </a:r>
            <a:r>
              <a:rPr lang="ru-RU" sz="2400" dirty="0" smtClean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тверждены </a:t>
            </a:r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следующие профессиональные стандарты специалистов среднего звена в системе здравоохранения</a:t>
            </a:r>
            <a:r>
              <a:rPr lang="ru-RU" sz="2400" dirty="0" smtClean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:</a:t>
            </a:r>
            <a:endParaRPr lang="ru-RU" sz="2400" dirty="0">
              <a:solidFill>
                <a:srgbClr val="0070C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113821"/>
            <a:ext cx="860839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02.065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сестра / медицинский брат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России 04 сентября 2020 г. N 59649);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02.066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сестра по реабилитации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(зарегистрирован в Минюсте России 04 сентября 2020 г. N 59650);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02.067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Медицинская сестра — </a:t>
            </a:r>
            <a:r>
              <a:rPr lang="ru-RU" sz="14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анестезист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России 26 августа 2020 г. N 59477);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02.068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Фельдшер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России 26 августа 2020 г. N 59474);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02.069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по организации сестринского дела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России 18 августа 2020 г. N 59314);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02.070 </a:t>
            </a:r>
            <a:r>
              <a:rPr lang="ru-RU" sz="14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Рентгенолаборант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России 07 октября 2020 г. N 60271);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02.071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лабораторной диагностики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 средним медицинским образованием (зарегистрирован в Минюсте России 18 августа 2020 г. N 59303);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02.072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по судебно-медицинской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экспертизе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 средним медицинским образованием (Зарегистрирован в Минюсте России 18 августа 2020 г. N 59309); 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02.075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Фармацевт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России 29 июня 2021 г.  № 64003);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02.063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Гигиенист стоматологический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России 18 августа 2020 г. N 59311);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02.064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Зубной техник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России 04 сентября 2020 г. N 59648); 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02.068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Фельдшер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(зарегистрирован в Минюсте России 20 августа 2020 г. № 59474);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02.077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Фельдшер скорой медицинской помощи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(зарегистрирован в Минюсте России 12 апреля 2021 № 63073);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02.080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Акушерка (Акушер) (</a:t>
            </a:r>
            <a:r>
              <a:rPr lang="ru-RU" sz="1400" kern="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зарегистрирова</a:t>
            </a:r>
            <a:r>
              <a:rPr lang="ru-RU" sz="1400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медико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-профилактического дела со средним </a:t>
            </a:r>
            <a:r>
              <a:rPr lang="ru-RU" sz="1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Минюсте России 12 апреля 2021 № 63075);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02.083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</a:t>
            </a:r>
            <a:r>
              <a:rPr lang="ru-RU" sz="1400" kern="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медицинским 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образованием (зарегистрирован в Минюсте России 05 июля 2021 г.  № 64113);</a:t>
            </a:r>
            <a:endParaRPr lang="ru-RU" sz="1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02.087 </a:t>
            </a:r>
            <a:r>
              <a:rPr lang="ru-RU" sz="1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в области медицинской оптики и </a:t>
            </a:r>
            <a:r>
              <a:rPr lang="ru-RU" sz="1400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оптометрии</a:t>
            </a:r>
            <a:r>
              <a:rPr lang="ru-RU" sz="1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(зарегистрирован в Минюсте России 05 июля 2021 г.  № 64114).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5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3717032"/>
            <a:ext cx="84018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ГБПОУ «СМГК» внедрена </a:t>
            </a:r>
            <a:r>
              <a:rPr lang="ru-RU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выявлению квалификационных дефицитов </a:t>
            </a:r>
            <a:r>
              <a:rPr lang="ru-RU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специалистов на основе исследования требований работодателей к квалификации работников,  профессиональных стандартов. </a:t>
            </a:r>
            <a:endParaRPr lang="ru-RU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https://avatars.mds.yandex.net/i?id=d2c28ec9f21a5a715c5766de29fffd1f66cd67e1-986650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8640"/>
            <a:ext cx="3806746" cy="342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sun9-55.userapi.com/impg/r7ePgdMwwM62mJR0QcEf26tWtEyo5oNE89SEdA/XGxZZsxSM20.jpg?size=1280x1108&amp;quality=95&amp;sign=b60d05284c2202c4c61ad9ef32ffa7d4&amp;c_uniq_tag=fGpogN2UNfSsZVsAL5zHnFIZRJ-X9Ap6QRHNDqSKXRY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600400" cy="31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school110ufa.ru/110/ProStan/ProStaLab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64" y="2774837"/>
            <a:ext cx="2823554" cy="5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14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539552" y="476672"/>
            <a:ext cx="8161944" cy="59046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72593" y="704181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912112" y="1677077"/>
            <a:ext cx="7416824" cy="599439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Образовательная программа ГБПОУ СМГК,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разработанная на основе профессионального стандарта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53982151"/>
              </p:ext>
            </p:extLst>
          </p:nvPr>
        </p:nvGraphicFramePr>
        <p:xfrm>
          <a:off x="3421992" y="21534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Двойная стрелка влево/вправо 7"/>
          <p:cNvSpPr/>
          <p:nvPr/>
        </p:nvSpPr>
        <p:spPr>
          <a:xfrm>
            <a:off x="3723123" y="4005413"/>
            <a:ext cx="645952" cy="360040"/>
          </a:xfrm>
          <a:prstGeom prst="left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84" y="2390949"/>
            <a:ext cx="2787600" cy="387594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537103" y="3862268"/>
            <a:ext cx="1991463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kern="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Проведение самоанализа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3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2593" y="704181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8076" y="404664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solidFill>
                  <a:srgbClr val="0070C0"/>
                </a:solidFill>
                <a:latin typeface="Impact" pitchFamily="34" charset="0"/>
                <a:ea typeface="Times New Roman" pitchFamily="18" charset="0"/>
              </a:rPr>
              <a:t>Высокая профессиональная квалификация </a:t>
            </a:r>
            <a:r>
              <a:rPr lang="ru-RU" sz="3600" dirty="0">
                <a:solidFill>
                  <a:srgbClr val="0070C0"/>
                </a:solidFill>
                <a:latin typeface="Impact" pitchFamily="34" charset="0"/>
                <a:ea typeface="Times New Roman" pitchFamily="18" charset="0"/>
              </a:rPr>
              <a:t>выпускников, </a:t>
            </a:r>
            <a:r>
              <a:rPr lang="ru-RU" sz="3600" dirty="0" smtClean="0">
                <a:solidFill>
                  <a:srgbClr val="0070C0"/>
                </a:solidFill>
                <a:latin typeface="Impact" pitchFamily="34" charset="0"/>
                <a:ea typeface="Times New Roman" pitchFamily="18" charset="0"/>
              </a:rPr>
              <a:t>востребованная </a:t>
            </a:r>
            <a:r>
              <a:rPr lang="ru-RU" sz="3600" dirty="0">
                <a:solidFill>
                  <a:srgbClr val="0070C0"/>
                </a:solidFill>
                <a:latin typeface="Impact" pitchFamily="34" charset="0"/>
                <a:ea typeface="Times New Roman" pitchFamily="18" charset="0"/>
              </a:rPr>
              <a:t>сферой </a:t>
            </a:r>
            <a:r>
              <a:rPr lang="ru-RU" sz="3600" dirty="0" smtClean="0">
                <a:solidFill>
                  <a:srgbClr val="0070C0"/>
                </a:solidFill>
                <a:latin typeface="Impact" pitchFamily="34" charset="0"/>
                <a:ea typeface="Times New Roman" pitchFamily="18" charset="0"/>
              </a:rPr>
              <a:t>труда</a:t>
            </a:r>
            <a:endParaRPr lang="ru-RU" sz="3600" dirty="0">
              <a:solidFill>
                <a:srgbClr val="0070C0"/>
              </a:solidFill>
              <a:latin typeface="Impact" pitchFamily="34" charset="0"/>
              <a:ea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04618"/>
            <a:ext cx="3361592" cy="42091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04618"/>
            <a:ext cx="3814367" cy="433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5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58" y="422318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0408"/>
            <a:ext cx="84937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Выявление квалификационных дефицитов по специальности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31.02.02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Акушерское дело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16" y="1187630"/>
            <a:ext cx="4330290" cy="53523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306" y="1187630"/>
            <a:ext cx="4434538" cy="49377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r="79071" b="90294"/>
          <a:stretch/>
        </p:blipFill>
        <p:spPr>
          <a:xfrm>
            <a:off x="7685465" y="3356992"/>
            <a:ext cx="1259686" cy="423679"/>
          </a:xfrm>
          <a:prstGeom prst="rect">
            <a:avLst/>
          </a:prstGeom>
        </p:spPr>
      </p:pic>
      <p:pic>
        <p:nvPicPr>
          <p:cNvPr id="13" name="Picture 2" descr="https://school110ufa.ru/110/ProStan/ProStaLab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5" y="1844824"/>
            <a:ext cx="2823554" cy="5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26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58" y="422318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241409"/>
              </p:ext>
            </p:extLst>
          </p:nvPr>
        </p:nvGraphicFramePr>
        <p:xfrm>
          <a:off x="107504" y="116632"/>
          <a:ext cx="8928992" cy="6552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">
                  <a:extLst>
                    <a:ext uri="{9D8B030D-6E8A-4147-A177-3AD203B41FA5}">
                      <a16:colId xmlns:a16="http://schemas.microsoft.com/office/drawing/2014/main" xmlns="" val="3882666864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xmlns="" val="3155805766"/>
                    </a:ext>
                  </a:extLst>
                </a:gridCol>
                <a:gridCol w="3888433">
                  <a:extLst>
                    <a:ext uri="{9D8B030D-6E8A-4147-A177-3AD203B41FA5}">
                      <a16:colId xmlns:a16="http://schemas.microsoft.com/office/drawing/2014/main" xmlns="" val="914708159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474353001"/>
                    </a:ext>
                  </a:extLst>
                </a:gridCol>
              </a:tblGrid>
              <a:tr h="491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000" kern="100">
                          <a:effectLst/>
                        </a:rPr>
                        <a:t>№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000" kern="100">
                          <a:effectLst/>
                        </a:rPr>
                        <a:t>Профессиональный стандарт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000" kern="100">
                          <a:effectLst/>
                        </a:rPr>
                        <a:t>Трудовая функция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000" kern="100">
                          <a:effectLst/>
                        </a:rPr>
                        <a:t>Профессиональный стандарт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000" kern="100">
                          <a:effectLst/>
                        </a:rPr>
                        <a:t>Трудовые действия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000" kern="100" dirty="0">
                          <a:effectLst/>
                        </a:rPr>
                        <a:t>Профессиональный стандарт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000" kern="100" dirty="0">
                          <a:effectLst/>
                        </a:rPr>
                        <a:t>Необходимые умения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extLst>
                  <a:ext uri="{0D108BD9-81ED-4DB2-BD59-A6C34878D82A}">
                    <a16:rowId xmlns:a16="http://schemas.microsoft.com/office/drawing/2014/main" xmlns="" val="3533394766"/>
                  </a:ext>
                </a:extLst>
              </a:tr>
              <a:tr h="1802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1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Ведение медицинской документации, организация деятельности медицинского персонала, находящегося в распоряжении</a:t>
                      </a:r>
                      <a:endParaRPr lang="ru-RU" sz="1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Ведение медицинской документации, в том числе в форме электронного документа</a:t>
                      </a:r>
                      <a:endParaRPr lang="ru-RU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Составление плана работы и отчета о своей работе</a:t>
                      </a:r>
                      <a:endParaRPr lang="ru-RU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Контроль выполнения должностных обязанностей находящимся в распоряжении медицинским персоналом</a:t>
                      </a:r>
                      <a:endParaRPr lang="ru-RU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Проведение работы по обеспечению внутреннего контроля качества и безопасности медицинской деятельности</a:t>
                      </a:r>
                      <a:endParaRPr lang="ru-RU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Использование информационных систем в сфере здравоохранения и информационно-телекоммуникационной сети «Интернет»</a:t>
                      </a:r>
                      <a:endParaRPr lang="ru-RU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Использование в работе персональных данных пациентов и сведений, составляющих врачебную тайну</a:t>
                      </a:r>
                      <a:endParaRPr lang="ru-RU" sz="1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 </a:t>
                      </a:r>
                      <a:endParaRPr lang="ru-RU" sz="1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extLst>
                  <a:ext uri="{0D108BD9-81ED-4DB2-BD59-A6C34878D82A}">
                    <a16:rowId xmlns:a16="http://schemas.microsoft.com/office/drawing/2014/main" xmlns="" val="4038697368"/>
                  </a:ext>
                </a:extLst>
              </a:tr>
              <a:tr h="655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2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>
                          <a:effectLst/>
                        </a:rPr>
                        <a:t> </a:t>
                      </a:r>
                      <a:endParaRPr lang="ru-RU" sz="1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>
                          <a:effectLst/>
                        </a:rPr>
                        <a:t>Применять методы осмотров и обследований пациентов с учетом возрастных анатомо-функциональных особенностей, в числе которых:</a:t>
                      </a:r>
                      <a:endParaRPr lang="ru-RU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>
                          <a:effectLst/>
                        </a:rPr>
                        <a:t>проведение кардиотокографии плода;</a:t>
                      </a:r>
                      <a:endParaRPr lang="ru-RU" sz="1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extLst>
                  <a:ext uri="{0D108BD9-81ED-4DB2-BD59-A6C34878D82A}">
                    <a16:rowId xmlns:a16="http://schemas.microsoft.com/office/drawing/2014/main" xmlns="" val="1376980944"/>
                  </a:ext>
                </a:extLst>
              </a:tr>
              <a:tr h="6552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3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 </a:t>
                      </a:r>
                      <a:endParaRPr lang="ru-RU" sz="10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>
                          <a:effectLst/>
                        </a:rPr>
                        <a:t>Применять методы осмотров и обследований рожениц, родильниц и новорожденных, в числе которых:</a:t>
                      </a:r>
                      <a:endParaRPr lang="ru-RU" sz="1000" kern="1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>
                          <a:effectLst/>
                        </a:rPr>
                        <a:t>- ведение партограммы</a:t>
                      </a:r>
                      <a:endParaRPr lang="ru-RU" sz="1000" b="1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extLst>
                  <a:ext uri="{0D108BD9-81ED-4DB2-BD59-A6C34878D82A}">
                    <a16:rowId xmlns:a16="http://schemas.microsoft.com/office/drawing/2014/main" xmlns="" val="3262053767"/>
                  </a:ext>
                </a:extLst>
              </a:tr>
              <a:tr h="2948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4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>
                          <a:effectLst/>
                        </a:rPr>
                        <a:t> </a:t>
                      </a:r>
                      <a:endParaRPr lang="ru-RU" sz="1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Проведение первичного осмотра пациента, оценка безопасности окружающей среды</a:t>
                      </a:r>
                      <a:endParaRPr lang="ru-RU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Оценка состояния пациента, требующего оказания медицинской помощи в экстренной форме</a:t>
                      </a:r>
                      <a:endParaRPr lang="ru-RU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Распознавание состояний, представляющих угрозу жизни, включая состояние клинической смерти (остановка жизненно важных функций организма человека (кровообращения и (или) дыхания), требующих оказания медицинской помощи в экстренной форме</a:t>
                      </a:r>
                      <a:endParaRPr lang="ru-RU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Проведение базовой сердечно-легочной реанимации</a:t>
                      </a:r>
                      <a:endParaRPr lang="ru-RU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Оказание медицинской помощи в экстренной форме при состояниях, представляющих угрозу жизни, в том числе клинической смерти (остановка жизненно важных функций организма человека (кровообращения и (или) дыхания)</a:t>
                      </a:r>
                      <a:endParaRPr lang="ru-RU" sz="1000" kern="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Применение лекарственных препаратов и медицинских изделий при оказании медицинской помощи в экстренной форме</a:t>
                      </a:r>
                      <a:endParaRPr lang="ru-RU" sz="10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kern="100" spc="0" dirty="0">
                          <a:effectLst/>
                        </a:rPr>
                        <a:t>Проведение мероприятий по поддержанию жизнедеятельности организма пациента (пострадавшего) до прибытия врача или бригады скорой помощи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00" dirty="0">
                          <a:effectLst/>
                        </a:rPr>
                        <a:t> </a:t>
                      </a:r>
                      <a:endParaRPr lang="ru-RU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44" marR="27844" marT="0" marB="0"/>
                </a:tc>
                <a:extLst>
                  <a:ext uri="{0D108BD9-81ED-4DB2-BD59-A6C34878D82A}">
                    <a16:rowId xmlns:a16="http://schemas.microsoft.com/office/drawing/2014/main" xmlns="" val="324750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826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58" y="422318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0408"/>
            <a:ext cx="84937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Выявление квалификационных дефицитов по специальности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31.02.01 Лечебное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дело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4525335" cy="45965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821" y="1412776"/>
            <a:ext cx="3816424" cy="51775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79071" b="90294"/>
          <a:stretch/>
        </p:blipFill>
        <p:spPr>
          <a:xfrm>
            <a:off x="5148064" y="4149080"/>
            <a:ext cx="1259686" cy="423679"/>
          </a:xfrm>
          <a:prstGeom prst="rect">
            <a:avLst/>
          </a:prstGeom>
        </p:spPr>
      </p:pic>
      <p:pic>
        <p:nvPicPr>
          <p:cNvPr id="10" name="Picture 2" descr="https://school110ufa.ru/110/ProStan/ProStaLab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2" y="2564904"/>
            <a:ext cx="2823554" cy="5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8794" y="692696"/>
            <a:ext cx="8606098" cy="4335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" indent="0" algn="ctr">
              <a:buNone/>
            </a:pP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Эффективное развитие системы </a:t>
            </a: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здравоохранения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85840" y="1268760"/>
            <a:ext cx="49590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в значительной степени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зависит от состояния профессионального уровня и качества подготовки, </a:t>
            </a:r>
            <a:r>
              <a:rPr lang="ru-RU" sz="24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рационального размещения и использования среднего медицинского персонала, как самой объемной составляющей кадрового ресурса </a:t>
            </a:r>
            <a:r>
              <a:rPr lang="ru-RU" sz="24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здравоохранения</a:t>
            </a:r>
            <a:endParaRPr lang="ru-RU" sz="24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3203">
                        <a14:foregroundMark x1="4297" y1="5833" x2="4297" y2="5833"/>
                        <a14:foregroundMark x1="4063" y1="11111" x2="4063" y2="11111"/>
                        <a14:foregroundMark x1="33359" y1="9861" x2="37500" y2="12500"/>
                        <a14:foregroundMark x1="33203" y1="18889" x2="32891" y2="21111"/>
                        <a14:foregroundMark x1="30312" y1="26806" x2="31563" y2="28611"/>
                        <a14:foregroundMark x1="4766" y1="14306" x2="6563" y2="1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382"/>
          <a:stretch/>
        </p:blipFill>
        <p:spPr>
          <a:xfrm>
            <a:off x="179512" y="1484784"/>
            <a:ext cx="44456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5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58" y="422318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07587"/>
              </p:ext>
            </p:extLst>
          </p:nvPr>
        </p:nvGraphicFramePr>
        <p:xfrm>
          <a:off x="288334" y="1524258"/>
          <a:ext cx="8471110" cy="498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433">
                  <a:extLst>
                    <a:ext uri="{9D8B030D-6E8A-4147-A177-3AD203B41FA5}">
                      <a16:colId xmlns:a16="http://schemas.microsoft.com/office/drawing/2014/main" xmlns="" val="3533327468"/>
                    </a:ext>
                  </a:extLst>
                </a:gridCol>
                <a:gridCol w="4173111">
                  <a:extLst>
                    <a:ext uri="{9D8B030D-6E8A-4147-A177-3AD203B41FA5}">
                      <a16:colId xmlns:a16="http://schemas.microsoft.com/office/drawing/2014/main" xmlns="" val="1309358571"/>
                    </a:ext>
                  </a:extLst>
                </a:gridCol>
                <a:gridCol w="3574566">
                  <a:extLst>
                    <a:ext uri="{9D8B030D-6E8A-4147-A177-3AD203B41FA5}">
                      <a16:colId xmlns:a16="http://schemas.microsoft.com/office/drawing/2014/main" xmlns="" val="33692079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800" kern="100" dirty="0">
                          <a:effectLst/>
                        </a:rPr>
                        <a:t>№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800" kern="100">
                          <a:effectLst/>
                        </a:rPr>
                        <a:t>Профессиональный стандарт </a:t>
                      </a:r>
                      <a:endParaRPr lang="ru-RU" sz="16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800" kern="100">
                          <a:effectLst/>
                        </a:rPr>
                        <a:t>Трудовые действия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800" kern="100">
                          <a:effectLst/>
                        </a:rPr>
                        <a:t>Профессиональный стандарт</a:t>
                      </a:r>
                      <a:endParaRPr lang="ru-RU" sz="1600" kern="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800" kern="100">
                          <a:effectLst/>
                        </a:rPr>
                        <a:t>Необходимые умения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21746825"/>
                  </a:ext>
                </a:extLst>
              </a:tr>
              <a:tr h="2650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Выявление предраковых заболеваний и злокачественных новообразований, визуальных и </a:t>
                      </a:r>
                      <a:r>
                        <a:rPr lang="ru-RU" sz="1800" kern="100" dirty="0" err="1">
                          <a:effectLst/>
                        </a:rPr>
                        <a:t>пальпаторных</a:t>
                      </a:r>
                      <a:r>
                        <a:rPr lang="ru-RU" sz="1800" kern="100" dirty="0">
                          <a:effectLst/>
                        </a:rPr>
                        <a:t> локализаций и направление пациентов с подозрением на злокачественное образование и с предраковыми заболеваниями в первичный онкологический кабинет медицинской организации в соответствии с порядком оказания медицинской помощи населению по профилю "онкология"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Интерпретировать и анализировать результаты регистрации электрокардиограммы</a:t>
                      </a:r>
                      <a:endParaRPr lang="ru-RU" sz="16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19293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2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Проводить медицинские манипуляции и процедуры: установка и замена инсулиновой помпы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97237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8437" y="268429"/>
            <a:ext cx="8495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результатам исследования выявлены трудовые действия и умения, для выполнения которых не предусмотрено освоение практического опыта и умений по ФГОС СПО: 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58" y="422318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8893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</a:rPr>
              <a:t>Выявленные квалификационные дефициты</a:t>
            </a:r>
            <a:endParaRPr lang="ru-RU" sz="20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216146" y="776261"/>
            <a:ext cx="864096" cy="521615"/>
          </a:xfrm>
          <a:prstGeom prst="stripedRightArrow">
            <a:avLst>
              <a:gd name="adj1" fmla="val 55165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81267"/>
            <a:ext cx="47556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конвертированы </a:t>
            </a:r>
            <a:endParaRPr lang="ru-RU" sz="2800" b="1" i="1" dirty="0" smtClean="0">
              <a:solidFill>
                <a:srgbClr val="008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конечные о</a:t>
            </a:r>
            <a:r>
              <a:rPr lang="ru-RU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бразовательные </a:t>
            </a:r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888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содержание </a:t>
            </a:r>
            <a:r>
              <a:rPr lang="ru-RU" sz="24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МДК 01.01.  Пропедевтика клинических дисциплин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включены: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924944"/>
            <a:ext cx="82781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трудовые </a:t>
            </a: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действия «Выявление предраковых заболеваний и злокачественных новообразований, визуальных и </a:t>
            </a:r>
            <a:r>
              <a:rPr lang="ru-RU" sz="2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пальпаторных</a:t>
            </a: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локализаций и направление пациентов с подозрением на злокачественное образование и с предраковыми заболеваниями в первичный онкологический кабинет медицинской </a:t>
            </a:r>
            <a:r>
              <a:rPr lang="ru-RU" sz="2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или Центр амбулаторной </a:t>
            </a:r>
            <a:r>
              <a:rPr lang="ru-RU" sz="2000" kern="1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онкологической помощи (ЦАОП) </a:t>
            </a: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порядком оказания медицинской помощи населению по профилю "онкология</a:t>
            </a:r>
            <a:r>
              <a:rPr lang="ru-RU" sz="2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"»;</a:t>
            </a:r>
          </a:p>
          <a:p>
            <a:pPr marL="266700" indent="182563" algn="just">
              <a:spcAft>
                <a:spcPts val="0"/>
              </a:spcAft>
            </a:pPr>
            <a:endParaRPr lang="ru-RU" sz="1600" kern="1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2563" algn="just">
              <a:spcAft>
                <a:spcPts val="0"/>
              </a:spcAft>
            </a:pPr>
            <a:r>
              <a:rPr lang="ru-RU" sz="20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умения «Интерпретировать и анализировать результаты регистрации электрокардиограммы».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5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58" y="422318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8893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</a:rPr>
              <a:t>Выявленные квалификационные дефициты</a:t>
            </a:r>
            <a:endParaRPr lang="ru-RU" sz="20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216146" y="776261"/>
            <a:ext cx="864096" cy="521615"/>
          </a:xfrm>
          <a:prstGeom prst="stripedRightArrow">
            <a:avLst>
              <a:gd name="adj1" fmla="val 55165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81267"/>
            <a:ext cx="47556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конвертированы </a:t>
            </a:r>
            <a:endParaRPr lang="ru-RU" sz="2800" b="1" i="1" dirty="0" smtClean="0">
              <a:solidFill>
                <a:srgbClr val="008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конечные о</a:t>
            </a:r>
            <a:r>
              <a:rPr lang="ru-RU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бразовательные </a:t>
            </a:r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888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МДК 01.02 Технология оказания медицинских </a:t>
            </a:r>
            <a:r>
              <a:rPr lang="ru-RU" sz="2400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услуг включено освоение умения: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924944"/>
            <a:ext cx="82781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Tx/>
              <a:buChar char="-"/>
            </a:pPr>
            <a:r>
              <a:rPr lang="ru-RU" sz="2800" dirty="0"/>
              <a:t>«Проводить медицинские манипуляции и процедуры: установка и замена инсулиновой помпы»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7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58" y="422318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0408"/>
            <a:ext cx="84937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Выявление квалификационных дефицитов по специальности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31.02.03 Лабораторная диагностика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6" y="1250037"/>
            <a:ext cx="4480724" cy="5133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124" y="1250037"/>
            <a:ext cx="4647156" cy="51330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r="79071" b="90294"/>
          <a:stretch/>
        </p:blipFill>
        <p:spPr>
          <a:xfrm>
            <a:off x="6823398" y="4149080"/>
            <a:ext cx="1259686" cy="423679"/>
          </a:xfrm>
          <a:prstGeom prst="rect">
            <a:avLst/>
          </a:prstGeom>
        </p:spPr>
      </p:pic>
      <p:pic>
        <p:nvPicPr>
          <p:cNvPr id="18434" name="Picture 2" descr="https://school110ufa.ru/110/ProStan/ProStaLabe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02" y="1250037"/>
            <a:ext cx="2823554" cy="5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3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58" y="422318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921"/>
              </p:ext>
            </p:extLst>
          </p:nvPr>
        </p:nvGraphicFramePr>
        <p:xfrm>
          <a:off x="107504" y="116632"/>
          <a:ext cx="8928992" cy="6618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87">
                  <a:extLst>
                    <a:ext uri="{9D8B030D-6E8A-4147-A177-3AD203B41FA5}">
                      <a16:colId xmlns:a16="http://schemas.microsoft.com/office/drawing/2014/main" xmlns="" val="1490507943"/>
                    </a:ext>
                  </a:extLst>
                </a:gridCol>
                <a:gridCol w="1796629">
                  <a:extLst>
                    <a:ext uri="{9D8B030D-6E8A-4147-A177-3AD203B41FA5}">
                      <a16:colId xmlns:a16="http://schemas.microsoft.com/office/drawing/2014/main" xmlns="" val="2216678246"/>
                    </a:ext>
                  </a:extLst>
                </a:gridCol>
                <a:gridCol w="6984776">
                  <a:extLst>
                    <a:ext uri="{9D8B030D-6E8A-4147-A177-3AD203B41FA5}">
                      <a16:colId xmlns:a16="http://schemas.microsoft.com/office/drawing/2014/main" xmlns="" val="132267030"/>
                    </a:ext>
                  </a:extLst>
                </a:gridCol>
              </a:tblGrid>
              <a:tr h="724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600" kern="100">
                          <a:effectLst/>
                        </a:rPr>
                        <a:t>№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600" kern="100">
                          <a:effectLst/>
                        </a:rPr>
                        <a:t>Профессиональный стандарт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600" kern="100">
                          <a:effectLst/>
                        </a:rPr>
                        <a:t>Трудовая функция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600" kern="100">
                          <a:effectLst/>
                        </a:rPr>
                        <a:t>Профессиональный стандарт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600" kern="100">
                          <a:effectLst/>
                        </a:rPr>
                        <a:t>Трудовые действия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extLst>
                  <a:ext uri="{0D108BD9-81ED-4DB2-BD59-A6C34878D82A}">
                    <a16:rowId xmlns:a16="http://schemas.microsoft.com/office/drawing/2014/main" xmlns="" val="125971484"/>
                  </a:ext>
                </a:extLst>
              </a:tr>
              <a:tr h="2444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1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Оказание медицинской помощи в экстренной форме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Оценка состояния, требующего оказания медицинской помощи в экстренной </a:t>
                      </a:r>
                      <a:r>
                        <a:rPr lang="ru-RU" sz="1600" kern="100" dirty="0" smtClean="0">
                          <a:effectLst/>
                        </a:rPr>
                        <a:t>форме. Распознавание </a:t>
                      </a:r>
                      <a:r>
                        <a:rPr lang="ru-RU" sz="1600" kern="100" dirty="0">
                          <a:effectLst/>
                        </a:rPr>
                        <a:t>состояний, представляющих угрозу жизни, включая состояние клинической смерти (остановка жизненно важных функций организма человека (кровообращения и (или) дыхания), требующих оказания медицинской помощи в экстренной </a:t>
                      </a:r>
                      <a:r>
                        <a:rPr lang="ru-RU" sz="1600" kern="100" dirty="0" smtClean="0">
                          <a:effectLst/>
                        </a:rPr>
                        <a:t>форме. Оказание </a:t>
                      </a:r>
                      <a:r>
                        <a:rPr lang="ru-RU" sz="1600" kern="100" dirty="0">
                          <a:effectLst/>
                        </a:rPr>
                        <a:t>медицинской помощи в экстренной форме при состояниях, представляющих угрозу жизни, в том числе клинической смерти (остановка жизненно важных функций организма человека (кровообращения и (или) дыхания), в том числе беременным и </a:t>
                      </a:r>
                      <a:r>
                        <a:rPr lang="ru-RU" sz="1600" kern="100" dirty="0" smtClean="0">
                          <a:effectLst/>
                        </a:rPr>
                        <a:t>детям. Выполнение </a:t>
                      </a:r>
                      <a:r>
                        <a:rPr lang="ru-RU" sz="1600" kern="100" dirty="0">
                          <a:effectLst/>
                        </a:rPr>
                        <a:t>мероприятий базовой сердечно-легочной реанимации.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extLst>
                  <a:ext uri="{0D108BD9-81ED-4DB2-BD59-A6C34878D82A}">
                    <a16:rowId xmlns:a16="http://schemas.microsoft.com/office/drawing/2014/main" xmlns="" val="1061952209"/>
                  </a:ext>
                </a:extLst>
              </a:tr>
              <a:tr h="17042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2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Составление плана работы и отчета о своей работе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Контроль выполнения должностных обязанностей находящимся в распоряжении младшим медицинским персоналом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Использование в работе информационных систем в сфере здравоохранения и информационно-телекоммуникационной сети "Интернет"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Использование в работе персональных данных пациентов и сведений, составляющих врачебную тайну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extLst>
                  <a:ext uri="{0D108BD9-81ED-4DB2-BD59-A6C34878D82A}">
                    <a16:rowId xmlns:a16="http://schemas.microsoft.com/office/drawing/2014/main" xmlns="" val="1506532276"/>
                  </a:ext>
                </a:extLst>
              </a:tr>
              <a:tr h="1533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3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>
                          <a:effectLst/>
                        </a:rPr>
                        <a:t> 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Проведение мероприятий по защите персонала и пациентов от передачи инфекций, связанных с оказанием медицинской помощи, при сборе проб и работе с потенциально опасным биологическим материалом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Проведение экстренных профилактических мероприятий при возникновении аварийных ситуаций с риском инфицирования медицинского персонала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>
                          <a:effectLst/>
                        </a:rPr>
                        <a:t>Соблюдение правил эксплуатации оборудования и требований охраны труда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24" marR="41624" marT="0" marB="0"/>
                </a:tc>
                <a:extLst>
                  <a:ext uri="{0D108BD9-81ED-4DB2-BD59-A6C34878D82A}">
                    <a16:rowId xmlns:a16="http://schemas.microsoft.com/office/drawing/2014/main" xmlns="" val="367504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6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58" y="422318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8893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</a:rPr>
              <a:t>Выявленные квалификационные дефициты</a:t>
            </a:r>
            <a:endParaRPr lang="ru-RU" sz="20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216146" y="776261"/>
            <a:ext cx="864096" cy="521615"/>
          </a:xfrm>
          <a:prstGeom prst="stripedRightArrow">
            <a:avLst>
              <a:gd name="adj1" fmla="val 55165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81267"/>
            <a:ext cx="47556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конвертированы </a:t>
            </a:r>
            <a:endParaRPr lang="ru-RU" sz="2800" b="1" i="1" dirty="0" smtClean="0">
              <a:solidFill>
                <a:srgbClr val="008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конечные о</a:t>
            </a:r>
            <a:r>
              <a:rPr lang="ru-RU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бразовательные </a:t>
            </a:r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88840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/>
              <a:t>В образовательную программу в содержание дисциплины «Первая медицинская помощь</a:t>
            </a:r>
            <a:r>
              <a:rPr lang="ru-RU" sz="2400" dirty="0" smtClean="0"/>
              <a:t>», </a:t>
            </a:r>
            <a:r>
              <a:rPr lang="ru-RU" sz="2400" dirty="0"/>
              <a:t>включены трудовые действия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42415"/>
            <a:ext cx="8539112" cy="3036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состояния, требующего оказания медицинской помощи в экстренной форме.</a:t>
            </a:r>
            <a:endParaRPr lang="ru-RU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Распознавание состояний, представляющих угрозу жизни, включая состояние клинической смерти (остановка жизненно важных функций организма человека (кровообращения и (или) дыхания), требующих оказания медицинской помощи в экстренной форме.</a:t>
            </a:r>
            <a:endParaRPr lang="ru-RU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Оказание медицинской помощи в экстренной форме при состояниях, представляющих угрозу жизни, в том числе клинической смерти (остановка жизненно важных функций организма человека (кровообращения и (или) дыхания), в том числе беременным и детям.</a:t>
            </a:r>
            <a:endParaRPr lang="ru-RU" sz="16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Выполнение мероприятий базовой сердечно-легочной реанимации.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1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В изучение образовательной программы включено изучение таких вопросов как: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204864"/>
            <a:ext cx="813690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500" dirty="0">
                <a:solidFill>
                  <a:srgbClr val="002060"/>
                </a:solidFill>
              </a:rPr>
              <a:t>Составление плана работы и отчета о своей работе»,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2060"/>
                </a:solidFill>
              </a:rPr>
              <a:t>«Контроль выполнения должностных обязанностей находящимся в распоряжении младшим медицинским персоналом»,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2060"/>
                </a:solidFill>
              </a:rPr>
              <a:t>«Использование в работе информационных систем в сфере здравоохранения и информационно-телекоммуникационной сети "Интернет"»,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500" dirty="0">
                <a:solidFill>
                  <a:srgbClr val="002060"/>
                </a:solidFill>
              </a:rPr>
              <a:t>«Использование в работе персональных данных пациентов и сведений, составляющих врачебную тайну».</a:t>
            </a:r>
          </a:p>
        </p:txBody>
      </p:sp>
    </p:spTree>
    <p:extLst>
      <p:ext uri="{BB962C8B-B14F-4D97-AF65-F5344CB8AC3E}">
        <p14:creationId xmlns:p14="http://schemas.microsoft.com/office/powerpoint/2010/main" val="40682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9600"/>
            <a:ext cx="7940362" cy="135636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 изучении профессиональных модулей в содержание включены следующие трудовые действия: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204864"/>
            <a:ext cx="7404653" cy="40386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«Проведение мероприятий по защите персонала и пациентов от передачи инфекций, связанных с оказанием медицинской помощи, при сборе проб и работе с потенциально опасным биологическим материалом»,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</a:rPr>
              <a:t>Проведение экстренных профилактических мероприятий при возникновении аварийных ситуаций с риском инфицирования медицинского персонала», 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dirty="0">
                <a:solidFill>
                  <a:srgbClr val="002060"/>
                </a:solidFill>
              </a:rPr>
              <a:t>Соблюдение правил эксплуатации оборудования и требований охраны труда</a:t>
            </a:r>
            <a:r>
              <a:rPr lang="ru-RU" sz="2400" dirty="0" smtClean="0">
                <a:solidFill>
                  <a:srgbClr val="002060"/>
                </a:solidFill>
              </a:rPr>
              <a:t>».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58" y="422318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80408"/>
            <a:ext cx="84937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Выявление квалификационных дефицитов по специальности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34.02.01 Сестринское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дело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" name="Picture 2" descr="https://school110ufa.ru/110/ProStan/ProStaLab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0417"/>
            <a:ext cx="2823554" cy="59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46492"/>
            <a:ext cx="4824536" cy="27066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314870"/>
            <a:ext cx="4198023" cy="4611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r="79071" b="90294"/>
          <a:stretch/>
        </p:blipFill>
        <p:spPr>
          <a:xfrm>
            <a:off x="7341977" y="3299831"/>
            <a:ext cx="1259686" cy="4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 </a:t>
            </a:r>
            <a:r>
              <a:rPr lang="ru-RU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результатам исследования выявлены трудовая функция и трудовые действия, для выполнения которых не предусмотрено освоение практического опыта и умений по ФГОС СПО: </a:t>
            </a:r>
          </a:p>
          <a:p>
            <a:endParaRPr lang="ru-RU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91564"/>
              </p:ext>
            </p:extLst>
          </p:nvPr>
        </p:nvGraphicFramePr>
        <p:xfrm>
          <a:off x="179512" y="1281557"/>
          <a:ext cx="8712968" cy="5544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xmlns="" val="105743686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3906824885"/>
                    </a:ext>
                  </a:extLst>
                </a:gridCol>
                <a:gridCol w="6480720">
                  <a:extLst>
                    <a:ext uri="{9D8B030D-6E8A-4147-A177-3AD203B41FA5}">
                      <a16:colId xmlns:a16="http://schemas.microsoft.com/office/drawing/2014/main" xmlns="" val="3890309564"/>
                    </a:ext>
                  </a:extLst>
                </a:gridCol>
              </a:tblGrid>
              <a:tr h="1794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800" kern="100">
                          <a:effectLst/>
                        </a:rPr>
                        <a:t>№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800" kern="100" dirty="0" err="1" smtClean="0">
                          <a:effectLst/>
                        </a:rPr>
                        <a:t>ПС_Трудовая</a:t>
                      </a:r>
                      <a:r>
                        <a:rPr lang="ru-RU" sz="1800" kern="100" dirty="0" smtClean="0">
                          <a:effectLst/>
                        </a:rPr>
                        <a:t> </a:t>
                      </a:r>
                      <a:r>
                        <a:rPr lang="ru-RU" sz="1800" kern="100" dirty="0">
                          <a:effectLst/>
                        </a:rPr>
                        <a:t>функция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800" kern="100">
                          <a:effectLst/>
                        </a:rPr>
                        <a:t>Профессиональный стандарт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800" kern="100">
                          <a:effectLst/>
                        </a:rPr>
                        <a:t>Трудовые действия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3245808348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1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 dirty="0">
                          <a:effectLst/>
                        </a:rPr>
                        <a:t>Клиническое использование крови и (или) ее компонентов</a:t>
                      </a:r>
                      <a:endParaRPr lang="ru-RU" sz="1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 dirty="0">
                          <a:effectLst/>
                        </a:rPr>
                        <a:t>Хранение и своевременная замена реагентов для проведения проб на индивидуальную совместимость перед трансфузией (переливанием) донорской крови и (или) ее компонентов в отделении (подразделении)</a:t>
                      </a:r>
                      <a:endParaRPr lang="ru-RU" sz="1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1182598309"/>
                  </a:ext>
                </a:extLst>
              </a:tr>
              <a:tr h="179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2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 dirty="0">
                          <a:effectLst/>
                        </a:rPr>
                        <a:t>Осуществление визуального контроля донорской крови и (или) ее компонентов на соответствие требованиям безопасности</a:t>
                      </a:r>
                      <a:endParaRPr lang="ru-RU" sz="1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770101279"/>
                  </a:ext>
                </a:extLst>
              </a:tr>
              <a:tr h="89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3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>
                          <a:effectLst/>
                        </a:rPr>
                        <a:t>Хранение и транспортировка донорской крови и (или) ее компонентов</a:t>
                      </a:r>
                      <a:endParaRPr lang="ru-RU" sz="1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1995510977"/>
                  </a:ext>
                </a:extLst>
              </a:tr>
              <a:tr h="179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4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>
                          <a:effectLst/>
                        </a:rPr>
                        <a:t>Учет донорской крови и (или) ее компонентов в отделении (подразделении)</a:t>
                      </a:r>
                      <a:endParaRPr lang="ru-RU" sz="1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748451498"/>
                  </a:ext>
                </a:extLst>
              </a:tr>
              <a:tr h="358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00">
                          <a:effectLst/>
                        </a:rPr>
                        <a:t>5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900" kern="100" dirty="0">
                          <a:effectLst/>
                        </a:rPr>
                        <a:t>Проведение идентификационного контроля пациента (реципиента) и донорской крови и (или) ее компонентов перед трансфузией (переливанием) донорской крови и (или) ее компонентов (анализ медицинской документации, опрос пациента/реципиента)</a:t>
                      </a:r>
                      <a:endParaRPr lang="ru-RU" sz="1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337343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4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606098" cy="4335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" indent="0"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Нормативно-правовая </a:t>
            </a:r>
            <a:r>
              <a:rPr lang="ru-RU" sz="2800" dirty="0">
                <a:solidFill>
                  <a:srgbClr val="C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база, регламентирующая деятельность </a:t>
            </a:r>
            <a:r>
              <a:rPr lang="ru-RU" sz="2800" dirty="0" smtClean="0">
                <a:solidFill>
                  <a:srgbClr val="C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среднего медицинского персонала: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1772816"/>
            <a:ext cx="56690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4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и внедрение профессиональных </a:t>
            </a:r>
            <a:r>
              <a:rPr lang="ru-RU" sz="24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стандартов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Штатные нормативы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Квалификационные должностные характеристики</a:t>
            </a:r>
            <a:endParaRPr lang="ru-RU" sz="2400" dirty="0">
              <a:solidFill>
                <a:schemeClr val="accent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53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382"/>
          <a:stretch/>
        </p:blipFill>
        <p:spPr>
          <a:xfrm>
            <a:off x="179512" y="2173932"/>
            <a:ext cx="3885513" cy="44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0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 результатам исследования выявлены трудовая функция и трудовые действия, для выполнения которых не предусмотрено освоение практического опыта и умений по ФГОС СПО: </a:t>
            </a:r>
          </a:p>
          <a:p>
            <a:endParaRPr lang="ru-RU" sz="20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574763"/>
              </p:ext>
            </p:extLst>
          </p:nvPr>
        </p:nvGraphicFramePr>
        <p:xfrm>
          <a:off x="179512" y="1261523"/>
          <a:ext cx="8784977" cy="5531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245">
                  <a:extLst>
                    <a:ext uri="{9D8B030D-6E8A-4147-A177-3AD203B41FA5}">
                      <a16:colId xmlns:a16="http://schemas.microsoft.com/office/drawing/2014/main" xmlns="" val="1057436860"/>
                    </a:ext>
                  </a:extLst>
                </a:gridCol>
                <a:gridCol w="1203923">
                  <a:extLst>
                    <a:ext uri="{9D8B030D-6E8A-4147-A177-3AD203B41FA5}">
                      <a16:colId xmlns:a16="http://schemas.microsoft.com/office/drawing/2014/main" xmlns="" val="3906824885"/>
                    </a:ext>
                  </a:extLst>
                </a:gridCol>
                <a:gridCol w="7272809">
                  <a:extLst>
                    <a:ext uri="{9D8B030D-6E8A-4147-A177-3AD203B41FA5}">
                      <a16:colId xmlns:a16="http://schemas.microsoft.com/office/drawing/2014/main" xmlns="" val="3890309564"/>
                    </a:ext>
                  </a:extLst>
                </a:gridCol>
              </a:tblGrid>
              <a:tr h="727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900" kern="100">
                          <a:effectLst/>
                        </a:rPr>
                        <a:t>№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400" kern="100" dirty="0" err="1" smtClean="0">
                          <a:effectLst/>
                        </a:rPr>
                        <a:t>ПС_Трудовая</a:t>
                      </a:r>
                      <a:r>
                        <a:rPr lang="ru-RU" sz="1400" kern="100" dirty="0" smtClean="0">
                          <a:effectLst/>
                        </a:rPr>
                        <a:t> </a:t>
                      </a:r>
                      <a:r>
                        <a:rPr lang="ru-RU" sz="1400" kern="100" dirty="0">
                          <a:effectLst/>
                        </a:rPr>
                        <a:t>функция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400" kern="100" dirty="0">
                          <a:effectLst/>
                        </a:rPr>
                        <a:t>Профессиональный стандарт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57275" algn="l"/>
                          <a:tab pos="1796415" algn="ctr"/>
                        </a:tabLst>
                      </a:pPr>
                      <a:r>
                        <a:rPr lang="ru-RU" sz="1400" kern="100" dirty="0">
                          <a:effectLst/>
                        </a:rPr>
                        <a:t>Трудовые действия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3245808348"/>
                  </a:ext>
                </a:extLst>
              </a:tr>
              <a:tr h="37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6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rowSpan="1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Клиническое использование крови и (или) ее компонентов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Взятие и маркировка проб крови пациента (реципиента), которому планируется трансфузия (переливание), с целью осуществления подбора пары "донор - реципиент"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2429305982"/>
                  </a:ext>
                </a:extLst>
              </a:tr>
              <a:tr h="186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>
                          <a:effectLst/>
                        </a:rPr>
                        <a:t>7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Анализ информации, содержащейся на этикетке контейнера с донорской кровью и (или) ее компонентом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2668711462"/>
                  </a:ext>
                </a:extLst>
              </a:tr>
              <a:tr h="3733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>
                          <a:effectLst/>
                        </a:rPr>
                        <a:t>8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Проведение </a:t>
                      </a:r>
                      <a:r>
                        <a:rPr lang="ru-RU" sz="1200" kern="100" dirty="0" err="1">
                          <a:effectLst/>
                        </a:rPr>
                        <a:t>предтрансфузионной</a:t>
                      </a:r>
                      <a:r>
                        <a:rPr lang="ru-RU" sz="1200" kern="100" dirty="0">
                          <a:effectLst/>
                        </a:rPr>
                        <a:t> подготовки донорской крови и (или) ее компонента (размораживание, согревание, прикроватная </a:t>
                      </a:r>
                      <a:r>
                        <a:rPr lang="ru-RU" sz="1200" kern="100" dirty="0" err="1">
                          <a:effectLst/>
                        </a:rPr>
                        <a:t>лейкофильтрация</a:t>
                      </a:r>
                      <a:r>
                        <a:rPr lang="ru-RU" sz="1200" kern="100" dirty="0">
                          <a:effectLst/>
                        </a:rPr>
                        <a:t>) в отделении (подразделении)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2225417699"/>
                  </a:ext>
                </a:extLst>
              </a:tr>
              <a:tr h="5600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>
                          <a:effectLst/>
                        </a:rPr>
                        <a:t>9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Обеспечение венозного доступа у пациента (реципиента): выполнение венепункции, подключение контейнера с донорской кровью и (или) его компонентом к периферическому или центральному венозному катетеру в случае его наличия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969533365"/>
                  </a:ext>
                </a:extLst>
              </a:tr>
              <a:tr h="85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Проведение </a:t>
                      </a:r>
                      <a:r>
                        <a:rPr lang="ru-RU" sz="1200" kern="100" dirty="0" err="1">
                          <a:effectLst/>
                        </a:rPr>
                        <a:t>предтрансфузионной</a:t>
                      </a:r>
                      <a:r>
                        <a:rPr lang="ru-RU" sz="1200" kern="100" dirty="0">
                          <a:effectLst/>
                        </a:rPr>
                        <a:t> подготовки пациента (реципиента) в соответствии с назначениями врача: прекращение введения лекарственных препаратов на время трансфузии (переливания) донорской крови и (или) ее компонента (за исключением лекарственных препаратов, предназначенных для поддержания жизненно важных функций организма человека); осуществление назначенной </a:t>
                      </a:r>
                      <a:r>
                        <a:rPr lang="ru-RU" sz="1200" kern="100" dirty="0" err="1">
                          <a:effectLst/>
                        </a:rPr>
                        <a:t>премедикации</a:t>
                      </a:r>
                      <a:r>
                        <a:rPr lang="ru-RU" sz="1200" kern="100" dirty="0">
                          <a:effectLst/>
                        </a:rPr>
                        <a:t> с целью профилактики осложнений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3383795386"/>
                  </a:ext>
                </a:extLst>
              </a:tr>
              <a:tr h="84814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>
                          <a:effectLst/>
                        </a:rPr>
                        <a:t>10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1684670331"/>
                  </a:ext>
                </a:extLst>
              </a:tr>
              <a:tr h="373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Контроль результатов биологической пробы, контроль состояния пациента/реципиента во время и после трансфузии (переливания)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2143466461"/>
                  </a:ext>
                </a:extLst>
              </a:tr>
              <a:tr h="56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Хранение образцов крови пациента (реципиента), использованных для проведения проб на индивидуальную совместимость, а также контейнеров донорской крови и (или) ее компонентов после трансфузии (переливания)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3155750114"/>
                  </a:ext>
                </a:extLst>
              </a:tr>
              <a:tr h="18669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>
                          <a:effectLst/>
                        </a:rPr>
                        <a:t>11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Взятие образцов крови пациента/реципиента до и после трансфузии (переливания)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2118206235"/>
                  </a:ext>
                </a:extLst>
              </a:tr>
              <a:tr h="373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Использование медицинских информационных систем и информационно-телекоммуникационной сети "Интернет"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448393242"/>
                  </a:ext>
                </a:extLst>
              </a:tr>
              <a:tr h="207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>
                          <a:effectLst/>
                        </a:rPr>
                        <a:t>12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00" dirty="0">
                          <a:effectLst/>
                        </a:rPr>
                        <a:t>Использование в работе персональных данных пациентов и сведений, составляющих врачебную тайну</a:t>
                      </a:r>
                      <a:endParaRPr lang="ru-RU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3810199410"/>
                  </a:ext>
                </a:extLst>
              </a:tr>
              <a:tr h="169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>
                          <a:effectLst/>
                        </a:rPr>
                        <a:t>13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615766365"/>
                  </a:ext>
                </a:extLst>
              </a:tr>
              <a:tr h="169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>
                          <a:effectLst/>
                        </a:rPr>
                        <a:t>14</a:t>
                      </a: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3487640254"/>
                  </a:ext>
                </a:extLst>
              </a:tr>
              <a:tr h="1399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00" dirty="0">
                          <a:effectLst/>
                        </a:rPr>
                        <a:t>15</a:t>
                      </a: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44" marR="37744" marT="0" marB="0"/>
                </a:tc>
                <a:extLst>
                  <a:ext uri="{0D108BD9-81ED-4DB2-BD59-A6C34878D82A}">
                    <a16:rowId xmlns:a16="http://schemas.microsoft.com/office/drawing/2014/main" xmlns="" val="1800045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8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58" y="422318"/>
            <a:ext cx="68958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Профессиональный стандарт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8893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</a:rPr>
              <a:t>Выявленные квалификационные дефициты</a:t>
            </a:r>
            <a:endParaRPr lang="ru-RU" sz="2000" b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Штриховая стрелка вправо 1"/>
          <p:cNvSpPr/>
          <p:nvPr/>
        </p:nvSpPr>
        <p:spPr>
          <a:xfrm>
            <a:off x="3216146" y="776261"/>
            <a:ext cx="864096" cy="521615"/>
          </a:xfrm>
          <a:prstGeom prst="stripedRightArrow">
            <a:avLst>
              <a:gd name="adj1" fmla="val 55165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181267"/>
            <a:ext cx="47556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конвертированы </a:t>
            </a:r>
            <a:endParaRPr lang="ru-RU" sz="2800" b="1" i="1" dirty="0" smtClean="0">
              <a:solidFill>
                <a:srgbClr val="008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конечные о</a:t>
            </a:r>
            <a:r>
              <a:rPr lang="ru-RU" sz="28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бразовательные </a:t>
            </a:r>
            <a:r>
              <a:rPr lang="ru-RU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3688" y="1780740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образовательной программе по специальности Сестринское дело в ПМ.02 Участие в лечебно-диагностическом и реабилитационном процессах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32456"/>
            <a:ext cx="85391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дополнены количество часов для освоения трудовой функции «Клиническое использование крови и (или) ее компонентов». </a:t>
            </a:r>
            <a:endParaRPr lang="ru-RU" sz="2400" i="1" dirty="0" smtClean="0"/>
          </a:p>
          <a:p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 изучение образовательной программы включено изучение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следующих вопросов</a:t>
            </a:r>
            <a:r>
              <a:rPr lang="ru-RU" sz="2000" i="1" dirty="0"/>
              <a:t>: </a:t>
            </a:r>
            <a:endParaRPr lang="ru-RU" sz="20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 smtClean="0"/>
              <a:t>«</a:t>
            </a:r>
            <a:r>
              <a:rPr lang="ru-RU" sz="2400" i="1" dirty="0"/>
              <a:t>Использование медицинских информационных систем и информационно-телекоммуникационной сети "Интернет"», </a:t>
            </a:r>
            <a:endParaRPr lang="ru-RU" sz="24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i="1" dirty="0" smtClean="0"/>
              <a:t>«</a:t>
            </a:r>
            <a:r>
              <a:rPr lang="ru-RU" sz="2400" i="1" dirty="0"/>
              <a:t>Использование в работе персональных данных пациентов сведений, составляющих врачебную тайну».</a:t>
            </a:r>
          </a:p>
        </p:txBody>
      </p:sp>
    </p:spTree>
    <p:extLst>
      <p:ext uri="{BB962C8B-B14F-4D97-AF65-F5344CB8AC3E}">
        <p14:creationId xmlns:p14="http://schemas.microsoft.com/office/powerpoint/2010/main" val="406598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53" y="836712"/>
            <a:ext cx="8683302" cy="13563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На </a:t>
            </a:r>
            <a:r>
              <a:rPr lang="ru-RU" sz="2400" dirty="0"/>
              <a:t>основании результатов исследований можно сделать вывод о необходимости расширения и углубления подготовки, определяемой содержанием ФГОС СПО, и необходимости углубленного изучения учебных дисциплин или профессиональных модулей с освоением выявленных квалификационных дефицитов.</a:t>
            </a:r>
            <a:br>
              <a:rPr lang="ru-RU" sz="24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660" y="2420888"/>
            <a:ext cx="6192688" cy="4122009"/>
          </a:xfrm>
        </p:spPr>
      </p:pic>
    </p:spTree>
    <p:extLst>
      <p:ext uri="{BB962C8B-B14F-4D97-AF65-F5344CB8AC3E}">
        <p14:creationId xmlns:p14="http://schemas.microsoft.com/office/powerpoint/2010/main" val="16175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609600"/>
            <a:ext cx="8496944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 2021 г., 2022 г.  утверждены новые федеральные государственные образовательные стандарты среднего профессионального </a:t>
            </a:r>
            <a:r>
              <a:rPr lang="ru-RU" dirty="0" smtClean="0"/>
              <a:t>образования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55" y="2348880"/>
            <a:ext cx="3858845" cy="421614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04048" y="2996952"/>
            <a:ext cx="3421608" cy="2608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приём 2023 года подготовлены согласно новым ФГОС </a:t>
            </a:r>
            <a:r>
              <a:rPr lang="ru-RU" sz="2800" i="1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</a:t>
            </a:r>
            <a:endParaRPr lang="ru-RU" sz="2000" i="1" kern="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83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737"/>
          <a:stretch/>
        </p:blipFill>
        <p:spPr>
          <a:xfrm>
            <a:off x="107504" y="1900805"/>
            <a:ext cx="4190166" cy="4185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87" y="204433"/>
            <a:ext cx="4979264" cy="643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70" y="764704"/>
            <a:ext cx="8208912" cy="135636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Согласно ФГОС СПО область профессиональной деятельности, в которой выпускники, освоившие образовательную программу, могут осуществлять профессиональную деятельность –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02 Здравоохранение </a:t>
            </a:r>
            <a:r>
              <a:rPr lang="ru-RU" sz="2800" b="1" dirty="0">
                <a:solidFill>
                  <a:srgbClr val="C00000"/>
                </a:solidFill>
              </a:rPr>
              <a:t/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91" y="2276872"/>
            <a:ext cx="7186803" cy="43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2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94507"/>
            <a:ext cx="8467278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мобильно </a:t>
            </a:r>
            <a:r>
              <a:rPr lang="ru-RU" dirty="0" smtClean="0"/>
              <a:t>реагируем </a:t>
            </a:r>
            <a:r>
              <a:rPr lang="ru-RU" dirty="0"/>
              <a:t>на потребности профессиональных стандартов, своевременно </a:t>
            </a:r>
            <a:r>
              <a:rPr lang="ru-RU" dirty="0" smtClean="0"/>
              <a:t>меняем </a:t>
            </a:r>
            <a:r>
              <a:rPr lang="ru-RU" dirty="0"/>
              <a:t>структуру и содержание образовательных программ для обеспечения подготовки </a:t>
            </a:r>
            <a:r>
              <a:rPr lang="ru-RU" dirty="0" smtClean="0"/>
              <a:t>специалистов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764" y="3589734"/>
            <a:ext cx="4480523" cy="298701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00808"/>
            <a:ext cx="7992888" cy="43204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6000" b="0" dirty="0" smtClean="0">
                <a:solidFill>
                  <a:srgbClr val="0070C0"/>
                </a:solidFill>
                <a:latin typeface="Impact" panose="020B0806030902050204" pitchFamily="34" charset="0"/>
              </a:rPr>
              <a:t>Благодарю за</a:t>
            </a:r>
            <a:br>
              <a:rPr lang="ru-RU" sz="6000" b="0" dirty="0" smtClean="0">
                <a:solidFill>
                  <a:srgbClr val="0070C0"/>
                </a:solidFill>
                <a:latin typeface="Impact" panose="020B0806030902050204" pitchFamily="34" charset="0"/>
              </a:rPr>
            </a:br>
            <a:r>
              <a:rPr lang="ru-RU" sz="6000" b="0" dirty="0" smtClean="0">
                <a:solidFill>
                  <a:srgbClr val="0070C0"/>
                </a:solidFill>
                <a:latin typeface="Impact" panose="020B0806030902050204" pitchFamily="34" charset="0"/>
              </a:rPr>
              <a:t> внимание!</a:t>
            </a:r>
            <a:endParaRPr lang="ru-RU" sz="6000" b="0" dirty="0">
              <a:solidFill>
                <a:srgbClr val="0070C0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Picture 3" descr="C:\Users\Работа\Downloads\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313" b="75313" l="18917" r="85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22" t="30488" r="18298" b="25492"/>
          <a:stretch/>
        </p:blipFill>
        <p:spPr bwMode="auto">
          <a:xfrm>
            <a:off x="8028384" y="263230"/>
            <a:ext cx="890922" cy="85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36" y="2924944"/>
            <a:ext cx="4416152" cy="33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342" y="476672"/>
            <a:ext cx="8423138" cy="4335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ru-RU" sz="4400" dirty="0">
                <a:solidFill>
                  <a:schemeClr val="tx1"/>
                </a:solidFill>
              </a:rPr>
              <a:t>Знакомы ли Вы с понятием «профессиональный стандарт»?</a:t>
            </a:r>
          </a:p>
          <a:p>
            <a:pPr marL="34290" indent="0">
              <a:buNone/>
            </a:pP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4" y="2420888"/>
            <a:ext cx="50405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ru-RU" sz="4000" dirty="0" smtClean="0"/>
              <a:t>Да</a:t>
            </a:r>
            <a:endParaRPr lang="ru-RU" sz="4800" dirty="0"/>
          </a:p>
          <a:p>
            <a:pPr marL="742950" lvl="0" indent="-742950">
              <a:buFont typeface="+mj-lt"/>
              <a:buAutoNum type="arabicPeriod"/>
            </a:pPr>
            <a:r>
              <a:rPr lang="ru-RU" sz="4000" dirty="0" smtClean="0"/>
              <a:t>Нет</a:t>
            </a:r>
            <a:endParaRPr lang="ru-RU" sz="48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/>
              <a:t>Затрудняюсь </a:t>
            </a:r>
            <a:r>
              <a:rPr lang="ru-RU" sz="3600" dirty="0" smtClean="0"/>
              <a:t>ответить</a:t>
            </a:r>
            <a:endParaRPr lang="ru-RU" sz="4400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60848"/>
            <a:ext cx="3384376" cy="33843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725144"/>
            <a:ext cx="1728192" cy="185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440" y="1628800"/>
            <a:ext cx="8567154" cy="4335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ru-RU" sz="2800" b="1" dirty="0" smtClean="0"/>
              <a:t>Положениями </a:t>
            </a:r>
            <a:r>
              <a:rPr lang="ru-RU" sz="2800" b="1" dirty="0"/>
              <a:t>стандартов можно </a:t>
            </a:r>
            <a:r>
              <a:rPr lang="ru-RU" sz="2800" b="1" dirty="0" smtClean="0"/>
              <a:t>воспользоваться:</a:t>
            </a:r>
          </a:p>
          <a:p>
            <a:r>
              <a:rPr lang="ru-RU" sz="2800" dirty="0" smtClean="0"/>
              <a:t>при </a:t>
            </a:r>
            <a:r>
              <a:rPr lang="ru-RU" sz="2800" dirty="0"/>
              <a:t>составлении вакансий и проведении собеседований с претендентами на должности среднего медицинского персонала;</a:t>
            </a:r>
          </a:p>
          <a:p>
            <a:r>
              <a:rPr lang="ru-RU" sz="2800" dirty="0" smtClean="0"/>
              <a:t>при </a:t>
            </a:r>
            <a:r>
              <a:rPr lang="ru-RU" sz="2800" dirty="0"/>
              <a:t>разработке должностных инструкций можно руководствоваться требованиями к той или иной должности в соответствии со стандартом;</a:t>
            </a:r>
          </a:p>
          <a:p>
            <a:r>
              <a:rPr lang="ru-RU" sz="2800" dirty="0" smtClean="0"/>
              <a:t>стандарты </a:t>
            </a:r>
            <a:r>
              <a:rPr lang="ru-RU" sz="2800" dirty="0"/>
              <a:t>востребованы для реализации карьерных возможностей среднего медицинского персонала после проведения оценки профессиональных компетенций.</a:t>
            </a:r>
          </a:p>
        </p:txBody>
      </p:sp>
      <p:pic>
        <p:nvPicPr>
          <p:cNvPr id="2052" name="Picture 4" descr="https://simdou14.crimea-school.ru/sites/default/files/styles/1024x768/public/images/obrazovatelnye-standarty.-vvedenie-fgos-photo-big.jpg?itok=PBAzg2h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6" b="24675"/>
          <a:stretch/>
        </p:blipFill>
        <p:spPr bwMode="auto">
          <a:xfrm>
            <a:off x="5780493" y="260648"/>
            <a:ext cx="3182197" cy="12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3761656"/>
            <a:ext cx="8880292" cy="2907704"/>
          </a:xfrm>
          <a:prstGeom prst="rect">
            <a:avLst/>
          </a:prstGeom>
          <a:solidFill>
            <a:srgbClr val="A7D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80292" cy="36724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1186" y="358984"/>
            <a:ext cx="8352928" cy="1200329"/>
          </a:xfrm>
          <a:prstGeom prst="rect">
            <a:avLst/>
          </a:prstGeom>
          <a:solidFill>
            <a:srgbClr val="A7D2E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Этапы </a:t>
            </a:r>
            <a:r>
              <a:rPr lang="ru-RU" sz="3600" dirty="0">
                <a:solidFill>
                  <a:srgbClr val="0070C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разработки стандарта в сфере здравоохранения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960729477"/>
              </p:ext>
            </p:extLst>
          </p:nvPr>
        </p:nvGraphicFramePr>
        <p:xfrm>
          <a:off x="0" y="1887801"/>
          <a:ext cx="8695390" cy="4781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s://e7.pngegg.com/pngimages/1019/782/png-clipart-computer-icons-bullseye-scalable-graphics-iconfinder-2017-teamwork-goals-company-spira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9624"/>
            <a:ext cx="527993" cy="52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7.pngwing.com/pngs/938/882/png-transparent-computer-icons-organization-structure-built-structure-miscellaneous-text-investm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6424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gas-kvas.com/uploads/posts/2023-02/1675417590_gas-kvas-com-p-fonovii-risunok-spiska-1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43738"/>
            <a:ext cx="655031" cy="6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dn4.iconfinder.com/data/icons/view-options/32/75-01-10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34738"/>
            <a:ext cx="6032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9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strakhan.er.ru/media/news/June2022/2oiX17pe7LLBYqmsdEt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026" y="2636912"/>
            <a:ext cx="5871842" cy="391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86588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Согласно положениям ст. 195.1 ТК РФ, </a:t>
            </a:r>
          </a:p>
          <a:p>
            <a:pPr indent="450215" algn="ctr">
              <a:spcAft>
                <a:spcPts val="0"/>
              </a:spcAft>
            </a:pPr>
            <a:r>
              <a:rPr lang="ru-RU" sz="32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под </a:t>
            </a:r>
            <a:r>
              <a:rPr lang="ru-RU" sz="3200" dirty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профессиональным стандартом понимают </a:t>
            </a:r>
            <a:r>
              <a:rPr lang="ru-RU" sz="3200" dirty="0">
                <a:solidFill>
                  <a:srgbClr val="C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описание требуемой квалификации для выполнения той или иной </a:t>
            </a:r>
            <a:r>
              <a:rPr lang="ru-RU" sz="3200" dirty="0" smtClean="0">
                <a:solidFill>
                  <a:srgbClr val="C00000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работы </a:t>
            </a:r>
            <a:endParaRPr lang="ru-RU" sz="3200" dirty="0">
              <a:solidFill>
                <a:srgbClr val="C00000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7488832" cy="43354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В чем заключается практическое предназначение профессиональных стандартов?</a:t>
            </a:r>
          </a:p>
          <a:p>
            <a:pPr marL="34290" indent="0">
              <a:buNone/>
            </a:pPr>
            <a:endParaRPr lang="ru-RU" sz="6600" dirty="0">
              <a:solidFill>
                <a:schemeClr val="tx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0122" y="2636912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П</a:t>
            </a:r>
            <a:r>
              <a:rPr lang="ru-RU" sz="2400" dirty="0" smtClean="0"/>
              <a:t>рофессиональные  </a:t>
            </a:r>
            <a:r>
              <a:rPr lang="ru-RU" sz="2400" dirty="0"/>
              <a:t>стандарты необходимы для оценки компетенций медицинского персонала;</a:t>
            </a:r>
            <a:endParaRPr lang="ru-RU" sz="4800" dirty="0"/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П</a:t>
            </a:r>
            <a:r>
              <a:rPr lang="ru-RU" sz="2400" dirty="0" smtClean="0"/>
              <a:t>рофессиональные </a:t>
            </a:r>
            <a:r>
              <a:rPr lang="ru-RU" sz="2400" dirty="0"/>
              <a:t>стандарты важны для повышения уровня квалификации;</a:t>
            </a:r>
            <a:endParaRPr lang="ru-RU" sz="4800" dirty="0"/>
          </a:p>
          <a:p>
            <a:pPr marL="342900" lvl="0" indent="-342900">
              <a:buFont typeface="+mj-lt"/>
              <a:buAutoNum type="arabicPeriod"/>
            </a:pPr>
            <a:r>
              <a:rPr lang="ru-RU" sz="2400" dirty="0"/>
              <a:t>П</a:t>
            </a:r>
            <a:r>
              <a:rPr lang="ru-RU" sz="2400" dirty="0" smtClean="0"/>
              <a:t>рофессиональные </a:t>
            </a:r>
            <a:r>
              <a:rPr lang="ru-RU" sz="2400" dirty="0"/>
              <a:t>стандарты связаны с развитием карьеры.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3312368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85445"/>
            <a:ext cx="1080120" cy="116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-medica.ru/wp-content/uploads/medicinskij-rabotn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08" y="175364"/>
            <a:ext cx="7992888" cy="505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3645024"/>
            <a:ext cx="8892480" cy="304698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Профессиональные стандарты служат инструментом для контроля работников с целью повышения эффективности их труда, для планирования и организации мероприятий по профессиональному развитию среднего медицинского </a:t>
            </a:r>
            <a:r>
              <a:rPr lang="ru-RU" sz="3200" dirty="0" smtClean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персонала </a:t>
            </a:r>
            <a:endParaRPr lang="ru-RU" sz="32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3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4224</TotalTime>
  <Words>2129</Words>
  <Application>Microsoft Office PowerPoint</Application>
  <PresentationFormat>Экран (4:3)</PresentationFormat>
  <Paragraphs>240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Corbel</vt:lpstr>
      <vt:lpstr>Impact</vt:lpstr>
      <vt:lpstr>Times New Roman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изучении профессиональных модулей в содержание включены следующие трудовые действия: </vt:lpstr>
      <vt:lpstr>Презентация PowerPoint</vt:lpstr>
      <vt:lpstr>Презентация PowerPoint</vt:lpstr>
      <vt:lpstr>Презентация PowerPoint</vt:lpstr>
      <vt:lpstr>Презентация PowerPoint</vt:lpstr>
      <vt:lpstr>На основании результатов исследований можно сделать вывод о необходимости расширения и углубления подготовки, определяемой содержанием ФГОС СПО, и необходимости углубленного изучения учебных дисциплин или профессиональных модулей с освоением выявленных квалификационных дефицитов.  </vt:lpstr>
      <vt:lpstr>В 2021 г., 2022 г.  утверждены новые федеральные государственные образовательные стандарты среднего профессионального образования</vt:lpstr>
      <vt:lpstr>Презентация PowerPoint</vt:lpstr>
      <vt:lpstr>Согласно ФГОС СПО область профессиональной деятельности, в которой выпускники, освоившие образовательную программу, могут осуществлять профессиональную деятельность –  02 Здравоохранение  </vt:lpstr>
      <vt:lpstr>мобильно реагируем на потребности профессиональных стандартов, своевременно меняем структуру и содержание образовательных программ для обеспечения подготовки специалистов </vt:lpstr>
      <vt:lpstr>Благодарю за  внимание!</vt:lpstr>
    </vt:vector>
  </TitlesOfParts>
  <Company>Сызранский медицинский колледж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Работа</dc:creator>
  <cp:lastModifiedBy>Работа</cp:lastModifiedBy>
  <cp:revision>588</cp:revision>
  <cp:lastPrinted>2021-02-11T06:29:04Z</cp:lastPrinted>
  <dcterms:created xsi:type="dcterms:W3CDTF">2010-03-26T05:58:46Z</dcterms:created>
  <dcterms:modified xsi:type="dcterms:W3CDTF">2023-11-21T08:02:43Z</dcterms:modified>
</cp:coreProperties>
</file>