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59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EBAC5694-105A-48CA-A92D-0047E2BCAAD0}">
          <p14:sldIdLst>
            <p14:sldId id="256"/>
          </p14:sldIdLst>
        </p14:section>
        <p14:section name="Раздел без заголовка" id="{20EC1336-0BF3-470A-85B1-A2DD6659A33C}">
          <p14:sldIdLst>
            <p14:sldId id="257"/>
            <p14:sldId id="260"/>
            <p14:sldId id="258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600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FCF0-465C-9C28-551ACFDA59A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FCF0-465C-9C28-551ACFDA59A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FCF0-465C-9C28-551ACFDA59A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FCF0-465C-9C28-551ACFDA59A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FCF0-465C-9C28-551ACFDA59A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FCF0-465C-9C28-551ACFDA59A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FCF0-465C-9C28-551ACFDA59A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F-FCF0-465C-9C28-551ACFDA59AF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1-FCF0-465C-9C28-551ACFDA59AF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3-FCF0-465C-9C28-551ACFDA59AF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5-FCF0-465C-9C28-551ACFDA59AF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7-FCF0-465C-9C28-551ACFDA59AF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9-FCF0-465C-9C28-551ACFDA59AF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B-FCF0-465C-9C28-551ACFDA59AF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FCF0-465C-9C28-551ACFDA59AF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FCF0-465C-9C28-551ACFDA59AF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FCF0-465C-9C28-551ACFDA59AF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FCF0-465C-9C28-551ACFDA59AF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FCF0-465C-9C28-551ACFDA59AF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FCF0-465C-9C28-551ACFDA59AF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FCF0-465C-9C28-551ACFDA59AF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FCF0-465C-9C28-551ACFDA59AF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FCF0-465C-9C28-551ACFDA59AF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FCF0-465C-9C28-551ACFDA59AF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FCF0-465C-9C28-551ACFDA59AF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7-FCF0-465C-9C28-551ACFDA59AF}"/>
                </c:ext>
              </c:extLst>
            </c:dLbl>
            <c:dLbl>
              <c:idx val="12"/>
              <c:layout>
                <c:manualLayout>
                  <c:x val="-7.4171029668411881E-2"/>
                  <c:y val="-6.072874493927125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FCF0-465C-9C28-551ACFDA59AF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B-FCF0-465C-9C28-551ACFDA59AF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Лист1!$A$1:$A$14</c:f>
              <c:strCache>
                <c:ptCount val="14"/>
                <c:pt idx="0">
                  <c:v>г. Тольятти</c:v>
                </c:pt>
                <c:pt idx="1">
                  <c:v>г. Жигулевск</c:v>
                </c:pt>
                <c:pt idx="2">
                  <c:v>г. Чапаевск</c:v>
                </c:pt>
                <c:pt idx="3">
                  <c:v>г. Октябрьск</c:v>
                </c:pt>
                <c:pt idx="4">
                  <c:v>г. Новокуйбышевск</c:v>
                </c:pt>
                <c:pt idx="5">
                  <c:v>Красноярский район</c:v>
                </c:pt>
                <c:pt idx="6">
                  <c:v>г. Самара</c:v>
                </c:pt>
                <c:pt idx="7">
                  <c:v>Кинельский район</c:v>
                </c:pt>
                <c:pt idx="8">
                  <c:v>Ставропольский район</c:v>
                </c:pt>
                <c:pt idx="9">
                  <c:v>Волжский район</c:v>
                </c:pt>
                <c:pt idx="10">
                  <c:v>Елховский район</c:v>
                </c:pt>
                <c:pt idx="11">
                  <c:v>Клявлинский район</c:v>
                </c:pt>
                <c:pt idx="12">
                  <c:v>Богатовский район</c:v>
                </c:pt>
                <c:pt idx="13">
                  <c:v>Кошкинский район</c:v>
                </c:pt>
              </c:strCache>
            </c:strRef>
          </c:cat>
          <c:val>
            <c:numRef>
              <c:f>Лист1!$B$1:$B$14</c:f>
              <c:numCache>
                <c:formatCode>General</c:formatCode>
                <c:ptCount val="14"/>
                <c:pt idx="0">
                  <c:v>3462.71</c:v>
                </c:pt>
                <c:pt idx="1">
                  <c:v>2987.21</c:v>
                </c:pt>
                <c:pt idx="2">
                  <c:v>2710.97</c:v>
                </c:pt>
                <c:pt idx="3">
                  <c:v>2662.95</c:v>
                </c:pt>
                <c:pt idx="4">
                  <c:v>2447.9699999999998</c:v>
                </c:pt>
                <c:pt idx="5">
                  <c:v>2373.8000000000002</c:v>
                </c:pt>
                <c:pt idx="6">
                  <c:v>2334.77</c:v>
                </c:pt>
                <c:pt idx="7">
                  <c:v>2131.92</c:v>
                </c:pt>
                <c:pt idx="8">
                  <c:v>1576.45</c:v>
                </c:pt>
                <c:pt idx="9">
                  <c:v>1473.5</c:v>
                </c:pt>
                <c:pt idx="10">
                  <c:v>1651.4</c:v>
                </c:pt>
                <c:pt idx="11">
                  <c:v>1274.92</c:v>
                </c:pt>
                <c:pt idx="12">
                  <c:v>1351.45</c:v>
                </c:pt>
                <c:pt idx="13">
                  <c:v>1198.1300000000001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FCF0-465C-9C28-551ACFDA59AF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A9CD8-CCC7-4216-A4B8-0D8F2231D29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0DC35-8209-43A9-9468-1EEFE1E297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756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A9CD8-CCC7-4216-A4B8-0D8F2231D29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0DC35-8209-43A9-9468-1EEFE1E297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838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A9CD8-CCC7-4216-A4B8-0D8F2231D29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0DC35-8209-43A9-9468-1EEFE1E297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308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A9CD8-CCC7-4216-A4B8-0D8F2231D29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0DC35-8209-43A9-9468-1EEFE1E297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691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A9CD8-CCC7-4216-A4B8-0D8F2231D29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0DC35-8209-43A9-9468-1EEFE1E297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840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A9CD8-CCC7-4216-A4B8-0D8F2231D29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0DC35-8209-43A9-9468-1EEFE1E297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329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A9CD8-CCC7-4216-A4B8-0D8F2231D29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0DC35-8209-43A9-9468-1EEFE1E297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083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A9CD8-CCC7-4216-A4B8-0D8F2231D29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0DC35-8209-43A9-9468-1EEFE1E297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180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A9CD8-CCC7-4216-A4B8-0D8F2231D29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0DC35-8209-43A9-9468-1EEFE1E297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864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A9CD8-CCC7-4216-A4B8-0D8F2231D29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0DC35-8209-43A9-9468-1EEFE1E297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547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A9CD8-CCC7-4216-A4B8-0D8F2231D29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0DC35-8209-43A9-9468-1EEFE1E297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731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A9CD8-CCC7-4216-A4B8-0D8F2231D29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0DC35-8209-43A9-9468-1EEFE1E297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787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9792" y="1599410"/>
            <a:ext cx="6908300" cy="963191"/>
          </a:xfrm>
        </p:spPr>
        <p:txBody>
          <a:bodyPr anchor="t">
            <a:no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 высшего образования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«Самарский государственный медицинский университет»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здравоохранения Российской Федерации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 стоматологии Клиники терапевтической стоматологии</a:t>
            </a:r>
            <a:endParaRPr lang="ru-RU" sz="1600" b="1" dirty="0">
              <a:latin typeface="Montserrat" panose="00000500000000000000" pitchFamily="2" charset="-5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9792" y="3418047"/>
            <a:ext cx="6908300" cy="1655762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ВИЧ-инфекции 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практике стоматолога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77389" y="4804448"/>
            <a:ext cx="6096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Докладчик: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Сабурова Мария Сергеевна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врач-стоматолог-терапевт</a:t>
            </a:r>
          </a:p>
          <a:p>
            <a:pPr algn="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Соавторы: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Костионова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-Овод И. А., к.м.н., зав. отделением</a:t>
            </a:r>
          </a:p>
          <a:p>
            <a:pPr algn="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Симановская О.Е., к.м.н., доцент, </a:t>
            </a:r>
          </a:p>
          <a:p>
            <a:pPr algn="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врач-стоматолог-терапевт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347CA1F-E74E-DF98-02A1-556AC170D40D}"/>
              </a:ext>
            </a:extLst>
          </p:cNvPr>
          <p:cNvSpPr/>
          <p:nvPr/>
        </p:nvSpPr>
        <p:spPr>
          <a:xfrm>
            <a:off x="685942" y="6581001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Самара, 2023</a:t>
            </a:r>
          </a:p>
        </p:txBody>
      </p:sp>
    </p:spTree>
    <p:extLst>
      <p:ext uri="{BB962C8B-B14F-4D97-AF65-F5344CB8AC3E}">
        <p14:creationId xmlns:p14="http://schemas.microsoft.com/office/powerpoint/2010/main" val="24051260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1233" y="386357"/>
            <a:ext cx="460578" cy="877178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E554F971-BE9D-21BD-AF86-A23F0DD46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633" y="299811"/>
            <a:ext cx="10515600" cy="1325563"/>
          </a:xfrm>
        </p:spPr>
        <p:txBody>
          <a:bodyPr/>
          <a:lstStyle/>
          <a:p>
            <a:r>
              <a:rPr lang="ru-RU" b="1" dirty="0"/>
              <a:t>В целях защиты от инфицирования следует применять: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16A1977F-88BD-08E9-744C-5E71B0E93D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637" y="1806964"/>
            <a:ext cx="10515600" cy="4351338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защитные приспособления для изоляции предметов контаминированных возбудителем передающимся с кровью (например, жесткие герметичные контейнеры для использованных игл и острых инструментов, которые должны удобно располагаться на рабочем месте и своевременно, без переполнения, заменяться; безопасные </a:t>
            </a:r>
            <a:r>
              <a:rPr lang="ru-RU" dirty="0" err="1"/>
              <a:t>самозачехляющиеся</a:t>
            </a:r>
            <a:r>
              <a:rPr lang="ru-RU" dirty="0"/>
              <a:t> иглы, безыгольные системы для внутривенных инфузий);</a:t>
            </a:r>
          </a:p>
          <a:p>
            <a:r>
              <a:rPr lang="ru-RU" dirty="0"/>
              <a:t>безопасные технологии для выполнения различных медицинских манипуляций с наименьшим риском производственного травматизма (в том числе безопасное обращение с использованными иглами, исключающее надевание колпачков двумя руками, сгибание и другие манипуляции с иглами);</a:t>
            </a:r>
          </a:p>
          <a:p>
            <a:r>
              <a:rPr lang="ru-RU" dirty="0"/>
              <a:t>индивидуальные средства защиты, в том числе перчатки, непромокаемые халаты, средства защиты лица и глаз (маски, очки, экраны).</a:t>
            </a:r>
          </a:p>
        </p:txBody>
      </p:sp>
    </p:spTree>
    <p:extLst>
      <p:ext uri="{BB962C8B-B14F-4D97-AF65-F5344CB8AC3E}">
        <p14:creationId xmlns:p14="http://schemas.microsoft.com/office/powerpoint/2010/main" val="2682028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1233" y="386357"/>
            <a:ext cx="460578" cy="877178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E554F971-BE9D-21BD-AF86-A23F0DD46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633" y="162164"/>
            <a:ext cx="10515600" cy="1325563"/>
          </a:xfrm>
        </p:spPr>
        <p:txBody>
          <a:bodyPr>
            <a:normAutofit/>
          </a:bodyPr>
          <a:lstStyle/>
          <a:p>
            <a:r>
              <a:rPr lang="ru-RU" sz="2800" b="1" dirty="0"/>
              <a:t>Для того чтобы предотвратить заражение передающимися с кровью инфекциями, медицинские работники должны соблюдать следующие меры предосторожности: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16A1977F-88BD-08E9-744C-5E71B0E93D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632" y="1629681"/>
            <a:ext cx="11519559" cy="4967061"/>
          </a:xfrm>
        </p:spPr>
        <p:txBody>
          <a:bodyPr>
            <a:normAutofit lnSpcReduction="10000"/>
          </a:bodyPr>
          <a:lstStyle/>
          <a:p>
            <a:r>
              <a:rPr lang="ru-RU" sz="2000" dirty="0"/>
              <a:t>избегать растекания, расплескивания и разбрызгивания крови, слюны и других биологических жидкостей;</a:t>
            </a:r>
          </a:p>
          <a:p>
            <a:pPr marL="0" indent="0">
              <a:buNone/>
            </a:pPr>
            <a:r>
              <a:rPr lang="ru-RU" sz="2000" dirty="0"/>
              <a:t>• мыть руки сразу (или при первой возможности) после снятия перчаток или других средств индивидуальной защиты;</a:t>
            </a:r>
          </a:p>
          <a:p>
            <a:pPr marL="0" indent="0">
              <a:buNone/>
            </a:pPr>
            <a:r>
              <a:rPr lang="ru-RU" sz="2000" dirty="0"/>
              <a:t>• при попадании крови, слюны или другого потенциально инфицированного материала на кожу немедленно (или при первой возможности) вымыть руки и загрязненные участки водой с мылом, при попадании на слизистые оболочки – сразу промыть их водой;</a:t>
            </a:r>
          </a:p>
          <a:p>
            <a:pPr marL="0" indent="0">
              <a:buNone/>
            </a:pPr>
            <a:r>
              <a:rPr lang="ru-RU" sz="2000" dirty="0"/>
              <a:t>• мыть руки с мылом под проточной водой. Если проточной воды нет, использовать антисептический раствор для рук и чистые полотенца или антисептические салфетки, после чего при первой же возможности вымыть руки обычным образом;</a:t>
            </a:r>
          </a:p>
          <a:p>
            <a:pPr marL="0" indent="0">
              <a:buNone/>
            </a:pPr>
            <a:r>
              <a:rPr lang="ru-RU" sz="2000" dirty="0"/>
              <a:t>• не перекладывать использованные иглы и не надевать на них колпачки без крайней необходимости, использовать для этого инструменты, исключающие прямой контакт с иглой, или делать это одной рукой;</a:t>
            </a:r>
          </a:p>
          <a:p>
            <a:pPr marL="0" indent="0">
              <a:buNone/>
            </a:pPr>
            <a:r>
              <a:rPr lang="ru-RU" sz="2000" dirty="0"/>
              <a:t>• загрязненные режущие и колющие инструменты многоразового использования сразу (или при первой возможности) помещать в жесткие влагонепроницаемые (дно и стенки), маркированные или помеченные определенным цветом контейнеры для последующей обработки;</a:t>
            </a:r>
          </a:p>
        </p:txBody>
      </p:sp>
    </p:spTree>
    <p:extLst>
      <p:ext uri="{BB962C8B-B14F-4D97-AF65-F5344CB8AC3E}">
        <p14:creationId xmlns:p14="http://schemas.microsoft.com/office/powerpoint/2010/main" val="4012326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1233" y="386357"/>
            <a:ext cx="460578" cy="877178"/>
          </a:xfrm>
          <a:prstGeom prst="rect">
            <a:avLst/>
          </a:prstGeom>
        </p:spPr>
      </p:pic>
      <p:sp>
        <p:nvSpPr>
          <p:cNvPr id="8" name="Объект 7">
            <a:extLst>
              <a:ext uri="{FF2B5EF4-FFF2-40B4-BE49-F238E27FC236}">
                <a16:creationId xmlns:a16="http://schemas.microsoft.com/office/drawing/2014/main" id="{16A1977F-88BD-08E9-744C-5E71B0E93D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355" y="1670180"/>
            <a:ext cx="11356910" cy="4870579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/>
              <a:t>размещать контейнеры для использованных острых инструментов так, чтобы ими было удобно пользоваться, и они не могли опрокинуться;</a:t>
            </a:r>
          </a:p>
          <a:p>
            <a:r>
              <a:rPr lang="ru-RU" sz="2000" dirty="0"/>
              <a:t>своевременно заменять контейнеры для режущих и колющих инструментов, не допуская их переполнения;</a:t>
            </a:r>
          </a:p>
          <a:p>
            <a:r>
              <a:rPr lang="ru-RU" sz="2000" dirty="0"/>
              <a:t>контейнер с использованными режущими и колющими инструментами перемещать только тщательно закрытыми. Если возможна протечка, контейнер поместить внутрь другого контейнера;</a:t>
            </a:r>
          </a:p>
          <a:p>
            <a:r>
              <a:rPr lang="ru-RU" sz="2000" dirty="0"/>
              <a:t>образцы биологических жидкостей помещать в герметичные контейнеры с соответствующей маркировкой. Если контейнер с образцами загрязнен или поврежден, поместить его внутрь другого контейнера;</a:t>
            </a:r>
          </a:p>
          <a:p>
            <a:r>
              <a:rPr lang="ru-RU" sz="2000" dirty="0"/>
              <a:t>перед техническим обслуживанием и транспортировкой оборудования, загрязненного кровью, слюной или другими биологическими жидкостями, его следует продезинфицировать. Если дезинфекция невозможна, в сопроводительном листе указать загрязненные элементы;</a:t>
            </a:r>
          </a:p>
          <a:p>
            <a:r>
              <a:rPr lang="ru-RU" sz="2000" dirty="0"/>
              <a:t>помещать все использованные одноразовые материалы во влагонепроницаемые закрывающиеся контейнеры;</a:t>
            </a:r>
          </a:p>
          <a:p>
            <a:r>
              <a:rPr lang="ru-RU" sz="2000" dirty="0"/>
              <a:t>свести к минимуму соприкосновение с загрязненным бельем, помещать его в маркированные мешки или контейнеры; влажное белье перевозить в непромокаемых мешках или контейнерах.</a:t>
            </a:r>
          </a:p>
        </p:txBody>
      </p:sp>
      <p:sp>
        <p:nvSpPr>
          <p:cNvPr id="2" name="Заголовок 5">
            <a:extLst>
              <a:ext uri="{FF2B5EF4-FFF2-40B4-BE49-F238E27FC236}">
                <a16:creationId xmlns:a16="http://schemas.microsoft.com/office/drawing/2014/main" id="{AF577F98-D380-31DD-CF5E-6AAF3D188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355" y="162164"/>
            <a:ext cx="10515600" cy="1325563"/>
          </a:xfrm>
        </p:spPr>
        <p:txBody>
          <a:bodyPr>
            <a:normAutofit/>
          </a:bodyPr>
          <a:lstStyle/>
          <a:p>
            <a:r>
              <a:rPr lang="ru-RU" sz="2800" b="1" dirty="0"/>
              <a:t>Для того чтобы предотвратить заражение передающимися с кровью инфекциями, медицинские работники должны соблюдать следующие меры предосторожности:</a:t>
            </a:r>
          </a:p>
        </p:txBody>
      </p:sp>
    </p:spTree>
    <p:extLst>
      <p:ext uri="{BB962C8B-B14F-4D97-AF65-F5344CB8AC3E}">
        <p14:creationId xmlns:p14="http://schemas.microsoft.com/office/powerpoint/2010/main" val="41416588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1233" y="386357"/>
            <a:ext cx="460578" cy="877178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E554F971-BE9D-21BD-AF86-A23F0DD46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Перчатки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16A1977F-88BD-08E9-744C-5E71B0E93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Очень важно всегда надевать перчатки перед работой, связанной с биологическими субстратами, содержащими кровь и другие биологические жидкости, или загрязненными ими поверхностями. </a:t>
            </a:r>
          </a:p>
          <a:p>
            <a:r>
              <a:rPr lang="ru-RU" dirty="0"/>
              <a:t>Нельзя использовать повторно одноразовые перчатки или поврежденные многоразовые перчатки. </a:t>
            </a:r>
          </a:p>
          <a:p>
            <a:r>
              <a:rPr lang="ru-RU" dirty="0"/>
              <a:t>Нельзя применять лубриканты на вазелиновой основе, поскольку они повреждают латекс, из которого сделаны перчатки.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109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1233" y="386357"/>
            <a:ext cx="460578" cy="877178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E554F971-BE9D-21BD-AF86-A23F0DD46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Халаты и другая защитная одежда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16A1977F-88BD-08E9-744C-5E71B0E93D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71556"/>
            <a:ext cx="10515600" cy="4351338"/>
          </a:xfrm>
        </p:spPr>
        <p:txBody>
          <a:bodyPr/>
          <a:lstStyle/>
          <a:p>
            <a:r>
              <a:rPr lang="ru-RU" dirty="0"/>
              <a:t>Халат обязателен во всех случаях, когда возможен контакт с инфицированным материалом. </a:t>
            </a:r>
          </a:p>
          <a:p>
            <a:r>
              <a:rPr lang="ru-RU" dirty="0"/>
              <a:t>Хирургические шапочки, бахилы поверх обуви или специальные ботинки, обязательны только при риске сильного загрязнения.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4154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1233" y="386357"/>
            <a:ext cx="460578" cy="877178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E554F971-BE9D-21BD-AF86-A23F0DD46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633" y="386357"/>
            <a:ext cx="10515600" cy="1325563"/>
          </a:xfrm>
        </p:spPr>
        <p:txBody>
          <a:bodyPr/>
          <a:lstStyle/>
          <a:p>
            <a:r>
              <a:rPr lang="ru-RU" b="1" dirty="0"/>
              <a:t>Маски, защитные очки и экраны для лица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16A1977F-88BD-08E9-744C-5E71B0E93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 Если во время манипуляции возможно появление брызг крови, слюны и других биологических жидкостей, следует надевать защитные экраны, прикрывающие лицо до подбородка, или маски в сочетании с защитными очками, снабженными боковыми щитками. </a:t>
            </a:r>
          </a:p>
          <a:p>
            <a:endParaRPr lang="ru-RU" dirty="0"/>
          </a:p>
          <a:p>
            <a:r>
              <a:rPr lang="ru-RU" dirty="0"/>
              <a:t> Обычные очки не обеспечивают достаточной защиты от инфекций, передающихся с кровью.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06383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1233" y="386357"/>
            <a:ext cx="460578" cy="877178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E554F971-BE9D-21BD-AF86-A23F0DD46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Документация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16A1977F-88BD-08E9-744C-5E71B0E93D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828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1. Приказ о возложении персональной ответственности за профилактику ВИЧ-инфекции на заместителя главного врача больницы, в обязанности которого входит:</a:t>
            </a:r>
          </a:p>
          <a:p>
            <a:pPr marL="0" indent="0">
              <a:buNone/>
            </a:pPr>
            <a:r>
              <a:rPr lang="ru-RU" dirty="0"/>
              <a:t>• контроль за правильность хранения и пополнения  «Анти-СПИД» аптечки первой медицинской помощи;</a:t>
            </a:r>
          </a:p>
          <a:p>
            <a:pPr marL="0" indent="0">
              <a:buNone/>
            </a:pPr>
            <a:r>
              <a:rPr lang="ru-RU" dirty="0"/>
              <a:t>• учет и регистрация инфекционных заболеваний (ф. 0-60/у);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2. Журнал учета аварийных ситуаций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08797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1233" y="386357"/>
            <a:ext cx="460578" cy="877178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E554F971-BE9D-21BD-AF86-A23F0DD46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Укладка по профилактике ВИЧ-инфекции  (пр. №1 от 09.01.2018 г.)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16A1977F-88BD-08E9-744C-5E71B0E93D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– 70% этиловый спирт;</a:t>
            </a:r>
          </a:p>
          <a:p>
            <a:pPr marL="0" indent="0">
              <a:buNone/>
            </a:pPr>
            <a:r>
              <a:rPr lang="ru-RU" dirty="0"/>
              <a:t>– 5% </a:t>
            </a:r>
            <a:r>
              <a:rPr lang="ru-RU" dirty="0" err="1"/>
              <a:t>спиртовый</a:t>
            </a:r>
            <a:r>
              <a:rPr lang="ru-RU" dirty="0"/>
              <a:t> раствор йода;</a:t>
            </a:r>
          </a:p>
          <a:p>
            <a:pPr marL="0" indent="0">
              <a:buNone/>
            </a:pPr>
            <a:r>
              <a:rPr lang="ru-RU" dirty="0"/>
              <a:t>– бинт марлевый медицинский стерильный (5 м x 10 см) 2 </a:t>
            </a:r>
            <a:r>
              <a:rPr lang="ru-RU" dirty="0" err="1"/>
              <a:t>шт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dirty="0"/>
              <a:t>– бактерицидный лейкопластырь (не менее 1,9 см x 7,2 см) 3 </a:t>
            </a:r>
            <a:r>
              <a:rPr lang="ru-RU" dirty="0" err="1"/>
              <a:t>шт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dirty="0"/>
              <a:t>– салфетка марлевая медицинская стерильная (не менее 16 см x 14 см, N 10).</a:t>
            </a:r>
          </a:p>
        </p:txBody>
      </p:sp>
    </p:spTree>
    <p:extLst>
      <p:ext uri="{BB962C8B-B14F-4D97-AF65-F5344CB8AC3E}">
        <p14:creationId xmlns:p14="http://schemas.microsoft.com/office/powerpoint/2010/main" val="226114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1233" y="386357"/>
            <a:ext cx="460578" cy="877178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E554F971-BE9D-21BD-AF86-A23F0DD46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633" y="162164"/>
            <a:ext cx="10515600" cy="1325563"/>
          </a:xfrm>
        </p:spPr>
        <p:txBody>
          <a:bodyPr>
            <a:normAutofit/>
          </a:bodyPr>
          <a:lstStyle/>
          <a:p>
            <a:r>
              <a:rPr lang="ru-RU" sz="2800" dirty="0"/>
              <a:t>Журнал учета аварийных ситуаций по риску профессионального заражения ВИЧ-инфекцией медицинских работников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3532BC1F-51A1-3488-0F83-02B36F17D2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2311440"/>
              </p:ext>
            </p:extLst>
          </p:nvPr>
        </p:nvGraphicFramePr>
        <p:xfrm>
          <a:off x="807098" y="1720029"/>
          <a:ext cx="10205364" cy="4751614"/>
        </p:xfrm>
        <a:graphic>
          <a:graphicData uri="http://schemas.openxmlformats.org/drawingml/2006/table">
            <a:tbl>
              <a:tblPr firstRow="1" firstCol="1" bandRow="1"/>
              <a:tblGrid>
                <a:gridCol w="506335">
                  <a:extLst>
                    <a:ext uri="{9D8B030D-6E8A-4147-A177-3AD203B41FA5}">
                      <a16:colId xmlns:a16="http://schemas.microsoft.com/office/drawing/2014/main" val="1821002706"/>
                    </a:ext>
                  </a:extLst>
                </a:gridCol>
                <a:gridCol w="1534515">
                  <a:extLst>
                    <a:ext uri="{9D8B030D-6E8A-4147-A177-3AD203B41FA5}">
                      <a16:colId xmlns:a16="http://schemas.microsoft.com/office/drawing/2014/main" val="3194269459"/>
                    </a:ext>
                  </a:extLst>
                </a:gridCol>
                <a:gridCol w="1020426">
                  <a:extLst>
                    <a:ext uri="{9D8B030D-6E8A-4147-A177-3AD203B41FA5}">
                      <a16:colId xmlns:a16="http://schemas.microsoft.com/office/drawing/2014/main" val="145934986"/>
                    </a:ext>
                  </a:extLst>
                </a:gridCol>
                <a:gridCol w="1020426">
                  <a:extLst>
                    <a:ext uri="{9D8B030D-6E8A-4147-A177-3AD203B41FA5}">
                      <a16:colId xmlns:a16="http://schemas.microsoft.com/office/drawing/2014/main" val="4250388593"/>
                    </a:ext>
                  </a:extLst>
                </a:gridCol>
                <a:gridCol w="1020426">
                  <a:extLst>
                    <a:ext uri="{9D8B030D-6E8A-4147-A177-3AD203B41FA5}">
                      <a16:colId xmlns:a16="http://schemas.microsoft.com/office/drawing/2014/main" val="737687451"/>
                    </a:ext>
                  </a:extLst>
                </a:gridCol>
                <a:gridCol w="1020426">
                  <a:extLst>
                    <a:ext uri="{9D8B030D-6E8A-4147-A177-3AD203B41FA5}">
                      <a16:colId xmlns:a16="http://schemas.microsoft.com/office/drawing/2014/main" val="4070301596"/>
                    </a:ext>
                  </a:extLst>
                </a:gridCol>
                <a:gridCol w="1020426">
                  <a:extLst>
                    <a:ext uri="{9D8B030D-6E8A-4147-A177-3AD203B41FA5}">
                      <a16:colId xmlns:a16="http://schemas.microsoft.com/office/drawing/2014/main" val="1860677952"/>
                    </a:ext>
                  </a:extLst>
                </a:gridCol>
                <a:gridCol w="1020426">
                  <a:extLst>
                    <a:ext uri="{9D8B030D-6E8A-4147-A177-3AD203B41FA5}">
                      <a16:colId xmlns:a16="http://schemas.microsoft.com/office/drawing/2014/main" val="1427256149"/>
                    </a:ext>
                  </a:extLst>
                </a:gridCol>
                <a:gridCol w="1020426">
                  <a:extLst>
                    <a:ext uri="{9D8B030D-6E8A-4147-A177-3AD203B41FA5}">
                      <a16:colId xmlns:a16="http://schemas.microsoft.com/office/drawing/2014/main" val="3843491020"/>
                    </a:ext>
                  </a:extLst>
                </a:gridCol>
                <a:gridCol w="1021532">
                  <a:extLst>
                    <a:ext uri="{9D8B030D-6E8A-4147-A177-3AD203B41FA5}">
                      <a16:colId xmlns:a16="http://schemas.microsoft.com/office/drawing/2014/main" val="2947277253"/>
                    </a:ext>
                  </a:extLst>
                </a:gridCol>
              </a:tblGrid>
              <a:tr h="448418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Nimbus Sans L"/>
                          <a:cs typeface="Times New Roman" panose="02020603050405020304" pitchFamily="18" charset="0"/>
                        </a:rPr>
                        <a:t>№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Nimbus Sans L"/>
                          <a:cs typeface="Times New Roman" panose="02020603050405020304" pitchFamily="18" charset="0"/>
                        </a:rPr>
                        <a:t>ФИО пострадавшего медицинского работника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Nimbus Sans L"/>
                          <a:cs typeface="Times New Roman" panose="02020603050405020304" pitchFamily="18" charset="0"/>
                        </a:rPr>
                        <a:t>Место работы и должность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Nimbus Sans L"/>
                          <a:cs typeface="Times New Roman" panose="02020603050405020304" pitchFamily="18" charset="0"/>
                        </a:rPr>
                        <a:t>Возраст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Nimbus Sans L"/>
                          <a:cs typeface="Times New Roman" panose="02020603050405020304" pitchFamily="18" charset="0"/>
                        </a:rPr>
                        <a:t>Дата и время аварии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Nimbus Sans L"/>
                          <a:cs typeface="Times New Roman" panose="02020603050405020304" pitchFamily="18" charset="0"/>
                        </a:rPr>
                        <a:t>Обстоятельства и характер аварии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Nimbus Sans L"/>
                          <a:cs typeface="Times New Roman" panose="02020603050405020304" pitchFamily="18" charset="0"/>
                        </a:rPr>
                        <a:t>Наличие СИЗ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Nimbus Sans L"/>
                          <a:cs typeface="Times New Roman" panose="02020603050405020304" pitchFamily="18" charset="0"/>
                        </a:rPr>
                        <a:t>ФИО больного, адрес, №истории болезни и результат обследования на ВИЧ, ВГВ, ВГС, стадия ВИЧ-инфекции, АРТ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Nimbus Sans L"/>
                          <a:cs typeface="Times New Roman" panose="02020603050405020304" pitchFamily="18" charset="0"/>
                        </a:rPr>
                        <a:t>Объемы оказываемой помощи пострадавшим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Nimbus Sans L"/>
                          <a:cs typeface="Times New Roman" panose="02020603050405020304" pitchFamily="18" charset="0"/>
                        </a:rPr>
                        <a:t>ФИО руководителя, которого проинформировали об аварии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530258"/>
                  </a:ext>
                </a:extLst>
              </a:tr>
              <a:tr h="26743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Nimbus Sans L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Nimbus Sans L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Nimbus Sans L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Nimbus Sans L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Nimbus Sans L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Nimbus Sans L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Nimbus Sans L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Nimbus Sans L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Nimbus Sans L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Nimbus Sans L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58763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97424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1233" y="386357"/>
            <a:ext cx="460578" cy="877178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E554F971-BE9D-21BD-AF86-A23F0DD46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633" y="219017"/>
            <a:ext cx="10515600" cy="1325563"/>
          </a:xfrm>
        </p:spPr>
        <p:txBody>
          <a:bodyPr>
            <a:normAutofit/>
          </a:bodyPr>
          <a:lstStyle/>
          <a:p>
            <a:r>
              <a:rPr lang="ru-RU" sz="2800" b="1" dirty="0"/>
              <a:t>Для избежания инфицирования медицинского работника и предотвращения заражения пациентов во время стоматологических манипуляций необходимо соблюдать следующие правила</a:t>
            </a:r>
            <a:r>
              <a:rPr lang="ru-RU" sz="2400" b="1" dirty="0"/>
              <a:t>: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16A1977F-88BD-08E9-744C-5E71B0E93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• Тщательное мытье рук после осмотра каждого больного или каждой процедуры, где возможен контакт с инфицированным материалом; </a:t>
            </a:r>
          </a:p>
          <a:p>
            <a:pPr marL="0" indent="0">
              <a:buNone/>
            </a:pPr>
            <a:r>
              <a:rPr lang="ru-RU" dirty="0"/>
              <a:t>• После процедур высокой степени риска ( парентеральные процедуры и те, при которых происходит контакт с сильно изъязвленными слизистыми оболочками и кожей) необходимо тщательно вымыть руки, применяя хирургические очищающие растворы. При его отсутствии – мытье рук водой с мылом, высушивание и обработка 70% этиловым спиртом;</a:t>
            </a:r>
          </a:p>
          <a:p>
            <a:pPr marL="0" indent="0">
              <a:buNone/>
            </a:pPr>
            <a:r>
              <a:rPr lang="ru-RU" dirty="0"/>
              <a:t>• После процедур со средней и низкой степенью риска (контакт с неповрежденными слизистыми оболочками и кожей) достаточно обычного мыла и воды;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6557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19877"/>
            <a:ext cx="10515600" cy="1325563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Montserrat" panose="00000500000000000000" pitchFamily="2" charset="-52"/>
              </a:rPr>
              <a:t>Развитие эпидемии ВИЧ-инфекции в мире: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7612" y="2146657"/>
            <a:ext cx="10515600" cy="5290457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Montserrat" panose="00000500000000000000" pitchFamily="2" charset="-52"/>
              </a:rPr>
              <a:t>По данным ВОЗ и ЮНЭЙДС в мире выявлено более </a:t>
            </a:r>
            <a:r>
              <a:rPr lang="ru-RU" sz="1800" dirty="0">
                <a:solidFill>
                  <a:srgbClr val="FF0000"/>
                </a:solidFill>
                <a:latin typeface="Montserrat" panose="00000500000000000000" pitchFamily="2" charset="-52"/>
              </a:rPr>
              <a:t>78 млн. </a:t>
            </a:r>
            <a:r>
              <a:rPr lang="ru-RU" sz="1800" dirty="0">
                <a:latin typeface="Montserrat" panose="00000500000000000000" pitchFamily="2" charset="-52"/>
              </a:rPr>
              <a:t>ВИЧ-инфицированных. </a:t>
            </a:r>
          </a:p>
          <a:p>
            <a:pPr marL="0" indent="0">
              <a:buNone/>
            </a:pPr>
            <a:endParaRPr lang="ru-RU" sz="1800" dirty="0">
              <a:latin typeface="Montserrat" panose="00000500000000000000" pitchFamily="2" charset="-52"/>
            </a:endParaRPr>
          </a:p>
          <a:p>
            <a:r>
              <a:rPr lang="ru-RU" sz="1800" dirty="0">
                <a:latin typeface="Montserrat" panose="00000500000000000000" pitchFamily="2" charset="-52"/>
              </a:rPr>
              <a:t>За годы развития эпидемии  ВИЧ/СПИД унес </a:t>
            </a:r>
            <a:r>
              <a:rPr lang="ru-RU" sz="1800" dirty="0">
                <a:solidFill>
                  <a:srgbClr val="FF0000"/>
                </a:solidFill>
                <a:latin typeface="Montserrat" panose="00000500000000000000" pitchFamily="2" charset="-52"/>
              </a:rPr>
              <a:t>более 39 миллионов</a:t>
            </a:r>
            <a:r>
              <a:rPr lang="ru-RU" sz="1800" dirty="0">
                <a:latin typeface="Montserrat" panose="00000500000000000000" pitchFamily="2" charset="-52"/>
              </a:rPr>
              <a:t> человеческих жизней </a:t>
            </a:r>
          </a:p>
          <a:p>
            <a:endParaRPr lang="ru-RU" sz="1800" dirty="0">
              <a:latin typeface="Montserrat" panose="00000500000000000000" pitchFamily="2" charset="-52"/>
            </a:endParaRPr>
          </a:p>
          <a:p>
            <a:r>
              <a:rPr lang="ru-RU" sz="1800" dirty="0">
                <a:latin typeface="Montserrat" panose="00000500000000000000" pitchFamily="2" charset="-52"/>
              </a:rPr>
              <a:t>Туберкулез остается основной причиной смерти среди людей, живущих с ВИЧ</a:t>
            </a:r>
          </a:p>
          <a:p>
            <a:endParaRPr lang="ru-RU" sz="1800" dirty="0">
              <a:latin typeface="Montserrat" panose="00000500000000000000" pitchFamily="2" charset="-52"/>
            </a:endParaRPr>
          </a:p>
          <a:p>
            <a:r>
              <a:rPr lang="ru-RU" sz="1800" dirty="0">
                <a:latin typeface="Montserrat" panose="00000500000000000000" pitchFamily="2" charset="-52"/>
              </a:rPr>
              <a:t>Распространенность ВИЧ среди потребителей инъекционных наркотиков в </a:t>
            </a:r>
            <a:r>
              <a:rPr lang="ru-RU" sz="1800" dirty="0">
                <a:solidFill>
                  <a:srgbClr val="FF0000"/>
                </a:solidFill>
                <a:latin typeface="Montserrat" panose="00000500000000000000" pitchFamily="2" charset="-52"/>
              </a:rPr>
              <a:t>28</a:t>
            </a:r>
            <a:r>
              <a:rPr lang="ru-RU" sz="1800" dirty="0">
                <a:latin typeface="Montserrat" panose="00000500000000000000" pitchFamily="2" charset="-52"/>
              </a:rPr>
              <a:t> раз выше, чем среди населения в целом</a:t>
            </a:r>
          </a:p>
          <a:p>
            <a:endParaRPr lang="ru-RU" sz="1800" dirty="0">
              <a:latin typeface="Montserrat" panose="00000500000000000000" pitchFamily="2" charset="-52"/>
            </a:endParaRPr>
          </a:p>
          <a:p>
            <a:r>
              <a:rPr lang="ru-RU" sz="1800" dirty="0">
                <a:latin typeface="Montserrat" panose="00000500000000000000" pitchFamily="2" charset="-52"/>
              </a:rPr>
              <a:t>Каждый день более </a:t>
            </a:r>
            <a:r>
              <a:rPr lang="ru-RU" sz="1800" dirty="0">
                <a:solidFill>
                  <a:srgbClr val="FF0000"/>
                </a:solidFill>
                <a:latin typeface="Montserrat" panose="00000500000000000000" pitchFamily="2" charset="-52"/>
              </a:rPr>
              <a:t>14000</a:t>
            </a:r>
            <a:r>
              <a:rPr lang="ru-RU" sz="1800" dirty="0">
                <a:latin typeface="Montserrat" panose="00000500000000000000" pitchFamily="2" charset="-52"/>
              </a:rPr>
              <a:t> человек в мире инфицируются ВИЧ, </a:t>
            </a:r>
            <a:r>
              <a:rPr lang="ru-RU" sz="1800" dirty="0">
                <a:solidFill>
                  <a:srgbClr val="FF0000"/>
                </a:solidFill>
                <a:latin typeface="Montserrat" panose="00000500000000000000" pitchFamily="2" charset="-52"/>
              </a:rPr>
              <a:t>более 5 700 </a:t>
            </a:r>
            <a:r>
              <a:rPr lang="ru-RU" sz="1800" dirty="0">
                <a:latin typeface="Montserrat" panose="00000500000000000000" pitchFamily="2" charset="-52"/>
              </a:rPr>
              <a:t>человек </a:t>
            </a:r>
            <a:r>
              <a:rPr lang="ru-RU" sz="1800" dirty="0">
                <a:solidFill>
                  <a:srgbClr val="FF0000"/>
                </a:solidFill>
                <a:latin typeface="Montserrat" panose="00000500000000000000" pitchFamily="2" charset="-52"/>
              </a:rPr>
              <a:t>умирают</a:t>
            </a:r>
            <a:r>
              <a:rPr lang="ru-RU" sz="1800" dirty="0">
                <a:latin typeface="Montserrat" panose="00000500000000000000" pitchFamily="2" charset="-52"/>
              </a:rPr>
              <a:t> от СПИДа </a:t>
            </a:r>
          </a:p>
          <a:p>
            <a:endParaRPr lang="ru-RU" sz="1800" dirty="0"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9165670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1233" y="386357"/>
            <a:ext cx="460578" cy="877178"/>
          </a:xfrm>
          <a:prstGeom prst="rect">
            <a:avLst/>
          </a:prstGeom>
        </p:spPr>
      </p:pic>
      <p:sp>
        <p:nvSpPr>
          <p:cNvPr id="8" name="Объект 7">
            <a:extLst>
              <a:ext uri="{FF2B5EF4-FFF2-40B4-BE49-F238E27FC236}">
                <a16:creationId xmlns:a16="http://schemas.microsoft.com/office/drawing/2014/main" id="{16A1977F-88BD-08E9-744C-5E71B0E93D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728" y="632180"/>
            <a:ext cx="11133083" cy="600510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• Перед работой необходимо надевать защитные очки или пластиковые щиты, защитную маску </a:t>
            </a:r>
          </a:p>
          <a:p>
            <a:pPr marL="0" indent="0">
              <a:buNone/>
            </a:pPr>
            <a:r>
              <a:rPr lang="ru-RU" dirty="0"/>
              <a:t>для лица;</a:t>
            </a:r>
          </a:p>
          <a:p>
            <a:pPr marL="0" indent="0">
              <a:buNone/>
            </a:pPr>
            <a:r>
              <a:rPr lang="ru-RU" dirty="0"/>
              <a:t>• Одноразовые перчатки обязательны;</a:t>
            </a:r>
          </a:p>
          <a:p>
            <a:pPr marL="0" indent="0">
              <a:buNone/>
            </a:pPr>
            <a:r>
              <a:rPr lang="ru-RU" dirty="0"/>
              <a:t>• Врачи с экссудативными поражениями кожи не должны выполнять инвазивных процедур;</a:t>
            </a:r>
          </a:p>
          <a:p>
            <a:pPr marL="0" indent="0">
              <a:buNone/>
            </a:pPr>
            <a:r>
              <a:rPr lang="ru-RU" dirty="0"/>
              <a:t>• При подозрении на ВИЧ-инфекцию у пациента врач-стоматолог должен надеть хирургический халат и шапочку, закрывающие волосы;</a:t>
            </a:r>
          </a:p>
          <a:p>
            <a:pPr marL="0" indent="0">
              <a:buNone/>
            </a:pPr>
            <a:r>
              <a:rPr lang="ru-RU" dirty="0"/>
              <a:t>• При выполнении </a:t>
            </a:r>
            <a:r>
              <a:rPr lang="ru-RU" dirty="0" err="1"/>
              <a:t>внутриротовых</a:t>
            </a:r>
            <a:r>
              <a:rPr lang="ru-RU" dirty="0"/>
              <a:t> рентгеновских снимков необходимо также соблюдать такие же меры предосторожности; </a:t>
            </a:r>
          </a:p>
          <a:p>
            <a:pPr marL="0" indent="0">
              <a:buNone/>
            </a:pPr>
            <a:r>
              <a:rPr lang="ru-RU" dirty="0"/>
              <a:t>• Особые меры предосторожности соблюдают при обращении с острыми инструментами (скальпель, одноразовые иглы, боры, диски, эндодонтический инструментарий); </a:t>
            </a:r>
          </a:p>
          <a:p>
            <a:pPr marL="0" indent="0">
              <a:buNone/>
            </a:pPr>
            <a:r>
              <a:rPr lang="ru-RU" dirty="0"/>
              <a:t>• Не допускать повторное использование одноразовых инструментов;</a:t>
            </a:r>
          </a:p>
          <a:p>
            <a:pPr marL="0" indent="0">
              <a:buNone/>
            </a:pPr>
            <a:r>
              <a:rPr lang="ru-RU" dirty="0"/>
              <a:t>• </a:t>
            </a:r>
            <a:r>
              <a:rPr lang="ru-RU" dirty="0" err="1"/>
              <a:t>Прополаскивание</a:t>
            </a:r>
            <a:r>
              <a:rPr lang="ru-RU" dirty="0"/>
              <a:t> рта пациентом перед процедурой значительно снижает количество микроорганизмов в аэрозолях, рассеиваемых во время процедур; полоскание только одной водой</a:t>
            </a:r>
          </a:p>
          <a:p>
            <a:pPr marL="0" indent="0">
              <a:buNone/>
            </a:pPr>
            <a:r>
              <a:rPr lang="ru-RU" dirty="0"/>
              <a:t>сокращает количество микроорганизмов в аэрозолях на 75%, а применение специальных полосканий для полости рта – на 98%;</a:t>
            </a:r>
          </a:p>
          <a:p>
            <a:pPr marL="0" indent="0">
              <a:buNone/>
            </a:pPr>
            <a:r>
              <a:rPr lang="ru-RU" dirty="0"/>
              <a:t>• Медицинский работник должен относиться к крови и к другим биологическим жидкостям организма как к потенциально заразному материалу.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6085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1233" y="386357"/>
            <a:ext cx="460578" cy="877178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E554F971-BE9D-21BD-AF86-A23F0DD46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При аварии с риском парентерального инфицирования: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16A1977F-88BD-08E9-744C-5E71B0E93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0070C0"/>
                </a:solidFill>
              </a:rPr>
              <a:t>– повреждение кожных покровов (порез, укол):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• Необходимо немедленно обработать перчатки дезинфицирующим раствором и снять их. Выдавить кровь из ранки. Затем водой тщательно вымыть руки с мылом, обработать их 70% этиловым спиртом и смазать ранку 5% раствором йода. На место травмы после обработки наложить бактерицидный пластырь.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53554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1233" y="386357"/>
            <a:ext cx="460578" cy="877178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E554F971-BE9D-21BD-AF86-A23F0DD46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633" y="55953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70C0"/>
                </a:solidFill>
              </a:rPr>
              <a:t>– попадание крови или другой биологической жидкости на открытые части тела: 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16A1977F-88BD-08E9-744C-5E71B0E93D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211" y="250666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• Немедленно обработать кожу в течение 30 секунд тампоном, смоченным 70%-м спиртом, обмыть водой с мылом и повторно обработать 70%-м спиртом;</a:t>
            </a:r>
          </a:p>
        </p:txBody>
      </p:sp>
    </p:spTree>
    <p:extLst>
      <p:ext uri="{BB962C8B-B14F-4D97-AF65-F5344CB8AC3E}">
        <p14:creationId xmlns:p14="http://schemas.microsoft.com/office/powerpoint/2010/main" val="27884869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1233" y="386357"/>
            <a:ext cx="460578" cy="877178"/>
          </a:xfrm>
          <a:prstGeom prst="rect">
            <a:avLst/>
          </a:prstGeom>
        </p:spPr>
      </p:pic>
      <p:sp>
        <p:nvSpPr>
          <p:cNvPr id="8" name="Объект 7">
            <a:extLst>
              <a:ext uri="{FF2B5EF4-FFF2-40B4-BE49-F238E27FC236}">
                <a16:creationId xmlns:a16="http://schemas.microsoft.com/office/drawing/2014/main" id="{16A1977F-88BD-08E9-744C-5E71B0E93D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138" y="1418897"/>
            <a:ext cx="10959662" cy="52183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500" dirty="0">
                <a:solidFill>
                  <a:srgbClr val="0070C0"/>
                </a:solidFill>
              </a:rPr>
              <a:t>– попадание крови или других биологических жидкостей на слизистые оболочки глаз: </a:t>
            </a:r>
          </a:p>
          <a:p>
            <a:pPr marL="0" indent="0">
              <a:buNone/>
            </a:pPr>
            <a:r>
              <a:rPr lang="ru-RU" dirty="0"/>
              <a:t>• Их сразу же следует промыть водой (не тереть);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3500" dirty="0">
                <a:solidFill>
                  <a:srgbClr val="0070C0"/>
                </a:solidFill>
              </a:rPr>
              <a:t>– попадание крови (или другого заразного материала) на халат, одежду:</a:t>
            </a:r>
          </a:p>
          <a:p>
            <a:pPr marL="0" indent="0">
              <a:buNone/>
            </a:pPr>
            <a:r>
              <a:rPr lang="ru-RU" dirty="0"/>
              <a:t>• снять рабочую одежду и погрузить в дезинфицирующий раствор.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02395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1233" y="386357"/>
            <a:ext cx="460578" cy="877178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E554F971-BE9D-21BD-AF86-A23F0DD46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Соблюдение врачебной тайны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16A1977F-88BD-08E9-744C-5E71B0E93D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434" y="1711920"/>
            <a:ext cx="10912366" cy="4941127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При обращении за медицинской помощью и при ее получении пациент имеет право на сохранение врачебной тайны. </a:t>
            </a:r>
          </a:p>
          <a:p>
            <a:r>
              <a:rPr lang="ru-RU" dirty="0"/>
              <a:t>Статья 61 Основ законодательства Российской Федерации об охране здоровья граждан раскрывает содержание врачебной тайны и дает исчерпывающий перечень ситуаций, в которых допускается ее разглашение. </a:t>
            </a:r>
          </a:p>
          <a:p>
            <a:r>
              <a:rPr lang="ru-RU" dirty="0"/>
              <a:t>К сведениям, составляющим врачебную тайну, относятся информация о факте обращения за медицинской помощью, состоянии здоровья гражданина, диагнозе его заболевания и иные сведения, полученные при его обследовании и лечении.</a:t>
            </a:r>
          </a:p>
          <a:p>
            <a:r>
              <a:rPr lang="ru-RU" dirty="0"/>
              <a:t> Под «иными сведениями» понимается, в частности, информация о семейной и интимной жизни, о здоровье родственников, ВИЧ-статус.</a:t>
            </a:r>
          </a:p>
        </p:txBody>
      </p:sp>
    </p:spTree>
    <p:extLst>
      <p:ext uri="{BB962C8B-B14F-4D97-AF65-F5344CB8AC3E}">
        <p14:creationId xmlns:p14="http://schemas.microsoft.com/office/powerpoint/2010/main" val="7626604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1233" y="386357"/>
            <a:ext cx="460578" cy="877178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E554F971-BE9D-21BD-AF86-A23F0DD46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98" y="162164"/>
            <a:ext cx="11022724" cy="1325563"/>
          </a:xfrm>
        </p:spPr>
        <p:txBody>
          <a:bodyPr/>
          <a:lstStyle/>
          <a:p>
            <a:r>
              <a:rPr lang="ru-RU" b="1" dirty="0"/>
              <a:t>Неоказание помощи ВИЧ-инфицированному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16A1977F-88BD-08E9-744C-5E71B0E93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Статья 124 УК РФ: </a:t>
            </a:r>
          </a:p>
          <a:p>
            <a:pPr marL="0" indent="0">
              <a:buNone/>
            </a:pPr>
            <a:r>
              <a:rPr lang="ru-RU" dirty="0"/>
              <a:t>«Неоказание помощи больному без уважительных причин лицом, обязанным ее оказывать в соответствии с законом или со специальным правилом, если это повлекло по неосторожности причинение средней тяжести вреда здоровью больного, - наказывается </a:t>
            </a:r>
            <a:r>
              <a:rPr lang="ru-RU" dirty="0">
                <a:solidFill>
                  <a:srgbClr val="FF0000"/>
                </a:solidFill>
              </a:rPr>
              <a:t>штрафом в размере от пятидесяти до ста минимальных размеров оплаты труда </a:t>
            </a:r>
            <a:r>
              <a:rPr lang="ru-RU" dirty="0"/>
              <a:t>или в размере заработной платы или иного дохода осужденного за период до одного месяца, либо </a:t>
            </a:r>
            <a:r>
              <a:rPr lang="ru-RU" dirty="0">
                <a:solidFill>
                  <a:srgbClr val="FF0000"/>
                </a:solidFill>
              </a:rPr>
              <a:t>исправительными работами</a:t>
            </a:r>
            <a:r>
              <a:rPr lang="ru-RU" dirty="0"/>
              <a:t> на срок до одного года, либо </a:t>
            </a:r>
            <a:r>
              <a:rPr lang="ru-RU" dirty="0">
                <a:solidFill>
                  <a:srgbClr val="FF0000"/>
                </a:solidFill>
              </a:rPr>
              <a:t>арестом на срок от двух до четырех месяцев</a:t>
            </a:r>
            <a:r>
              <a:rPr lang="ru-RU" dirty="0"/>
              <a:t>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67114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6142" y="2135736"/>
            <a:ext cx="10515600" cy="1325563"/>
          </a:xfrm>
        </p:spPr>
        <p:txBody>
          <a:bodyPr>
            <a:scene3d>
              <a:camera prst="orthographicFront"/>
              <a:lightRig rig="threePt" dir="t"/>
            </a:scene3d>
            <a:sp3d>
              <a:bevelT/>
            </a:sp3d>
          </a:bodyPr>
          <a:lstStyle/>
          <a:p>
            <a:pPr algn="ctr"/>
            <a:r>
              <a:rPr lang="ru-RU" dirty="0"/>
              <a:t>Спасибо за внимание!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1732" y="309822"/>
            <a:ext cx="932947" cy="111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556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1233" y="386357"/>
            <a:ext cx="460578" cy="877178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E554F971-BE9D-21BD-AF86-A23F0DD46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628" y="219017"/>
            <a:ext cx="10515600" cy="1325563"/>
          </a:xfrm>
        </p:spPr>
        <p:txBody>
          <a:bodyPr/>
          <a:lstStyle/>
          <a:p>
            <a:pPr algn="r"/>
            <a:r>
              <a:rPr lang="ru-RU" sz="3200" dirty="0"/>
              <a:t>Заболеваемость ВИЧ-инфекцией </a:t>
            </a:r>
            <a:br>
              <a:rPr lang="ru-RU" sz="3200" dirty="0"/>
            </a:br>
            <a:r>
              <a:rPr lang="ru-RU" sz="3200" dirty="0"/>
              <a:t>в Самарской области (на 100 000 населения)</a:t>
            </a:r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6EB2A3F-9ACD-D910-2A26-FA758BB1FF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628" y="169318"/>
            <a:ext cx="2427474" cy="2415337"/>
          </a:xfrm>
          <a:prstGeom prst="rect">
            <a:avLst/>
          </a:prstGeom>
        </p:spPr>
      </p:pic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3617258A-E556-0F73-CC7E-19E88836AC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5550959"/>
              </p:ext>
            </p:extLst>
          </p:nvPr>
        </p:nvGraphicFramePr>
        <p:xfrm>
          <a:off x="5346531" y="2219683"/>
          <a:ext cx="6568440" cy="4251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2CAE5FC9-83BC-28AE-A063-D55F941BD4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3128536"/>
              </p:ext>
            </p:extLst>
          </p:nvPr>
        </p:nvGraphicFramePr>
        <p:xfrm>
          <a:off x="2033081" y="2118017"/>
          <a:ext cx="3190672" cy="4520964"/>
        </p:xfrm>
        <a:graphic>
          <a:graphicData uri="http://schemas.openxmlformats.org/drawingml/2006/table">
            <a:tbl>
              <a:tblPr/>
              <a:tblGrid>
                <a:gridCol w="2224716">
                  <a:extLst>
                    <a:ext uri="{9D8B030D-6E8A-4147-A177-3AD203B41FA5}">
                      <a16:colId xmlns:a16="http://schemas.microsoft.com/office/drawing/2014/main" val="271529367"/>
                    </a:ext>
                  </a:extLst>
                </a:gridCol>
                <a:gridCol w="965956">
                  <a:extLst>
                    <a:ext uri="{9D8B030D-6E8A-4147-A177-3AD203B41FA5}">
                      <a16:colId xmlns:a16="http://schemas.microsoft.com/office/drawing/2014/main" val="1184785875"/>
                    </a:ext>
                  </a:extLst>
                </a:gridCol>
              </a:tblGrid>
              <a:tr h="32292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г. Тольятти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3462,71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38179"/>
                  </a:ext>
                </a:extLst>
              </a:tr>
              <a:tr h="32292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г. Жигулевск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2987,21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0330003"/>
                  </a:ext>
                </a:extLst>
              </a:tr>
              <a:tr h="32292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г. Чапаевск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2710,97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6649429"/>
                  </a:ext>
                </a:extLst>
              </a:tr>
              <a:tr h="32292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г. Октябрьск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2662,95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3427712"/>
                  </a:ext>
                </a:extLst>
              </a:tr>
              <a:tr h="32292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г. Новокуйбышевск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2447,97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2941593"/>
                  </a:ext>
                </a:extLst>
              </a:tr>
              <a:tr h="32292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Красноярский район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2373,8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2530089"/>
                  </a:ext>
                </a:extLst>
              </a:tr>
              <a:tr h="32292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г. Самара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2334,77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7653481"/>
                  </a:ext>
                </a:extLst>
              </a:tr>
              <a:tr h="32292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Кинельский район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2131,92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4694864"/>
                  </a:ext>
                </a:extLst>
              </a:tr>
              <a:tr h="32292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Ставропольский район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1576,45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814136"/>
                  </a:ext>
                </a:extLst>
              </a:tr>
              <a:tr h="32292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Волжский район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1473,5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4049942"/>
                  </a:ext>
                </a:extLst>
              </a:tr>
              <a:tr h="32292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Елховский район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1651,4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7467899"/>
                  </a:ext>
                </a:extLst>
              </a:tr>
              <a:tr h="32292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Клявлинский район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1274,92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3098931"/>
                  </a:ext>
                </a:extLst>
              </a:tr>
              <a:tr h="32292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Богатовский район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1351,45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6816239"/>
                  </a:ext>
                </a:extLst>
              </a:tr>
              <a:tr h="32292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Кошкинский район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1198,13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56722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8949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1233" y="386357"/>
            <a:ext cx="460578" cy="877178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E554F971-BE9D-21BD-AF86-A23F0DD46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12" y="-276425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/>
              <a:t>Проявления ВИЧ-инфекции в полости рта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8ABDF79-EC81-8F4F-687A-DEE84A0E68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927" y="791475"/>
            <a:ext cx="8451083" cy="595455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32BA807-D873-9141-5F02-BCD6C7B4685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449" t="25714" r="51632" b="31429"/>
          <a:stretch/>
        </p:blipFill>
        <p:spPr>
          <a:xfrm>
            <a:off x="8948593" y="4308476"/>
            <a:ext cx="3126262" cy="24375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2775EA6-0C63-F2D1-6A8B-B9E90D97C36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235" t="50000" r="50000" b="18503"/>
          <a:stretch/>
        </p:blipFill>
        <p:spPr>
          <a:xfrm>
            <a:off x="9112223" y="1805226"/>
            <a:ext cx="2799002" cy="23880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08098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1233" y="386357"/>
            <a:ext cx="460578" cy="877178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E554F971-BE9D-21BD-AF86-A23F0DD46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633" y="162164"/>
            <a:ext cx="10515600" cy="1325563"/>
          </a:xfrm>
        </p:spPr>
        <p:txBody>
          <a:bodyPr/>
          <a:lstStyle/>
          <a:p>
            <a:r>
              <a:rPr lang="ru-RU" b="1" dirty="0"/>
              <a:t>Основные профилактические мероприятия при ВИЧ-инфекции (по ВОЗ)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16A1977F-88BD-08E9-744C-5E71B0E93D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43126"/>
          </a:xfrm>
        </p:spPr>
        <p:txBody>
          <a:bodyPr/>
          <a:lstStyle/>
          <a:p>
            <a:r>
              <a:rPr lang="ru-RU" dirty="0"/>
              <a:t> разрыв половой и перинатальной передачи ВИЧ;</a:t>
            </a:r>
          </a:p>
          <a:p>
            <a:endParaRPr lang="ru-RU" dirty="0"/>
          </a:p>
          <a:p>
            <a:r>
              <a:rPr lang="ru-RU" dirty="0"/>
              <a:t> контроль переливаемой крови и ее препаратов;</a:t>
            </a:r>
          </a:p>
          <a:p>
            <a:endParaRPr lang="ru-RU" dirty="0"/>
          </a:p>
          <a:p>
            <a:r>
              <a:rPr lang="ru-RU" dirty="0"/>
              <a:t> предупреждение передачи ВИЧ во время хирургических и сто-</a:t>
            </a:r>
          </a:p>
          <a:p>
            <a:r>
              <a:rPr lang="ru-RU" dirty="0" err="1"/>
              <a:t>матологических</a:t>
            </a:r>
            <a:r>
              <a:rPr lang="ru-RU" dirty="0"/>
              <a:t> вмешательств;</a:t>
            </a:r>
          </a:p>
          <a:p>
            <a:endParaRPr lang="ru-RU" dirty="0"/>
          </a:p>
          <a:p>
            <a:r>
              <a:rPr lang="ru-RU" dirty="0"/>
              <a:t> оказание медицинской помощи и социальной поддержки ВИЧ-инфицированным, их семьям и окружающим.</a:t>
            </a:r>
          </a:p>
        </p:txBody>
      </p:sp>
    </p:spTree>
    <p:extLst>
      <p:ext uri="{BB962C8B-B14F-4D97-AF65-F5344CB8AC3E}">
        <p14:creationId xmlns:p14="http://schemas.microsoft.com/office/powerpoint/2010/main" val="2165214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1233" y="386357"/>
            <a:ext cx="460578" cy="877178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E554F971-BE9D-21BD-AF86-A23F0DD46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024" y="162164"/>
            <a:ext cx="10515600" cy="1325563"/>
          </a:xfrm>
        </p:spPr>
        <p:txBody>
          <a:bodyPr>
            <a:normAutofit/>
          </a:bodyPr>
          <a:lstStyle/>
          <a:p>
            <a:r>
              <a:rPr lang="ru-RU" b="1" dirty="0"/>
              <a:t>Принципы национальной политики России в отношении профилактики ВИЧ-инфекции: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16A1977F-88BD-08E9-744C-5E71B0E93D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224" y="1825625"/>
            <a:ext cx="10980576" cy="4646018"/>
          </a:xfrm>
        </p:spPr>
        <p:txBody>
          <a:bodyPr>
            <a:normAutofit/>
          </a:bodyPr>
          <a:lstStyle/>
          <a:p>
            <a:r>
              <a:rPr lang="ru-RU" dirty="0"/>
              <a:t>достижение максимально низкого уровня распространения ВИЧ среди населения, продление жизни ВИЧ-инфицированных до средней продолжительности жизни;</a:t>
            </a:r>
          </a:p>
          <a:p>
            <a:r>
              <a:rPr lang="ru-RU" dirty="0"/>
              <a:t>ориентирование стратегии борьбы с эпидемией, в первую очередь, на профилактику распространения ВИЧ среди всех слоев населения; </a:t>
            </a:r>
          </a:p>
          <a:p>
            <a:r>
              <a:rPr lang="ru-RU" dirty="0"/>
              <a:t>разработки и производство эффективных средств диагностики, лечения и специфической профилактики ВИЧ-инфекции;</a:t>
            </a:r>
          </a:p>
          <a:p>
            <a:r>
              <a:rPr lang="ru-RU" dirty="0"/>
              <a:t>минимизация социальных, экономических и политических последствий эпидемии ВИЧ/СПИДа в Российской Федерации.</a:t>
            </a:r>
          </a:p>
        </p:txBody>
      </p:sp>
    </p:spTree>
    <p:extLst>
      <p:ext uri="{BB962C8B-B14F-4D97-AF65-F5344CB8AC3E}">
        <p14:creationId xmlns:p14="http://schemas.microsoft.com/office/powerpoint/2010/main" val="2017111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1233" y="386357"/>
            <a:ext cx="460578" cy="877178"/>
          </a:xfrm>
          <a:prstGeom prst="rect">
            <a:avLst/>
          </a:prstGeom>
        </p:spPr>
      </p:pic>
      <p:sp>
        <p:nvSpPr>
          <p:cNvPr id="8" name="Объект 7">
            <a:extLst>
              <a:ext uri="{FF2B5EF4-FFF2-40B4-BE49-F238E27FC236}">
                <a16:creationId xmlns:a16="http://schemas.microsoft.com/office/drawing/2014/main" id="{16A1977F-88BD-08E9-744C-5E71B0E93D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878" y="317241"/>
            <a:ext cx="10933922" cy="5859722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Федеральный закон «О предупреждении распространения в Российской Федерации заболевания, вызываемого вирусом иммунодефицита человека (ВИЧ-инфекции)»;</a:t>
            </a:r>
          </a:p>
          <a:p>
            <a:endParaRPr lang="ru-RU" dirty="0"/>
          </a:p>
          <a:p>
            <a:r>
              <a:rPr lang="ru-RU" dirty="0"/>
              <a:t>СанПиН 3. 3686-21 от28.01.2021г. «</a:t>
            </a:r>
            <a:r>
              <a:rPr lang="ru-RU" dirty="0" err="1"/>
              <a:t>Санитарно</a:t>
            </a:r>
            <a:r>
              <a:rPr lang="ru-RU" dirty="0"/>
              <a:t> - эпидемиологические требования по профилактике инфекционных заболеваний», раздел VI «Профилактика ВИЧ-инфекции»;</a:t>
            </a:r>
          </a:p>
          <a:p>
            <a:pPr marL="0" indent="0">
              <a:buNone/>
            </a:pPr>
            <a:r>
              <a:rPr lang="ru-RU" dirty="0"/>
              <a:t> </a:t>
            </a:r>
          </a:p>
          <a:p>
            <a:r>
              <a:rPr lang="ru-RU" dirty="0"/>
              <a:t>Приказ МЗ РФ №1 от 09.01.2018г. «Об утверждении требований к комплектации лекарственными препаратами и медицинскими изделиями укладки экстренной профилактики парентеральных инфекций для оказания первичной медико-санитарной помощи, скорой медицинской помощи, специализированной медицинской помощи и паллиативной медицинской помощи. </a:t>
            </a:r>
          </a:p>
        </p:txBody>
      </p:sp>
    </p:spTree>
    <p:extLst>
      <p:ext uri="{BB962C8B-B14F-4D97-AF65-F5344CB8AC3E}">
        <p14:creationId xmlns:p14="http://schemas.microsoft.com/office/powerpoint/2010/main" val="3000330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1233" y="386357"/>
            <a:ext cx="460578" cy="877178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E554F971-BE9D-21BD-AF86-A23F0DD46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633" y="980945"/>
            <a:ext cx="10515600" cy="1325563"/>
          </a:xfrm>
        </p:spPr>
        <p:txBody>
          <a:bodyPr>
            <a:normAutofit fontScale="90000"/>
          </a:bodyPr>
          <a:lstStyle/>
          <a:p>
            <a:pPr marL="228600" marR="0" lvl="0" indent="-228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Федеральный закон «О предупреждении распространения в Российской Федерации заболевания, вызываемого вирусом иммунодефицита человека </a:t>
            </a:r>
            <a:b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(ВИЧ-инфекции)»</a:t>
            </a:r>
            <a:b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ru-RU" b="1" dirty="0"/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16A1977F-88BD-08E9-744C-5E71B0E93D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894" y="2590735"/>
            <a:ext cx="10515600" cy="4351338"/>
          </a:xfrm>
        </p:spPr>
        <p:txBody>
          <a:bodyPr>
            <a:normAutofit/>
          </a:bodyPr>
          <a:lstStyle/>
          <a:p>
            <a:r>
              <a:rPr lang="ru-RU" dirty="0"/>
              <a:t>Статья 21: право на получение государственных единовременных пособий при заражении ВИЧ во время исполнения служебных обязанностей без установления инвалидности и в случае установления инвалидности</a:t>
            </a:r>
          </a:p>
          <a:p>
            <a:endParaRPr lang="ru-RU" dirty="0"/>
          </a:p>
          <a:p>
            <a:r>
              <a:rPr lang="ru-RU" dirty="0"/>
              <a:t> Статья 22: льготы в области труда в виде надбавок, выплачиваемых к должностному окладу.</a:t>
            </a:r>
          </a:p>
        </p:txBody>
      </p:sp>
    </p:spTree>
    <p:extLst>
      <p:ext uri="{BB962C8B-B14F-4D97-AF65-F5344CB8AC3E}">
        <p14:creationId xmlns:p14="http://schemas.microsoft.com/office/powerpoint/2010/main" val="1695808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1233" y="386357"/>
            <a:ext cx="460578" cy="877178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E554F971-BE9D-21BD-AF86-A23F0DD46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Во избежание профессионального заражения ВИЧ на стоматологическом приеме избегать: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16A1977F-88BD-08E9-744C-5E71B0E93D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211" y="2141537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травм от неосторожного обращения с загрязненными иглами и острыми стоматологическими инструментами;</a:t>
            </a:r>
          </a:p>
          <a:p>
            <a:endParaRPr lang="ru-RU" dirty="0"/>
          </a:p>
          <a:p>
            <a:r>
              <a:rPr lang="ru-RU" dirty="0"/>
              <a:t>попадания крови, слюны и других биологических жидкостей на слизистые рта, глаз, носа и поврежденную кожу (порезы, царапины, дерматит, угри);</a:t>
            </a:r>
          </a:p>
          <a:p>
            <a:endParaRPr lang="ru-RU" dirty="0"/>
          </a:p>
          <a:p>
            <a:r>
              <a:rPr lang="ru-RU" dirty="0"/>
              <a:t>прикосновений к слизистым оболочкам рта, глаз, носа и поврежденной коже при работе с биологическими жидкостями и загрязненными ими поверхностями.</a:t>
            </a:r>
          </a:p>
        </p:txBody>
      </p:sp>
    </p:spTree>
    <p:extLst>
      <p:ext uri="{BB962C8B-B14F-4D97-AF65-F5344CB8AC3E}">
        <p14:creationId xmlns:p14="http://schemas.microsoft.com/office/powerpoint/2010/main" val="26863760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2007</Words>
  <Application>Microsoft Office PowerPoint</Application>
  <PresentationFormat>Широкоэкранный</PresentationFormat>
  <Paragraphs>190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Montserrat</vt:lpstr>
      <vt:lpstr>Times New Roman</vt:lpstr>
      <vt:lpstr>Тема Office</vt:lpstr>
      <vt:lpstr>Федеральное государственное бюджетное образовательное учреждение высшего образования «Самарский государственный медицинский университет» Министерства здравоохранения Российской Федерации  Отделение стоматологии Клиники терапевтической стоматологии</vt:lpstr>
      <vt:lpstr>Развитие эпидемии ВИЧ-инфекции в мире:</vt:lpstr>
      <vt:lpstr>Заболеваемость ВИЧ-инфекцией  в Самарской области (на 100 000 населения)</vt:lpstr>
      <vt:lpstr>Проявления ВИЧ-инфекции в полости рта</vt:lpstr>
      <vt:lpstr>Основные профилактические мероприятия при ВИЧ-инфекции (по ВОЗ)</vt:lpstr>
      <vt:lpstr>Принципы национальной политики России в отношении профилактики ВИЧ-инфекции:</vt:lpstr>
      <vt:lpstr>Презентация PowerPoint</vt:lpstr>
      <vt:lpstr>Федеральный закон «О предупреждении распространения в Российской Федерации заболевания, вызываемого вирусом иммунодефицита человека  (ВИЧ-инфекции)» </vt:lpstr>
      <vt:lpstr>Во избежание профессионального заражения ВИЧ на стоматологическом приеме избегать:</vt:lpstr>
      <vt:lpstr>В целях защиты от инфицирования следует применять:</vt:lpstr>
      <vt:lpstr>Для того чтобы предотвратить заражение передающимися с кровью инфекциями, медицинские работники должны соблюдать следующие меры предосторожности:</vt:lpstr>
      <vt:lpstr>Для того чтобы предотвратить заражение передающимися с кровью инфекциями, медицинские работники должны соблюдать следующие меры предосторожности:</vt:lpstr>
      <vt:lpstr>Перчатки</vt:lpstr>
      <vt:lpstr>Халаты и другая защитная одежда</vt:lpstr>
      <vt:lpstr>Маски, защитные очки и экраны для лица</vt:lpstr>
      <vt:lpstr>Документация</vt:lpstr>
      <vt:lpstr>Укладка по профилактике ВИЧ-инфекции  (пр. №1 от 09.01.2018 г.)</vt:lpstr>
      <vt:lpstr>Журнал учета аварийных ситуаций по риску профессионального заражения ВИЧ-инфекцией медицинских работников</vt:lpstr>
      <vt:lpstr>Для избежания инфицирования медицинского работника и предотвращения заражения пациентов во время стоматологических манипуляций необходимо соблюдать следующие правила:</vt:lpstr>
      <vt:lpstr>Презентация PowerPoint</vt:lpstr>
      <vt:lpstr>При аварии с риском парентерального инфицирования:</vt:lpstr>
      <vt:lpstr>– попадание крови или другой биологической жидкости на открытые части тела: </vt:lpstr>
      <vt:lpstr>Презентация PowerPoint</vt:lpstr>
      <vt:lpstr>Соблюдение врачебной тайны</vt:lpstr>
      <vt:lpstr>Неоказание помощи ВИЧ-инфицированному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 Геннадьевич Петровский</dc:creator>
  <cp:lastModifiedBy>Мария Сабурова</cp:lastModifiedBy>
  <cp:revision>8</cp:revision>
  <dcterms:created xsi:type="dcterms:W3CDTF">2021-04-12T06:23:54Z</dcterms:created>
  <dcterms:modified xsi:type="dcterms:W3CDTF">2023-11-23T13:14:08Z</dcterms:modified>
</cp:coreProperties>
</file>