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70" r:id="rId14"/>
    <p:sldId id="268" r:id="rId15"/>
    <p:sldId id="271" r:id="rId16"/>
    <p:sldId id="272" r:id="rId17"/>
    <p:sldId id="273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2634" y="-8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374DC0-BEB9-494D-819F-7A2FD93FD44E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362F35-7331-4F5A-A1EA-67C871651F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78786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362F35-7331-4F5A-A1EA-67C871651FA1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6357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362F35-7331-4F5A-A1EA-67C871651FA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399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27.11.2023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9552" y="404663"/>
            <a:ext cx="6058926" cy="3278217"/>
          </a:xfrm>
          <a:effectLst/>
        </p:spPr>
        <p:txBody>
          <a:bodyPr>
            <a:noAutofit/>
          </a:bodyPr>
          <a:lstStyle/>
          <a:p>
            <a:pPr marL="182880"/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Государственное бюджетное учреждение здравоохранения Самарской области «</a:t>
            </a:r>
            <a:r>
              <a:rPr lang="ru-RU" sz="22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Сызранская</a:t>
            </a: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центральная городская и районная  больница»</a:t>
            </a:r>
            <a:br>
              <a:rPr 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акушерское обсервационное отделение</a:t>
            </a:r>
            <a:br>
              <a:rPr 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Роль акушерки и основные правила успешного</a:t>
            </a: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грудного вскармливания. </a:t>
            </a:r>
            <a:endParaRPr lang="ru-RU" sz="1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4005064"/>
            <a:ext cx="8712968" cy="2232246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Подготовила </a:t>
            </a:r>
          </a:p>
          <a:p>
            <a:pPr algn="r"/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старшая акушерка </a:t>
            </a:r>
          </a:p>
          <a:p>
            <a:pPr algn="r"/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акушерского обсервационного отделения:</a:t>
            </a:r>
          </a:p>
          <a:p>
            <a:pPr algn="r"/>
            <a:r>
              <a:rPr lang="ru-RU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Костромитина Тамара Викторовна</a:t>
            </a:r>
          </a:p>
          <a:p>
            <a:pPr algn="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г.о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Сызрань  2023</a:t>
            </a:r>
          </a:p>
          <a:p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90640"/>
            <a:ext cx="2720778" cy="2036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Левая фигурная скобка 3"/>
          <p:cNvSpPr/>
          <p:nvPr/>
        </p:nvSpPr>
        <p:spPr>
          <a:xfrm>
            <a:off x="5364088" y="5000727"/>
            <a:ext cx="155448" cy="9144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721017"/>
            <a:ext cx="1636441" cy="218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36642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54977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5055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 правил успешного грудного вскармливания</a:t>
            </a: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23528" y="2675466"/>
            <a:ext cx="8568951" cy="3921885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Кормим грудью по первому требованию.</a:t>
            </a:r>
          </a:p>
          <a:p>
            <a:pPr marL="0" indent="0" algn="just">
              <a:buNone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Учимся правильно прикладывать ребенка к груди.</a:t>
            </a:r>
          </a:p>
          <a:p>
            <a:pPr marL="0" indent="0" algn="just">
              <a:buNone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Кормить грудью в разных положениях.</a:t>
            </a:r>
          </a:p>
          <a:p>
            <a:pPr marL="0" indent="0" algn="just">
              <a:buNone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4.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 используем пустышку и бутылку.</a:t>
            </a:r>
          </a:p>
          <a:p>
            <a:pPr marL="0" indent="0" algn="just">
              <a:buNone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5.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Кормим ребенка ночью.</a:t>
            </a:r>
          </a:p>
          <a:p>
            <a:pPr marL="0" indent="0" algn="just">
              <a:buNone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6.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 проводим контрольные взвешивания.</a:t>
            </a:r>
          </a:p>
          <a:p>
            <a:pPr marL="0" indent="0" algn="just">
              <a:buNone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7.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 допаиваем ребенка водичкой.</a:t>
            </a:r>
          </a:p>
          <a:p>
            <a:pPr marL="0" indent="0" algn="just">
              <a:buNone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8.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сцеживаемся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9.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Исключительно грудное вскармливание в первые 6 месяцев.</a:t>
            </a:r>
          </a:p>
          <a:p>
            <a:pPr marL="0" indent="0" algn="just">
              <a:buNone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10. 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 стесняемся просить помощи.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75205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492896"/>
            <a:ext cx="8712967" cy="4104456"/>
          </a:xfrm>
        </p:spPr>
        <p:txBody>
          <a:bodyPr/>
          <a:lstStyle/>
          <a:p>
            <a:pPr lvl="0" algn="just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индивидуальное консультирование родильниц; </a:t>
            </a:r>
          </a:p>
          <a:p>
            <a:pPr lvl="0" algn="just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проведение групповых занятий </a:t>
            </a:r>
          </a:p>
          <a:p>
            <a:pPr marL="0" lv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 грудному вскармливанию для </a:t>
            </a:r>
          </a:p>
          <a:p>
            <a:pPr marL="0" lv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матерей в послеродовом отделении;</a:t>
            </a:r>
          </a:p>
          <a:p>
            <a:pPr lvl="0" algn="just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учет индивидуальных, возрастных </a:t>
            </a:r>
          </a:p>
          <a:p>
            <a:pPr marL="0" lv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социальных особенностей </a:t>
            </a:r>
          </a:p>
          <a:p>
            <a:pPr marL="0" lv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родильниц;</a:t>
            </a:r>
          </a:p>
          <a:p>
            <a:pPr algn="just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выявление трудностей при кормлении и своевременное оказание помощи родильницам, особенно первородящим;</a:t>
            </a:r>
          </a:p>
          <a:p>
            <a:pPr lvl="0"/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Методы мотивации грудного вскармливания акушерками послеродового отделения</a:t>
            </a: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212976"/>
            <a:ext cx="3535716" cy="1988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20084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260648"/>
            <a:ext cx="8784976" cy="7128792"/>
          </a:xfrm>
        </p:spPr>
        <p:txBody>
          <a:bodyPr>
            <a:normAutofit fontScale="92500" lnSpcReduction="20000"/>
          </a:bodyPr>
          <a:lstStyle/>
          <a:p>
            <a:pPr lvl="0" algn="just"/>
            <a:endParaRPr lang="ru-RU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распространение наглядной информации в различных формах, рекомендации по индивидуальному использованию интернет ресурсов соответствующих сайтов по вопросам организации грудного вскармливания после выписки из роддома;</a:t>
            </a:r>
          </a:p>
          <a:p>
            <a:pPr lvl="0" algn="just"/>
            <a:endParaRPr lang="ru-RU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привлечение родственников </a:t>
            </a:r>
          </a:p>
          <a:p>
            <a:pPr marL="0" lvl="0" indent="0" algn="just">
              <a:buNone/>
            </a:pP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 поддержке грудного вскармливания </a:t>
            </a:r>
          </a:p>
          <a:p>
            <a:pPr marL="0" lvl="0" indent="0" algn="just">
              <a:buNone/>
            </a:pP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домашних условиях в качестве </a:t>
            </a:r>
          </a:p>
          <a:p>
            <a:pPr marL="0" lvl="0" indent="0" algn="just">
              <a:buNone/>
            </a:pP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основных помощников по уходу </a:t>
            </a:r>
          </a:p>
          <a:p>
            <a:pPr marL="0" lvl="0" indent="0" algn="just">
              <a:buNone/>
            </a:pP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новорожденным ребенком с </a:t>
            </a:r>
          </a:p>
          <a:p>
            <a:pPr marL="0" lvl="0" indent="0" algn="just">
              <a:buNone/>
            </a:pP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целью организации дополнительного </a:t>
            </a:r>
          </a:p>
          <a:p>
            <a:pPr marL="0" lvl="0" indent="0" algn="just">
              <a:buNone/>
            </a:pP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отдыха кормящей матери для </a:t>
            </a:r>
          </a:p>
          <a:p>
            <a:pPr marL="0" lvl="0" indent="0" algn="just">
              <a:buNone/>
            </a:pPr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повышения у нее лактации;</a:t>
            </a:r>
          </a:p>
          <a:p>
            <a:pPr marL="0" lvl="0" indent="0" algn="just">
              <a:buNone/>
            </a:pPr>
            <a:endParaRPr lang="ru-RU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6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направление родильниц в Школу матери на базе детской поликлиники.</a:t>
            </a:r>
          </a:p>
          <a:p>
            <a:pPr marL="0" lvl="0" indent="0" algn="just">
              <a:buNone/>
            </a:pP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109725"/>
            <a:ext cx="2304256" cy="326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64237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725144"/>
            <a:ext cx="8640960" cy="190821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Даже лучшим производителям молочных смесей до сих пор не удалось воссоздать все свойства грудного молока. И вряд ли когда-нибудь удастся. 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721684"/>
            <a:ext cx="4954422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8752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4869160"/>
            <a:ext cx="8568951" cy="1800200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Таким образом, мотивирование матерей к продолжению грудного вскармливания является одним из ключевых механизмов в сохранении и укреплении здоровья детей первого года жизни.  </a:t>
            </a:r>
          </a:p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602463"/>
            <a:ext cx="5897707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6301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Кормить грудью без проблем — ваша цель. Идем к ней вместе! </a:t>
            </a:r>
          </a:p>
        </p:txBody>
      </p:sp>
      <p:pic>
        <p:nvPicPr>
          <p:cNvPr id="81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636912"/>
            <a:ext cx="7020876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8800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6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8357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76672"/>
            <a:ext cx="8640959" cy="5649491"/>
          </a:xfrm>
        </p:spPr>
        <p:txBody>
          <a:bodyPr/>
          <a:lstStyle/>
          <a:p>
            <a:pPr marL="0" lvl="0" indent="0">
              <a:buNone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Грудное, или естественное вскармливание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 — форма питания новорождённого человека, является единственным физиологически адекватным питанием новорождённого и грудного ребёнка.</a:t>
            </a: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25802"/>
            <a:ext cx="6233963" cy="3666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14906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75467"/>
            <a:ext cx="8640959" cy="3450696"/>
          </a:xfrm>
        </p:spPr>
        <p:txBody>
          <a:bodyPr/>
          <a:lstStyle/>
          <a:p>
            <a:pPr marL="0" indent="0" algn="just">
              <a:buNone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Согласно 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рекомендациям ВОЗ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ребенку абсолютно необходимо 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питаться грудным молоком хотя 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бы до 6 месяцев, а до года на 60-80%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очень желательно – до 2 лет. 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Постановка проблемы и ее актуализация</a:t>
            </a:r>
            <a: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4943" y="2708920"/>
            <a:ext cx="3600400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1870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1" y="2060848"/>
            <a:ext cx="8028880" cy="4464496"/>
          </a:xfrm>
        </p:spPr>
        <p:txBody>
          <a:bodyPr/>
          <a:lstStyle/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ru-RU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Физиологические причины: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Раздельное пребывание матери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 ребенка в роддоме;</a:t>
            </a:r>
          </a:p>
          <a:p>
            <a:pPr marL="0" indent="0">
              <a:buNone/>
            </a:pP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Боль при кормлении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Недостаточный набор веса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 недостаток молока.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Ошибки налаживания процесса грудного вскармливания</a:t>
            </a:r>
            <a:endParaRPr lang="ru-RU" sz="36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564904"/>
            <a:ext cx="2136321" cy="1427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717032"/>
            <a:ext cx="1080120" cy="1631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085184"/>
            <a:ext cx="2304256" cy="1536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0156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60648"/>
            <a:ext cx="8640959" cy="6408712"/>
          </a:xfrm>
        </p:spPr>
        <p:txBody>
          <a:bodyPr>
            <a:normAutofit fontScale="92500" lnSpcReduction="10000"/>
          </a:bodyPr>
          <a:lstStyle/>
          <a:p>
            <a:pPr marL="0" lvl="0" indent="0">
              <a:buNone/>
            </a:pP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0">
              <a:buNone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ru-RU" b="1" u="sng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Психологические причины:</a:t>
            </a:r>
          </a:p>
          <a:p>
            <a:pPr marL="0" indent="0">
              <a:buNone/>
            </a:pPr>
            <a:endParaRPr lang="ru-RU" dirty="0"/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Страх не справиться;</a:t>
            </a:r>
          </a:p>
          <a:p>
            <a:pPr algn="just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Нежелание прилагать усилия </a:t>
            </a:r>
          </a:p>
          <a:p>
            <a:pPr marL="0" indent="0" algn="just">
              <a:buNone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 наличии более легкого </a:t>
            </a:r>
          </a:p>
          <a:p>
            <a:pPr marL="0" indent="0" algn="just">
              <a:buNone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решения;</a:t>
            </a:r>
          </a:p>
          <a:p>
            <a:pPr marL="0" indent="0" algn="just">
              <a:buNone/>
            </a:pP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Неуверенность в том, что </a:t>
            </a:r>
          </a:p>
          <a:p>
            <a:pPr marL="0" indent="0" algn="just">
              <a:buNone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грудное молоко — наиболее </a:t>
            </a:r>
          </a:p>
          <a:p>
            <a:pPr marL="0" indent="0" algn="just">
              <a:buNone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полезный для ребенка продукт;</a:t>
            </a:r>
          </a:p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Давление окружающих;</a:t>
            </a:r>
          </a:p>
          <a:p>
            <a:pPr algn="just"/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Негативный личный опыт.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96553"/>
            <a:ext cx="3840427" cy="309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27732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132856"/>
            <a:ext cx="8640959" cy="3993307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Каждый раз, рассказывая о преимуществах грудного вскармливания, мы имеем возможность постепенно убедить маму в том, что кормление грудью является единственным ценным способом кормления детей, и тогда идея грудного вскармливания найдет широкое распространение.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620688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Роль акушерки  в мотивации матерей к грудному вскармливанию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293096"/>
            <a:ext cx="3528392" cy="2352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33178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4005064"/>
            <a:ext cx="8504424" cy="2193107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Уникальность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грудного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молока</a:t>
            </a: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состоит в том, что оно адаптирует ЖКТ ребёнка, обеспечивая правильное заселение его полезными микроорганизмами, препятствуя размножению патогенных бактерий, благодаря этому флора кишечника может восстанавливаться без применения лекарственных средств.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472" y="1087906"/>
            <a:ext cx="3853471" cy="2774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трелка вправо 3"/>
          <p:cNvSpPr/>
          <p:nvPr/>
        </p:nvSpPr>
        <p:spPr>
          <a:xfrm>
            <a:off x="4211960" y="2276872"/>
            <a:ext cx="936104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30144"/>
            <a:ext cx="3672408" cy="2065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6011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" y="174600"/>
            <a:ext cx="9134128" cy="6494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8627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39952" y="2348880"/>
            <a:ext cx="4752528" cy="450912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alt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Состав женского молока в период лактации меняется в зависимости от периода лактации, времени суток и даже от начала к концу каждого кормления.</a:t>
            </a:r>
          </a:p>
          <a:p>
            <a:pPr marL="0" indent="0" algn="just">
              <a:buNone/>
            </a:pPr>
            <a:r>
              <a:rPr lang="ru-RU" alt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Содержание некоторых компонентов, например, водорастворимых витаминов (аскорбиновой, никотиновой кислот, тиамина, рибофлавина, пиридоксина) до определённой степени зависит от режима питания матери.</a:t>
            </a:r>
          </a:p>
          <a:p>
            <a:pPr marL="0" indent="0" algn="just">
              <a:buNone/>
            </a:pPr>
            <a:r>
              <a:rPr lang="ru-RU" altLang="ru-RU" sz="20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Содержание других компонентов, например, железа, не зависит от диеты матери.</a:t>
            </a:r>
          </a:p>
          <a:p>
            <a:pPr marL="0" indent="0" algn="just">
              <a:buNone/>
            </a:pPr>
            <a:endParaRPr lang="ru-RU" alt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Состав грудного молока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690432"/>
            <a:ext cx="3816424" cy="493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5013175"/>
            <a:ext cx="1479198" cy="1615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576754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165</TotalTime>
  <Words>485</Words>
  <Application>Microsoft Office PowerPoint</Application>
  <PresentationFormat>Экран (4:3)</PresentationFormat>
  <Paragraphs>99</Paragraphs>
  <Slides>17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Волна</vt:lpstr>
      <vt:lpstr>Государственное бюджетное учреждение здравоохранения Самарской области «Сызранская центральная городская и районная  больница» акушерское обсервационное отделение  Роль акушерки и основные правила успешного грудного вскармливания. </vt:lpstr>
      <vt:lpstr>Презентация PowerPoint</vt:lpstr>
      <vt:lpstr>Постановка проблемы и ее актуализация </vt:lpstr>
      <vt:lpstr>Ошибки налаживания процесса грудного вскармливания</vt:lpstr>
      <vt:lpstr>Презентация PowerPoint</vt:lpstr>
      <vt:lpstr>Роль акушерки  в мотивации матерей к грудному вскармливанию </vt:lpstr>
      <vt:lpstr>Презентация PowerPoint</vt:lpstr>
      <vt:lpstr>Презентация PowerPoint</vt:lpstr>
      <vt:lpstr>Состав грудного молока</vt:lpstr>
      <vt:lpstr>Презентация PowerPoint</vt:lpstr>
      <vt:lpstr>10 правил успешного грудного вскармливания</vt:lpstr>
      <vt:lpstr>Методы мотивации грудного вскармливания акушерками послеродового отделения</vt:lpstr>
      <vt:lpstr>Презентация PowerPoint</vt:lpstr>
      <vt:lpstr>Презентация PowerPoint</vt:lpstr>
      <vt:lpstr>Презентация PowerPoint</vt:lpstr>
      <vt:lpstr>Кормить грудью без проблем — ваша цель. Идем к ней вместе!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Государственное бюджетное учреждение здравоохранения Самарской области «Сызранская центральная городская и районная  больница» акушерское обсервационное отделение   Формирование мотивации грудного вскармливания у родильниц в послеродовом периоде</dc:title>
  <dc:creator>первый</dc:creator>
  <cp:lastModifiedBy>СРООМС</cp:lastModifiedBy>
  <cp:revision>19</cp:revision>
  <dcterms:created xsi:type="dcterms:W3CDTF">2023-05-13T11:09:22Z</dcterms:created>
  <dcterms:modified xsi:type="dcterms:W3CDTF">2023-11-27T10:33:45Z</dcterms:modified>
</cp:coreProperties>
</file>