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2CAC2-F4FE-4A79-BAF9-2D9E7C579C23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/>
      <dgm:spPr/>
      <dgm:t>
        <a:bodyPr/>
        <a:lstStyle/>
        <a:p>
          <a:endParaRPr lang="ru-RU"/>
        </a:p>
      </dgm:t>
    </dgm:pt>
    <dgm:pt modelId="{5777EFCA-4CB4-462C-BB37-E3C81E61A8C8}">
      <dgm:prSet/>
      <dgm:spPr/>
      <dgm:t>
        <a:bodyPr/>
        <a:lstStyle/>
        <a:p>
          <a:pPr algn="ctr" rtl="0"/>
          <a:r>
            <a:rPr lang="ru-RU" dirty="0" smtClean="0"/>
            <a:t>пробую   </a:t>
          </a:r>
          <a:endParaRPr lang="ru-RU" dirty="0"/>
        </a:p>
      </dgm:t>
    </dgm:pt>
    <dgm:pt modelId="{C1C88828-8337-4F81-8520-DC329F2326BF}" type="parTrans" cxnId="{14565BFE-39E5-4FEB-B0E1-5814223F5852}">
      <dgm:prSet/>
      <dgm:spPr/>
      <dgm:t>
        <a:bodyPr/>
        <a:lstStyle/>
        <a:p>
          <a:endParaRPr lang="ru-RU"/>
        </a:p>
      </dgm:t>
    </dgm:pt>
    <dgm:pt modelId="{CA3FB41A-5CF7-437B-8E6D-A6831AD27AD5}" type="sibTrans" cxnId="{14565BFE-39E5-4FEB-B0E1-5814223F5852}">
      <dgm:prSet/>
      <dgm:spPr/>
      <dgm:t>
        <a:bodyPr/>
        <a:lstStyle/>
        <a:p>
          <a:endParaRPr lang="ru-RU"/>
        </a:p>
      </dgm:t>
    </dgm:pt>
    <dgm:pt modelId="{25B2A404-CC9A-45C5-AA3F-9A6CC0AED95E}">
      <dgm:prSet/>
      <dgm:spPr/>
      <dgm:t>
        <a:bodyPr/>
        <a:lstStyle/>
        <a:p>
          <a:pPr algn="ctr" rtl="0"/>
          <a:r>
            <a:rPr lang="ru-RU" dirty="0" err="1" smtClean="0"/>
            <a:t>рефлексирую</a:t>
          </a:r>
          <a:r>
            <a:rPr lang="ru-RU" dirty="0" smtClean="0"/>
            <a:t> </a:t>
          </a:r>
          <a:endParaRPr lang="ru-RU" dirty="0"/>
        </a:p>
      </dgm:t>
    </dgm:pt>
    <dgm:pt modelId="{DAB5A46D-6F2A-4D18-A6C7-32856E4BB0E3}" type="parTrans" cxnId="{F80DE9C3-407B-475D-97CA-D4A9305A36D8}">
      <dgm:prSet/>
      <dgm:spPr/>
      <dgm:t>
        <a:bodyPr/>
        <a:lstStyle/>
        <a:p>
          <a:endParaRPr lang="ru-RU"/>
        </a:p>
      </dgm:t>
    </dgm:pt>
    <dgm:pt modelId="{786F6E72-B3C7-4125-A848-F8573FF96B91}" type="sibTrans" cxnId="{F80DE9C3-407B-475D-97CA-D4A9305A36D8}">
      <dgm:prSet/>
      <dgm:spPr/>
      <dgm:t>
        <a:bodyPr/>
        <a:lstStyle/>
        <a:p>
          <a:endParaRPr lang="ru-RU"/>
        </a:p>
      </dgm:t>
    </dgm:pt>
    <dgm:pt modelId="{2EFC9A9A-6A2B-4877-B9EC-75B01560FC76}">
      <dgm:prSet/>
      <dgm:spPr/>
      <dgm:t>
        <a:bodyPr/>
        <a:lstStyle/>
        <a:p>
          <a:pPr algn="ctr" rtl="0"/>
          <a:r>
            <a:rPr lang="ru-RU" dirty="0" smtClean="0"/>
            <a:t>реализую</a:t>
          </a:r>
          <a:endParaRPr lang="ru-RU" dirty="0"/>
        </a:p>
      </dgm:t>
    </dgm:pt>
    <dgm:pt modelId="{E67D50FA-BF2B-454C-9D3B-0A0926237A01}" type="parTrans" cxnId="{05A9012D-5808-4407-924A-0DBDC39FEF7A}">
      <dgm:prSet/>
      <dgm:spPr/>
      <dgm:t>
        <a:bodyPr/>
        <a:lstStyle/>
        <a:p>
          <a:endParaRPr lang="ru-RU"/>
        </a:p>
      </dgm:t>
    </dgm:pt>
    <dgm:pt modelId="{0EE5DB56-FC88-40F6-B504-06DCE7001FBF}" type="sibTrans" cxnId="{05A9012D-5808-4407-924A-0DBDC39FEF7A}">
      <dgm:prSet/>
      <dgm:spPr/>
      <dgm:t>
        <a:bodyPr/>
        <a:lstStyle/>
        <a:p>
          <a:endParaRPr lang="ru-RU"/>
        </a:p>
      </dgm:t>
    </dgm:pt>
    <dgm:pt modelId="{F7FC3A2D-CAA5-4DCD-8A19-C9A84081D587}">
      <dgm:prSet/>
      <dgm:spPr/>
      <dgm:t>
        <a:bodyPr/>
        <a:lstStyle/>
        <a:p>
          <a:pPr algn="ctr" rtl="0"/>
          <a:r>
            <a:rPr lang="ru-RU" dirty="0" smtClean="0"/>
            <a:t>тренируюсь</a:t>
          </a:r>
          <a:endParaRPr lang="ru-RU" dirty="0"/>
        </a:p>
      </dgm:t>
    </dgm:pt>
    <dgm:pt modelId="{0AA34832-8B5F-4465-8B89-52C3E2BEF51A}" type="parTrans" cxnId="{761C7566-E914-4802-85E5-ED3CB894A185}">
      <dgm:prSet/>
      <dgm:spPr/>
      <dgm:t>
        <a:bodyPr/>
        <a:lstStyle/>
        <a:p>
          <a:endParaRPr lang="ru-RU"/>
        </a:p>
      </dgm:t>
    </dgm:pt>
    <dgm:pt modelId="{8CED744B-A837-42A6-B9EE-7EE20E6B3FCC}" type="sibTrans" cxnId="{761C7566-E914-4802-85E5-ED3CB894A185}">
      <dgm:prSet/>
      <dgm:spPr/>
      <dgm:t>
        <a:bodyPr/>
        <a:lstStyle/>
        <a:p>
          <a:endParaRPr lang="ru-RU"/>
        </a:p>
      </dgm:t>
    </dgm:pt>
    <dgm:pt modelId="{C0CE2B3C-7EC9-4E73-B160-B490B8B49BDD}" type="pres">
      <dgm:prSet presAssocID="{6452CAC2-F4FE-4A79-BAF9-2D9E7C579C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31FD1A-AA13-4232-A8A8-6E29EFABFF49}" type="pres">
      <dgm:prSet presAssocID="{5777EFCA-4CB4-462C-BB37-E3C81E61A8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814F-37FE-4AE0-8CAC-5F1C07DEBF1C}" type="pres">
      <dgm:prSet presAssocID="{CA3FB41A-5CF7-437B-8E6D-A6831AD27AD5}" presName="spacer" presStyleCnt="0"/>
      <dgm:spPr/>
    </dgm:pt>
    <dgm:pt modelId="{6BD8909E-73E0-444D-937E-985836B2A2FD}" type="pres">
      <dgm:prSet presAssocID="{25B2A404-CC9A-45C5-AA3F-9A6CC0AED95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54027-6425-4AE5-ACC4-EE3CFF7C558F}" type="pres">
      <dgm:prSet presAssocID="{786F6E72-B3C7-4125-A848-F8573FF96B91}" presName="spacer" presStyleCnt="0"/>
      <dgm:spPr/>
    </dgm:pt>
    <dgm:pt modelId="{93D11AA8-BFBE-4C5C-BB76-6F83A99FF002}" type="pres">
      <dgm:prSet presAssocID="{2EFC9A9A-6A2B-4877-B9EC-75B01560FC7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78773-3DC8-46ED-82D0-A62DD6BC6D2C}" type="pres">
      <dgm:prSet presAssocID="{0EE5DB56-FC88-40F6-B504-06DCE7001FBF}" presName="spacer" presStyleCnt="0"/>
      <dgm:spPr/>
    </dgm:pt>
    <dgm:pt modelId="{856504FE-4EBD-47DE-9CED-CB19A43B1CD8}" type="pres">
      <dgm:prSet presAssocID="{F7FC3A2D-CAA5-4DCD-8A19-C9A84081D58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565BFE-39E5-4FEB-B0E1-5814223F5852}" srcId="{6452CAC2-F4FE-4A79-BAF9-2D9E7C579C23}" destId="{5777EFCA-4CB4-462C-BB37-E3C81E61A8C8}" srcOrd="0" destOrd="0" parTransId="{C1C88828-8337-4F81-8520-DC329F2326BF}" sibTransId="{CA3FB41A-5CF7-437B-8E6D-A6831AD27AD5}"/>
    <dgm:cxn modelId="{95CFA6DA-96FE-4EAB-8DE8-DDC236CDB578}" type="presOf" srcId="{F7FC3A2D-CAA5-4DCD-8A19-C9A84081D587}" destId="{856504FE-4EBD-47DE-9CED-CB19A43B1CD8}" srcOrd="0" destOrd="0" presId="urn:microsoft.com/office/officeart/2005/8/layout/vList2"/>
    <dgm:cxn modelId="{8F9DFC2E-06FA-43B6-A445-16F2678F935D}" type="presOf" srcId="{5777EFCA-4CB4-462C-BB37-E3C81E61A8C8}" destId="{5531FD1A-AA13-4232-A8A8-6E29EFABFF49}" srcOrd="0" destOrd="0" presId="urn:microsoft.com/office/officeart/2005/8/layout/vList2"/>
    <dgm:cxn modelId="{F8073889-B2D9-4051-B574-5471B0089DBC}" type="presOf" srcId="{25B2A404-CC9A-45C5-AA3F-9A6CC0AED95E}" destId="{6BD8909E-73E0-444D-937E-985836B2A2FD}" srcOrd="0" destOrd="0" presId="urn:microsoft.com/office/officeart/2005/8/layout/vList2"/>
    <dgm:cxn modelId="{7A772673-EEFA-481A-A73D-958D9246325E}" type="presOf" srcId="{6452CAC2-F4FE-4A79-BAF9-2D9E7C579C23}" destId="{C0CE2B3C-7EC9-4E73-B160-B490B8B49BDD}" srcOrd="0" destOrd="0" presId="urn:microsoft.com/office/officeart/2005/8/layout/vList2"/>
    <dgm:cxn modelId="{05A9012D-5808-4407-924A-0DBDC39FEF7A}" srcId="{6452CAC2-F4FE-4A79-BAF9-2D9E7C579C23}" destId="{2EFC9A9A-6A2B-4877-B9EC-75B01560FC76}" srcOrd="2" destOrd="0" parTransId="{E67D50FA-BF2B-454C-9D3B-0A0926237A01}" sibTransId="{0EE5DB56-FC88-40F6-B504-06DCE7001FBF}"/>
    <dgm:cxn modelId="{01A6D2E8-EEA4-4730-B1AC-3C12C80668DC}" type="presOf" srcId="{2EFC9A9A-6A2B-4877-B9EC-75B01560FC76}" destId="{93D11AA8-BFBE-4C5C-BB76-6F83A99FF002}" srcOrd="0" destOrd="0" presId="urn:microsoft.com/office/officeart/2005/8/layout/vList2"/>
    <dgm:cxn modelId="{F80DE9C3-407B-475D-97CA-D4A9305A36D8}" srcId="{6452CAC2-F4FE-4A79-BAF9-2D9E7C579C23}" destId="{25B2A404-CC9A-45C5-AA3F-9A6CC0AED95E}" srcOrd="1" destOrd="0" parTransId="{DAB5A46D-6F2A-4D18-A6C7-32856E4BB0E3}" sibTransId="{786F6E72-B3C7-4125-A848-F8573FF96B91}"/>
    <dgm:cxn modelId="{761C7566-E914-4802-85E5-ED3CB894A185}" srcId="{6452CAC2-F4FE-4A79-BAF9-2D9E7C579C23}" destId="{F7FC3A2D-CAA5-4DCD-8A19-C9A84081D587}" srcOrd="3" destOrd="0" parTransId="{0AA34832-8B5F-4465-8B89-52C3E2BEF51A}" sibTransId="{8CED744B-A837-42A6-B9EE-7EE20E6B3FCC}"/>
    <dgm:cxn modelId="{A5856458-4B4B-4AFB-BBDD-B8627EF125C9}" type="presParOf" srcId="{C0CE2B3C-7EC9-4E73-B160-B490B8B49BDD}" destId="{5531FD1A-AA13-4232-A8A8-6E29EFABFF49}" srcOrd="0" destOrd="0" presId="urn:microsoft.com/office/officeart/2005/8/layout/vList2"/>
    <dgm:cxn modelId="{D67C4AF9-DACE-419B-B4B1-36F230AE4FCE}" type="presParOf" srcId="{C0CE2B3C-7EC9-4E73-B160-B490B8B49BDD}" destId="{80C0814F-37FE-4AE0-8CAC-5F1C07DEBF1C}" srcOrd="1" destOrd="0" presId="urn:microsoft.com/office/officeart/2005/8/layout/vList2"/>
    <dgm:cxn modelId="{1E907C1A-954C-4117-A268-9A2FE3042EC6}" type="presParOf" srcId="{C0CE2B3C-7EC9-4E73-B160-B490B8B49BDD}" destId="{6BD8909E-73E0-444D-937E-985836B2A2FD}" srcOrd="2" destOrd="0" presId="urn:microsoft.com/office/officeart/2005/8/layout/vList2"/>
    <dgm:cxn modelId="{1EBF02E5-8C77-496B-9E3D-6FBB2E63C449}" type="presParOf" srcId="{C0CE2B3C-7EC9-4E73-B160-B490B8B49BDD}" destId="{C4354027-6425-4AE5-ACC4-EE3CFF7C558F}" srcOrd="3" destOrd="0" presId="urn:microsoft.com/office/officeart/2005/8/layout/vList2"/>
    <dgm:cxn modelId="{D0BBD139-F441-46C1-8A6E-B0B6C090FA67}" type="presParOf" srcId="{C0CE2B3C-7EC9-4E73-B160-B490B8B49BDD}" destId="{93D11AA8-BFBE-4C5C-BB76-6F83A99FF002}" srcOrd="4" destOrd="0" presId="urn:microsoft.com/office/officeart/2005/8/layout/vList2"/>
    <dgm:cxn modelId="{CA30CE53-7856-4111-961A-2F0EA7B21211}" type="presParOf" srcId="{C0CE2B3C-7EC9-4E73-B160-B490B8B49BDD}" destId="{ED678773-3DC8-46ED-82D0-A62DD6BC6D2C}" srcOrd="5" destOrd="0" presId="urn:microsoft.com/office/officeart/2005/8/layout/vList2"/>
    <dgm:cxn modelId="{4E23D49B-48B7-4D8C-8221-C24CB121009D}" type="presParOf" srcId="{C0CE2B3C-7EC9-4E73-B160-B490B8B49BDD}" destId="{856504FE-4EBD-47DE-9CED-CB19A43B1C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9BE0B-D6E2-4B91-950C-4767180D72B1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44292-9765-4C6A-8E62-6E3B2899D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49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44292-9765-4C6A-8E62-6E3B2899DCB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6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DBE9EE-21AA-47FE-8EE1-AEF6AF12CB1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B6109-2F63-472F-9286-3086C6890E6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1472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Соблюдение мер профилактики ИСМП при оказании стоматологической помощи средним медперсоналом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636"/>
            <a:ext cx="7854696" cy="1500198"/>
          </a:xfrm>
        </p:spPr>
        <p:txBody>
          <a:bodyPr>
            <a:normAutofit lnSpcReduction="10000"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старшая медицинская сестра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Лечебно - хирургического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отделения №1 ГБУЗ СО «ССП»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Ирина Юрьевна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поликлиники в этой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endParaRPr lang="ru-RU" sz="4800" dirty="0" smtClean="0"/>
          </a:p>
          <a:p>
            <a:pPr lvl="0"/>
            <a:r>
              <a:rPr lang="ru-RU" sz="4800" dirty="0" smtClean="0"/>
              <a:t>Знать, «ЧТО» надо делать.</a:t>
            </a:r>
          </a:p>
          <a:p>
            <a:pPr lvl="0"/>
            <a:r>
              <a:rPr lang="ru-RU" sz="4800" dirty="0" smtClean="0"/>
              <a:t>Знать, «КАК» это делать.</a:t>
            </a:r>
          </a:p>
          <a:p>
            <a:pPr lvl="0"/>
            <a:r>
              <a:rPr lang="ru-RU" sz="4800" dirty="0" smtClean="0"/>
              <a:t>Знать «Нужный» результат.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формы ИСМП при оказании СТОМАТОЛОГИЧЕСКОЙ медицинской помощи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гепатиты В и С,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ВИЧ-инфекция,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воздушно-капельные инфекции (ВКИ):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корь,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краснуха,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эпидемиологический паротит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коклюш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дифтерия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ветряная оспа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грипп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COVID-19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2214578"/>
          </a:xfrm>
        </p:spPr>
        <p:txBody>
          <a:bodyPr>
            <a:normAutofit fontScale="90000"/>
          </a:bodyPr>
          <a:lstStyle/>
          <a:p>
            <a:pPr indent="457200" algn="ctr"/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«КАК» делать!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«Нужный» результат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9"/>
            <a:ext cx="5857916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Обучение технике гигиены рук до и после проведения дополнительной учебы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u="sng" dirty="0" smtClean="0"/>
              <a:t>До</a:t>
            </a:r>
            <a:endParaRPr lang="ru-RU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300" dirty="0" smtClean="0"/>
              <a:t>Персонал сам изучал нормативные акты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 smtClean="0"/>
              <a:t>Обучение было исключительно теоретическим, практические навыки отсутствовали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 smtClean="0"/>
              <a:t>Стандарты есть, понимания и восприятия  нет.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95800" cy="49379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u="sng" dirty="0" smtClean="0"/>
              <a:t>После</a:t>
            </a:r>
            <a:endParaRPr lang="ru-RU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Подготовленный наставник индивидуально обучает на рабочем месте несколько дней до достижения автоматизма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Уровень практических навыков повысился. Теория отложилась в памяти.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Стандарты сделали более  понятными для восприятия.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Формула обучения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632325"/>
            <a:ext cx="50784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3929058" cy="350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000108"/>
            <a:ext cx="43576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соблюдение мер профилактики ИСМП при оказании стоматологической помощи средним медперсоналом заключается в следующем: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3200" dirty="0" smtClean="0"/>
              <a:t>Выполняется порядок </a:t>
            </a:r>
            <a:r>
              <a:rPr lang="ru-RU" sz="3200" dirty="0" smtClean="0"/>
              <a:t>дезинфекции, </a:t>
            </a:r>
            <a:r>
              <a:rPr lang="ru-RU" sz="3200" dirty="0" err="1" smtClean="0"/>
              <a:t>предстерилизационной</a:t>
            </a:r>
            <a:r>
              <a:rPr lang="ru-RU" sz="3200" smtClean="0"/>
              <a:t> очистки  </a:t>
            </a:r>
            <a:r>
              <a:rPr lang="ru-RU" sz="3200" dirty="0" smtClean="0"/>
              <a:t>и стерилизации медицинских изделий.</a:t>
            </a:r>
          </a:p>
          <a:p>
            <a:pPr lvl="0"/>
            <a:r>
              <a:rPr lang="ru-RU" sz="3200" dirty="0" smtClean="0"/>
              <a:t>Соблюдается порядок обращения с мед. отходами</a:t>
            </a:r>
          </a:p>
          <a:p>
            <a:pPr lvl="0"/>
            <a:r>
              <a:rPr lang="ru-RU" sz="3200" dirty="0" smtClean="0"/>
              <a:t>Проводится в правильном порядке текущая, заключительная, генеральная уборки</a:t>
            </a:r>
          </a:p>
          <a:p>
            <a:pPr lvl="0"/>
            <a:r>
              <a:rPr lang="ru-RU" sz="3200" dirty="0" smtClean="0"/>
              <a:t>Обеспечивается надлежащая гигиена рук медработников.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лавная_МС\Desktop\277628838_0fb8c1355880370d2632942a19adcd8a_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857233"/>
            <a:ext cx="6000792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sz="9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C:\Users\Главная_МС\Desktop\0277726e43529859173dcb80cc1c597aba30562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143999" cy="43576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- </a:t>
            </a:r>
            <a:r>
              <a:rPr lang="ru-RU" sz="3100" dirty="0" smtClean="0"/>
              <a:t>риск перекрестного инфицирования пациентов;</a:t>
            </a:r>
            <a:br>
              <a:rPr lang="ru-RU" sz="3100" dirty="0" smtClean="0"/>
            </a:br>
            <a:r>
              <a:rPr lang="ru-RU" sz="3100" dirty="0" smtClean="0"/>
              <a:t>- риск профессионального заражения медицинских работников, оказывающих стоматологическую помощь.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по защите медработников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u="sng" dirty="0" smtClean="0"/>
              <a:t>Специфические подходы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Эффективны в отношении определенных возбудителей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Неспецифические подходы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/>
              <a:t>Направлены на сокращение вероятности любого инфицирования в процессе оказания медицинской помощи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Пути передачи инфекции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1" name="Picture 3" descr="C:\Users\Главная_МС\Desktop\2830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4071966" cy="4857784"/>
          </a:xfrm>
          <a:prstGeom prst="rect">
            <a:avLst/>
          </a:prstGeom>
          <a:noFill/>
        </p:spPr>
      </p:pic>
      <p:pic>
        <p:nvPicPr>
          <p:cNvPr id="17412" name="Picture 4" descr="C:\Users\Главная_МС\Desktop\0277726e43529859173dcb80cc1c597aba30562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4214842" cy="47863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34" y="1785926"/>
            <a:ext cx="392909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Контактная передача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86315" y="6000768"/>
            <a:ext cx="4071966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Воздушно-капельный путь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Зоны риска </a:t>
            </a:r>
            <a:r>
              <a:rPr lang="ru-RU" dirty="0" err="1" smtClean="0"/>
              <a:t>эпидбезопасности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необеззараженные </a:t>
            </a:r>
            <a:r>
              <a:rPr lang="ru-RU" smtClean="0"/>
              <a:t>предметы – плевательницы</a:t>
            </a:r>
            <a:r>
              <a:rPr lang="ru-RU" dirty="0" smtClean="0"/>
              <a:t>, раковины и ручки кранов для мытья рук, лотки для инструментов;</a:t>
            </a:r>
          </a:p>
          <a:p>
            <a:pPr lvl="0"/>
            <a:r>
              <a:rPr lang="ru-RU" dirty="0" smtClean="0"/>
              <a:t>лечебная и вспомогательная аппаратура, например, </a:t>
            </a:r>
            <a:r>
              <a:rPr lang="ru-RU" dirty="0" err="1" smtClean="0"/>
              <a:t>амальгамосмесители</a:t>
            </a:r>
            <a:r>
              <a:rPr lang="ru-RU" dirty="0" smtClean="0"/>
              <a:t>, ортопедическая наковальня и ортопедический молоточек, коробки для хранения протезов, средства полировки, рентгеновский аппарат (в частности зажимы для рентгеновской ленки);</a:t>
            </a:r>
          </a:p>
          <a:p>
            <a:pPr lvl="0"/>
            <a:r>
              <a:rPr lang="ru-RU" dirty="0" smtClean="0"/>
              <a:t>любое дополнительное оборудование, используемое во время лечения, например, ультразвуковое устройство для удаления зубного камня или лампа для </a:t>
            </a:r>
            <a:r>
              <a:rPr lang="ru-RU" dirty="0" err="1" smtClean="0"/>
              <a:t>светоотверждаемых</a:t>
            </a:r>
            <a:r>
              <a:rPr lang="ru-RU" dirty="0" smtClean="0"/>
              <a:t> материалов, ручки и рычаги регулировки осветительных ламп и, не в последнюю очередь, телефонный аппарат.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Эпидемиологическая цепочка передачи инфекции от пациента к медперсоналу</a:t>
            </a:r>
            <a:endParaRPr lang="ru-RU" sz="3600" dirty="0"/>
          </a:p>
        </p:txBody>
      </p:sp>
      <p:pic>
        <p:nvPicPr>
          <p:cNvPr id="15" name="Содержимое 14" descr="Безымянный2341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9144000" cy="4714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Мероприятия, направленные на профилактику инфицирования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Направленные на создание системы эпидемиологического надзора.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Направленные на источник инфекции.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Направленные на разрыв механизма передачи инфекции.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Направленные на повышение невосприимчивости организма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Главная_МС\Desktop\више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72198" y="2143116"/>
            <a:ext cx="271464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ИСМП</a:t>
            </a:r>
            <a:endParaRPr lang="ru-RU" sz="4000" dirty="0"/>
          </a:p>
        </p:txBody>
      </p:sp>
      <p:sp>
        <p:nvSpPr>
          <p:cNvPr id="5" name="Стрелка влево 4"/>
          <p:cNvSpPr/>
          <p:nvPr/>
        </p:nvSpPr>
        <p:spPr>
          <a:xfrm rot="19973804">
            <a:off x="3969809" y="2784738"/>
            <a:ext cx="1643074" cy="640433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00892" y="5214950"/>
            <a:ext cx="164307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dirty="0" smtClean="0"/>
              <a:t>ППК</a:t>
            </a:r>
            <a:endParaRPr lang="ru-RU" sz="4800" dirty="0"/>
          </a:p>
        </p:txBody>
      </p:sp>
      <p:sp>
        <p:nvSpPr>
          <p:cNvPr id="7" name="Стрелка влево 6"/>
          <p:cNvSpPr/>
          <p:nvPr/>
        </p:nvSpPr>
        <p:spPr>
          <a:xfrm rot="1240834">
            <a:off x="5466691" y="5169643"/>
            <a:ext cx="1256715" cy="50006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9144000" cy="15716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1000109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۷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3.3686-21 «Санитарно-эпидемиологические требования по профилактике инфекционных болезней» (утв. Постановлением Главного государственного санитарного врача РФ от 28 января 2021 г. N 4, вступили в силу с 1 сентября 2021 г.) </a:t>
            </a:r>
          </a:p>
          <a:p>
            <a:r>
              <a:rPr lang="ar-AE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۷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Предложения( Практические рекомендации) по организации внутреннего контроля качества и безопасности медицинской деятельности в медицинской организации(Поликлинике) Вторая версия утв. 01.07.2023 г.</a:t>
            </a:r>
          </a:p>
          <a:p>
            <a:r>
              <a:rPr lang="ar-AE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۷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29 ноября 2021 г. N 1108н</a:t>
            </a:r>
            <a:endParaRPr lang="ru-RU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1801</TotalTime>
  <Words>466</Words>
  <Application>Microsoft Office PowerPoint</Application>
  <PresentationFormat>Экран (4:3)</PresentationFormat>
  <Paragraphs>72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Times New Roman</vt:lpstr>
      <vt:lpstr>Wingdings 2</vt:lpstr>
      <vt:lpstr>Поток</vt:lpstr>
      <vt:lpstr>Соблюдение мер профилактики ИСМП при оказании стоматологической помощи средним медперсоналом</vt:lpstr>
      <vt:lpstr>- риск перекрестного инфицирования пациентов; - риск профессионального заражения медицинских работников, оказывающих стоматологическую помощь. </vt:lpstr>
      <vt:lpstr>Мероприятия по защите медработников</vt:lpstr>
      <vt:lpstr>Пути передачи инфекции</vt:lpstr>
      <vt:lpstr>Зоны риска эпидбезопасности</vt:lpstr>
      <vt:lpstr>Эпидемиологическая цепочка передачи инфекции от пациента к медперсоналу</vt:lpstr>
      <vt:lpstr>Мероприятия, направленные на профилактику инфицирования </vt:lpstr>
      <vt:lpstr>Презентация PowerPoint</vt:lpstr>
      <vt:lpstr>Презентация PowerPoint</vt:lpstr>
      <vt:lpstr>Задачи поликлиники в этой работе</vt:lpstr>
      <vt:lpstr>основные формы ИСМП при оказании СТОМАТОЛОГИЧЕСКОЙ медицинской помощи </vt:lpstr>
      <vt:lpstr> «КАК» делать! </vt:lpstr>
      <vt:lpstr>«Нужный» результат</vt:lpstr>
      <vt:lpstr>Обучение технике гигиены рук до и после проведения дополнительной учебы</vt:lpstr>
      <vt:lpstr>Формула обучения</vt:lpstr>
      <vt:lpstr>Презентация PowerPoint</vt:lpstr>
      <vt:lpstr>соблюдение мер профилактики ИСМП при оказании стоматологической помощи средним медперсоналом заключается в следующем: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Соблюдение мер профилактики ИСМП при оказании стоматологической помощи средним медперсоналом</dc:title>
  <dc:creator>Главная_МС</dc:creator>
  <cp:lastModifiedBy>Работа</cp:lastModifiedBy>
  <cp:revision>77</cp:revision>
  <dcterms:created xsi:type="dcterms:W3CDTF">2023-11-16T07:40:52Z</dcterms:created>
  <dcterms:modified xsi:type="dcterms:W3CDTF">2023-11-21T10:40:37Z</dcterms:modified>
</cp:coreProperties>
</file>