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Maven Pro" panose="020B0604020202020204" charset="0"/>
      <p:regular r:id="rId33"/>
    </p:embeddedFont>
    <p:embeddedFont>
      <p:font typeface="Nunito" panose="020B0604020202020204" charset="-52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11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04" y="78"/>
      </p:cViewPr>
      <p:guideLst>
        <p:guide orient="horz" pos="1620"/>
        <p:guide pos="2880"/>
        <p:guide orient="horz" pos="2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280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370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ce63614a1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9ce63614a1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00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ce63614a1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ce63614a1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99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9ddfb8b862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9ddfb8b862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937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9ddfb8b862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9ddfb8b862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1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ddfb8b862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9ddfb8b862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11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ddfb8b862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9ddfb8b862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278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ce63614a1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9ce63614a1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494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9ddfb8b862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9ddfb8b862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25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ce63614a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9ce63614a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702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ce63614a1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9ce63614a1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77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89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9ce63614a1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9ce63614a1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563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9ddfb8b862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9ddfb8b862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816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9ddfb8b862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9ddfb8b862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800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9ce63614a1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9ce63614a1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001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ce63614a1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9ce63614a1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657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9ce63614a1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9ce63614a1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134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91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9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05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32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80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20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ce63614a1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ce63614a1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87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66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482775" y="698850"/>
            <a:ext cx="57192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Вопросы онконастороженности в сестринском процессе</a:t>
            </a:r>
            <a:endParaRPr sz="364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2770725" y="3013800"/>
            <a:ext cx="56571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580">
              <a:highlight>
                <a:srgbClr val="004653"/>
              </a:highlight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580">
              <a:highlight>
                <a:srgbClr val="004653"/>
              </a:highlight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580">
                <a:highlight>
                  <a:srgbClr val="004653"/>
                </a:highlight>
              </a:rPr>
              <a:t>Докладчик:</a:t>
            </a:r>
            <a:endParaRPr sz="1580">
              <a:highlight>
                <a:srgbClr val="004653"/>
              </a:highlight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580">
                <a:highlight>
                  <a:srgbClr val="004653"/>
                </a:highlight>
              </a:rPr>
              <a:t>Старшая медицинская сестра отделения ОВП ГБУЗ СО</a:t>
            </a: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ru-RU" altLang="en-US" sz="1580">
                <a:highlight>
                  <a:srgbClr val="004653"/>
                </a:highlight>
              </a:rPr>
              <a:t>Сызранская ЦГРБ</a:t>
            </a: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1580">
                <a:highlight>
                  <a:srgbClr val="004653"/>
                </a:highlight>
              </a:rPr>
              <a:t> Быкова Оксана Александровна</a:t>
            </a:r>
            <a:endParaRPr sz="1580">
              <a:highlight>
                <a:srgbClr val="004653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>
            <a:spLocks noGrp="1"/>
          </p:cNvSpPr>
          <p:nvPr>
            <p:ph type="title"/>
          </p:nvPr>
        </p:nvSpPr>
        <p:spPr>
          <a:xfrm>
            <a:off x="150325" y="338075"/>
            <a:ext cx="45111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Профилактический осмотр пациентов</a:t>
            </a:r>
          </a:p>
        </p:txBody>
      </p:sp>
      <p:sp>
        <p:nvSpPr>
          <p:cNvPr id="338" name="Google Shape;338;p22"/>
          <p:cNvSpPr txBox="1">
            <a:spLocks noGrp="1"/>
          </p:cNvSpPr>
          <p:nvPr>
            <p:ph type="subTitle" idx="1"/>
          </p:nvPr>
        </p:nvSpPr>
        <p:spPr>
          <a:xfrm>
            <a:off x="4754075" y="338075"/>
            <a:ext cx="4105200" cy="4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Осмотр мужчин включает: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осмотр кожных покровов и видимых слизистых оболочек;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осмотр и пальпацию области наружных половых органов;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области грудных желез;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щитовидной железы;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живота;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периферических лимфоузлов;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пальцевое обследование прямой кишки и области предстательной железы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339" name="Google Shape;339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4574" y="1891350"/>
            <a:ext cx="3758725" cy="25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"/>
          <p:cNvSpPr txBox="1">
            <a:spLocks noGrp="1"/>
          </p:cNvSpPr>
          <p:nvPr>
            <p:ph type="title"/>
          </p:nvPr>
        </p:nvSpPr>
        <p:spPr>
          <a:xfrm>
            <a:off x="1126050" y="7421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Виды осмотров</a:t>
            </a:r>
            <a:endParaRPr sz="3600"/>
          </a:p>
        </p:txBody>
      </p:sp>
      <p:sp>
        <p:nvSpPr>
          <p:cNvPr id="352" name="Google Shape;352;p2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2603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b="1">
                <a:solidFill>
                  <a:srgbClr val="0000FF"/>
                </a:solidFill>
              </a:rPr>
              <a:t>Осмотр полости рта.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endParaRPr sz="2000"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Цель — обнаружение лейкоплакий, трещин, изъязвлений слизистой.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353" name="Google Shape;353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78250" y="1542725"/>
            <a:ext cx="2722251" cy="329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>
            <a:spLocks noGrp="1"/>
          </p:cNvSpPr>
          <p:nvPr>
            <p:ph type="title"/>
          </p:nvPr>
        </p:nvSpPr>
        <p:spPr>
          <a:xfrm>
            <a:off x="1126050" y="7421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Виды осмотров</a:t>
            </a:r>
            <a:endParaRPr sz="3600"/>
          </a:p>
        </p:txBody>
      </p:sp>
      <p:sp>
        <p:nvSpPr>
          <p:cNvPr id="359" name="Google Shape;359;p2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679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b="1">
                <a:solidFill>
                  <a:srgbClr val="0000FF"/>
                </a:solidFill>
              </a:rPr>
              <a:t>Осмотр кожных покровов. 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Цель - выявления пигментных бородавчатых и узелковых образований, изъязвлений.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360" name="Google Shape;360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95262" y="2444925"/>
            <a:ext cx="3753474" cy="249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>
            <a:spLocks noGrp="1"/>
          </p:cNvSpPr>
          <p:nvPr>
            <p:ph type="title"/>
          </p:nvPr>
        </p:nvSpPr>
        <p:spPr>
          <a:xfrm>
            <a:off x="1126050" y="7421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Виды осмотров</a:t>
            </a:r>
            <a:endParaRPr sz="3600"/>
          </a:p>
        </p:txBody>
      </p:sp>
      <p:sp>
        <p:nvSpPr>
          <p:cNvPr id="366" name="Google Shape;366;p2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679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b="1">
                <a:solidFill>
                  <a:srgbClr val="0000FF"/>
                </a:solidFill>
              </a:rPr>
              <a:t>Пальпация лимфатических узлов.</a:t>
            </a:r>
            <a:r>
              <a:rPr lang="en-US" sz="2000">
                <a:solidFill>
                  <a:srgbClr val="000000"/>
                </a:solidFill>
              </a:rPr>
              <a:t> Цель - выявление метастаз опухолей различных локализаций в лимфатических узлах.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367" name="Google Shape;367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75750" y="2326725"/>
            <a:ext cx="3950899" cy="26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>
            <a:spLocks noGrp="1"/>
          </p:cNvSpPr>
          <p:nvPr>
            <p:ph type="title"/>
          </p:nvPr>
        </p:nvSpPr>
        <p:spPr>
          <a:xfrm>
            <a:off x="1126050" y="7421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Виды осмотров</a:t>
            </a:r>
            <a:endParaRPr sz="3600"/>
          </a:p>
        </p:txBody>
      </p:sp>
      <p:sp>
        <p:nvSpPr>
          <p:cNvPr id="373" name="Google Shape;373;p2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679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b="1">
                <a:solidFill>
                  <a:srgbClr val="0000FF"/>
                </a:solidFill>
              </a:rPr>
              <a:t>Пальпация щитовидной железы.</a:t>
            </a:r>
            <a:r>
              <a:rPr lang="en-US" sz="2000">
                <a:solidFill>
                  <a:srgbClr val="000000"/>
                </a:solidFill>
              </a:rPr>
              <a:t> Цель - выявление размера и консистенции щитовидной железы.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374" name="Google Shape;374;p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57437" y="2361150"/>
            <a:ext cx="4587526" cy="25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>
            <a:spLocks noGrp="1"/>
          </p:cNvSpPr>
          <p:nvPr>
            <p:ph type="title"/>
          </p:nvPr>
        </p:nvSpPr>
        <p:spPr>
          <a:xfrm>
            <a:off x="1118275" y="6723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Виды осмотров</a:t>
            </a:r>
            <a:endParaRPr sz="3600"/>
          </a:p>
        </p:txBody>
      </p:sp>
      <p:sp>
        <p:nvSpPr>
          <p:cNvPr id="380" name="Google Shape;380;p2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679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b="1">
                <a:solidFill>
                  <a:srgbClr val="0000FF"/>
                </a:solidFill>
              </a:rPr>
              <a:t>Обследование молочных (грудных) желез.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Цель — выявление трещин, мокнутия, корочки, втяжения и фиксации соска, кожи, напоминающей лимонную корку, выделений из соска.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381" name="Google Shape;381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2850" y="2703575"/>
            <a:ext cx="3278300" cy="222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title"/>
          </p:nvPr>
        </p:nvSpPr>
        <p:spPr>
          <a:xfrm>
            <a:off x="1118275" y="6723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Виды осмотров</a:t>
            </a:r>
            <a:endParaRPr sz="3600"/>
          </a:p>
        </p:txBody>
      </p:sp>
      <p:sp>
        <p:nvSpPr>
          <p:cNvPr id="387" name="Google Shape;387;p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679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b="1">
                <a:solidFill>
                  <a:srgbClr val="0000FF"/>
                </a:solidFill>
              </a:rPr>
              <a:t>Осмотр и пальпация живота.  </a:t>
            </a:r>
            <a:r>
              <a:rPr lang="en-US" sz="2000">
                <a:solidFill>
                  <a:srgbClr val="000000"/>
                </a:solidFill>
              </a:rPr>
              <a:t>Цель - исследование величины и формы живота, состояния пупка.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388" name="Google Shape;388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88713" y="2391375"/>
            <a:ext cx="3966574" cy="26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>
            <a:spLocks noGrp="1"/>
          </p:cNvSpPr>
          <p:nvPr>
            <p:ph type="title"/>
          </p:nvPr>
        </p:nvSpPr>
        <p:spPr>
          <a:xfrm>
            <a:off x="1118275" y="6723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Виды осмотров</a:t>
            </a:r>
            <a:endParaRPr sz="3600"/>
          </a:p>
        </p:txBody>
      </p:sp>
      <p:sp>
        <p:nvSpPr>
          <p:cNvPr id="394" name="Google Shape;394;p3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036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 b="1">
                <a:solidFill>
                  <a:srgbClr val="0000FF"/>
                </a:solidFill>
              </a:rPr>
              <a:t>Обследование женских половых органов.</a:t>
            </a: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Цель - осмотр слизистой вульвы и обнаружение изменений, осмотр шейки матки с помощью зеркал. 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395" name="Google Shape;395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36975" y="1713938"/>
            <a:ext cx="3987575" cy="265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>
            <a:spLocks noGrp="1"/>
          </p:cNvSpPr>
          <p:nvPr>
            <p:ph type="title"/>
          </p:nvPr>
        </p:nvSpPr>
        <p:spPr>
          <a:xfrm>
            <a:off x="1119825" y="601750"/>
            <a:ext cx="45111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Забор мазков</a:t>
            </a:r>
            <a:br>
              <a:rPr lang="en-US"/>
            </a:br>
            <a:r>
              <a:rPr lang="en-US"/>
              <a:t> у женщин</a:t>
            </a:r>
          </a:p>
        </p:txBody>
      </p:sp>
      <p:sp>
        <p:nvSpPr>
          <p:cNvPr id="345" name="Google Shape;345;p23"/>
          <p:cNvSpPr txBox="1">
            <a:spLocks noGrp="1"/>
          </p:cNvSpPr>
          <p:nvPr>
            <p:ph type="subTitle" idx="1"/>
          </p:nvPr>
        </p:nvSpPr>
        <p:spPr>
          <a:xfrm>
            <a:off x="4777325" y="601750"/>
            <a:ext cx="4105200" cy="4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Забор мазков у всех женщин, обратившихся в кабинет,</a:t>
            </a:r>
            <a:r>
              <a:rPr lang="en-US" sz="2000" b="1">
                <a:solidFill>
                  <a:srgbClr val="0000FF"/>
                </a:solidFill>
              </a:rPr>
              <a:t> с цервикального канала шейки матки </a:t>
            </a:r>
            <a:r>
              <a:rPr lang="en-US" sz="2000">
                <a:solidFill>
                  <a:srgbClr val="000000"/>
                </a:solidFill>
              </a:rPr>
              <a:t>и направление их в цитологическую лабораторию для исследования (забор материала для исследования проводится специальными   цервикс-щеточками).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346" name="Google Shape;346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7500" y="2038900"/>
            <a:ext cx="3726324" cy="24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 txBox="1">
            <a:spLocks noGrp="1"/>
          </p:cNvSpPr>
          <p:nvPr>
            <p:ph type="title"/>
          </p:nvPr>
        </p:nvSpPr>
        <p:spPr>
          <a:xfrm>
            <a:off x="1242375" y="3830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Последовательность проведения обследования</a:t>
            </a:r>
            <a:endParaRPr sz="3100"/>
          </a:p>
        </p:txBody>
      </p:sp>
      <p:sp>
        <p:nvSpPr>
          <p:cNvPr id="401" name="Google Shape;401;p31"/>
          <p:cNvSpPr txBox="1">
            <a:spLocks noGrp="1"/>
          </p:cNvSpPr>
          <p:nvPr>
            <p:ph type="body" idx="1"/>
          </p:nvPr>
        </p:nvSpPr>
        <p:spPr>
          <a:xfrm>
            <a:off x="311700" y="1358125"/>
            <a:ext cx="8679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4. Оформление учётной карты онкологического осмотра.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5. Направление женщин старше 39 лет на маммографию. Согласно менструального цикла запись на исследование в программе ЕМИАС.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6. Выдача пациентам старше 49 лет направления на исследование кала на скрытую кровь, с разъяснением  к подготовке на сдачу анализа.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7. Направление мужчинам в возрасте 45 лет и 51 года для сдачи крови на ПСА.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8. Информирование пациента о результатах выполненного онкологического осмотра. 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72627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940"/>
              <a:t>План:</a:t>
            </a:r>
            <a:endParaRPr sz="2940"/>
          </a:p>
          <a:p>
            <a:pPr marL="457200" lvl="0" indent="-415290" algn="l" rtl="0">
              <a:spcBef>
                <a:spcPts val="0"/>
              </a:spcBef>
              <a:spcAft>
                <a:spcPts val="0"/>
              </a:spcAft>
              <a:buSzPts val="2940"/>
              <a:buAutoNum type="arabicParenR"/>
            </a:pPr>
            <a:r>
              <a:rPr lang="en-US" sz="2940"/>
              <a:t>Онконастороженность и онкоскрининг</a:t>
            </a:r>
            <a:endParaRPr sz="2940"/>
          </a:p>
          <a:p>
            <a:pPr marL="457200" lvl="0" indent="-415290" algn="l" rtl="0">
              <a:spcBef>
                <a:spcPts val="0"/>
              </a:spcBef>
              <a:spcAft>
                <a:spcPts val="0"/>
              </a:spcAft>
              <a:buSzPts val="2940"/>
              <a:buAutoNum type="arabicParenR"/>
            </a:pPr>
            <a:r>
              <a:rPr lang="en-US" sz="2940"/>
              <a:t>Последовательность проведения обследования</a:t>
            </a:r>
            <a:endParaRPr sz="2940"/>
          </a:p>
          <a:p>
            <a:pPr marL="457200" lvl="0" indent="-415290" algn="l" rtl="0">
              <a:spcBef>
                <a:spcPts val="0"/>
              </a:spcBef>
              <a:spcAft>
                <a:spcPts val="0"/>
              </a:spcAft>
              <a:buSzPts val="2940"/>
              <a:buAutoNum type="arabicParenR"/>
            </a:pPr>
            <a:r>
              <a:rPr lang="en-US" sz="2940"/>
              <a:t>Порядок маршрутизации пациентов с онкологическими заболеваниями</a:t>
            </a:r>
            <a:endParaRPr sz="294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1126050" y="7266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Распределение новообразований</a:t>
            </a:r>
          </a:p>
        </p:txBody>
      </p:sp>
      <p:sp>
        <p:nvSpPr>
          <p:cNvPr id="407" name="Google Shape;407;p32"/>
          <p:cNvSpPr txBox="1">
            <a:spLocks noGrp="1"/>
          </p:cNvSpPr>
          <p:nvPr>
            <p:ph type="body" idx="1"/>
          </p:nvPr>
        </p:nvSpPr>
        <p:spPr>
          <a:xfrm>
            <a:off x="1272775" y="1594525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Женщины</a:t>
            </a:r>
            <a:r>
              <a:rPr lang="en-US" sz="2000">
                <a:solidFill>
                  <a:srgbClr val="000000"/>
                </a:solidFill>
              </a:rPr>
              <a:t>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образования кожи;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образования молочных желез;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образования шейки матки.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408" name="Google Shape;408;p32"/>
          <p:cNvSpPr txBox="1">
            <a:spLocks noGrp="1"/>
          </p:cNvSpPr>
          <p:nvPr>
            <p:ph type="body" idx="2"/>
          </p:nvPr>
        </p:nvSpPr>
        <p:spPr>
          <a:xfrm>
            <a:off x="4872625" y="1594525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Мужчины: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образования кожи;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образования предстательной железы;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образования мошонки.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"/>
          <p:cNvSpPr txBox="1">
            <a:spLocks noGrp="1"/>
          </p:cNvSpPr>
          <p:nvPr>
            <p:ph type="title"/>
          </p:nvPr>
        </p:nvSpPr>
        <p:spPr>
          <a:xfrm>
            <a:off x="-388650" y="132075"/>
            <a:ext cx="9921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20"/>
              <a:t>Онкоскрининг мужского населения. Сызранский район</a:t>
            </a:r>
            <a:endParaRPr sz="1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0"/>
          </a:p>
        </p:txBody>
      </p:sp>
      <p:pic>
        <p:nvPicPr>
          <p:cNvPr id="414" name="Google Shape;414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71000" y="619550"/>
            <a:ext cx="6002000" cy="43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"/>
          <p:cNvSpPr txBox="1">
            <a:spLocks noGrp="1"/>
          </p:cNvSpPr>
          <p:nvPr>
            <p:ph type="title"/>
          </p:nvPr>
        </p:nvSpPr>
        <p:spPr>
          <a:xfrm>
            <a:off x="-388650" y="132075"/>
            <a:ext cx="9921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720"/>
              <a:t>Онкоскрининг женского населения. Сызранский район</a:t>
            </a:r>
            <a:endParaRPr sz="17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0"/>
          </a:p>
        </p:txBody>
      </p:sp>
      <p:pic>
        <p:nvPicPr>
          <p:cNvPr id="420" name="Google Shape;420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28113" y="544150"/>
            <a:ext cx="5487774" cy="44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 txBox="1">
            <a:spLocks noGrp="1"/>
          </p:cNvSpPr>
          <p:nvPr>
            <p:ph type="title"/>
          </p:nvPr>
        </p:nvSpPr>
        <p:spPr>
          <a:xfrm>
            <a:off x="1250150" y="500925"/>
            <a:ext cx="34551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Темы для брошюр и бесед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body" idx="1"/>
          </p:nvPr>
        </p:nvSpPr>
        <p:spPr>
          <a:xfrm>
            <a:off x="4310300" y="593975"/>
            <a:ext cx="49266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Здоровый образ жизни;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Приемы самообследования молочных желез;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Рак шейки матки;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Что такое ПСА;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Щитовидная железа;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Профилактика и предупреждение простудных заболеваний;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Правильное питание;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О вреде алкоголя и курения;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Профилактика туберкулёза и значение флюорографии.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427" name="Google Shape;427;p35"/>
          <p:cNvPicPr preferRelativeResize="0"/>
          <p:nvPr/>
        </p:nvPicPr>
        <p:blipFill rotWithShape="1">
          <a:blip r:embed="rId3"/>
          <a:srcRect l="51519" t="13646" r="3732" b="12109"/>
          <a:stretch>
            <a:fillRect/>
          </a:stretch>
        </p:blipFill>
        <p:spPr>
          <a:xfrm>
            <a:off x="1337150" y="3156025"/>
            <a:ext cx="2255575" cy="15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 rotWithShape="1">
          <a:blip r:embed="rId3"/>
          <a:srcRect l="3955" t="12881" r="51295" b="12874"/>
          <a:stretch>
            <a:fillRect/>
          </a:stretch>
        </p:blipFill>
        <p:spPr>
          <a:xfrm>
            <a:off x="1337150" y="1573775"/>
            <a:ext cx="2255576" cy="15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>
            <a:spLocks noGrp="1"/>
          </p:cNvSpPr>
          <p:nvPr>
            <p:ph type="title" idx="4294967295"/>
          </p:nvPr>
        </p:nvSpPr>
        <p:spPr>
          <a:xfrm>
            <a:off x="417475" y="2748300"/>
            <a:ext cx="86688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0">
                <a:solidFill>
                  <a:schemeClr val="dk1"/>
                </a:solidFill>
              </a:rPr>
              <a:t>Порядок проведения  онкологических осмотров проводится в соответствии  с нормативными документами:</a:t>
            </a:r>
            <a:endParaRPr sz="16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0">
              <a:solidFill>
                <a:schemeClr val="dk1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US" sz="1620" b="0">
                <a:solidFill>
                  <a:srgbClr val="000000"/>
                </a:solidFill>
              </a:rPr>
              <a:t>Приказ МЗ  РФ от 19.02.2021 N 116н «Об утверждении  Порядка оказания медицинской помощи взрослому населению при онкологических заболеваниях»</a:t>
            </a:r>
            <a:endParaRPr sz="1620" b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0" b="0">
              <a:solidFill>
                <a:srgbClr val="000000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US" sz="1620" b="0">
                <a:solidFill>
                  <a:srgbClr val="000000"/>
                </a:solidFill>
              </a:rPr>
              <a:t>Приказ МЗ СО  от 15 марта 2022 года N 295 «О совершенствовании организации медицинской помощи по профилю "онкология" взрослому населению в медицинских организациях, подведомственных министерству здравоохранения Самарской области» </a:t>
            </a:r>
            <a:endParaRPr sz="1620" b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0" b="0">
              <a:solidFill>
                <a:srgbClr val="000000"/>
              </a:solidFill>
            </a:endParaRPr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●"/>
            </a:pPr>
            <a:r>
              <a:rPr lang="en-US" sz="1620" b="0">
                <a:solidFill>
                  <a:srgbClr val="000000"/>
                </a:solidFill>
              </a:rPr>
              <a:t>Приказ  Минздрава России от 02.10.2019 N 824н "Об утверждении Порядка организации оказания высокотехнологичной медицинской помощи с применением единой государственной информационной системы в сфере здравоохранения" </a:t>
            </a:r>
            <a:endParaRPr sz="1620" b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20">
              <a:solidFill>
                <a:schemeClr val="dk1"/>
              </a:solidFill>
            </a:endParaRPr>
          </a:p>
        </p:txBody>
      </p:sp>
      <p:cxnSp>
        <p:nvCxnSpPr>
          <p:cNvPr id="434" name="Google Shape;434;p36"/>
          <p:cNvCxnSpPr/>
          <p:nvPr/>
        </p:nvCxnSpPr>
        <p:spPr>
          <a:xfrm>
            <a:off x="4295550" y="3208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title"/>
          </p:nvPr>
        </p:nvSpPr>
        <p:spPr>
          <a:xfrm>
            <a:off x="3055400" y="214275"/>
            <a:ext cx="86790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Пациент</a:t>
            </a:r>
            <a:endParaRPr sz="3600"/>
          </a:p>
        </p:txBody>
      </p:sp>
      <p:sp>
        <p:nvSpPr>
          <p:cNvPr id="440" name="Google Shape;440;p37"/>
          <p:cNvSpPr txBox="1">
            <a:spLocks noGrp="1"/>
          </p:cNvSpPr>
          <p:nvPr>
            <p:ph type="body" idx="1"/>
          </p:nvPr>
        </p:nvSpPr>
        <p:spPr>
          <a:xfrm>
            <a:off x="961850" y="3062975"/>
            <a:ext cx="25611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ГБУЗ СОКОД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41" name="Google Shape;441;p37"/>
          <p:cNvSpPr txBox="1">
            <a:spLocks noGrp="1"/>
          </p:cNvSpPr>
          <p:nvPr>
            <p:ph type="body" idx="1"/>
          </p:nvPr>
        </p:nvSpPr>
        <p:spPr>
          <a:xfrm>
            <a:off x="2176625" y="1069775"/>
            <a:ext cx="38001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lang="en-US" sz="1700">
                <a:solidFill>
                  <a:srgbClr val="000000"/>
                </a:solidFill>
              </a:rPr>
              <a:t>фельдшер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lang="en-US" sz="1700">
                <a:solidFill>
                  <a:srgbClr val="000000"/>
                </a:solidFill>
              </a:rPr>
              <a:t>акушерка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lang="en-US" sz="1700">
                <a:solidFill>
                  <a:srgbClr val="000000"/>
                </a:solidFill>
              </a:rPr>
              <a:t>врачи-участковые, ВОП</a:t>
            </a:r>
            <a:endParaRPr sz="1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врач-онколог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42" name="Google Shape;442;p37"/>
          <p:cNvSpPr txBox="1">
            <a:spLocks noGrp="1"/>
          </p:cNvSpPr>
          <p:nvPr>
            <p:ph type="body" idx="1"/>
          </p:nvPr>
        </p:nvSpPr>
        <p:spPr>
          <a:xfrm>
            <a:off x="5480725" y="3062975"/>
            <a:ext cx="3216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ГБУЗ СО "ТГКБ N 5",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онкологическая служба 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43" name="Google Shape;443;p37"/>
          <p:cNvSpPr txBox="1"/>
          <p:nvPr/>
        </p:nvSpPr>
        <p:spPr>
          <a:xfrm>
            <a:off x="1073975" y="3872075"/>
            <a:ext cx="65595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Nunito"/>
                <a:ea typeface="Nunito"/>
                <a:cs typeface="Nunito"/>
                <a:sym typeface="Nunito"/>
              </a:rPr>
              <a:t>(хирургическое, лучевое, лекарственное лечение в стационарных условиях или в условиях дневного стационара)</a:t>
            </a:r>
            <a:endParaRPr sz="1100"/>
          </a:p>
        </p:txBody>
      </p:sp>
      <p:sp>
        <p:nvSpPr>
          <p:cNvPr id="444" name="Google Shape;444;p37"/>
          <p:cNvSpPr txBox="1"/>
          <p:nvPr/>
        </p:nvSpPr>
        <p:spPr>
          <a:xfrm>
            <a:off x="6412525" y="961400"/>
            <a:ext cx="27693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-"/>
            </a:pPr>
            <a:r>
              <a:rPr lang="en-US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 этап</a:t>
            </a:r>
            <a:endParaRPr sz="1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Nunito"/>
                <a:ea typeface="Nunito"/>
                <a:cs typeface="Nunito"/>
                <a:sym typeface="Nunito"/>
              </a:rPr>
              <a:t>дифференциальной и уточняющей диагностики</a:t>
            </a: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45" name="Google Shape;445;p37"/>
          <p:cNvCxnSpPr/>
          <p:nvPr/>
        </p:nvCxnSpPr>
        <p:spPr>
          <a:xfrm>
            <a:off x="4168200" y="837975"/>
            <a:ext cx="12000" cy="358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6" name="Google Shape;446;p37"/>
          <p:cNvCxnSpPr/>
          <p:nvPr/>
        </p:nvCxnSpPr>
        <p:spPr>
          <a:xfrm rot="10800000" flipH="1">
            <a:off x="5184425" y="1897500"/>
            <a:ext cx="1155900" cy="4623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7" name="Google Shape;447;p37"/>
          <p:cNvCxnSpPr/>
          <p:nvPr/>
        </p:nvCxnSpPr>
        <p:spPr>
          <a:xfrm>
            <a:off x="4173000" y="2085350"/>
            <a:ext cx="21900" cy="577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8" name="Google Shape;448;p37"/>
          <p:cNvCxnSpPr/>
          <p:nvPr/>
        </p:nvCxnSpPr>
        <p:spPr>
          <a:xfrm flipH="1">
            <a:off x="2114250" y="2843850"/>
            <a:ext cx="1090800" cy="231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9" name="Google Shape;449;p37"/>
          <p:cNvCxnSpPr/>
          <p:nvPr/>
        </p:nvCxnSpPr>
        <p:spPr>
          <a:xfrm>
            <a:off x="5059025" y="2832900"/>
            <a:ext cx="917700" cy="2529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8"/>
          <p:cNvSpPr txBox="1">
            <a:spLocks noGrp="1"/>
          </p:cNvSpPr>
          <p:nvPr>
            <p:ph type="title"/>
          </p:nvPr>
        </p:nvSpPr>
        <p:spPr>
          <a:xfrm>
            <a:off x="163550" y="1339350"/>
            <a:ext cx="36567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Спасибо </a:t>
            </a:r>
            <a:br>
              <a:rPr lang="en-US" sz="3400"/>
            </a:br>
            <a:r>
              <a:rPr lang="en-US" sz="3400"/>
              <a:t>за внимание!</a:t>
            </a:r>
            <a:endParaRPr sz="3400"/>
          </a:p>
        </p:txBody>
      </p:sp>
      <p:sp>
        <p:nvSpPr>
          <p:cNvPr id="455" name="Google Shape;455;p38"/>
          <p:cNvSpPr txBox="1">
            <a:spLocks noGrp="1"/>
          </p:cNvSpPr>
          <p:nvPr>
            <p:ph type="body" idx="1"/>
          </p:nvPr>
        </p:nvSpPr>
        <p:spPr>
          <a:xfrm>
            <a:off x="163550" y="2623850"/>
            <a:ext cx="36567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accent1"/>
                </a:solidFill>
              </a:rPr>
              <a:t>Контактная информация:</a:t>
            </a:r>
            <a:endParaRPr sz="19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Быкова Оксана Александровна</a:t>
            </a:r>
            <a:endParaRPr sz="19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тел.: +7(964)970-54-68</a:t>
            </a:r>
            <a:endParaRPr sz="19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e-mail: oks1981b@yandex.ru</a:t>
            </a:r>
            <a:endParaRPr sz="19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endParaRPr sz="1900"/>
          </a:p>
        </p:txBody>
      </p:sp>
      <p:pic>
        <p:nvPicPr>
          <p:cNvPr id="456" name="Google Shape;456;p38"/>
          <p:cNvPicPr preferRelativeResize="0"/>
          <p:nvPr/>
        </p:nvPicPr>
        <p:blipFill rotWithShape="1">
          <a:blip r:embed="rId3"/>
          <a:srcRect l="30396"/>
          <a:stretch>
            <a:fillRect/>
          </a:stretch>
        </p:blipFill>
        <p:spPr>
          <a:xfrm>
            <a:off x="3773825" y="0"/>
            <a:ext cx="53701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1103100" y="764650"/>
            <a:ext cx="42159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Онконастороженность</a:t>
            </a:r>
            <a:endParaRPr sz="2500"/>
          </a:p>
        </p:txBody>
      </p:sp>
      <p:sp>
        <p:nvSpPr>
          <p:cNvPr id="289" name="Google Shape;289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это готовность обратить внимание на </a:t>
            </a:r>
            <a:r>
              <a:rPr lang="en-US" sz="2000" b="1">
                <a:solidFill>
                  <a:srgbClr val="0000FF"/>
                </a:solidFill>
              </a:rPr>
              <a:t>первые признаки</a:t>
            </a:r>
            <a:r>
              <a:rPr lang="en-US" sz="2000">
                <a:solidFill>
                  <a:srgbClr val="000000"/>
                </a:solidFill>
              </a:rPr>
              <a:t> болезни и распознать рак на ранней стадии.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Онкоскрининг</a:t>
            </a:r>
            <a:r>
              <a:rPr lang="en-US" sz="2000">
                <a:solidFill>
                  <a:srgbClr val="000000"/>
                </a:solidFill>
              </a:rPr>
              <a:t> предполагает обнаружение предраковых и раковых заболеваний на самых ранних стадиях.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xfrm>
            <a:off x="1102775" y="6413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Первичная доврачебная медико-санитарная помощь</a:t>
            </a:r>
          </a:p>
        </p:txBody>
      </p:sp>
      <p:sp>
        <p:nvSpPr>
          <p:cNvPr id="295" name="Google Shape;295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Оказывается</a:t>
            </a:r>
            <a:r>
              <a:rPr lang="en-US" sz="2000">
                <a:solidFill>
                  <a:srgbClr val="000000"/>
                </a:solidFill>
              </a:rPr>
              <a:t>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фельдшером (акушеркой);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медицинскими работниками со средним медицинским образованием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Включает в себя: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4607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мероприятия по профилактике;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мероприятия по диагностике онкологических заболеваний;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проведение скрининга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260000" y="76462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Онкоскрининг</a:t>
            </a:r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3969025" y="857700"/>
            <a:ext cx="49266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это плановые исследования, не связанные с неблагоприятными симптомами и жалобами на плохое самочувствие. Это </a:t>
            </a:r>
            <a:r>
              <a:rPr lang="en-US" sz="2000" b="1">
                <a:solidFill>
                  <a:srgbClr val="0000FF"/>
                </a:solidFill>
              </a:rPr>
              <a:t>обследование здоровых людей</a:t>
            </a:r>
            <a:r>
              <a:rPr lang="en-US" sz="2000">
                <a:solidFill>
                  <a:srgbClr val="000000"/>
                </a:solidFill>
              </a:rPr>
              <a:t> на предмет выявления опухолевых заболеваний в начальной стадии развития.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 title="Chart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86138" y="416325"/>
            <a:ext cx="6971724" cy="43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/>
          <p:nvPr/>
        </p:nvSpPr>
        <p:spPr>
          <a:xfrm>
            <a:off x="6119900" y="3636300"/>
            <a:ext cx="95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10780</a:t>
            </a:r>
            <a:endParaRPr sz="2000" dirty="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4418450" y="3636300"/>
            <a:ext cx="109877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9864</a:t>
            </a:r>
            <a:endParaRPr sz="2000" dirty="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2777502" y="3921150"/>
            <a:ext cx="759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9617</a:t>
            </a:r>
            <a:endParaRPr sz="1500" dirty="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title" idx="4294967295"/>
          </p:nvPr>
        </p:nvSpPr>
        <p:spPr>
          <a:xfrm>
            <a:off x="773700" y="1420091"/>
            <a:ext cx="75966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20">
                <a:solidFill>
                  <a:schemeClr val="dk1"/>
                </a:solidFill>
              </a:rPr>
              <a:t>Последовательность проведения обследования</a:t>
            </a:r>
            <a:endParaRPr sz="3620">
              <a:solidFill>
                <a:schemeClr val="dk1"/>
              </a:solidFill>
            </a:endParaRPr>
          </a:p>
        </p:txBody>
      </p:sp>
      <p:cxnSp>
        <p:nvCxnSpPr>
          <p:cNvPr id="318" name="Google Shape;318;p19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1094650" y="500925"/>
            <a:ext cx="40521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Доврачебный опрос пациентов</a:t>
            </a:r>
          </a:p>
        </p:txBody>
      </p:sp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4839375" y="500925"/>
            <a:ext cx="4242000" cy="4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Опрос: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слабость;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утомляемость;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снижение аппетита;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наличие болевых ощущений в животе или поясничной области, в молочной железе;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наличие “ранок” во рту;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наличие увеличенных родинок;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US" sz="2000">
                <a:solidFill>
                  <a:srgbClr val="000000"/>
                </a:solidFill>
              </a:rPr>
              <a:t>наличие нарушения менструального цикла и т.п.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1338" y="1764900"/>
            <a:ext cx="3357376" cy="268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58100" y="353575"/>
            <a:ext cx="45111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Профилактический осмотр пациентов</a:t>
            </a:r>
          </a:p>
        </p:txBody>
      </p:sp>
      <p:sp>
        <p:nvSpPr>
          <p:cNvPr id="331" name="Google Shape;331;p21"/>
          <p:cNvSpPr txBox="1">
            <a:spLocks noGrp="1"/>
          </p:cNvSpPr>
          <p:nvPr>
            <p:ph type="subTitle" idx="1"/>
          </p:nvPr>
        </p:nvSpPr>
        <p:spPr>
          <a:xfrm>
            <a:off x="4769575" y="353575"/>
            <a:ext cx="4105200" cy="4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Осмотр женщин включает: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осмотр кожных покровов и видимых слизистых оболочек;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осмотр и пальпацию молочных желез;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осмотр и пальпацию области щитовидной железы;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осмотр и пальпацию живота, периферических лимфоузлов;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осмотр в зеркалах шейки матки и влагалища;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бимануальное обследование матки и придатков;</a:t>
            </a: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US" sz="2000">
                <a:solidFill>
                  <a:srgbClr val="000000"/>
                </a:solidFill>
              </a:rPr>
              <a:t>пальцевое обследование прямой кишки.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332" name="Google Shape;332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2825" y="1796475"/>
            <a:ext cx="3898026" cy="259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759</Words>
  <Application>Microsoft Office PowerPoint</Application>
  <PresentationFormat>Экран (16:9)</PresentationFormat>
  <Paragraphs>130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Roboto</vt:lpstr>
      <vt:lpstr>Maven Pro</vt:lpstr>
      <vt:lpstr>Arial</vt:lpstr>
      <vt:lpstr>Nunito</vt:lpstr>
      <vt:lpstr>Momentum</vt:lpstr>
      <vt:lpstr>Вопросы онконастороженности в сестринском процессе</vt:lpstr>
      <vt:lpstr>План: Онконастороженность и онкоскрининг Последовательность проведения обследования Порядок маршрутизации пациентов с онкологическими заболеваниями</vt:lpstr>
      <vt:lpstr>Онконастороженность</vt:lpstr>
      <vt:lpstr>Первичная доврачебная медико-санитарная помощь</vt:lpstr>
      <vt:lpstr>Онкоскрининг</vt:lpstr>
      <vt:lpstr>Презентация PowerPoint</vt:lpstr>
      <vt:lpstr>Последовательность проведения обследования</vt:lpstr>
      <vt:lpstr>Доврачебный опрос пациентов</vt:lpstr>
      <vt:lpstr>2. Профилактический осмотр пациентов</vt:lpstr>
      <vt:lpstr>2. Профилактический осмотр пациентов</vt:lpstr>
      <vt:lpstr>Виды осмотров</vt:lpstr>
      <vt:lpstr>Виды осмотров</vt:lpstr>
      <vt:lpstr>Виды осмотров</vt:lpstr>
      <vt:lpstr>Виды осмотров</vt:lpstr>
      <vt:lpstr>Виды осмотров</vt:lpstr>
      <vt:lpstr>Виды осмотров</vt:lpstr>
      <vt:lpstr>Виды осмотров</vt:lpstr>
      <vt:lpstr>Забор мазков  у женщин</vt:lpstr>
      <vt:lpstr>Последовательность проведения обследования</vt:lpstr>
      <vt:lpstr>Распределение новообразований</vt:lpstr>
      <vt:lpstr>Онкоскрининг мужского населения. Сызранский район </vt:lpstr>
      <vt:lpstr>Онкоскрининг женского населения. Сызранский район </vt:lpstr>
      <vt:lpstr>Темы для брошюр и бесед</vt:lpstr>
      <vt:lpstr>Порядок проведения  онкологических осмотров проводится в соответствии  с нормативными документами:  Приказ МЗ  РФ от 19.02.2021 N 116н «Об утверждении  Порядка оказания медицинской помощи взрослому населению при онкологических заболеваниях»  Приказ МЗ СО  от 15 марта 2022 года N 295 «О совершенствовании организации медицинской помощи по профилю "онкология" взрослому населению в медицинских организациях, подведомственных министерству здравоохранения Самарской области»   Приказ  Минздрава России от 02.10.2019 N 824н "Об утверждении Порядка организации оказания высокотехнологичной медицинской помощи с применением единой государственной информационной системы в сфере здравоохранения"     </vt:lpstr>
      <vt:lpstr>Пациент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онконастороженности в сестринском процессе</dc:title>
  <dc:creator/>
  <cp:lastModifiedBy>Работа</cp:lastModifiedBy>
  <cp:revision>4</cp:revision>
  <dcterms:created xsi:type="dcterms:W3CDTF">2023-11-22T16:56:00Z</dcterms:created>
  <dcterms:modified xsi:type="dcterms:W3CDTF">2023-11-23T07:27:01Z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943CB9232E4247398258BCA2CBDEDA43_13</vt:lpwstr>
  </property>
  <property fmtid="{D5CDD505-2E9C-101B-9397-08002B2CF9AE}" pid="3" name="KSOProductBuildVer">
    <vt:lpwstr>1049-12.2.0.13306</vt:lpwstr>
  </property>
</Properties>
</file>