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301" r:id="rId3"/>
    <p:sldId id="275" r:id="rId4"/>
    <p:sldId id="300" r:id="rId5"/>
    <p:sldId id="276" r:id="rId6"/>
    <p:sldId id="295" r:id="rId7"/>
    <p:sldId id="289" r:id="rId8"/>
    <p:sldId id="296" r:id="rId9"/>
    <p:sldId id="297" r:id="rId10"/>
    <p:sldId id="298" r:id="rId11"/>
    <p:sldId id="277" r:id="rId12"/>
    <p:sldId id="299" r:id="rId13"/>
    <p:sldId id="278" r:id="rId14"/>
    <p:sldId id="302" r:id="rId15"/>
    <p:sldId id="280" r:id="rId16"/>
    <p:sldId id="27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00"/>
    <a:srgbClr val="00CC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D17C-3630-9F40-8EA5-35437C991DD5}" type="datetimeFigureOut">
              <a:rPr lang="ru-RU" smtClean="0"/>
              <a:pPr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27B6-39DF-C242-AD6A-DEC41771D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999" y="317965"/>
            <a:ext cx="7598441" cy="356315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8080"/>
                </a:solidFill>
              </a:rPr>
              <a:t>Биологические плёнки как причина распространения ИСМП.</a:t>
            </a:r>
            <a:br>
              <a:rPr lang="ru-RU" sz="3200" b="1" dirty="0">
                <a:solidFill>
                  <a:srgbClr val="008080"/>
                </a:solidFill>
              </a:rPr>
            </a:br>
            <a:br>
              <a:rPr lang="ru-RU" sz="3200" b="1" dirty="0">
                <a:solidFill>
                  <a:srgbClr val="00808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Комплекс средств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«АВАНСЕПТ БИО</a:t>
            </a:r>
            <a:r>
              <a:rPr lang="en-US" sz="3200" b="1" dirty="0">
                <a:solidFill>
                  <a:srgbClr val="0070C0"/>
                </a:solidFill>
              </a:rPr>
              <a:t>FILM</a:t>
            </a:r>
            <a:r>
              <a:rPr lang="ru-RU" sz="3200" b="1" dirty="0">
                <a:solidFill>
                  <a:srgbClr val="0070C0"/>
                </a:solidFill>
              </a:rPr>
              <a:t>»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для диагностики и уничтожения биологических плёнок.</a:t>
            </a:r>
          </a:p>
        </p:txBody>
      </p:sp>
      <p:pic>
        <p:nvPicPr>
          <p:cNvPr id="11265" name="Picture 1" descr="C:\Users\Alexandra Komarova\Desktop\вита-пул_иду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854" y="4533894"/>
            <a:ext cx="1404047" cy="20061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51534" y="4915595"/>
            <a:ext cx="6144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Лектор: Ненашев Сергей Николаевич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Региональный менеджер по развитию бизнеса</a:t>
            </a:r>
          </a:p>
          <a:p>
            <a:r>
              <a:rPr lang="ru-RU" b="1" dirty="0">
                <a:solidFill>
                  <a:srgbClr val="002060"/>
                </a:solidFill>
              </a:rPr>
              <a:t>ООО «ВИТА-ПУЛ»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15A31-ACFC-57F7-6770-0E36F3C1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94" y="1117600"/>
            <a:ext cx="4570646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5904"/>
            <a:ext cx="10972800" cy="54457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Объекты, подлежащие контролю на предмет наличия биоплёнок</a:t>
            </a:r>
            <a:b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МР 4.2.0161-19 «Методы индикации биологических плёнок микроорганизмов на абиотических объектах»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420759"/>
              </p:ext>
            </p:extLst>
          </p:nvPr>
        </p:nvGraphicFramePr>
        <p:xfrm>
          <a:off x="619760" y="2209800"/>
          <a:ext cx="11165840" cy="448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0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8920"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Операционный блок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Перевязочные</a:t>
                      </a:r>
                      <a:r>
                        <a:rPr lang="ru-RU" sz="1600" baseline="0" dirty="0"/>
                        <a:t> и процедурные кабинеты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Хирургические</a:t>
                      </a:r>
                      <a:r>
                        <a:rPr lang="ru-RU" sz="1600" baseline="0" dirty="0"/>
                        <a:t>, послеоперационные  и палаты интенсивной терапии и реанимации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Стоматологические кабинеты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901">
                <a:tc>
                  <a:txBody>
                    <a:bodyPr/>
                    <a:lstStyle/>
                    <a:p>
                      <a:r>
                        <a:rPr lang="ru-RU" sz="1600" dirty="0"/>
                        <a:t>-инкубационная</a:t>
                      </a:r>
                      <a:r>
                        <a:rPr lang="ru-RU" sz="1600" baseline="0" dirty="0"/>
                        <a:t> трубка</a:t>
                      </a:r>
                    </a:p>
                    <a:p>
                      <a:r>
                        <a:rPr lang="ru-RU" sz="1600" baseline="0" dirty="0"/>
                        <a:t>-маска наркозного аппарата</a:t>
                      </a:r>
                    </a:p>
                    <a:p>
                      <a:r>
                        <a:rPr lang="ru-RU" sz="1600" baseline="0" dirty="0"/>
                        <a:t>-тройник наркозного аппарата</a:t>
                      </a:r>
                    </a:p>
                    <a:p>
                      <a:r>
                        <a:rPr lang="ru-RU" sz="1600" baseline="0" dirty="0"/>
                        <a:t>-гофрированная трубка</a:t>
                      </a:r>
                    </a:p>
                    <a:p>
                      <a:r>
                        <a:rPr lang="ru-RU" sz="1600" baseline="0" dirty="0"/>
                        <a:t>-ларингоскоп</a:t>
                      </a:r>
                    </a:p>
                    <a:p>
                      <a:r>
                        <a:rPr lang="ru-RU" sz="1600" baseline="0" dirty="0"/>
                        <a:t>-дыхательный мешок</a:t>
                      </a:r>
                    </a:p>
                    <a:p>
                      <a:r>
                        <a:rPr lang="ru-RU" sz="1600" baseline="0" dirty="0"/>
                        <a:t>-дыхательный мешок</a:t>
                      </a:r>
                    </a:p>
                    <a:p>
                      <a:r>
                        <a:rPr lang="ru-RU" sz="1600" baseline="0" dirty="0"/>
                        <a:t>-емкости и приспособления для мытья и обработки рук</a:t>
                      </a:r>
                    </a:p>
                    <a:p>
                      <a:r>
                        <a:rPr lang="ru-RU" sz="1600" baseline="0" dirty="0"/>
                        <a:t>-рабочие столы</a:t>
                      </a:r>
                    </a:p>
                    <a:p>
                      <a:r>
                        <a:rPr lang="ru-RU" sz="1600" baseline="0" dirty="0"/>
                        <a:t>-операционные столы</a:t>
                      </a:r>
                    </a:p>
                    <a:p>
                      <a:r>
                        <a:rPr lang="ru-RU" sz="1600" baseline="0" dirty="0"/>
                        <a:t>-клапан воздуха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-кушетка и приспособления для перевязок</a:t>
                      </a:r>
                    </a:p>
                    <a:p>
                      <a:r>
                        <a:rPr lang="ru-RU" sz="1600" dirty="0"/>
                        <a:t>-дозаторы</a:t>
                      </a:r>
                      <a:r>
                        <a:rPr lang="ru-RU" sz="1600" baseline="0" dirty="0"/>
                        <a:t> для мыла и КА</a:t>
                      </a:r>
                    </a:p>
                    <a:p>
                      <a:r>
                        <a:rPr lang="ru-RU" sz="1600" baseline="0" dirty="0"/>
                        <a:t>-внутренние и наружные поверхности оборудования для стерилизации</a:t>
                      </a:r>
                    </a:p>
                    <a:p>
                      <a:r>
                        <a:rPr lang="ru-RU" sz="1600" baseline="0" dirty="0"/>
                        <a:t>-эндоскопы</a:t>
                      </a:r>
                    </a:p>
                    <a:p>
                      <a:r>
                        <a:rPr lang="ru-RU" sz="1600" baseline="0" dirty="0"/>
                        <a:t>-внутренняя поверхность шкафов и холодильников для ЛС и </a:t>
                      </a:r>
                      <a:r>
                        <a:rPr lang="ru-RU" sz="1600" baseline="0" dirty="0" err="1"/>
                        <a:t>медизделий</a:t>
                      </a:r>
                      <a:endParaRPr lang="ru-RU" sz="1600" baseline="0" dirty="0"/>
                    </a:p>
                    <a:p>
                      <a:r>
                        <a:rPr lang="ru-RU" sz="1600" baseline="0" dirty="0"/>
                        <a:t>-</a:t>
                      </a:r>
                      <a:r>
                        <a:rPr lang="ru-RU" sz="1600" baseline="0" dirty="0" err="1"/>
                        <a:t>сантех</a:t>
                      </a:r>
                      <a:r>
                        <a:rPr lang="ru-RU" sz="1600" baseline="0" dirty="0"/>
                        <a:t> оборудование (сифоны, раковины смесители)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-дозаторы</a:t>
                      </a:r>
                      <a:r>
                        <a:rPr lang="ru-RU" sz="1600" baseline="0" dirty="0"/>
                        <a:t> для мыла и 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/>
                        <a:t>Кровати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dirty="0"/>
                        <a:t>набор реанимационной укладки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-внутренняя поверхность шкафов и холодильников для ЛС и </a:t>
                      </a:r>
                      <a:r>
                        <a:rPr lang="ru-RU" sz="1600" baseline="0" dirty="0" err="1"/>
                        <a:t>медизделий</a:t>
                      </a:r>
                      <a:endParaRPr lang="ru-RU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-МИ многократного использования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-</a:t>
                      </a:r>
                      <a:r>
                        <a:rPr lang="ru-RU" sz="1600" dirty="0" err="1"/>
                        <a:t>слюноотсосы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-</a:t>
                      </a:r>
                      <a:r>
                        <a:rPr lang="ru-RU" sz="1600" dirty="0" err="1"/>
                        <a:t>ретракторы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-роторасширители</a:t>
                      </a:r>
                    </a:p>
                    <a:p>
                      <a:r>
                        <a:rPr lang="ru-RU" sz="1600" dirty="0"/>
                        <a:t>-зеркала</a:t>
                      </a:r>
                    </a:p>
                    <a:p>
                      <a:r>
                        <a:rPr lang="ru-RU" sz="1600" dirty="0"/>
                        <a:t>-МИ в т.ч. Вращающиеся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347893" y="136457"/>
            <a:ext cx="934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Нормативно-правовая база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ru-RU" sz="36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https://files.stroyinf.ru/Data2/1/4293719/4293719414.files/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 bwMode="auto">
          <a:xfrm>
            <a:off x="585216" y="3169725"/>
            <a:ext cx="2726943" cy="35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212" y="802445"/>
            <a:ext cx="11951547" cy="2367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 algn="ctr">
              <a:buClr>
                <a:srgbClr val="0BD0D9"/>
              </a:buClr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СанПиН 3.3686- 21 «Санитарно-эпидемиологические требования по профилактике инфекционных болезней»</a:t>
            </a:r>
          </a:p>
          <a:p>
            <a:pPr marL="109538" indent="336550">
              <a:buClr>
                <a:srgbClr val="0BD0D9"/>
              </a:buClr>
            </a:pPr>
            <a:r>
              <a:rPr lang="ru-RU" sz="1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3221. Система водоснабжения, оборудование и инструментарий медицинской организации дополнительно дезинфицируется с помощью препаратов, обладающих способностью разрушать и предотвращать образование новых биопленок.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8" indent="336550">
              <a:buClr>
                <a:srgbClr val="0BD0D9"/>
              </a:buCl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3534. В связи с тем, что бактерии на абиотических поверхностях могут находиться в форме микробных ассоциаций – биологических пленок, дополнительно 1 раз в 6 месяцев и по эпидемиологическим показателям проводят процедуры индикации и разрушения (деструкции) матрикса биопленок с последующим выявлением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свободноживущих.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микроорганизмов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i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6640" y="3567078"/>
            <a:ext cx="8119872" cy="2779776"/>
          </a:xfrm>
          <a:prstGeom prst="round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Обнаружение мест локации бактериальной контаминации (индикация наличия: планктонной формы бактерий, биологических пленок и других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прокариотных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консорциумов) проводят в соответствии с требованиями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4.2.0161-19 «Методы индикации биологических плёнок микроорганизмов на абиотических объектах»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помощи визуального контроля 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каталазный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тест.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840992" y="200024"/>
            <a:ext cx="9838944" cy="94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Схема применения комплекса средств </a:t>
            </a:r>
          </a:p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на поверхностях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7552" y="1389888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1.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Обнаружение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C00000"/>
                </a:solidFill>
                <a:latin typeface="Arial Narrow" pitchFamily="34" charset="0"/>
              </a:rPr>
              <a:t>FILM PLUS</a:t>
            </a:r>
            <a:endParaRPr lang="ru-RU" alt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0224" y="2493264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00CC00"/>
                </a:solidFill>
                <a:latin typeface="Arial Narrow" pitchFamily="34" charset="0"/>
              </a:rPr>
              <a:t>2.   </a:t>
            </a:r>
            <a:r>
              <a:rPr lang="en-US" altLang="ru-RU" b="1" i="1" dirty="0">
                <a:solidFill>
                  <a:srgbClr val="00CC00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Индикация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00CC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CC00"/>
                </a:solidFill>
                <a:latin typeface="Arial Narrow" pitchFamily="34" charset="0"/>
              </a:rPr>
              <a:t>FILM TEST</a:t>
            </a:r>
            <a:endParaRPr lang="ru-RU" altLang="ru-RU" sz="2800" b="1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4608" y="3529584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ru-RU" altLang="ru-RU" sz="4000" b="1" i="1" dirty="0">
                <a:solidFill>
                  <a:srgbClr val="008080"/>
                </a:solidFill>
                <a:latin typeface="Arial Narrow" pitchFamily="34" charset="0"/>
              </a:rPr>
              <a:t>3</a:t>
            </a:r>
            <a:r>
              <a:rPr lang="en-US" altLang="ru-RU" sz="4000" b="1" i="1" dirty="0">
                <a:solidFill>
                  <a:srgbClr val="008080"/>
                </a:solidFill>
                <a:latin typeface="Arial Narrow" pitchFamily="34" charset="0"/>
              </a:rPr>
              <a:t>.</a:t>
            </a: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Деструкция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altLang="ru-RU" sz="2800" b="1" i="1" dirty="0">
                <a:solidFill>
                  <a:srgbClr val="00808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8080"/>
                </a:solidFill>
                <a:latin typeface="Arial Narrow" pitchFamily="34" charset="0"/>
              </a:rPr>
              <a:t>FILM ENZYM</a:t>
            </a:r>
            <a:endParaRPr lang="ru-RU" altLang="ru-RU" sz="2800" b="1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66800" y="4614672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4.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Дезинфекция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C00000"/>
                </a:solidFill>
                <a:latin typeface="Arial Narrow" pitchFamily="34" charset="0"/>
              </a:rPr>
              <a:t>FILM PLUS</a:t>
            </a:r>
            <a:endParaRPr lang="ru-RU" alt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91184" y="5687568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ru-RU" altLang="ru-RU" sz="4000" b="1" i="1" dirty="0">
                <a:solidFill>
                  <a:srgbClr val="00CC00"/>
                </a:solidFill>
                <a:latin typeface="Arial Narrow" pitchFamily="34" charset="0"/>
              </a:rPr>
              <a:t>5</a:t>
            </a:r>
            <a:r>
              <a:rPr lang="en-US" altLang="ru-RU" sz="4000" b="1" i="1" dirty="0">
                <a:solidFill>
                  <a:srgbClr val="00CC00"/>
                </a:solidFill>
                <a:latin typeface="Arial Narrow" pitchFamily="34" charset="0"/>
              </a:rPr>
              <a:t>.   </a:t>
            </a:r>
            <a:r>
              <a:rPr lang="en-US" altLang="ru-RU" b="1" i="1" dirty="0">
                <a:solidFill>
                  <a:srgbClr val="00CC00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Контроль  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00CC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CC00"/>
                </a:solidFill>
                <a:latin typeface="Arial Narrow" pitchFamily="34" charset="0"/>
              </a:rPr>
              <a:t>FILM TEST</a:t>
            </a:r>
            <a:endParaRPr lang="ru-RU" altLang="ru-RU" sz="2800" b="1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pic>
        <p:nvPicPr>
          <p:cNvPr id="27" name="Picture 1" descr="C:\Users\Alexandra Komarova\Desktop\вита-пул_иду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2919" y="4661910"/>
            <a:ext cx="1404047" cy="200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0E14B6-6D48-035E-B20D-DB9816E6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4" y="1234442"/>
            <a:ext cx="5172225" cy="554167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29920" y="284480"/>
            <a:ext cx="6106160" cy="9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Средство дезинфицирующее </a:t>
            </a:r>
          </a:p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PLUS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4663440" y="1389063"/>
            <a:ext cx="72753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8288" algn="just" eaLnBrk="1" hangingPunct="1"/>
            <a:r>
              <a:rPr lang="ru-RU" altLang="ru-RU" sz="2000" dirty="0">
                <a:cs typeface="Times New Roman" pitchFamily="18" charset="0"/>
              </a:rPr>
              <a:t>Состав: пероксид водорода, вспомогательные вещества и функциональные добавки</a:t>
            </a:r>
            <a:r>
              <a:rPr lang="en-US" altLang="ru-RU" sz="2000" dirty="0">
                <a:cs typeface="Times New Roman" pitchFamily="18" charset="0"/>
              </a:rPr>
              <a:t>: </a:t>
            </a:r>
            <a:r>
              <a:rPr lang="ru-RU" altLang="ru-RU" sz="2000" dirty="0">
                <a:cs typeface="Times New Roman" pitchFamily="18" charset="0"/>
              </a:rPr>
              <a:t>стабилизаторы, ПАВ.</a:t>
            </a:r>
          </a:p>
          <a:p>
            <a:pPr indent="268288" algn="just"/>
            <a:r>
              <a:rPr lang="ru-RU" altLang="ru-RU" sz="2000" dirty="0">
                <a:cs typeface="Times New Roman" pitchFamily="18" charset="0"/>
              </a:rPr>
              <a:t>рН 1% раствора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2,0 ± 1,0</a:t>
            </a:r>
          </a:p>
          <a:p>
            <a:pPr indent="268288" algn="just"/>
            <a:r>
              <a:rPr lang="ru-RU" altLang="ru-RU" sz="2000" dirty="0">
                <a:cs typeface="Times New Roman" pitchFamily="18" charset="0"/>
              </a:rPr>
              <a:t>Назначение: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cs typeface="Times New Roman" pitchFamily="18" charset="0"/>
              </a:rPr>
              <a:t>обнаружение мест локации бактериальных плёнок (</a:t>
            </a:r>
            <a:r>
              <a:rPr lang="ru-RU" altLang="ru-RU" sz="2000" dirty="0" err="1">
                <a:cs typeface="Times New Roman" pitchFamily="18" charset="0"/>
              </a:rPr>
              <a:t>каталазный</a:t>
            </a:r>
            <a:r>
              <a:rPr lang="ru-RU" altLang="ru-RU" sz="2000" dirty="0">
                <a:cs typeface="Times New Roman" pitchFamily="18" charset="0"/>
              </a:rPr>
              <a:t> тест)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cs typeface="Times New Roman" pitchFamily="18" charset="0"/>
              </a:rPr>
              <a:t> дезинфекция и мытьё поверхностей из различных материалов, в т.ч. </a:t>
            </a:r>
            <a:r>
              <a:rPr lang="ru-RU" altLang="ru-RU" sz="2000" dirty="0" err="1">
                <a:cs typeface="Times New Roman" pitchFamily="18" charset="0"/>
              </a:rPr>
              <a:t>контаминированными</a:t>
            </a:r>
            <a:r>
              <a:rPr lang="ru-RU" altLang="ru-RU" sz="2000" dirty="0">
                <a:cs typeface="Times New Roman" pitchFamily="18" charset="0"/>
              </a:rPr>
              <a:t> биологическими пленками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ru-RU" altLang="ru-RU" sz="2000" dirty="0"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дезинфекция медицинских изделий, в </a:t>
            </a:r>
            <a:r>
              <a:rPr lang="ru-RU" altLang="ru-RU" sz="2000" dirty="0">
                <a:cs typeface="Times New Roman" pitchFamily="18" charset="0"/>
              </a:rPr>
              <a:t>т.ч. </a:t>
            </a:r>
            <a:r>
              <a:rPr lang="ru-RU" altLang="ru-RU" sz="2000" dirty="0" err="1">
                <a:solidFill>
                  <a:srgbClr val="000000"/>
                </a:solidFill>
                <a:cs typeface="Times New Roman" pitchFamily="18" charset="0"/>
              </a:rPr>
              <a:t>контаминированных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 биологическими пленками, включая </a:t>
            </a:r>
            <a:r>
              <a:rPr lang="ru-RU" altLang="ru-RU" sz="2000" dirty="0">
                <a:cs typeface="Times New Roman" pitchFamily="18" charset="0"/>
              </a:rPr>
              <a:t>датчики диагностического оборудования,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эндоскопы и инструменты к ним;</a:t>
            </a:r>
            <a:endParaRPr lang="ru-RU" altLang="ru-RU" sz="2000" dirty="0">
              <a:cs typeface="Times New Roman" pitchFamily="18" charset="0"/>
            </a:endParaRPr>
          </a:p>
          <a:p>
            <a:pPr indent="268288" algn="just" eaLnBrk="1" hangingPunct="1"/>
            <a:endParaRPr lang="ru-RU" altLang="ru-RU" sz="2000" dirty="0">
              <a:cs typeface="Times New Roman" pitchFamily="18" charset="0"/>
            </a:endParaRPr>
          </a:p>
          <a:p>
            <a:pPr indent="268288" algn="just" eaLnBrk="1" hangingPunct="1"/>
            <a:endParaRPr lang="ru-RU" altLang="ru-RU" sz="2000" dirty="0">
              <a:cs typeface="Times New Roman" pitchFamily="18" charset="0"/>
            </a:endParaRP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4286993" y="2924175"/>
            <a:ext cx="7006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D902C-085C-E2D1-E25B-3ED6869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9280"/>
            <a:ext cx="10972800" cy="12090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8080"/>
                </a:solidFill>
              </a:rPr>
              <a:t>Спектр антимикробной активности</a:t>
            </a:r>
            <a:br>
              <a:rPr lang="ru-RU" sz="3600" dirty="0"/>
            </a:b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PLUS</a:t>
            </a:r>
            <a:br>
              <a:rPr lang="ru-RU" sz="44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C9C97D-559F-5136-F6A4-8E98DFFF7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72" y="1493520"/>
            <a:ext cx="10774570" cy="4551680"/>
          </a:xfrm>
        </p:spPr>
      </p:pic>
    </p:spTree>
    <p:extLst>
      <p:ext uri="{BB962C8B-B14F-4D97-AF65-F5344CB8AC3E}">
        <p14:creationId xmlns:p14="http://schemas.microsoft.com/office/powerpoint/2010/main" val="333197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04239" y="355943"/>
            <a:ext cx="5537201" cy="7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 TEST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3" name="Picture 1" descr="C:\Users\Alexandra Komarova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264" y="3429000"/>
            <a:ext cx="7690295" cy="2763808"/>
          </a:xfrm>
          <a:prstGeom prst="rect">
            <a:avLst/>
          </a:prstGeom>
          <a:noFill/>
        </p:spPr>
      </p:pic>
      <p:pic>
        <p:nvPicPr>
          <p:cNvPr id="3074" name="Picture 2" descr="C:\Users\Alexandra Komarov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9945" y="3169919"/>
            <a:ext cx="3441808" cy="3688081"/>
          </a:xfrm>
          <a:prstGeom prst="rect">
            <a:avLst/>
          </a:prstGeom>
          <a:noFill/>
        </p:spPr>
      </p:pic>
      <p:pic>
        <p:nvPicPr>
          <p:cNvPr id="10" name="Picture 2" descr="C:\Users\Alexandra Komarova\Desktop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2640" y="1292352"/>
            <a:ext cx="10572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indent="268288" algn="just"/>
            <a:r>
              <a:rPr lang="ru-RU" altLang="ru-RU" dirty="0">
                <a:cs typeface="Times New Roman" pitchFamily="18" charset="0"/>
              </a:rPr>
              <a:t>Средство предназначено:</a:t>
            </a:r>
          </a:p>
          <a:p>
            <a:pPr indent="268288" algn="just"/>
            <a:endParaRPr lang="ru-RU" altLang="ru-RU" dirty="0"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dirty="0">
                <a:cs typeface="Times New Roman" pitchFamily="18" charset="0"/>
              </a:rPr>
              <a:t>для обнаружения мест локации бактериальных плёнок </a:t>
            </a:r>
          </a:p>
          <a:p>
            <a:pPr indent="360363" algn="just"/>
            <a:r>
              <a:rPr lang="ru-RU" altLang="ru-RU" dirty="0">
                <a:cs typeface="Times New Roman" pitchFamily="18" charset="0"/>
              </a:rPr>
              <a:t>Извлечь зонд  из пробирки, протереть 1-2 см исследуемой поверхности и подождать 30 секунд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dirty="0">
                <a:cs typeface="Times New Roman" pitchFamily="18" charset="0"/>
              </a:rPr>
              <a:t> Экспресс-тест используется на поверхности до применения любого средства, либо после использования «АВАНСЕПТ БИО</a:t>
            </a:r>
            <a:r>
              <a:rPr lang="en-US" altLang="ru-RU" dirty="0">
                <a:cs typeface="Times New Roman" pitchFamily="18" charset="0"/>
              </a:rPr>
              <a:t>FILM PLUS</a:t>
            </a:r>
            <a:r>
              <a:rPr lang="ru-RU" altLang="ru-RU" dirty="0"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5ABE50-C9A1-C7DF-0F91-E1A64ADB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661"/>
            <a:ext cx="4925576" cy="5277402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658368" y="476250"/>
            <a:ext cx="512267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Enzym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500880" y="1282700"/>
            <a:ext cx="6929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8288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Состав: комплекс ферментов, разрушающих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экзополисахаридный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матрикс биологической плёнки: протеаза, липаза, амилаза,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маннаназа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вспомогательные вещества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433824" y="2317646"/>
            <a:ext cx="2694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1% раствора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6,0 ± 1,0.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4406394" y="2656200"/>
            <a:ext cx="65694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Назначение:</a:t>
            </a:r>
          </a:p>
          <a:p>
            <a:pPr indent="360363" algn="just"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60363" algn="just" eaLnBrk="1" hangingPunct="1"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разрушает матрикс биологических пленок на различных пористых и гладких поверхностях в помещениях МО и способствует активному проникновению действующих веществ</a:t>
            </a:r>
          </a:p>
          <a:p>
            <a:pPr indent="360363" algn="just" eaLnBrk="1" hangingPunct="1"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эффективно разрушает любые органические загрязнения: белки, углеводы, липиды, полисахариды на любых поверхностях, включая ИМН</a:t>
            </a:r>
          </a:p>
        </p:txBody>
      </p:sp>
      <p:pic>
        <p:nvPicPr>
          <p:cNvPr id="8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84311" y="617517"/>
            <a:ext cx="9701850" cy="3944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152" y="2090414"/>
            <a:ext cx="4212336" cy="20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26A511-B76C-422D-EF5B-DEA7AC327221}"/>
              </a:ext>
            </a:extLst>
          </p:cNvPr>
          <p:cNvSpPr/>
          <p:nvPr/>
        </p:nvSpPr>
        <p:spPr>
          <a:xfrm>
            <a:off x="518160" y="4594563"/>
            <a:ext cx="1167384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В</a:t>
            </a:r>
            <a:r>
              <a:rPr lang="ru-RU" dirty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</a:rPr>
              <a:t>се презентации этой конференции будут выложены на сайте </a:t>
            </a:r>
          </a:p>
          <a:p>
            <a:pPr algn="ctr"/>
            <a:r>
              <a:rPr lang="ru-RU" dirty="0">
                <a:solidFill>
                  <a:srgbClr val="111111"/>
                </a:solidFill>
                <a:effectLst/>
                <a:latin typeface="+mj-lt"/>
                <a:ea typeface="Times New Roman" panose="02020603050405020304" pitchFamily="18" charset="0"/>
              </a:rPr>
              <a:t>Самарской региональной общественной организации медицинских сестер в разделе Презентации.</a:t>
            </a:r>
          </a:p>
          <a:p>
            <a:pPr algn="ctr"/>
            <a:r>
              <a:rPr lang="ru-RU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Адрес сайта: </a:t>
            </a:r>
            <a:r>
              <a:rPr lang="en-US" sz="2400" dirty="0">
                <a:solidFill>
                  <a:srgbClr val="111111"/>
                </a:solidFill>
                <a:latin typeface="+mj-lt"/>
                <a:ea typeface="Times New Roman" panose="02020603050405020304" pitchFamily="18" charset="0"/>
              </a:rPr>
              <a:t>www.srooms.ru</a:t>
            </a:r>
            <a:endParaRPr lang="ru-RU" sz="2400" dirty="0">
              <a:effectLst/>
              <a:latin typeface="+mj-lt"/>
              <a:ea typeface="Times New Roman" panose="02020603050405020304" pitchFamily="18" charset="0"/>
            </a:endParaRPr>
          </a:p>
          <a:p>
            <a:pPr algn="ctr"/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Спикер: </a:t>
            </a:r>
            <a:r>
              <a:rPr lang="ru-RU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Ненашев Сергей Николаевич</a:t>
            </a:r>
          </a:p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+7-987-163-7000,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nenashevs@vitapool.ru</a:t>
            </a:r>
            <a:endParaRPr lang="ru-RU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0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3AF7-B1B1-50F6-E0EC-5F55B292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820400" cy="964882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FF0000"/>
                </a:solidFill>
                <a:effectLst/>
              </a:rPr>
              <a:t>Медицинская компания ВИТА-ПУЛ</a:t>
            </a:r>
            <a:br>
              <a:rPr lang="ru-RU" sz="3200" b="1" i="1" dirty="0">
                <a:solidFill>
                  <a:srgbClr val="FF0000"/>
                </a:solidFill>
                <a:effectLst/>
              </a:rPr>
            </a:br>
            <a:r>
              <a:rPr lang="ru-RU" sz="3200" b="1" i="1" dirty="0">
                <a:effectLst/>
              </a:rPr>
              <a:t>все для дезинфекции и стерилизации</a:t>
            </a:r>
            <a:br>
              <a:rPr lang="ru-RU" sz="3200" b="1" i="0" dirty="0">
                <a:effectLst/>
              </a:rPr>
            </a:br>
            <a:endParaRPr lang="ru-RU" sz="3200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8EF878-B414-2173-64EE-75391AFB4465}"/>
              </a:ext>
            </a:extLst>
          </p:cNvPr>
          <p:cNvSpPr/>
          <p:nvPr/>
        </p:nvSpPr>
        <p:spPr>
          <a:xfrm>
            <a:off x="4672476" y="6173327"/>
            <a:ext cx="269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www.vitapool.ru</a:t>
            </a:r>
            <a:endParaRPr lang="ru-RU" sz="2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7EACFBD-E7A1-CF07-1EB7-CBF8434B1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208" y="985520"/>
            <a:ext cx="9243592" cy="5187807"/>
          </a:xfrm>
        </p:spPr>
      </p:pic>
      <p:pic>
        <p:nvPicPr>
          <p:cNvPr id="11" name="Picture 1" descr="C:\Users\Alexandra Komarova\Desktop\вита-пул_идущая.jpg">
            <a:extLst>
              <a:ext uri="{FF2B5EF4-FFF2-40B4-BE49-F238E27FC236}">
                <a16:creationId xmlns:a16="http://schemas.microsoft.com/office/drawing/2014/main" id="{1BD873A7-7A7B-4744-E416-C0675EFB0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937" y="128544"/>
            <a:ext cx="600423" cy="857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90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137" y="2485136"/>
            <a:ext cx="6339840" cy="3791712"/>
          </a:xfrm>
        </p:spPr>
        <p:txBody>
          <a:bodyPr>
            <a:noAutofit/>
          </a:bodyPr>
          <a:lstStyle/>
          <a:p>
            <a:pPr algn="l"/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2400" b="1" dirty="0"/>
              <a:t>Биологические пленки</a:t>
            </a:r>
            <a:r>
              <a:rPr lang="ru-RU" sz="2400" dirty="0"/>
              <a:t> являются одним из патогенетических факторов формирования хронических инфекционных процессов.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 сегодняшний день достоверно установлена роль биоплёнок при большинстве случаев всех хронических и рецидивирующих инфекций.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 err="1"/>
              <a:t>Биоплёнки</a:t>
            </a:r>
            <a:r>
              <a:rPr lang="ru-RU" sz="2400" dirty="0"/>
              <a:t> являются причиной более 65% случаев инфекций, связанных с оказанием медицинской помощи </a:t>
            </a:r>
            <a:r>
              <a:rPr lang="ru-RU" sz="2400" b="1" dirty="0"/>
              <a:t>(ИСМП</a:t>
            </a:r>
            <a:r>
              <a:rPr lang="ru-RU" sz="2400" dirty="0"/>
              <a:t>).</a:t>
            </a:r>
            <a:br>
              <a:rPr lang="ru-RU" dirty="0">
                <a:solidFill>
                  <a:srgbClr val="00808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3200" b="1" dirty="0"/>
            </a:br>
            <a:br>
              <a:rPr lang="ru-RU" sz="3200" b="1" dirty="0">
                <a:solidFill>
                  <a:srgbClr val="339933"/>
                </a:solidFill>
              </a:rPr>
            </a:br>
            <a:endParaRPr lang="ru-RU" sz="3200" b="1" dirty="0">
              <a:solidFill>
                <a:srgbClr val="33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137" y="309014"/>
            <a:ext cx="10448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Биологическая пленка – причина возникновения и распространения ИСМП </a:t>
            </a:r>
            <a:endParaRPr lang="ru-RU" sz="36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Aleksandra\OneDrive\Рабочий стол\ae152be1-4921-4b0d-bbe3-85aa7b396146-1366x976.jpg"/>
          <p:cNvPicPr>
            <a:picLocks noChangeAspect="1" noChangeArrowheads="1"/>
          </p:cNvPicPr>
          <p:nvPr/>
        </p:nvPicPr>
        <p:blipFill>
          <a:blip r:embed="rId2"/>
          <a:srcRect r="22529"/>
          <a:stretch>
            <a:fillRect/>
          </a:stretch>
        </p:blipFill>
        <p:spPr bwMode="auto">
          <a:xfrm>
            <a:off x="7499192" y="1951893"/>
            <a:ext cx="3707888" cy="3490545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91" y="486165"/>
            <a:ext cx="8943278" cy="4353464"/>
          </a:xfrm>
        </p:spPr>
        <p:txBody>
          <a:bodyPr>
            <a:noAutofit/>
          </a:bodyPr>
          <a:lstStyle/>
          <a:p>
            <a:pPr algn="ctr"/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3200" b="1" dirty="0"/>
            </a:br>
            <a:br>
              <a:rPr lang="ru-RU" sz="3200" b="1" dirty="0">
                <a:solidFill>
                  <a:srgbClr val="339933"/>
                </a:solidFill>
              </a:rPr>
            </a:br>
            <a:endParaRPr lang="ru-RU" sz="3200" b="1" dirty="0">
              <a:solidFill>
                <a:srgbClr val="33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177" y="285873"/>
            <a:ext cx="10448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Биологическая пленка как форма существования бактериальных клеток</a:t>
            </a:r>
            <a:endParaRPr lang="ru-RU" sz="36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eksandra\OneDrive\Рабочий стол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" y="1728439"/>
            <a:ext cx="7019866" cy="4684598"/>
          </a:xfrm>
          <a:prstGeom prst="rect">
            <a:avLst/>
          </a:prstGeom>
          <a:noFill/>
        </p:spPr>
      </p:pic>
      <p:pic>
        <p:nvPicPr>
          <p:cNvPr id="1026" name="Picture 2" descr="C:\Users\Alexandra Komarova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579" y="1930401"/>
            <a:ext cx="4357781" cy="4135120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6006" y="371177"/>
            <a:ext cx="9889067" cy="4168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Внешний вид и строение биопленки</a:t>
            </a:r>
          </a:p>
        </p:txBody>
      </p:sp>
      <p:pic>
        <p:nvPicPr>
          <p:cNvPr id="17410" name="Содержимое 3" descr="Биоплека синегнойная пал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14" r="5550"/>
          <a:stretch>
            <a:fillRect/>
          </a:stretch>
        </p:blipFill>
        <p:spPr>
          <a:xfrm>
            <a:off x="1572080" y="1216026"/>
            <a:ext cx="4032249" cy="2284413"/>
          </a:xfrm>
          <a:ln w="28575">
            <a:solidFill>
              <a:srgbClr val="080070"/>
            </a:solidFill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-48683" y="3552826"/>
            <a:ext cx="50800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008080"/>
                </a:solidFill>
              </a:rPr>
              <a:t>                                                </a:t>
            </a:r>
            <a:r>
              <a:rPr lang="ru-RU" altLang="ru-RU" sz="1400" b="1" dirty="0" err="1">
                <a:solidFill>
                  <a:srgbClr val="008080"/>
                </a:solidFill>
              </a:rPr>
              <a:t>Биопленка</a:t>
            </a:r>
            <a:r>
              <a:rPr lang="ru-RU" altLang="ru-RU" sz="1400" b="1" dirty="0">
                <a:solidFill>
                  <a:srgbClr val="008080"/>
                </a:solidFill>
              </a:rPr>
              <a:t> </a:t>
            </a:r>
            <a:r>
              <a:rPr lang="en-US" altLang="ru-RU" sz="1400" b="1" dirty="0">
                <a:solidFill>
                  <a:srgbClr val="008080"/>
                </a:solidFill>
              </a:rPr>
              <a:t>Pseudomonas </a:t>
            </a:r>
            <a:r>
              <a:rPr lang="en-US" altLang="ru-RU" sz="1400" b="1" dirty="0" err="1">
                <a:solidFill>
                  <a:srgbClr val="008080"/>
                </a:solidFill>
              </a:rPr>
              <a:t>aeruginosa</a:t>
            </a:r>
            <a:endParaRPr lang="ru-RU" altLang="ru-RU" sz="1400" b="1" dirty="0">
              <a:solidFill>
                <a:srgbClr val="008080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27051" y="6289289"/>
            <a:ext cx="5339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</a:rPr>
              <a:t>               </a:t>
            </a:r>
            <a:r>
              <a:rPr lang="ru-RU" altLang="ru-RU" sz="1400" b="1" dirty="0" err="1">
                <a:solidFill>
                  <a:srgbClr val="008080"/>
                </a:solidFill>
              </a:rPr>
              <a:t>Биопленка</a:t>
            </a:r>
            <a:r>
              <a:rPr lang="ru-RU" altLang="ru-RU" sz="1400" b="1" dirty="0">
                <a:solidFill>
                  <a:srgbClr val="008080"/>
                </a:solidFill>
              </a:rPr>
              <a:t> </a:t>
            </a:r>
            <a:r>
              <a:rPr lang="en-US" altLang="ru-RU" sz="1400" b="1" dirty="0">
                <a:solidFill>
                  <a:srgbClr val="008080"/>
                </a:solidFill>
              </a:rPr>
              <a:t>Escherichia coli</a:t>
            </a:r>
            <a:endParaRPr lang="ru-RU" altLang="ru-RU" sz="1400" b="1" dirty="0">
              <a:solidFill>
                <a:srgbClr val="008080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33" y="3862760"/>
            <a:ext cx="4048382" cy="2439987"/>
          </a:xfrm>
          <a:prstGeom prst="rect">
            <a:avLst/>
          </a:prstGeom>
          <a:noFill/>
          <a:ln w="28575">
            <a:solidFill>
              <a:srgbClr val="080070"/>
            </a:solidFill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40" y="1177678"/>
            <a:ext cx="53086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экзополисахаридного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матрикса биологической пленки</a:t>
            </a:r>
            <a:endParaRPr lang="ru-RU" dirty="0"/>
          </a:p>
        </p:txBody>
      </p:sp>
      <p:pic>
        <p:nvPicPr>
          <p:cNvPr id="33794" name="Picture 2" descr="C:\Users\Alexandra Komarova\Desktop\Untitled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8256" y="2704171"/>
            <a:ext cx="6772857" cy="3782870"/>
          </a:xfrm>
          <a:prstGeom prst="rect">
            <a:avLst/>
          </a:prstGeom>
          <a:noFill/>
        </p:spPr>
      </p:pic>
      <p:pic>
        <p:nvPicPr>
          <p:cNvPr id="5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8010" y="2974705"/>
            <a:ext cx="8017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     Защитная                  Каркасная              Среда жизнеобеспечения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1661746"/>
            <a:ext cx="1024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Экзополисахаридный</a:t>
            </a:r>
            <a:r>
              <a:rPr lang="ru-RU" dirty="0"/>
              <a:t> матрикс объединяет микробные клетки в единую систему и выполняет структурообразующую функцию - каркас  </a:t>
            </a:r>
            <a:r>
              <a:rPr lang="ru-RU" dirty="0" err="1"/>
              <a:t>биоплёнки</a:t>
            </a:r>
            <a:r>
              <a:rPr lang="ru-RU" dirty="0"/>
              <a:t>, защищает </a:t>
            </a:r>
            <a:r>
              <a:rPr lang="ru-RU" dirty="0" err="1"/>
              <a:t>биопленку</a:t>
            </a:r>
            <a:r>
              <a:rPr lang="ru-RU" dirty="0"/>
              <a:t> от термических и химических воздействий, в том числе </a:t>
            </a:r>
            <a:r>
              <a:rPr lang="ru-RU" dirty="0" err="1"/>
              <a:t>дезинфектантов</a:t>
            </a:r>
            <a:r>
              <a:rPr lang="ru-RU" dirty="0"/>
              <a:t>, и является средой для межклеточного взаимодействия между микроорганизмами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Стадии развития биологической пленки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exandra Komarova\Desktop\Biofi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27638"/>
            <a:ext cx="992651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Устойчивость биологических пленок к дезинфицирующим средствам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Не эффективны в отношении зрелых </a:t>
            </a:r>
            <a:r>
              <a:rPr lang="ru-RU" b="1" dirty="0" err="1"/>
              <a:t>биоплёнок</a:t>
            </a:r>
            <a:r>
              <a:rPr lang="ru-RU" b="1" dirty="0"/>
              <a:t>:</a:t>
            </a:r>
          </a:p>
          <a:p>
            <a:pPr>
              <a:buNone/>
            </a:pPr>
            <a:endParaRPr lang="ru-RU" b="1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  КПАВ (ЧАС)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</a:t>
            </a:r>
            <a:r>
              <a:rPr lang="ru-RU" dirty="0" err="1"/>
              <a:t>Хлорактивные</a:t>
            </a:r>
            <a:r>
              <a:rPr lang="ru-RU" dirty="0"/>
              <a:t> соединения (гипохлорит натрия, ДХЦК)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Альдегиды (</a:t>
            </a:r>
            <a:r>
              <a:rPr lang="ru-RU" dirty="0" err="1"/>
              <a:t>глутаровый</a:t>
            </a:r>
            <a:r>
              <a:rPr lang="ru-RU" dirty="0"/>
              <a:t> альдегид, </a:t>
            </a:r>
            <a:r>
              <a:rPr lang="ru-RU" dirty="0" err="1"/>
              <a:t>глиоксаль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Спирты  </a:t>
            </a:r>
          </a:p>
        </p:txBody>
      </p:sp>
      <p:pic>
        <p:nvPicPr>
          <p:cNvPr id="31746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борьбы с </a:t>
            </a:r>
            <a:r>
              <a:rPr lang="ru-RU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биоплёнками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поверхностях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796987"/>
          </a:xfrm>
        </p:spPr>
        <p:txBody>
          <a:bodyPr/>
          <a:lstStyle/>
          <a:p>
            <a:pPr>
              <a:buNone/>
            </a:pPr>
            <a:endParaRPr lang="ru-RU" b="1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Профилактика образования </a:t>
            </a:r>
            <a:r>
              <a:rPr lang="ru-RU" sz="2400" dirty="0" err="1"/>
              <a:t>биоплёнок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Ротация дезинфицирующих средств (п.3577 СанПиН 3.3686-21)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Идентификация биоплёнок (п.3534 СанПиН 3.3686-21)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Использование физических способов дезинфекции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Применение средств, разрушающих </a:t>
            </a:r>
            <a:r>
              <a:rPr lang="ru-RU" sz="2400" dirty="0" err="1"/>
              <a:t>экзополисахаридный</a:t>
            </a:r>
            <a:r>
              <a:rPr lang="ru-RU" sz="2400" dirty="0"/>
              <a:t> матрикс биоплёнки и обеспечивающие доступ ДВ к клеткам (п.3221 СанПиН 3.3686-21)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endParaRPr lang="ru-RU" sz="2400" dirty="0"/>
          </a:p>
        </p:txBody>
      </p:sp>
      <p:pic>
        <p:nvPicPr>
          <p:cNvPr id="32770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3929</TotalTime>
  <Words>896</Words>
  <Application>Microsoft Office PowerPoint</Application>
  <PresentationFormat>Широкоэкранный</PresentationFormat>
  <Paragraphs>107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Courier New</vt:lpstr>
      <vt:lpstr>Times New Roman</vt:lpstr>
      <vt:lpstr>Wingdings</vt:lpstr>
      <vt:lpstr>Тема Office</vt:lpstr>
      <vt:lpstr>Биологические плёнки как причина распространения ИСМП.  Комплекс средств  «АВАНСЕПТ БИОFILM» для диагностики и уничтожения биологических плёнок.</vt:lpstr>
      <vt:lpstr>Медицинская компания ВИТА-ПУЛ все для дезинфекции и стерилизации </vt:lpstr>
      <vt:lpstr>  Биологические пленки являются одним из патогенетических факторов формирования хронических инфекционных процессов.  На сегодняшний день достоверно установлена роль биоплёнок при большинстве случаев всех хронических и рецидивирующих инфекций.  Биоплёнки являются причиной более 65% случаев инфекций, связанных с оказанием медицинской помощи (ИСМП).     </vt:lpstr>
      <vt:lpstr>      </vt:lpstr>
      <vt:lpstr>Внешний вид и строение биопленки</vt:lpstr>
      <vt:lpstr>Функции экзополисахаридного матрикса биологической пленки</vt:lpstr>
      <vt:lpstr>Стадии развития биологической пленки</vt:lpstr>
      <vt:lpstr>Устойчивость биологических пленок к дезинфицирующим средствам</vt:lpstr>
      <vt:lpstr>Основные принципы борьбы с биоплёнками на поверхностях</vt:lpstr>
      <vt:lpstr>Объекты, подлежащие контролю на предмет наличия биоплёнок  МР 4.2.0161-19 «Методы индикации биологических плёнок микроорганизмов на абиотических объектах»</vt:lpstr>
      <vt:lpstr>Презентация PowerPoint</vt:lpstr>
      <vt:lpstr>Презентация PowerPoint</vt:lpstr>
      <vt:lpstr>Презентация PowerPoint</vt:lpstr>
      <vt:lpstr>Спектр антимикробной активности АВАНСЕПТ БИОFILM PLUS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дезинфицирующим средствам в рамках обеспечения санитарно-эпидемиологического контроля в учебных организациях</dc:title>
  <dc:creator>Vladimir</dc:creator>
  <cp:lastModifiedBy>Сергей Ненашев</cp:lastModifiedBy>
  <cp:revision>147</cp:revision>
  <dcterms:created xsi:type="dcterms:W3CDTF">2020-09-02T13:18:41Z</dcterms:created>
  <dcterms:modified xsi:type="dcterms:W3CDTF">2024-02-15T04:14:09Z</dcterms:modified>
</cp:coreProperties>
</file>