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290" r:id="rId2"/>
    <p:sldId id="272" r:id="rId3"/>
    <p:sldId id="259" r:id="rId4"/>
    <p:sldId id="339" r:id="rId5"/>
    <p:sldId id="292" r:id="rId6"/>
    <p:sldId id="337" r:id="rId7"/>
    <p:sldId id="338" r:id="rId8"/>
    <p:sldId id="341" r:id="rId9"/>
    <p:sldId id="302" r:id="rId10"/>
    <p:sldId id="343" r:id="rId11"/>
    <p:sldId id="344" r:id="rId12"/>
    <p:sldId id="340" r:id="rId13"/>
    <p:sldId id="347" r:id="rId14"/>
    <p:sldId id="346" r:id="rId15"/>
    <p:sldId id="348" r:id="rId16"/>
    <p:sldId id="291" r:id="rId17"/>
    <p:sldId id="349" r:id="rId18"/>
    <p:sldId id="350" r:id="rId19"/>
    <p:sldId id="351" r:id="rId20"/>
    <p:sldId id="352" r:id="rId21"/>
    <p:sldId id="353" r:id="rId22"/>
    <p:sldId id="354" r:id="rId23"/>
    <p:sldId id="356" r:id="rId24"/>
    <p:sldId id="357" r:id="rId25"/>
    <p:sldId id="358" r:id="rId26"/>
    <p:sldId id="359" r:id="rId27"/>
    <p:sldId id="360" r:id="rId28"/>
    <p:sldId id="361" r:id="rId29"/>
    <p:sldId id="362" r:id="rId30"/>
    <p:sldId id="363" r:id="rId31"/>
    <p:sldId id="364" r:id="rId32"/>
    <p:sldId id="365" r:id="rId33"/>
    <p:sldId id="366" r:id="rId34"/>
    <p:sldId id="367" r:id="rId35"/>
    <p:sldId id="369" r:id="rId36"/>
    <p:sldId id="370" r:id="rId37"/>
    <p:sldId id="371" r:id="rId38"/>
    <p:sldId id="372" r:id="rId39"/>
    <p:sldId id="373" r:id="rId40"/>
    <p:sldId id="374" r:id="rId41"/>
    <p:sldId id="375" r:id="rId42"/>
    <p:sldId id="376" r:id="rId43"/>
    <p:sldId id="377" r:id="rId44"/>
    <p:sldId id="378" r:id="rId45"/>
    <p:sldId id="379" r:id="rId46"/>
    <p:sldId id="380" r:id="rId47"/>
    <p:sldId id="381" r:id="rId48"/>
    <p:sldId id="345" r:id="rId49"/>
    <p:sldId id="293" r:id="rId50"/>
    <p:sldId id="382" r:id="rId51"/>
    <p:sldId id="285" r:id="rId5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7">
          <p15:clr>
            <a:srgbClr val="A4A3A4"/>
          </p15:clr>
        </p15:guide>
        <p15:guide id="2" orient="horz" pos="1620">
          <p15:clr>
            <a:srgbClr val="A4A3A4"/>
          </p15:clr>
        </p15:guide>
        <p15:guide id="3" pos="5504">
          <p15:clr>
            <a:srgbClr val="A4A3A4"/>
          </p15:clr>
        </p15:guide>
        <p15:guide id="4" pos="2880">
          <p15:clr>
            <a:srgbClr val="A4A3A4"/>
          </p15:clr>
        </p15:guide>
        <p15:guide id="5" pos="1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39"/>
    <a:srgbClr val="0D62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74" autoAdjust="0"/>
  </p:normalViewPr>
  <p:slideViewPr>
    <p:cSldViewPr snapToGrid="0" snapToObjects="1" showGuides="1">
      <p:cViewPr varScale="1">
        <p:scale>
          <a:sx n="78" d="100"/>
          <a:sy n="78" d="100"/>
        </p:scale>
        <p:origin x="940" y="52"/>
      </p:cViewPr>
      <p:guideLst>
        <p:guide orient="horz" pos="257"/>
        <p:guide orient="horz" pos="1620"/>
        <p:guide pos="5504"/>
        <p:guide pos="2880"/>
        <p:guide pos="1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59DEEC-DE7E-CD44-AF7C-218B86874FF2}" type="datetimeFigureOut">
              <a:rPr lang="en-US" smtClean="0"/>
              <a:t>2/21/2024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5FB765-8FD2-684F-9F48-543BB2C45950}" type="slidenum">
              <a:rPr lang="en-US" smtClean="0"/>
              <a:t>‹#›</a:t>
            </a:fld>
            <a:endParaRPr lang="en-US"/>
          </a:p>
        </p:txBody>
      </p:sp>
    </p:spTree>
    <p:extLst>
      <p:ext uri="{BB962C8B-B14F-4D97-AF65-F5344CB8AC3E}">
        <p14:creationId xmlns:p14="http://schemas.microsoft.com/office/powerpoint/2010/main" val="57917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F89BAF-6959-3046-B943-FEE51985CEF9}" type="datetimeFigureOut">
              <a:rPr lang="en-US" smtClean="0"/>
              <a:t>2/21/2024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19760D-F85B-C647-ABC5-35EE68EC79C0}" type="slidenum">
              <a:rPr lang="en-US" smtClean="0"/>
              <a:t>‹#›</a:t>
            </a:fld>
            <a:endParaRPr lang="en-US"/>
          </a:p>
        </p:txBody>
      </p:sp>
    </p:spTree>
    <p:extLst>
      <p:ext uri="{BB962C8B-B14F-4D97-AF65-F5344CB8AC3E}">
        <p14:creationId xmlns:p14="http://schemas.microsoft.com/office/powerpoint/2010/main" val="35506054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19760D-F85B-C647-ABC5-35EE68EC79C0}" type="slidenum">
              <a:rPr lang="en-US" smtClean="0"/>
              <a:t>1</a:t>
            </a:fld>
            <a:endParaRPr lang="en-US"/>
          </a:p>
        </p:txBody>
      </p:sp>
    </p:spTree>
    <p:extLst>
      <p:ext uri="{BB962C8B-B14F-4D97-AF65-F5344CB8AC3E}">
        <p14:creationId xmlns:p14="http://schemas.microsoft.com/office/powerpoint/2010/main" val="97093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10</a:t>
            </a:fld>
            <a:endParaRPr lang="en-US"/>
          </a:p>
        </p:txBody>
      </p:sp>
    </p:spTree>
    <p:extLst>
      <p:ext uri="{BB962C8B-B14F-4D97-AF65-F5344CB8AC3E}">
        <p14:creationId xmlns:p14="http://schemas.microsoft.com/office/powerpoint/2010/main" val="1888867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11</a:t>
            </a:fld>
            <a:endParaRPr lang="en-US"/>
          </a:p>
        </p:txBody>
      </p:sp>
    </p:spTree>
    <p:extLst>
      <p:ext uri="{BB962C8B-B14F-4D97-AF65-F5344CB8AC3E}">
        <p14:creationId xmlns:p14="http://schemas.microsoft.com/office/powerpoint/2010/main" val="47555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12</a:t>
            </a:fld>
            <a:endParaRPr lang="en-US"/>
          </a:p>
        </p:txBody>
      </p:sp>
    </p:spTree>
    <p:extLst>
      <p:ext uri="{BB962C8B-B14F-4D97-AF65-F5344CB8AC3E}">
        <p14:creationId xmlns:p14="http://schemas.microsoft.com/office/powerpoint/2010/main" val="573391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13</a:t>
            </a:fld>
            <a:endParaRPr lang="en-US"/>
          </a:p>
        </p:txBody>
      </p:sp>
    </p:spTree>
    <p:extLst>
      <p:ext uri="{BB962C8B-B14F-4D97-AF65-F5344CB8AC3E}">
        <p14:creationId xmlns:p14="http://schemas.microsoft.com/office/powerpoint/2010/main" val="3275558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14</a:t>
            </a:fld>
            <a:endParaRPr lang="en-US"/>
          </a:p>
        </p:txBody>
      </p:sp>
    </p:spTree>
    <p:extLst>
      <p:ext uri="{BB962C8B-B14F-4D97-AF65-F5344CB8AC3E}">
        <p14:creationId xmlns:p14="http://schemas.microsoft.com/office/powerpoint/2010/main" val="4098122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15</a:t>
            </a:fld>
            <a:endParaRPr lang="en-US"/>
          </a:p>
        </p:txBody>
      </p:sp>
    </p:spTree>
    <p:extLst>
      <p:ext uri="{BB962C8B-B14F-4D97-AF65-F5344CB8AC3E}">
        <p14:creationId xmlns:p14="http://schemas.microsoft.com/office/powerpoint/2010/main" val="2462777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16</a:t>
            </a:fld>
            <a:endParaRPr lang="en-US"/>
          </a:p>
        </p:txBody>
      </p:sp>
    </p:spTree>
    <p:extLst>
      <p:ext uri="{BB962C8B-B14F-4D97-AF65-F5344CB8AC3E}">
        <p14:creationId xmlns:p14="http://schemas.microsoft.com/office/powerpoint/2010/main" val="3778234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17</a:t>
            </a:fld>
            <a:endParaRPr lang="en-US"/>
          </a:p>
        </p:txBody>
      </p:sp>
    </p:spTree>
    <p:extLst>
      <p:ext uri="{BB962C8B-B14F-4D97-AF65-F5344CB8AC3E}">
        <p14:creationId xmlns:p14="http://schemas.microsoft.com/office/powerpoint/2010/main" val="2772405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18</a:t>
            </a:fld>
            <a:endParaRPr lang="en-US"/>
          </a:p>
        </p:txBody>
      </p:sp>
    </p:spTree>
    <p:extLst>
      <p:ext uri="{BB962C8B-B14F-4D97-AF65-F5344CB8AC3E}">
        <p14:creationId xmlns:p14="http://schemas.microsoft.com/office/powerpoint/2010/main" val="937841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19</a:t>
            </a:fld>
            <a:endParaRPr lang="en-US"/>
          </a:p>
        </p:txBody>
      </p:sp>
    </p:spTree>
    <p:extLst>
      <p:ext uri="{BB962C8B-B14F-4D97-AF65-F5344CB8AC3E}">
        <p14:creationId xmlns:p14="http://schemas.microsoft.com/office/powerpoint/2010/main" val="97458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2</a:t>
            </a:fld>
            <a:endParaRPr lang="en-US"/>
          </a:p>
        </p:txBody>
      </p:sp>
    </p:spTree>
    <p:extLst>
      <p:ext uri="{BB962C8B-B14F-4D97-AF65-F5344CB8AC3E}">
        <p14:creationId xmlns:p14="http://schemas.microsoft.com/office/powerpoint/2010/main" val="373110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20</a:t>
            </a:fld>
            <a:endParaRPr lang="en-US"/>
          </a:p>
        </p:txBody>
      </p:sp>
    </p:spTree>
    <p:extLst>
      <p:ext uri="{BB962C8B-B14F-4D97-AF65-F5344CB8AC3E}">
        <p14:creationId xmlns:p14="http://schemas.microsoft.com/office/powerpoint/2010/main" val="2513545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21</a:t>
            </a:fld>
            <a:endParaRPr lang="en-US"/>
          </a:p>
        </p:txBody>
      </p:sp>
    </p:spTree>
    <p:extLst>
      <p:ext uri="{BB962C8B-B14F-4D97-AF65-F5344CB8AC3E}">
        <p14:creationId xmlns:p14="http://schemas.microsoft.com/office/powerpoint/2010/main" val="2462767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22</a:t>
            </a:fld>
            <a:endParaRPr lang="en-US"/>
          </a:p>
        </p:txBody>
      </p:sp>
    </p:spTree>
    <p:extLst>
      <p:ext uri="{BB962C8B-B14F-4D97-AF65-F5344CB8AC3E}">
        <p14:creationId xmlns:p14="http://schemas.microsoft.com/office/powerpoint/2010/main" val="3110476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23</a:t>
            </a:fld>
            <a:endParaRPr lang="en-US"/>
          </a:p>
        </p:txBody>
      </p:sp>
    </p:spTree>
    <p:extLst>
      <p:ext uri="{BB962C8B-B14F-4D97-AF65-F5344CB8AC3E}">
        <p14:creationId xmlns:p14="http://schemas.microsoft.com/office/powerpoint/2010/main" val="3392506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24</a:t>
            </a:fld>
            <a:endParaRPr lang="en-US"/>
          </a:p>
        </p:txBody>
      </p:sp>
    </p:spTree>
    <p:extLst>
      <p:ext uri="{BB962C8B-B14F-4D97-AF65-F5344CB8AC3E}">
        <p14:creationId xmlns:p14="http://schemas.microsoft.com/office/powerpoint/2010/main" val="3549243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25</a:t>
            </a:fld>
            <a:endParaRPr lang="en-US"/>
          </a:p>
        </p:txBody>
      </p:sp>
    </p:spTree>
    <p:extLst>
      <p:ext uri="{BB962C8B-B14F-4D97-AF65-F5344CB8AC3E}">
        <p14:creationId xmlns:p14="http://schemas.microsoft.com/office/powerpoint/2010/main" val="2788234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26</a:t>
            </a:fld>
            <a:endParaRPr lang="en-US"/>
          </a:p>
        </p:txBody>
      </p:sp>
    </p:spTree>
    <p:extLst>
      <p:ext uri="{BB962C8B-B14F-4D97-AF65-F5344CB8AC3E}">
        <p14:creationId xmlns:p14="http://schemas.microsoft.com/office/powerpoint/2010/main" val="127558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27</a:t>
            </a:fld>
            <a:endParaRPr lang="en-US"/>
          </a:p>
        </p:txBody>
      </p:sp>
    </p:spTree>
    <p:extLst>
      <p:ext uri="{BB962C8B-B14F-4D97-AF65-F5344CB8AC3E}">
        <p14:creationId xmlns:p14="http://schemas.microsoft.com/office/powerpoint/2010/main" val="2740193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28</a:t>
            </a:fld>
            <a:endParaRPr lang="en-US"/>
          </a:p>
        </p:txBody>
      </p:sp>
    </p:spTree>
    <p:extLst>
      <p:ext uri="{BB962C8B-B14F-4D97-AF65-F5344CB8AC3E}">
        <p14:creationId xmlns:p14="http://schemas.microsoft.com/office/powerpoint/2010/main" val="1078822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29</a:t>
            </a:fld>
            <a:endParaRPr lang="en-US"/>
          </a:p>
        </p:txBody>
      </p:sp>
    </p:spTree>
    <p:extLst>
      <p:ext uri="{BB962C8B-B14F-4D97-AF65-F5344CB8AC3E}">
        <p14:creationId xmlns:p14="http://schemas.microsoft.com/office/powerpoint/2010/main" val="1355975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3</a:t>
            </a:fld>
            <a:endParaRPr lang="en-US"/>
          </a:p>
        </p:txBody>
      </p:sp>
    </p:spTree>
    <p:extLst>
      <p:ext uri="{BB962C8B-B14F-4D97-AF65-F5344CB8AC3E}">
        <p14:creationId xmlns:p14="http://schemas.microsoft.com/office/powerpoint/2010/main" val="373110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30</a:t>
            </a:fld>
            <a:endParaRPr lang="en-US"/>
          </a:p>
        </p:txBody>
      </p:sp>
    </p:spTree>
    <p:extLst>
      <p:ext uri="{BB962C8B-B14F-4D97-AF65-F5344CB8AC3E}">
        <p14:creationId xmlns:p14="http://schemas.microsoft.com/office/powerpoint/2010/main" val="3749694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31</a:t>
            </a:fld>
            <a:endParaRPr lang="en-US"/>
          </a:p>
        </p:txBody>
      </p:sp>
    </p:spTree>
    <p:extLst>
      <p:ext uri="{BB962C8B-B14F-4D97-AF65-F5344CB8AC3E}">
        <p14:creationId xmlns:p14="http://schemas.microsoft.com/office/powerpoint/2010/main" val="2062287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32</a:t>
            </a:fld>
            <a:endParaRPr lang="en-US"/>
          </a:p>
        </p:txBody>
      </p:sp>
    </p:spTree>
    <p:extLst>
      <p:ext uri="{BB962C8B-B14F-4D97-AF65-F5344CB8AC3E}">
        <p14:creationId xmlns:p14="http://schemas.microsoft.com/office/powerpoint/2010/main" val="287085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33</a:t>
            </a:fld>
            <a:endParaRPr lang="en-US"/>
          </a:p>
        </p:txBody>
      </p:sp>
    </p:spTree>
    <p:extLst>
      <p:ext uri="{BB962C8B-B14F-4D97-AF65-F5344CB8AC3E}">
        <p14:creationId xmlns:p14="http://schemas.microsoft.com/office/powerpoint/2010/main" val="2991474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34</a:t>
            </a:fld>
            <a:endParaRPr lang="en-US"/>
          </a:p>
        </p:txBody>
      </p:sp>
    </p:spTree>
    <p:extLst>
      <p:ext uri="{BB962C8B-B14F-4D97-AF65-F5344CB8AC3E}">
        <p14:creationId xmlns:p14="http://schemas.microsoft.com/office/powerpoint/2010/main" val="1373595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35</a:t>
            </a:fld>
            <a:endParaRPr lang="en-US"/>
          </a:p>
        </p:txBody>
      </p:sp>
    </p:spTree>
    <p:extLst>
      <p:ext uri="{BB962C8B-B14F-4D97-AF65-F5344CB8AC3E}">
        <p14:creationId xmlns:p14="http://schemas.microsoft.com/office/powerpoint/2010/main" val="1361531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36</a:t>
            </a:fld>
            <a:endParaRPr lang="en-US"/>
          </a:p>
        </p:txBody>
      </p:sp>
    </p:spTree>
    <p:extLst>
      <p:ext uri="{BB962C8B-B14F-4D97-AF65-F5344CB8AC3E}">
        <p14:creationId xmlns:p14="http://schemas.microsoft.com/office/powerpoint/2010/main" val="249473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37</a:t>
            </a:fld>
            <a:endParaRPr lang="en-US"/>
          </a:p>
        </p:txBody>
      </p:sp>
    </p:spTree>
    <p:extLst>
      <p:ext uri="{BB962C8B-B14F-4D97-AF65-F5344CB8AC3E}">
        <p14:creationId xmlns:p14="http://schemas.microsoft.com/office/powerpoint/2010/main" val="3771234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38</a:t>
            </a:fld>
            <a:endParaRPr lang="en-US"/>
          </a:p>
        </p:txBody>
      </p:sp>
    </p:spTree>
    <p:extLst>
      <p:ext uri="{BB962C8B-B14F-4D97-AF65-F5344CB8AC3E}">
        <p14:creationId xmlns:p14="http://schemas.microsoft.com/office/powerpoint/2010/main" val="4290720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39</a:t>
            </a:fld>
            <a:endParaRPr lang="en-US"/>
          </a:p>
        </p:txBody>
      </p:sp>
    </p:spTree>
    <p:extLst>
      <p:ext uri="{BB962C8B-B14F-4D97-AF65-F5344CB8AC3E}">
        <p14:creationId xmlns:p14="http://schemas.microsoft.com/office/powerpoint/2010/main" val="1160082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4</a:t>
            </a:fld>
            <a:endParaRPr lang="en-US"/>
          </a:p>
        </p:txBody>
      </p:sp>
    </p:spTree>
    <p:extLst>
      <p:ext uri="{BB962C8B-B14F-4D97-AF65-F5344CB8AC3E}">
        <p14:creationId xmlns:p14="http://schemas.microsoft.com/office/powerpoint/2010/main" val="4091377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40</a:t>
            </a:fld>
            <a:endParaRPr lang="en-US"/>
          </a:p>
        </p:txBody>
      </p:sp>
    </p:spTree>
    <p:extLst>
      <p:ext uri="{BB962C8B-B14F-4D97-AF65-F5344CB8AC3E}">
        <p14:creationId xmlns:p14="http://schemas.microsoft.com/office/powerpoint/2010/main" val="1899918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41</a:t>
            </a:fld>
            <a:endParaRPr lang="en-US"/>
          </a:p>
        </p:txBody>
      </p:sp>
    </p:spTree>
    <p:extLst>
      <p:ext uri="{BB962C8B-B14F-4D97-AF65-F5344CB8AC3E}">
        <p14:creationId xmlns:p14="http://schemas.microsoft.com/office/powerpoint/2010/main" val="21403934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42</a:t>
            </a:fld>
            <a:endParaRPr lang="en-US"/>
          </a:p>
        </p:txBody>
      </p:sp>
    </p:spTree>
    <p:extLst>
      <p:ext uri="{BB962C8B-B14F-4D97-AF65-F5344CB8AC3E}">
        <p14:creationId xmlns:p14="http://schemas.microsoft.com/office/powerpoint/2010/main" val="3996884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43</a:t>
            </a:fld>
            <a:endParaRPr lang="en-US"/>
          </a:p>
        </p:txBody>
      </p:sp>
    </p:spTree>
    <p:extLst>
      <p:ext uri="{BB962C8B-B14F-4D97-AF65-F5344CB8AC3E}">
        <p14:creationId xmlns:p14="http://schemas.microsoft.com/office/powerpoint/2010/main" val="327691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44</a:t>
            </a:fld>
            <a:endParaRPr lang="en-US"/>
          </a:p>
        </p:txBody>
      </p:sp>
    </p:spTree>
    <p:extLst>
      <p:ext uri="{BB962C8B-B14F-4D97-AF65-F5344CB8AC3E}">
        <p14:creationId xmlns:p14="http://schemas.microsoft.com/office/powerpoint/2010/main" val="7787762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45</a:t>
            </a:fld>
            <a:endParaRPr lang="en-US"/>
          </a:p>
        </p:txBody>
      </p:sp>
    </p:spTree>
    <p:extLst>
      <p:ext uri="{BB962C8B-B14F-4D97-AF65-F5344CB8AC3E}">
        <p14:creationId xmlns:p14="http://schemas.microsoft.com/office/powerpoint/2010/main" val="37775455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46</a:t>
            </a:fld>
            <a:endParaRPr lang="en-US"/>
          </a:p>
        </p:txBody>
      </p:sp>
    </p:spTree>
    <p:extLst>
      <p:ext uri="{BB962C8B-B14F-4D97-AF65-F5344CB8AC3E}">
        <p14:creationId xmlns:p14="http://schemas.microsoft.com/office/powerpoint/2010/main" val="10975082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47</a:t>
            </a:fld>
            <a:endParaRPr lang="en-US"/>
          </a:p>
        </p:txBody>
      </p:sp>
    </p:spTree>
    <p:extLst>
      <p:ext uri="{BB962C8B-B14F-4D97-AF65-F5344CB8AC3E}">
        <p14:creationId xmlns:p14="http://schemas.microsoft.com/office/powerpoint/2010/main" val="17769960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48</a:t>
            </a:fld>
            <a:endParaRPr lang="en-US"/>
          </a:p>
        </p:txBody>
      </p:sp>
    </p:spTree>
    <p:extLst>
      <p:ext uri="{BB962C8B-B14F-4D97-AF65-F5344CB8AC3E}">
        <p14:creationId xmlns:p14="http://schemas.microsoft.com/office/powerpoint/2010/main" val="8817128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49</a:t>
            </a:fld>
            <a:endParaRPr lang="en-US"/>
          </a:p>
        </p:txBody>
      </p:sp>
    </p:spTree>
    <p:extLst>
      <p:ext uri="{BB962C8B-B14F-4D97-AF65-F5344CB8AC3E}">
        <p14:creationId xmlns:p14="http://schemas.microsoft.com/office/powerpoint/2010/main" val="128874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5</a:t>
            </a:fld>
            <a:endParaRPr lang="en-US"/>
          </a:p>
        </p:txBody>
      </p:sp>
    </p:spTree>
    <p:extLst>
      <p:ext uri="{BB962C8B-B14F-4D97-AF65-F5344CB8AC3E}">
        <p14:creationId xmlns:p14="http://schemas.microsoft.com/office/powerpoint/2010/main" val="29153220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50</a:t>
            </a:fld>
            <a:endParaRPr lang="en-US"/>
          </a:p>
        </p:txBody>
      </p:sp>
    </p:spTree>
    <p:extLst>
      <p:ext uri="{BB962C8B-B14F-4D97-AF65-F5344CB8AC3E}">
        <p14:creationId xmlns:p14="http://schemas.microsoft.com/office/powerpoint/2010/main" val="8844439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51</a:t>
            </a:fld>
            <a:endParaRPr lang="en-US"/>
          </a:p>
        </p:txBody>
      </p:sp>
    </p:spTree>
    <p:extLst>
      <p:ext uri="{BB962C8B-B14F-4D97-AF65-F5344CB8AC3E}">
        <p14:creationId xmlns:p14="http://schemas.microsoft.com/office/powerpoint/2010/main" val="406908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6</a:t>
            </a:fld>
            <a:endParaRPr lang="en-US"/>
          </a:p>
        </p:txBody>
      </p:sp>
    </p:spTree>
    <p:extLst>
      <p:ext uri="{BB962C8B-B14F-4D97-AF65-F5344CB8AC3E}">
        <p14:creationId xmlns:p14="http://schemas.microsoft.com/office/powerpoint/2010/main" val="2041076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7</a:t>
            </a:fld>
            <a:endParaRPr lang="en-US"/>
          </a:p>
        </p:txBody>
      </p:sp>
    </p:spTree>
    <p:extLst>
      <p:ext uri="{BB962C8B-B14F-4D97-AF65-F5344CB8AC3E}">
        <p14:creationId xmlns:p14="http://schemas.microsoft.com/office/powerpoint/2010/main" val="4176955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8</a:t>
            </a:fld>
            <a:endParaRPr lang="en-US"/>
          </a:p>
        </p:txBody>
      </p:sp>
    </p:spTree>
    <p:extLst>
      <p:ext uri="{BB962C8B-B14F-4D97-AF65-F5344CB8AC3E}">
        <p14:creationId xmlns:p14="http://schemas.microsoft.com/office/powerpoint/2010/main" val="224697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9</a:t>
            </a:fld>
            <a:endParaRPr lang="en-US"/>
          </a:p>
        </p:txBody>
      </p:sp>
    </p:spTree>
    <p:extLst>
      <p:ext uri="{BB962C8B-B14F-4D97-AF65-F5344CB8AC3E}">
        <p14:creationId xmlns:p14="http://schemas.microsoft.com/office/powerpoint/2010/main" val="1790256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CCED60-378B-9D4F-A5CD-C3E0ED5FA883}"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252029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CCED60-378B-9D4F-A5CD-C3E0ED5FA883}"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217575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CCED60-378B-9D4F-A5CD-C3E0ED5FA883}"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132899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CCED60-378B-9D4F-A5CD-C3E0ED5FA883}"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358137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CCED60-378B-9D4F-A5CD-C3E0ED5FA883}"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229839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CCED60-378B-9D4F-A5CD-C3E0ED5FA883}"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13554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ECCED60-378B-9D4F-A5CD-C3E0ED5FA883}" type="datetimeFigureOut">
              <a:rPr lang="en-US" smtClean="0"/>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3300458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CCED60-378B-9D4F-A5CD-C3E0ED5FA883}" type="datetimeFigureOut">
              <a:rPr lang="en-US" smtClean="0"/>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21959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CED60-378B-9D4F-A5CD-C3E0ED5FA883}" type="datetimeFigureOut">
              <a:rPr lang="en-US" smtClean="0"/>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301262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CED60-378B-9D4F-A5CD-C3E0ED5FA883}"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77610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CED60-378B-9D4F-A5CD-C3E0ED5FA883}"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353044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ECCED60-378B-9D4F-A5CD-C3E0ED5FA883}" type="datetimeFigureOut">
              <a:rPr lang="en-US" smtClean="0"/>
              <a:t>2/21/2024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693403" y="205979"/>
            <a:ext cx="2133600" cy="273844"/>
          </a:xfrm>
          <a:prstGeom prst="rect">
            <a:avLst/>
          </a:prstGeom>
        </p:spPr>
        <p:txBody>
          <a:bodyPr vert="horz" lIns="91440" tIns="45720" rIns="91440" bIns="45720" rtlCol="0" anchor="ctr"/>
          <a:lstStyle>
            <a:lvl1pPr algn="r">
              <a:defRPr sz="1200">
                <a:solidFill>
                  <a:srgbClr val="0D62B2"/>
                </a:solidFill>
              </a:defRPr>
            </a:lvl1pPr>
          </a:lstStyle>
          <a:p>
            <a:fld id="{897B1AD0-CEE0-234F-8740-2B05DEBC40E6}" type="slidenum">
              <a:rPr lang="en-US" smtClean="0"/>
              <a:pPr/>
              <a:t>‹#›</a:t>
            </a:fld>
            <a:endParaRPr lang="en-US" dirty="0"/>
          </a:p>
        </p:txBody>
      </p:sp>
    </p:spTree>
    <p:extLst>
      <p:ext uri="{BB962C8B-B14F-4D97-AF65-F5344CB8AC3E}">
        <p14:creationId xmlns:p14="http://schemas.microsoft.com/office/powerpoint/2010/main" val="1089537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5.png"/><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lob.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41558" y="-29223"/>
            <a:ext cx="4288692" cy="4928106"/>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 y="1033464"/>
            <a:ext cx="9144002" cy="4110036"/>
          </a:xfrm>
          <a:prstGeom prst="rect">
            <a:avLst/>
          </a:prstGeom>
        </p:spPr>
      </p:pic>
      <p:sp>
        <p:nvSpPr>
          <p:cNvPr id="6" name="Title 1"/>
          <p:cNvSpPr txBox="1">
            <a:spLocks/>
          </p:cNvSpPr>
          <p:nvPr/>
        </p:nvSpPr>
        <p:spPr>
          <a:xfrm>
            <a:off x="1562030" y="3580528"/>
            <a:ext cx="7038804" cy="94674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b="1" spc="300" dirty="0">
              <a:solidFill>
                <a:schemeClr val="bg1"/>
              </a:solidFill>
              <a:latin typeface="Trebuchet MS"/>
              <a:cs typeface="Trebuchet MS"/>
            </a:endParaRP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878" y="2484375"/>
            <a:ext cx="2115558" cy="629413"/>
          </a:xfrm>
          <a:prstGeom prst="rect">
            <a:avLst/>
          </a:prstGeom>
        </p:spPr>
      </p:pic>
      <p:sp>
        <p:nvSpPr>
          <p:cNvPr id="5" name="Rectangle 4"/>
          <p:cNvSpPr/>
          <p:nvPr/>
        </p:nvSpPr>
        <p:spPr>
          <a:xfrm>
            <a:off x="0" y="4654267"/>
            <a:ext cx="4601308" cy="489233"/>
          </a:xfrm>
          <a:prstGeom prst="rect">
            <a:avLst/>
          </a:prstGeom>
          <a:solidFill>
            <a:srgbClr val="008F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ubtitle 2"/>
          <p:cNvSpPr txBox="1">
            <a:spLocks/>
          </p:cNvSpPr>
          <p:nvPr/>
        </p:nvSpPr>
        <p:spPr>
          <a:xfrm>
            <a:off x="347040" y="4701512"/>
            <a:ext cx="3907227" cy="41508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700" i="1" dirty="0">
                <a:solidFill>
                  <a:schemeClr val="bg1"/>
                </a:solidFill>
                <a:latin typeface="Trebuchet MS"/>
                <a:cs typeface="Trebuchet MS"/>
              </a:rPr>
              <a:t>Discover the World in One University</a:t>
            </a:r>
          </a:p>
        </p:txBody>
      </p:sp>
      <p:sp>
        <p:nvSpPr>
          <p:cNvPr id="8" name="Прямоугольник 7"/>
          <p:cNvSpPr/>
          <p:nvPr/>
        </p:nvSpPr>
        <p:spPr>
          <a:xfrm>
            <a:off x="63878" y="120542"/>
            <a:ext cx="6093433" cy="1477328"/>
          </a:xfrm>
          <a:prstGeom prst="rect">
            <a:avLst/>
          </a:prstGeom>
        </p:spPr>
        <p:txBody>
          <a:bodyPr wrap="square">
            <a:spAutoFit/>
          </a:bodyPr>
          <a:lstStyle/>
          <a:p>
            <a:pPr algn="ctr"/>
            <a:r>
              <a:rPr lang="ru-RU" b="1" dirty="0">
                <a:solidFill>
                  <a:srgbClr val="002060"/>
                </a:solidFill>
                <a:latin typeface="Trebuchet MS" panose="020B0603020202020204" pitchFamily="34" charset="0"/>
              </a:rPr>
              <a:t>Федеральное государственное автономное </a:t>
            </a:r>
          </a:p>
          <a:p>
            <a:pPr algn="ctr"/>
            <a:r>
              <a:rPr lang="ru-RU" b="1" dirty="0">
                <a:solidFill>
                  <a:srgbClr val="002060"/>
                </a:solidFill>
                <a:latin typeface="Trebuchet MS" panose="020B0603020202020204" pitchFamily="34" charset="0"/>
              </a:rPr>
              <a:t>образовательное учреждение высшего образования </a:t>
            </a:r>
          </a:p>
          <a:p>
            <a:pPr algn="ctr"/>
            <a:r>
              <a:rPr lang="ru-RU" b="1" dirty="0">
                <a:solidFill>
                  <a:srgbClr val="002060"/>
                </a:solidFill>
                <a:latin typeface="Trebuchet MS" panose="020B0603020202020204" pitchFamily="34" charset="0"/>
              </a:rPr>
              <a:t>Российский университет дружбы народов </a:t>
            </a:r>
          </a:p>
          <a:p>
            <a:pPr algn="ctr"/>
            <a:r>
              <a:rPr lang="ru-RU" b="1" dirty="0">
                <a:solidFill>
                  <a:srgbClr val="002060"/>
                </a:solidFill>
                <a:latin typeface="Trebuchet MS" panose="020B0603020202020204" pitchFamily="34" charset="0"/>
              </a:rPr>
              <a:t>имени Патриса Лумумбы</a:t>
            </a:r>
          </a:p>
          <a:p>
            <a:pPr algn="ctr"/>
            <a:r>
              <a:rPr lang="ru-RU" b="1" dirty="0">
                <a:solidFill>
                  <a:srgbClr val="002060"/>
                </a:solidFill>
                <a:latin typeface="Trebuchet MS" panose="020B0603020202020204" pitchFamily="34" charset="0"/>
              </a:rPr>
              <a:t> </a:t>
            </a:r>
          </a:p>
        </p:txBody>
      </p:sp>
      <p:sp>
        <p:nvSpPr>
          <p:cNvPr id="9" name="Прямоугольник 8"/>
          <p:cNvSpPr/>
          <p:nvPr/>
        </p:nvSpPr>
        <p:spPr>
          <a:xfrm>
            <a:off x="169863" y="3256566"/>
            <a:ext cx="8712882" cy="646331"/>
          </a:xfrm>
          <a:prstGeom prst="rect">
            <a:avLst/>
          </a:prstGeom>
        </p:spPr>
        <p:txBody>
          <a:bodyPr wrap="square">
            <a:spAutoFit/>
          </a:bodyPr>
          <a:lstStyle/>
          <a:p>
            <a:pPr algn="ctr">
              <a:spcAft>
                <a:spcPts val="0"/>
              </a:spcAft>
            </a:pPr>
            <a:endParaRPr lang="ru-RU" sz="3600" b="1" dirty="0">
              <a:solidFill>
                <a:schemeClr val="bg1"/>
              </a:solidFill>
              <a:latin typeface="Trebuchet MS" panose="020B0603020202020204" pitchFamily="34" charset="0"/>
              <a:ea typeface="Times New Roman" panose="02020603050405020304" pitchFamily="18" charset="0"/>
            </a:endParaRPr>
          </a:p>
        </p:txBody>
      </p:sp>
      <p:sp>
        <p:nvSpPr>
          <p:cNvPr id="3" name="Прямоугольник 2"/>
          <p:cNvSpPr/>
          <p:nvPr/>
        </p:nvSpPr>
        <p:spPr>
          <a:xfrm>
            <a:off x="223520" y="3099198"/>
            <a:ext cx="8782978" cy="1569660"/>
          </a:xfrm>
          <a:prstGeom prst="rect">
            <a:avLst/>
          </a:prstGeom>
        </p:spPr>
        <p:txBody>
          <a:bodyPr wrap="square">
            <a:spAutoFit/>
          </a:bodyPr>
          <a:lstStyle/>
          <a:p>
            <a:pPr algn="ctr"/>
            <a:r>
              <a:rPr lang="ru-RU" sz="3200" b="1" dirty="0">
                <a:solidFill>
                  <a:schemeClr val="bg1"/>
                </a:solidFill>
                <a:latin typeface="Trebuchet MS" panose="020B0603020202020204" pitchFamily="34" charset="0"/>
              </a:rPr>
              <a:t>Обзор стандартной операционной процедуры </a:t>
            </a:r>
            <a:r>
              <a:rPr lang="en-US" sz="3200" b="1" dirty="0">
                <a:solidFill>
                  <a:schemeClr val="bg1"/>
                </a:solidFill>
                <a:latin typeface="Trebuchet MS" panose="020B0603020202020204" pitchFamily="34" charset="0"/>
              </a:rPr>
              <a:t>IFPN</a:t>
            </a:r>
            <a:endParaRPr lang="ru-RU" sz="3200" b="1" dirty="0">
              <a:solidFill>
                <a:schemeClr val="bg1"/>
              </a:solidFill>
              <a:latin typeface="Trebuchet MS" panose="020B0603020202020204" pitchFamily="34" charset="0"/>
            </a:endParaRPr>
          </a:p>
          <a:p>
            <a:pPr algn="r"/>
            <a:r>
              <a:rPr lang="ru-RU" sz="3200" b="1" dirty="0">
                <a:solidFill>
                  <a:schemeClr val="bg1"/>
                </a:solidFill>
                <a:latin typeface="Trebuchet MS" panose="020B0603020202020204" pitchFamily="34" charset="0"/>
              </a:rPr>
              <a:t>Косцова Н.Г.</a:t>
            </a:r>
          </a:p>
        </p:txBody>
      </p:sp>
    </p:spTree>
    <p:extLst>
      <p:ext uri="{BB962C8B-B14F-4D97-AF65-F5344CB8AC3E}">
        <p14:creationId xmlns:p14="http://schemas.microsoft.com/office/powerpoint/2010/main" val="2186408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3" name="Скругленный прямоугольник 2"/>
          <p:cNvSpPr/>
          <p:nvPr/>
        </p:nvSpPr>
        <p:spPr>
          <a:xfrm>
            <a:off x="326571" y="103369"/>
            <a:ext cx="6874327" cy="7869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a:latin typeface="Trebuchet MS" panose="020B0603020202020204" pitchFamily="34" charset="0"/>
              </a:rPr>
              <a:t>Образовательная платформа ICN электронного обучения</a:t>
            </a:r>
            <a:endParaRPr lang="ru-RU" sz="2800" b="1" dirty="0">
              <a:latin typeface="Trebuchet MS" panose="020B0603020202020204" pitchFamily="34" charset="0"/>
            </a:endParaRPr>
          </a:p>
        </p:txBody>
      </p:sp>
      <p:sp>
        <p:nvSpPr>
          <p:cNvPr id="2" name="Скругленный прямоугольник 1"/>
          <p:cNvSpPr/>
          <p:nvPr/>
        </p:nvSpPr>
        <p:spPr>
          <a:xfrm>
            <a:off x="326568" y="1134140"/>
            <a:ext cx="7449375" cy="12617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a:solidFill>
                  <a:srgbClr val="FF0000"/>
                </a:solidFill>
                <a:latin typeface="Trebuchet MS" panose="020B0603020202020204" pitchFamily="34" charset="0"/>
              </a:rPr>
              <a:t>Глобальный план действий по обеспечению безопасности пациентов</a:t>
            </a:r>
          </a:p>
        </p:txBody>
      </p:sp>
      <p:sp>
        <p:nvSpPr>
          <p:cNvPr id="8" name="Скругленный прямоугольник 7"/>
          <p:cNvSpPr/>
          <p:nvPr/>
        </p:nvSpPr>
        <p:spPr>
          <a:xfrm>
            <a:off x="326571" y="2714847"/>
            <a:ext cx="7506082" cy="21123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2000" b="1" dirty="0">
                <a:latin typeface="Trebuchet MS" panose="020B0603020202020204" pitchFamily="34" charset="0"/>
              </a:rPr>
              <a:t>Цель плана действий </a:t>
            </a:r>
            <a:r>
              <a:rPr lang="ru-RU" sz="2000" dirty="0">
                <a:latin typeface="Trebuchet MS" panose="020B0603020202020204" pitchFamily="34" charset="0"/>
              </a:rPr>
              <a:t>– обеспечить стратегическое направление  по устранению предотвратимого вреда в здравоохранении и повышению безопасности пациентов в различных областях практики посредством политических действий по безопасности и качеству медицинских услуг. </a:t>
            </a:r>
          </a:p>
        </p:txBody>
      </p:sp>
    </p:spTree>
    <p:extLst>
      <p:ext uri="{BB962C8B-B14F-4D97-AF65-F5344CB8AC3E}">
        <p14:creationId xmlns:p14="http://schemas.microsoft.com/office/powerpoint/2010/main" val="4233103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3" name="Скругленный прямоугольник 2"/>
          <p:cNvSpPr/>
          <p:nvPr/>
        </p:nvSpPr>
        <p:spPr>
          <a:xfrm>
            <a:off x="326571" y="103369"/>
            <a:ext cx="6874327" cy="7869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a:latin typeface="Trebuchet MS" panose="020B0603020202020204" pitchFamily="34" charset="0"/>
              </a:rPr>
              <a:t>Образовательная платформа ICN электронного обучения</a:t>
            </a:r>
            <a:endParaRPr lang="ru-RU" sz="2800" b="1" dirty="0">
              <a:latin typeface="Trebuchet MS" panose="020B0603020202020204" pitchFamily="34" charset="0"/>
            </a:endParaRPr>
          </a:p>
        </p:txBody>
      </p:sp>
      <p:sp>
        <p:nvSpPr>
          <p:cNvPr id="2" name="Скругленный прямоугольник 1"/>
          <p:cNvSpPr/>
          <p:nvPr/>
        </p:nvSpPr>
        <p:spPr>
          <a:xfrm>
            <a:off x="326568" y="1134140"/>
            <a:ext cx="7449375" cy="12617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a:solidFill>
                  <a:srgbClr val="FF0000"/>
                </a:solidFill>
                <a:latin typeface="Trebuchet MS" panose="020B0603020202020204" pitchFamily="34" charset="0"/>
              </a:rPr>
              <a:t>Глобальные стратегические направления ВОЗ по сестринскому делу и акушерству </a:t>
            </a:r>
          </a:p>
          <a:p>
            <a:pPr algn="ctr"/>
            <a:r>
              <a:rPr lang="ru-RU" sz="2400" b="1" dirty="0">
                <a:solidFill>
                  <a:srgbClr val="FF0000"/>
                </a:solidFill>
                <a:latin typeface="Trebuchet MS" panose="020B0603020202020204" pitchFamily="34" charset="0"/>
              </a:rPr>
              <a:t>(2021–2025 гг.)</a:t>
            </a:r>
          </a:p>
        </p:txBody>
      </p:sp>
      <p:sp>
        <p:nvSpPr>
          <p:cNvPr id="8" name="Скругленный прямоугольник 7"/>
          <p:cNvSpPr/>
          <p:nvPr/>
        </p:nvSpPr>
        <p:spPr>
          <a:xfrm>
            <a:off x="326571" y="2714846"/>
            <a:ext cx="7506082" cy="22824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2000" b="1" dirty="0">
                <a:latin typeface="Trebuchet MS" panose="020B0603020202020204" pitchFamily="34" charset="0"/>
              </a:rPr>
              <a:t>Цель плана </a:t>
            </a:r>
            <a:r>
              <a:rPr lang="ru-RU" sz="2000" dirty="0">
                <a:latin typeface="Trebuchet MS" panose="020B0603020202020204" pitchFamily="34" charset="0"/>
              </a:rPr>
              <a:t>представить научно обоснованную практику и взаимосвязанный набор политических приоритетов, которые могут помочь странам обеспечить оптимальный вклад акушерок и медсестер в достижение всеобщего охвата услугами здравоохранения и других целей в области здравоохранения</a:t>
            </a:r>
          </a:p>
        </p:txBody>
      </p:sp>
    </p:spTree>
    <p:extLst>
      <p:ext uri="{BB962C8B-B14F-4D97-AF65-F5344CB8AC3E}">
        <p14:creationId xmlns:p14="http://schemas.microsoft.com/office/powerpoint/2010/main" val="2556460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5" name="Скругленный прямоугольник 4"/>
          <p:cNvSpPr/>
          <p:nvPr/>
        </p:nvSpPr>
        <p:spPr>
          <a:xfrm>
            <a:off x="245815" y="134914"/>
            <a:ext cx="6849835" cy="1135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a:latin typeface="Trebuchet MS" panose="020B0603020202020204" pitchFamily="34" charset="0"/>
              </a:rPr>
              <a:t>Международная федерация периоперационных медсестер (IFPN)</a:t>
            </a:r>
          </a:p>
        </p:txBody>
      </p:sp>
      <p:sp>
        <p:nvSpPr>
          <p:cNvPr id="6" name="Скругленный прямоугольник 5"/>
          <p:cNvSpPr/>
          <p:nvPr/>
        </p:nvSpPr>
        <p:spPr>
          <a:xfrm>
            <a:off x="3286917" y="1548022"/>
            <a:ext cx="3808733" cy="33138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indent="361950">
              <a:buFont typeface="Wingdings" panose="05000000000000000000" pitchFamily="2" charset="2"/>
              <a:buChar char="Ø"/>
            </a:pPr>
            <a:r>
              <a:rPr lang="ru-RU" sz="1600" dirty="0">
                <a:solidFill>
                  <a:srgbClr val="000000"/>
                </a:solidFill>
                <a:latin typeface="Trebuchet MS" panose="020B0603020202020204" pitchFamily="34" charset="0"/>
              </a:rPr>
              <a:t>Активно продвигает </a:t>
            </a:r>
            <a:r>
              <a:rPr lang="ru-RU" sz="1600" dirty="0" err="1">
                <a:solidFill>
                  <a:srgbClr val="000000"/>
                </a:solidFill>
                <a:latin typeface="Trebuchet MS" panose="020B0603020202020204" pitchFamily="34" charset="0"/>
              </a:rPr>
              <a:t>периоперационный</a:t>
            </a:r>
            <a:r>
              <a:rPr lang="ru-RU" sz="1600" dirty="0">
                <a:solidFill>
                  <a:srgbClr val="000000"/>
                </a:solidFill>
                <a:latin typeface="Trebuchet MS" panose="020B0603020202020204" pitchFamily="34" charset="0"/>
              </a:rPr>
              <a:t> уход.</a:t>
            </a:r>
          </a:p>
          <a:p>
            <a:pPr indent="361950">
              <a:buFont typeface="Wingdings" panose="05000000000000000000" pitchFamily="2" charset="2"/>
              <a:buChar char="Ø"/>
            </a:pPr>
            <a:r>
              <a:rPr lang="ru-RU" sz="1600" dirty="0">
                <a:solidFill>
                  <a:srgbClr val="000000"/>
                </a:solidFill>
                <a:latin typeface="Trebuchet MS" panose="020B0603020202020204" pitchFamily="34" charset="0"/>
              </a:rPr>
              <a:t>Поддерживает периоперационных медсестер, работающих над глобальным улучшением ухода за пациентами, </a:t>
            </a:r>
          </a:p>
          <a:p>
            <a:pPr indent="361950">
              <a:buFont typeface="Wingdings" panose="05000000000000000000" pitchFamily="2" charset="2"/>
              <a:buChar char="Ø"/>
            </a:pPr>
            <a:r>
              <a:rPr lang="ru-RU" sz="1600" dirty="0">
                <a:solidFill>
                  <a:srgbClr val="000000"/>
                </a:solidFill>
                <a:latin typeface="Trebuchet MS" panose="020B0603020202020204" pitchFamily="34" charset="0"/>
              </a:rPr>
              <a:t>Продвигает безопасные операции и стандарты передовой практики, основанные на фактических данных, посредством исследований и образования.</a:t>
            </a:r>
          </a:p>
        </p:txBody>
      </p:sp>
      <p:pic>
        <p:nvPicPr>
          <p:cNvPr id="2" name="Рисунок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29834" y="708944"/>
            <a:ext cx="1968593" cy="1786164"/>
          </a:xfrm>
          <a:prstGeom prst="rect">
            <a:avLst/>
          </a:prstGeom>
        </p:spPr>
      </p:pic>
      <p:pic>
        <p:nvPicPr>
          <p:cNvPr id="7" name="Рисунок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4849" y="1899684"/>
            <a:ext cx="3065190" cy="2296632"/>
          </a:xfrm>
          <a:prstGeom prst="rect">
            <a:avLst/>
          </a:prstGeom>
        </p:spPr>
      </p:pic>
    </p:spTree>
    <p:extLst>
      <p:ext uri="{BB962C8B-B14F-4D97-AF65-F5344CB8AC3E}">
        <p14:creationId xmlns:p14="http://schemas.microsoft.com/office/powerpoint/2010/main" val="2536647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5" name="Скругленный прямоугольник 4"/>
          <p:cNvSpPr/>
          <p:nvPr/>
        </p:nvSpPr>
        <p:spPr>
          <a:xfrm>
            <a:off x="245815" y="134914"/>
            <a:ext cx="6849835" cy="71569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a:latin typeface="Trebuchet MS" panose="020B0603020202020204" pitchFamily="34" charset="0"/>
              </a:rPr>
              <a:t>Международное партнерство-</a:t>
            </a:r>
            <a:r>
              <a:rPr lang="en-US" sz="2800" b="1">
                <a:latin typeface="Trebuchet MS" panose="020B0603020202020204" pitchFamily="34" charset="0"/>
              </a:rPr>
              <a:t>IFPN</a:t>
            </a:r>
            <a:endParaRPr lang="ru-RU" sz="2800" b="1" dirty="0">
              <a:latin typeface="Trebuchet MS" panose="020B0603020202020204" pitchFamily="34" charset="0"/>
            </a:endParaRPr>
          </a:p>
        </p:txBody>
      </p:sp>
      <p:sp>
        <p:nvSpPr>
          <p:cNvPr id="6" name="Скругленный прямоугольник 5"/>
          <p:cNvSpPr/>
          <p:nvPr/>
        </p:nvSpPr>
        <p:spPr>
          <a:xfrm>
            <a:off x="167844" y="1041243"/>
            <a:ext cx="3808733" cy="17761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dirty="0" err="1">
                <a:solidFill>
                  <a:srgbClr val="000000"/>
                </a:solidFill>
                <a:latin typeface="Trebuchet MS" panose="020B0603020202020204" pitchFamily="34" charset="0"/>
              </a:rPr>
              <a:t>Периоперационный</a:t>
            </a:r>
            <a:r>
              <a:rPr lang="ru-RU" sz="1600" dirty="0">
                <a:solidFill>
                  <a:srgbClr val="000000"/>
                </a:solidFill>
                <a:latin typeface="Trebuchet MS" panose="020B0603020202020204" pitchFamily="34" charset="0"/>
              </a:rPr>
              <a:t> уход определяется как специальность, которая работает с пациентами, которым предстоит хирургическое вмешательство или другие инвазивные процедуры, включая диагностику.</a:t>
            </a:r>
          </a:p>
        </p:txBody>
      </p:sp>
      <p:sp>
        <p:nvSpPr>
          <p:cNvPr id="3" name="Скругленный прямоугольник 2"/>
          <p:cNvSpPr/>
          <p:nvPr/>
        </p:nvSpPr>
        <p:spPr>
          <a:xfrm>
            <a:off x="4111257" y="1041243"/>
            <a:ext cx="4465674" cy="40208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tx1"/>
                </a:solidFill>
                <a:latin typeface="Trebuchet MS" panose="020B0603020202020204" pitchFamily="34" charset="0"/>
              </a:rPr>
              <a:t>Хирургический опыт </a:t>
            </a:r>
          </a:p>
          <a:p>
            <a:pPr algn="ctr"/>
            <a:r>
              <a:rPr lang="ru-RU" b="1" dirty="0">
                <a:solidFill>
                  <a:schemeClr val="tx1"/>
                </a:solidFill>
                <a:latin typeface="Trebuchet MS" panose="020B0603020202020204" pitchFamily="34" charset="0"/>
              </a:rPr>
              <a:t>включает три этапа: </a:t>
            </a:r>
          </a:p>
          <a:p>
            <a:pPr algn="ctr"/>
            <a:endParaRPr lang="ru-RU" dirty="0">
              <a:latin typeface="Trebuchet MS" panose="020B0603020202020204" pitchFamily="34" charset="0"/>
            </a:endParaRPr>
          </a:p>
          <a:p>
            <a:r>
              <a:rPr lang="ru-RU" dirty="0">
                <a:latin typeface="Trebuchet MS" panose="020B0603020202020204" pitchFamily="34" charset="0"/>
              </a:rPr>
              <a:t>1.Предоперационный </a:t>
            </a:r>
          </a:p>
          <a:p>
            <a:r>
              <a:rPr lang="ru-RU" dirty="0">
                <a:latin typeface="Trebuchet MS" panose="020B0603020202020204" pitchFamily="34" charset="0"/>
              </a:rPr>
              <a:t>(до операции)</a:t>
            </a:r>
          </a:p>
          <a:p>
            <a:r>
              <a:rPr lang="ru-RU" dirty="0">
                <a:latin typeface="Trebuchet MS" panose="020B0603020202020204" pitchFamily="34" charset="0"/>
              </a:rPr>
              <a:t>2.Интраоперационно </a:t>
            </a:r>
          </a:p>
          <a:p>
            <a:r>
              <a:rPr lang="ru-RU" dirty="0">
                <a:latin typeface="Trebuchet MS" panose="020B0603020202020204" pitchFamily="34" charset="0"/>
              </a:rPr>
              <a:t>(во время операции) </a:t>
            </a:r>
          </a:p>
          <a:p>
            <a:r>
              <a:rPr lang="ru-RU" dirty="0">
                <a:latin typeface="Trebuchet MS" panose="020B0603020202020204" pitchFamily="34" charset="0"/>
              </a:rPr>
              <a:t>3. Послеоперационный </a:t>
            </a:r>
          </a:p>
          <a:p>
            <a:r>
              <a:rPr lang="ru-RU" dirty="0">
                <a:latin typeface="Trebuchet MS" panose="020B0603020202020204" pitchFamily="34" charset="0"/>
              </a:rPr>
              <a:t>(после операции)</a:t>
            </a:r>
          </a:p>
          <a:p>
            <a:endParaRPr lang="ru-RU" dirty="0">
              <a:latin typeface="Trebuchet MS" panose="020B0603020202020204" pitchFamily="34" charset="0"/>
            </a:endParaRPr>
          </a:p>
          <a:p>
            <a:r>
              <a:rPr lang="ru-RU" b="1" dirty="0" err="1">
                <a:solidFill>
                  <a:srgbClr val="FF0000"/>
                </a:solidFill>
                <a:latin typeface="Trebuchet MS" panose="020B0603020202020204" pitchFamily="34" charset="0"/>
              </a:rPr>
              <a:t>Периоперационный</a:t>
            </a:r>
            <a:r>
              <a:rPr lang="ru-RU" b="1" dirty="0">
                <a:solidFill>
                  <a:srgbClr val="FF0000"/>
                </a:solidFill>
                <a:latin typeface="Trebuchet MS" panose="020B0603020202020204" pitchFamily="34" charset="0"/>
              </a:rPr>
              <a:t> специалист обеспечивает сестринский опыт и уход на протяжении всего пути пациента.</a:t>
            </a:r>
          </a:p>
        </p:txBody>
      </p:sp>
      <p:pic>
        <p:nvPicPr>
          <p:cNvPr id="2" name="Рисунок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843" y="3008014"/>
            <a:ext cx="3808733" cy="2054124"/>
          </a:xfrm>
          <a:prstGeom prst="rect">
            <a:avLst/>
          </a:prstGeom>
        </p:spPr>
      </p:pic>
    </p:spTree>
    <p:extLst>
      <p:ext uri="{BB962C8B-B14F-4D97-AF65-F5344CB8AC3E}">
        <p14:creationId xmlns:p14="http://schemas.microsoft.com/office/powerpoint/2010/main" val="3366331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5" name="Скругленный прямоугольник 4"/>
          <p:cNvSpPr/>
          <p:nvPr/>
        </p:nvSpPr>
        <p:spPr>
          <a:xfrm>
            <a:off x="245815" y="134914"/>
            <a:ext cx="6970148" cy="8716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Членство IFPN во всем мире более 500 000 </a:t>
            </a:r>
          </a:p>
          <a:p>
            <a:pPr algn="ctr"/>
            <a:r>
              <a:rPr lang="ru-RU" sz="2000" b="1" dirty="0" err="1">
                <a:latin typeface="Trebuchet MS" panose="020B0603020202020204" pitchFamily="34" charset="0"/>
              </a:rPr>
              <a:t>периоперационных</a:t>
            </a:r>
            <a:r>
              <a:rPr lang="ru-RU" sz="2000" b="1" dirty="0">
                <a:latin typeface="Trebuchet MS" panose="020B0603020202020204" pitchFamily="34" charset="0"/>
              </a:rPr>
              <a:t> сестер</a:t>
            </a:r>
          </a:p>
        </p:txBody>
      </p:sp>
      <p:sp>
        <p:nvSpPr>
          <p:cNvPr id="3" name="Скругленный прямоугольник 2"/>
          <p:cNvSpPr/>
          <p:nvPr/>
        </p:nvSpPr>
        <p:spPr>
          <a:xfrm>
            <a:off x="245815" y="1093400"/>
            <a:ext cx="4383797" cy="395352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b="1" dirty="0" err="1">
                <a:solidFill>
                  <a:srgbClr val="FF0000"/>
                </a:solidFill>
                <a:latin typeface="Trebuchet MS" panose="020B0603020202020204" pitchFamily="34" charset="0"/>
              </a:rPr>
              <a:t>AfPP</a:t>
            </a:r>
            <a:r>
              <a:rPr lang="ru-RU" sz="1600" b="1" dirty="0">
                <a:solidFill>
                  <a:srgbClr val="FF0000"/>
                </a:solidFill>
                <a:latin typeface="Trebuchet MS" panose="020B0603020202020204" pitchFamily="34" charset="0"/>
              </a:rPr>
              <a:t> (Великобритания)</a:t>
            </a:r>
          </a:p>
          <a:p>
            <a:r>
              <a:rPr lang="ru-RU" sz="1600" b="1" dirty="0">
                <a:solidFill>
                  <a:srgbClr val="FF0000"/>
                </a:solidFill>
                <a:latin typeface="Trebuchet MS" panose="020B0603020202020204" pitchFamily="34" charset="0"/>
              </a:rPr>
              <a:t>ЖЕЛУДЬ (Австралия)</a:t>
            </a:r>
          </a:p>
          <a:p>
            <a:r>
              <a:rPr lang="ru-RU" sz="1600" b="1" dirty="0">
                <a:solidFill>
                  <a:srgbClr val="FF0000"/>
                </a:solidFill>
                <a:latin typeface="Trebuchet MS" panose="020B0603020202020204" pitchFamily="34" charset="0"/>
              </a:rPr>
              <a:t>АОРН (Соединенные Штаты Америки)</a:t>
            </a:r>
          </a:p>
          <a:p>
            <a:r>
              <a:rPr lang="ru-RU" sz="1600" b="1" dirty="0">
                <a:solidFill>
                  <a:srgbClr val="FF0000"/>
                </a:solidFill>
                <a:latin typeface="Trebuchet MS" panose="020B0603020202020204" pitchFamily="34" charset="0"/>
              </a:rPr>
              <a:t>EORNA (Европа) (25 стран)</a:t>
            </a:r>
          </a:p>
          <a:p>
            <a:r>
              <a:rPr lang="ru-RU" sz="1600" b="1" dirty="0">
                <a:solidFill>
                  <a:srgbClr val="FF0000"/>
                </a:solidFill>
                <a:latin typeface="Trebuchet MS" panose="020B0603020202020204" pitchFamily="34" charset="0"/>
              </a:rPr>
              <a:t>IPNA (Израиль)</a:t>
            </a:r>
          </a:p>
          <a:p>
            <a:r>
              <a:rPr lang="ru-RU" sz="1600" b="1" dirty="0">
                <a:solidFill>
                  <a:srgbClr val="FF0000"/>
                </a:solidFill>
                <a:latin typeface="Trebuchet MS" panose="020B0603020202020204" pitchFamily="34" charset="0"/>
              </a:rPr>
              <a:t>ГОРНА (Греция)</a:t>
            </a:r>
          </a:p>
          <a:p>
            <a:r>
              <a:rPr lang="ru-RU" sz="1600" b="1" dirty="0">
                <a:solidFill>
                  <a:srgbClr val="FF0000"/>
                </a:solidFill>
                <a:latin typeface="Trebuchet MS" panose="020B0603020202020204" pitchFamily="34" charset="0"/>
              </a:rPr>
              <a:t>КАОРН (Южная Корея)</a:t>
            </a:r>
          </a:p>
          <a:p>
            <a:r>
              <a:rPr lang="ru-RU" sz="1600" b="1" dirty="0">
                <a:solidFill>
                  <a:srgbClr val="FF0000"/>
                </a:solidFill>
                <a:latin typeface="Trebuchet MS" panose="020B0603020202020204" pitchFamily="34" charset="0"/>
              </a:rPr>
              <a:t>ДЖОНА (Япония)</a:t>
            </a:r>
          </a:p>
          <a:p>
            <a:r>
              <a:rPr lang="ru-RU" sz="1600" b="1" dirty="0">
                <a:solidFill>
                  <a:srgbClr val="FF0000"/>
                </a:solidFill>
                <a:latin typeface="Trebuchet MS" panose="020B0603020202020204" pitchFamily="34" charset="0"/>
              </a:rPr>
              <a:t>КИСИНОКС (Республика Кипр)</a:t>
            </a:r>
          </a:p>
          <a:p>
            <a:r>
              <a:rPr lang="ru-RU" sz="1600" b="1" dirty="0">
                <a:solidFill>
                  <a:srgbClr val="FF0000"/>
                </a:solidFill>
                <a:latin typeface="Trebuchet MS" panose="020B0603020202020204" pitchFamily="34" charset="0"/>
              </a:rPr>
              <a:t>ОРНАК (Канада)</a:t>
            </a:r>
          </a:p>
          <a:p>
            <a:r>
              <a:rPr lang="ru-RU" sz="1600" b="1" dirty="0">
                <a:solidFill>
                  <a:srgbClr val="FF0000"/>
                </a:solidFill>
                <a:latin typeface="Trebuchet MS" panose="020B0603020202020204" pitchFamily="34" charset="0"/>
              </a:rPr>
              <a:t>ПНКНЗ (Новая Зеландия)</a:t>
            </a:r>
          </a:p>
          <a:p>
            <a:r>
              <a:rPr lang="ru-RU" sz="1600" b="1" dirty="0">
                <a:solidFill>
                  <a:srgbClr val="FF0000"/>
                </a:solidFill>
                <a:latin typeface="Trebuchet MS" panose="020B0603020202020204" pitchFamily="34" charset="0"/>
              </a:rPr>
              <a:t>СПН (Индия)</a:t>
            </a:r>
          </a:p>
          <a:p>
            <a:r>
              <a:rPr lang="ru-RU" sz="1600" b="1" dirty="0">
                <a:solidFill>
                  <a:srgbClr val="FF0000"/>
                </a:solidFill>
                <a:latin typeface="Trebuchet MS" panose="020B0603020202020204" pitchFamily="34" charset="0"/>
              </a:rPr>
              <a:t>СОБЕКК (Бразилия)</a:t>
            </a:r>
          </a:p>
          <a:p>
            <a:r>
              <a:rPr lang="ru-RU" sz="1600" b="1" dirty="0">
                <a:solidFill>
                  <a:srgbClr val="FF0000"/>
                </a:solidFill>
                <a:latin typeface="Trebuchet MS" panose="020B0603020202020204" pitchFamily="34" charset="0"/>
              </a:rPr>
              <a:t>ЦОРНА (Турция)</a:t>
            </a:r>
          </a:p>
        </p:txBody>
      </p:sp>
      <p:pic>
        <p:nvPicPr>
          <p:cNvPr id="10" name="Рисунок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2708" y="1701209"/>
            <a:ext cx="3734421" cy="2629785"/>
          </a:xfrm>
          <a:prstGeom prst="rect">
            <a:avLst/>
          </a:prstGeom>
        </p:spPr>
      </p:pic>
    </p:spTree>
    <p:extLst>
      <p:ext uri="{BB962C8B-B14F-4D97-AF65-F5344CB8AC3E}">
        <p14:creationId xmlns:p14="http://schemas.microsoft.com/office/powerpoint/2010/main" val="1079389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5" name="Скругленный прямоугольник 4"/>
          <p:cNvSpPr/>
          <p:nvPr/>
        </p:nvSpPr>
        <p:spPr>
          <a:xfrm>
            <a:off x="245815" y="134914"/>
            <a:ext cx="6849835" cy="71569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a:latin typeface="Trebuchet MS" panose="020B0603020202020204" pitchFamily="34" charset="0"/>
              </a:rPr>
              <a:t>Международное партнерство-</a:t>
            </a:r>
            <a:r>
              <a:rPr lang="en-US" sz="2800" b="1">
                <a:latin typeface="Trebuchet MS" panose="020B0603020202020204" pitchFamily="34" charset="0"/>
              </a:rPr>
              <a:t>IFPN</a:t>
            </a:r>
            <a:endParaRPr lang="ru-RU" sz="2800" b="1" dirty="0">
              <a:latin typeface="Trebuchet MS" panose="020B0603020202020204" pitchFamily="34" charset="0"/>
            </a:endParaRPr>
          </a:p>
        </p:txBody>
      </p:sp>
      <p:sp>
        <p:nvSpPr>
          <p:cNvPr id="3" name="Скругленный прямоугольник 2"/>
          <p:cNvSpPr/>
          <p:nvPr/>
        </p:nvSpPr>
        <p:spPr>
          <a:xfrm>
            <a:off x="146577" y="1091227"/>
            <a:ext cx="5020845" cy="360872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b="1" dirty="0">
                <a:solidFill>
                  <a:schemeClr val="tx1"/>
                </a:solidFill>
                <a:latin typeface="Trebuchet MS" panose="020B0603020202020204" pitchFamily="34" charset="0"/>
              </a:rPr>
              <a:t>1.</a:t>
            </a:r>
            <a:r>
              <a:rPr lang="ru-RU" sz="1600" b="1" dirty="0">
                <a:solidFill>
                  <a:srgbClr val="FF0000"/>
                </a:solidFill>
                <a:latin typeface="Trebuchet MS" panose="020B0603020202020204" pitchFamily="34" charset="0"/>
              </a:rPr>
              <a:t>	</a:t>
            </a:r>
            <a:r>
              <a:rPr lang="ru-RU" sz="1600" b="1" dirty="0">
                <a:solidFill>
                  <a:schemeClr val="tx1"/>
                </a:solidFill>
                <a:latin typeface="Trebuchet MS" panose="020B0603020202020204" pitchFamily="34" charset="0"/>
              </a:rPr>
              <a:t>Безопасная хирургия</a:t>
            </a:r>
          </a:p>
          <a:p>
            <a:r>
              <a:rPr lang="ru-RU" sz="1600" b="1" dirty="0">
                <a:solidFill>
                  <a:schemeClr val="tx1"/>
                </a:solidFill>
                <a:latin typeface="Trebuchet MS" panose="020B0603020202020204" pitchFamily="34" charset="0"/>
              </a:rPr>
              <a:t>2.	Улучшение хирургической среды</a:t>
            </a:r>
          </a:p>
          <a:p>
            <a:r>
              <a:rPr lang="ru-RU" sz="1600" b="1" dirty="0">
                <a:solidFill>
                  <a:schemeClr val="tx1"/>
                </a:solidFill>
                <a:latin typeface="Trebuchet MS" panose="020B0603020202020204" pitchFamily="34" charset="0"/>
              </a:rPr>
              <a:t>3.	</a:t>
            </a:r>
            <a:r>
              <a:rPr lang="ru-RU" sz="1600" b="1" dirty="0" err="1">
                <a:solidFill>
                  <a:schemeClr val="tx1"/>
                </a:solidFill>
                <a:latin typeface="Trebuchet MS" panose="020B0603020202020204" pitchFamily="34" charset="0"/>
              </a:rPr>
              <a:t>Шлейфовый</a:t>
            </a:r>
            <a:r>
              <a:rPr lang="ru-RU" sz="1600" b="1" dirty="0">
                <a:solidFill>
                  <a:schemeClr val="tx1"/>
                </a:solidFill>
                <a:latin typeface="Trebuchet MS" panose="020B0603020202020204" pitchFamily="34" charset="0"/>
              </a:rPr>
              <a:t> дым</a:t>
            </a:r>
          </a:p>
          <a:p>
            <a:r>
              <a:rPr lang="ru-RU" sz="1600" b="1" dirty="0">
                <a:solidFill>
                  <a:schemeClr val="tx1"/>
                </a:solidFill>
                <a:latin typeface="Trebuchet MS" panose="020B0603020202020204" pitchFamily="34" charset="0"/>
              </a:rPr>
              <a:t>4.	</a:t>
            </a:r>
            <a:r>
              <a:rPr lang="ru-RU" sz="1600" b="1" dirty="0" err="1">
                <a:solidFill>
                  <a:schemeClr val="tx1"/>
                </a:solidFill>
                <a:latin typeface="Trebuchet MS" panose="020B0603020202020204" pitchFamily="34" charset="0"/>
              </a:rPr>
              <a:t>Периоперационное</a:t>
            </a:r>
            <a:r>
              <a:rPr lang="ru-RU" sz="1600" b="1" dirty="0">
                <a:solidFill>
                  <a:schemeClr val="tx1"/>
                </a:solidFill>
                <a:latin typeface="Trebuchet MS" panose="020B0603020202020204" pitchFamily="34" charset="0"/>
              </a:rPr>
              <a:t> согревание</a:t>
            </a:r>
          </a:p>
          <a:p>
            <a:r>
              <a:rPr lang="ru-RU" sz="1600" b="1" dirty="0">
                <a:solidFill>
                  <a:schemeClr val="tx1"/>
                </a:solidFill>
                <a:latin typeface="Trebuchet MS" panose="020B0603020202020204" pitchFamily="34" charset="0"/>
              </a:rPr>
              <a:t>5.	Качество асептик</a:t>
            </a:r>
          </a:p>
          <a:p>
            <a:r>
              <a:rPr lang="ru-RU" sz="1600" b="1" dirty="0">
                <a:solidFill>
                  <a:schemeClr val="tx1"/>
                </a:solidFill>
                <a:latin typeface="Trebuchet MS" panose="020B0603020202020204" pitchFamily="34" charset="0"/>
              </a:rPr>
              <a:t>6.	Кодекс поведения</a:t>
            </a:r>
          </a:p>
          <a:p>
            <a:r>
              <a:rPr lang="ru-RU" sz="1600" b="1" dirty="0">
                <a:solidFill>
                  <a:schemeClr val="tx1"/>
                </a:solidFill>
                <a:latin typeface="Trebuchet MS" panose="020B0603020202020204" pitchFamily="34" charset="0"/>
              </a:rPr>
              <a:t>7.	Использование расходных материалов</a:t>
            </a:r>
          </a:p>
          <a:p>
            <a:r>
              <a:rPr lang="ru-RU" sz="1600" b="1" dirty="0">
                <a:solidFill>
                  <a:schemeClr val="tx1"/>
                </a:solidFill>
                <a:latin typeface="Trebuchet MS" panose="020B0603020202020204" pitchFamily="34" charset="0"/>
              </a:rPr>
              <a:t>8.	Швы для предотвращения инфицирования места операции</a:t>
            </a:r>
          </a:p>
          <a:p>
            <a:r>
              <a:rPr lang="ru-RU" sz="1600" b="1" dirty="0">
                <a:solidFill>
                  <a:schemeClr val="tx1"/>
                </a:solidFill>
                <a:latin typeface="Trebuchet MS" panose="020B0603020202020204" pitchFamily="34" charset="0"/>
              </a:rPr>
              <a:t>9.	Руководство по уходу за руками</a:t>
            </a:r>
          </a:p>
          <a:p>
            <a:r>
              <a:rPr lang="ru-RU" sz="1600" b="1" dirty="0">
                <a:solidFill>
                  <a:schemeClr val="tx1"/>
                </a:solidFill>
                <a:latin typeface="Trebuchet MS" panose="020B0603020202020204" pitchFamily="34" charset="0"/>
              </a:rPr>
              <a:t>10.	Смерть в послеоперационный период</a:t>
            </a:r>
          </a:p>
          <a:p>
            <a:r>
              <a:rPr lang="ru-RU" sz="1600" b="1" dirty="0">
                <a:solidFill>
                  <a:schemeClr val="tx1"/>
                </a:solidFill>
                <a:latin typeface="Trebuchet MS" panose="020B0603020202020204" pitchFamily="34" charset="0"/>
              </a:rPr>
              <a:t>11.	Безопасность на рабочем месте</a:t>
            </a:r>
          </a:p>
        </p:txBody>
      </p:sp>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86714" y="1850065"/>
            <a:ext cx="3134088" cy="2091055"/>
          </a:xfrm>
          <a:prstGeom prst="rect">
            <a:avLst/>
          </a:prstGeom>
        </p:spPr>
      </p:pic>
    </p:spTree>
    <p:extLst>
      <p:ext uri="{BB962C8B-B14F-4D97-AF65-F5344CB8AC3E}">
        <p14:creationId xmlns:p14="http://schemas.microsoft.com/office/powerpoint/2010/main" val="3276524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3" name="Скругленный прямоугольник 2"/>
          <p:cNvSpPr/>
          <p:nvPr/>
        </p:nvSpPr>
        <p:spPr>
          <a:xfrm>
            <a:off x="283535" y="109885"/>
            <a:ext cx="6917363" cy="6556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Асептика: хирургическая практика</a:t>
            </a:r>
          </a:p>
        </p:txBody>
      </p:sp>
      <p:sp>
        <p:nvSpPr>
          <p:cNvPr id="10" name="Скругленный прямоугольник 9"/>
          <p:cNvSpPr/>
          <p:nvPr/>
        </p:nvSpPr>
        <p:spPr>
          <a:xfrm>
            <a:off x="309460" y="1147258"/>
            <a:ext cx="7891787" cy="77413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ru-RU" b="1" dirty="0">
                <a:solidFill>
                  <a:srgbClr val="FF0000"/>
                </a:solidFill>
                <a:latin typeface="Trebuchet MS" panose="020B0603020202020204" pitchFamily="34" charset="0"/>
              </a:rPr>
              <a:t>Персонал, участвующий в хирургической процедуре, </a:t>
            </a:r>
          </a:p>
          <a:p>
            <a:pPr lvl="0" algn="ctr"/>
            <a:r>
              <a:rPr lang="ru-RU" b="1" dirty="0">
                <a:solidFill>
                  <a:srgbClr val="FF0000"/>
                </a:solidFill>
                <a:latin typeface="Trebuchet MS" panose="020B0603020202020204" pitchFamily="34" charset="0"/>
              </a:rPr>
              <a:t>должен соблюдать принципы асептики</a:t>
            </a:r>
          </a:p>
        </p:txBody>
      </p:sp>
      <p:sp>
        <p:nvSpPr>
          <p:cNvPr id="7" name="Скругленный прямоугольник 6"/>
          <p:cNvSpPr/>
          <p:nvPr/>
        </p:nvSpPr>
        <p:spPr>
          <a:xfrm>
            <a:off x="309460" y="2303110"/>
            <a:ext cx="8005200" cy="9150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b="1" dirty="0">
                <a:latin typeface="Trebuchet MS" panose="020B0603020202020204" pitchFamily="34" charset="0"/>
              </a:rPr>
              <a:t>Асептический метод - это применение методов и процедур для предотвращения попадания микроорганизмов во все, что имеет прямой или косвенный контакт с хирургическим разрезом</a:t>
            </a:r>
          </a:p>
        </p:txBody>
      </p:sp>
      <p:sp>
        <p:nvSpPr>
          <p:cNvPr id="9" name="Скругленный прямоугольник 8"/>
          <p:cNvSpPr/>
          <p:nvPr/>
        </p:nvSpPr>
        <p:spPr>
          <a:xfrm>
            <a:off x="309460" y="3599837"/>
            <a:ext cx="8005199"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b="1" dirty="0">
                <a:latin typeface="Trebuchet MS" panose="020B0603020202020204" pitchFamily="34" charset="0"/>
              </a:rPr>
              <a:t>Это означает обеспечение того, чтобы стерильные предметы не соприкасались с какими-либо нестерильными поверхностями или предметами первой необходимости.</a:t>
            </a:r>
          </a:p>
        </p:txBody>
      </p:sp>
    </p:spTree>
    <p:extLst>
      <p:ext uri="{BB962C8B-B14F-4D97-AF65-F5344CB8AC3E}">
        <p14:creationId xmlns:p14="http://schemas.microsoft.com/office/powerpoint/2010/main" val="1385733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3" name="Скругленный прямоугольник 2"/>
          <p:cNvSpPr/>
          <p:nvPr/>
        </p:nvSpPr>
        <p:spPr>
          <a:xfrm>
            <a:off x="283535" y="109885"/>
            <a:ext cx="6917363" cy="6556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Асептика: хирургическая практика</a:t>
            </a:r>
          </a:p>
        </p:txBody>
      </p:sp>
      <p:sp>
        <p:nvSpPr>
          <p:cNvPr id="10" name="Скругленный прямоугольник 9"/>
          <p:cNvSpPr/>
          <p:nvPr/>
        </p:nvSpPr>
        <p:spPr>
          <a:xfrm>
            <a:off x="283535" y="1147257"/>
            <a:ext cx="5691964" cy="36799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ru-RU" sz="2000" b="1" dirty="0">
                <a:solidFill>
                  <a:srgbClr val="FF0000"/>
                </a:solidFill>
                <a:latin typeface="Trebuchet MS" panose="020B0603020202020204" pitchFamily="34" charset="0"/>
              </a:rPr>
              <a:t>Концепция асептики применяется к:</a:t>
            </a:r>
          </a:p>
          <a:p>
            <a:pPr lvl="0"/>
            <a:r>
              <a:rPr lang="ru-RU" sz="1600" b="1" dirty="0">
                <a:solidFill>
                  <a:schemeClr val="tx1"/>
                </a:solidFill>
                <a:latin typeface="Trebuchet MS" panose="020B0603020202020204" pitchFamily="34" charset="0"/>
              </a:rPr>
              <a:t>• Подготовке рук для удаления временно попавших микроорганизмов, находящихся на поверхности кожи, и уменьшения количества резидентных микроорганизмов кожи;</a:t>
            </a:r>
          </a:p>
          <a:p>
            <a:pPr lvl="0"/>
            <a:r>
              <a:rPr lang="ru-RU" sz="1600" b="1" dirty="0">
                <a:solidFill>
                  <a:schemeClr val="tx1"/>
                </a:solidFill>
                <a:latin typeface="Trebuchet MS" panose="020B0603020202020204" pitchFamily="34" charset="0"/>
              </a:rPr>
              <a:t>• Подготовке и поддержанию стерильной зоны (стерильного поля) для работы  во время хирургической процедуры. Это включает в себя ношение стерильных перчаток и халатов; </a:t>
            </a:r>
          </a:p>
          <a:p>
            <a:pPr lvl="0"/>
            <a:r>
              <a:rPr lang="ru-RU" sz="1600" b="1" dirty="0">
                <a:solidFill>
                  <a:schemeClr val="tx1"/>
                </a:solidFill>
                <a:latin typeface="Trebuchet MS" panose="020B0603020202020204" pitchFamily="34" charset="0"/>
              </a:rPr>
              <a:t>• Подготовка инструментов и обращение с ними для обеспечения их стерильности при использовании в операционной ране.</a:t>
            </a:r>
          </a:p>
        </p:txBody>
      </p:sp>
      <p:pic>
        <p:nvPicPr>
          <p:cNvPr id="2" name="Рисунок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04913" y="1777948"/>
            <a:ext cx="2356125" cy="2418539"/>
          </a:xfrm>
          <a:prstGeom prst="rect">
            <a:avLst/>
          </a:prstGeom>
        </p:spPr>
      </p:pic>
    </p:spTree>
    <p:extLst>
      <p:ext uri="{BB962C8B-B14F-4D97-AF65-F5344CB8AC3E}">
        <p14:creationId xmlns:p14="http://schemas.microsoft.com/office/powerpoint/2010/main" val="2328531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3" name="Скругленный прямоугольник 2"/>
          <p:cNvSpPr/>
          <p:nvPr/>
        </p:nvSpPr>
        <p:spPr>
          <a:xfrm>
            <a:off x="283535" y="109885"/>
            <a:ext cx="6917363" cy="6556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Асептика: хирургическая практика</a:t>
            </a:r>
          </a:p>
        </p:txBody>
      </p:sp>
      <p:sp>
        <p:nvSpPr>
          <p:cNvPr id="10" name="Скругленный прямоугольник 9"/>
          <p:cNvSpPr/>
          <p:nvPr/>
        </p:nvSpPr>
        <p:spPr>
          <a:xfrm>
            <a:off x="283534" y="1012579"/>
            <a:ext cx="6917363" cy="5397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ru-RU" b="1" dirty="0">
                <a:solidFill>
                  <a:srgbClr val="FF0000"/>
                </a:solidFill>
                <a:latin typeface="Trebuchet MS" panose="020B0603020202020204" pitchFamily="34" charset="0"/>
              </a:rPr>
              <a:t>Когда и где применять асептические методы?</a:t>
            </a:r>
          </a:p>
        </p:txBody>
      </p:sp>
      <p:sp>
        <p:nvSpPr>
          <p:cNvPr id="5" name="Скругленный прямоугольник 4"/>
          <p:cNvSpPr/>
          <p:nvPr/>
        </p:nvSpPr>
        <p:spPr>
          <a:xfrm>
            <a:off x="283534" y="1672856"/>
            <a:ext cx="4848445" cy="34084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b="1" dirty="0">
                <a:solidFill>
                  <a:srgbClr val="FF0000"/>
                </a:solidFill>
                <a:latin typeface="Trebuchet MS" panose="020B0603020202020204" pitchFamily="34" charset="0"/>
              </a:rPr>
              <a:t>Место разреза</a:t>
            </a:r>
          </a:p>
          <a:p>
            <a:r>
              <a:rPr lang="ru-RU" dirty="0">
                <a:latin typeface="Trebuchet MS" panose="020B0603020202020204" pitchFamily="34" charset="0"/>
              </a:rPr>
              <a:t>Наиболее критическая область, поскольку существует высокая вероятность того, что любые микроорганизмы, попавшие в это место, вызовут инфекцию. </a:t>
            </a:r>
          </a:p>
          <a:p>
            <a:r>
              <a:rPr lang="ru-RU" b="1" dirty="0">
                <a:solidFill>
                  <a:srgbClr val="FF0000"/>
                </a:solidFill>
                <a:latin typeface="Trebuchet MS" panose="020B0603020202020204" pitchFamily="34" charset="0"/>
              </a:rPr>
              <a:t>Инструменты и другое оборудование</a:t>
            </a:r>
            <a:r>
              <a:rPr lang="ru-RU" dirty="0">
                <a:latin typeface="Trebuchet MS" panose="020B0603020202020204" pitchFamily="34" charset="0"/>
              </a:rPr>
              <a:t>, которые непосредственно контактируют с хирургическим разрезом, представляют опасность, поскольку они способствуют прямому переносу микроорганизмов в подлежащие ткани</a:t>
            </a:r>
          </a:p>
        </p:txBody>
      </p:sp>
      <p:pic>
        <p:nvPicPr>
          <p:cNvPr id="6" name="Рисунок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1553" y="1892595"/>
            <a:ext cx="3180560" cy="2934811"/>
          </a:xfrm>
          <a:prstGeom prst="rect">
            <a:avLst/>
          </a:prstGeom>
        </p:spPr>
      </p:pic>
    </p:spTree>
    <p:extLst>
      <p:ext uri="{BB962C8B-B14F-4D97-AF65-F5344CB8AC3E}">
        <p14:creationId xmlns:p14="http://schemas.microsoft.com/office/powerpoint/2010/main" val="2035722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3" name="Скругленный прямоугольник 2"/>
          <p:cNvSpPr/>
          <p:nvPr/>
        </p:nvSpPr>
        <p:spPr>
          <a:xfrm>
            <a:off x="283535" y="109885"/>
            <a:ext cx="6917363" cy="6556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Асептика: хирургическая практика</a:t>
            </a:r>
          </a:p>
        </p:txBody>
      </p:sp>
      <p:sp>
        <p:nvSpPr>
          <p:cNvPr id="5" name="Скругленный прямоугольник 4"/>
          <p:cNvSpPr/>
          <p:nvPr/>
        </p:nvSpPr>
        <p:spPr>
          <a:xfrm>
            <a:off x="283534" y="947142"/>
            <a:ext cx="6917364" cy="5626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latin typeface="Trebuchet MS" panose="020B0603020202020204" pitchFamily="34" charset="0"/>
              </a:rPr>
              <a:t>Остальная часть пациента и операционный стол</a:t>
            </a:r>
          </a:p>
        </p:txBody>
      </p:sp>
      <p:pic>
        <p:nvPicPr>
          <p:cNvPr id="2" name="Рисунок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3535" y="1957546"/>
            <a:ext cx="7669618" cy="2799131"/>
          </a:xfrm>
          <a:prstGeom prst="rect">
            <a:avLst/>
          </a:prstGeom>
        </p:spPr>
      </p:pic>
    </p:spTree>
    <p:extLst>
      <p:ext uri="{BB962C8B-B14F-4D97-AF65-F5344CB8AC3E}">
        <p14:creationId xmlns:p14="http://schemas.microsoft.com/office/powerpoint/2010/main" val="859945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6" name="Скругленный прямоугольник 5"/>
          <p:cNvSpPr/>
          <p:nvPr/>
        </p:nvSpPr>
        <p:spPr>
          <a:xfrm>
            <a:off x="491980" y="4203243"/>
            <a:ext cx="2431808" cy="7263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a:latin typeface="Trebuchet MS" panose="020B0603020202020204" pitchFamily="34" charset="0"/>
              </a:rPr>
              <a:t>Английская медицинская сестра </a:t>
            </a:r>
            <a:r>
              <a:rPr lang="ru-RU" sz="1600" b="1" dirty="0" err="1">
                <a:latin typeface="Trebuchet MS" panose="020B0603020202020204" pitchFamily="34" charset="0"/>
              </a:rPr>
              <a:t>Бедфорд</a:t>
            </a:r>
            <a:r>
              <a:rPr lang="ru-RU" sz="1600" b="1" dirty="0">
                <a:latin typeface="Trebuchet MS" panose="020B0603020202020204" pitchFamily="34" charset="0"/>
              </a:rPr>
              <a:t> </a:t>
            </a:r>
            <a:r>
              <a:rPr lang="ru-RU" sz="1600" b="1" dirty="0" err="1">
                <a:latin typeface="Trebuchet MS" panose="020B0603020202020204" pitchFamily="34" charset="0"/>
              </a:rPr>
              <a:t>Фенвик</a:t>
            </a:r>
            <a:endParaRPr lang="ru-RU" sz="1600" b="1" dirty="0">
              <a:latin typeface="Trebuchet MS" panose="020B0603020202020204" pitchFamily="34" charset="0"/>
            </a:endParaRPr>
          </a:p>
        </p:txBody>
      </p:sp>
      <p:sp>
        <p:nvSpPr>
          <p:cNvPr id="7" name="Скругленный прямоугольник 6"/>
          <p:cNvSpPr/>
          <p:nvPr/>
        </p:nvSpPr>
        <p:spPr>
          <a:xfrm>
            <a:off x="294196" y="98001"/>
            <a:ext cx="6926412" cy="4616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latin typeface="Trebuchet MS" panose="020B0603020202020204" pitchFamily="34" charset="0"/>
              </a:rPr>
              <a:t>конференция Международного совета женщин(1899 г.)  </a:t>
            </a:r>
          </a:p>
        </p:txBody>
      </p:sp>
      <p:sp>
        <p:nvSpPr>
          <p:cNvPr id="8" name="Скругленный прямоугольник 7"/>
          <p:cNvSpPr/>
          <p:nvPr/>
        </p:nvSpPr>
        <p:spPr>
          <a:xfrm>
            <a:off x="2923789" y="754353"/>
            <a:ext cx="5684184" cy="298120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indent="457200"/>
            <a:r>
              <a:rPr lang="ru-RU" sz="2000" b="1" dirty="0">
                <a:solidFill>
                  <a:srgbClr val="FF0000"/>
                </a:solidFill>
                <a:latin typeface="Trebuchet MS" panose="020B0603020202020204" pitchFamily="34" charset="0"/>
              </a:rPr>
              <a:t>Предложение основывалось на необходимости: </a:t>
            </a:r>
          </a:p>
          <a:p>
            <a:pPr indent="457200">
              <a:buFont typeface="Wingdings" panose="05000000000000000000" pitchFamily="2" charset="2"/>
              <a:buChar char="Ø"/>
            </a:pPr>
            <a:r>
              <a:rPr lang="ru-RU" sz="2000" b="1" dirty="0">
                <a:latin typeface="Trebuchet MS" panose="020B0603020202020204" pitchFamily="34" charset="0"/>
              </a:rPr>
              <a:t>признания сестринского образования </a:t>
            </a:r>
          </a:p>
          <a:p>
            <a:pPr indent="457200">
              <a:buFont typeface="Wingdings" panose="05000000000000000000" pitchFamily="2" charset="2"/>
              <a:buChar char="Ø"/>
            </a:pPr>
            <a:r>
              <a:rPr lang="ru-RU" sz="2000" b="1" dirty="0">
                <a:latin typeface="Trebuchet MS" panose="020B0603020202020204" pitchFamily="34" charset="0"/>
              </a:rPr>
              <a:t>контроля за профессиональной деятельностью медицинских сестер не только на национальном, но и на международном уровне</a:t>
            </a:r>
          </a:p>
        </p:txBody>
      </p:sp>
      <p:pic>
        <p:nvPicPr>
          <p:cNvPr id="2" name="Рисунок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980" y="754353"/>
            <a:ext cx="2234024" cy="3270772"/>
          </a:xfrm>
          <a:prstGeom prst="rect">
            <a:avLst/>
          </a:prstGeom>
        </p:spPr>
      </p:pic>
      <p:sp>
        <p:nvSpPr>
          <p:cNvPr id="3" name="Скругленный прямоугольник 2"/>
          <p:cNvSpPr/>
          <p:nvPr/>
        </p:nvSpPr>
        <p:spPr>
          <a:xfrm>
            <a:off x="3082159" y="4016364"/>
            <a:ext cx="5305096"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latin typeface="Trebuchet MS" panose="020B0603020202020204" pitchFamily="34" charset="0"/>
              </a:rPr>
              <a:t>Первым президентом </a:t>
            </a:r>
          </a:p>
          <a:p>
            <a:pPr algn="ctr"/>
            <a:r>
              <a:rPr lang="ru-RU" b="1" dirty="0">
                <a:latin typeface="Trebuchet MS" panose="020B0603020202020204" pitchFamily="34" charset="0"/>
              </a:rPr>
              <a:t>Международного Совета Медицинских сестер </a:t>
            </a:r>
          </a:p>
        </p:txBody>
      </p:sp>
      <p:pic>
        <p:nvPicPr>
          <p:cNvPr id="5" name="Рисунок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95461" y="3173370"/>
            <a:ext cx="1137587" cy="1171715"/>
          </a:xfrm>
          <a:prstGeom prst="rect">
            <a:avLst/>
          </a:prstGeom>
        </p:spPr>
      </p:pic>
    </p:spTree>
    <p:extLst>
      <p:ext uri="{BB962C8B-B14F-4D97-AF65-F5344CB8AC3E}">
        <p14:creationId xmlns:p14="http://schemas.microsoft.com/office/powerpoint/2010/main" val="1794332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3" name="Скругленный прямоугольник 2"/>
          <p:cNvSpPr/>
          <p:nvPr/>
        </p:nvSpPr>
        <p:spPr>
          <a:xfrm>
            <a:off x="283535" y="109885"/>
            <a:ext cx="6917363" cy="6556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Асептика: хирургическая практика</a:t>
            </a:r>
          </a:p>
        </p:txBody>
      </p:sp>
      <p:sp>
        <p:nvSpPr>
          <p:cNvPr id="5" name="Скругленный прямоугольник 4"/>
          <p:cNvSpPr/>
          <p:nvPr/>
        </p:nvSpPr>
        <p:spPr>
          <a:xfrm>
            <a:off x="283533" y="1056168"/>
            <a:ext cx="7003269" cy="169412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solidFill>
                  <a:srgbClr val="FF0000"/>
                </a:solidFill>
                <a:latin typeface="Trebuchet MS" panose="020B0603020202020204" pitchFamily="34" charset="0"/>
              </a:rPr>
              <a:t>Персонал, работающий вблизи места разреза и имеющий дело с инструментами, должен носить стерильные халаты, перчатки и головные уборы, чтобы предотвратить высвобождение микроорганизмов, которые загрязняют поверхность инструментов или попадают в разрез. </a:t>
            </a:r>
          </a:p>
        </p:txBody>
      </p:sp>
      <p:sp>
        <p:nvSpPr>
          <p:cNvPr id="2" name="Скругленный прямоугольник 1"/>
          <p:cNvSpPr/>
          <p:nvPr/>
        </p:nvSpPr>
        <p:spPr>
          <a:xfrm>
            <a:off x="283535" y="3040912"/>
            <a:ext cx="7088372" cy="194221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Trebuchet MS" panose="020B0603020202020204" pitchFamily="34" charset="0"/>
              </a:rPr>
              <a:t>Люди, находящиеся в операционной, выделяют в воздух загрязненные частицы кожи и ворсинки ткани, которые могут оседать в месте разреза или на инструментах. </a:t>
            </a:r>
          </a:p>
          <a:p>
            <a:r>
              <a:rPr lang="ru-RU" dirty="0">
                <a:latin typeface="Trebuchet MS" panose="020B0603020202020204" pitchFamily="34" charset="0"/>
              </a:rPr>
              <a:t>Чтобы свести к минимуму этот риск, количество людей в операционной и количество входящих и выходящих движений во время хирургической процедуры должны быть сведены к минимуму. </a:t>
            </a:r>
          </a:p>
        </p:txBody>
      </p:sp>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2764" y="1056168"/>
            <a:ext cx="1339702" cy="533321"/>
          </a:xfrm>
          <a:prstGeom prst="rect">
            <a:avLst/>
          </a:prstGeom>
        </p:spPr>
      </p:pic>
      <p:pic>
        <p:nvPicPr>
          <p:cNvPr id="8" name="Рисунок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72764" y="1750777"/>
            <a:ext cx="1210880" cy="325410"/>
          </a:xfrm>
          <a:prstGeom prst="rect">
            <a:avLst/>
          </a:prstGeom>
        </p:spPr>
      </p:pic>
      <p:pic>
        <p:nvPicPr>
          <p:cNvPr id="9" name="Рисунок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72764" y="2280241"/>
            <a:ext cx="1258630" cy="344671"/>
          </a:xfrm>
          <a:prstGeom prst="rect">
            <a:avLst/>
          </a:prstGeom>
        </p:spPr>
      </p:pic>
      <p:pic>
        <p:nvPicPr>
          <p:cNvPr id="11" name="Рисунок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72765" y="2868752"/>
            <a:ext cx="1136912" cy="759475"/>
          </a:xfrm>
          <a:prstGeom prst="rect">
            <a:avLst/>
          </a:prstGeom>
        </p:spPr>
      </p:pic>
      <p:pic>
        <p:nvPicPr>
          <p:cNvPr id="12" name="Рисунок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72765" y="3864978"/>
            <a:ext cx="1081648" cy="282014"/>
          </a:xfrm>
          <a:prstGeom prst="rect">
            <a:avLst/>
          </a:prstGeom>
        </p:spPr>
      </p:pic>
      <p:pic>
        <p:nvPicPr>
          <p:cNvPr id="13" name="Рисунок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72764" y="4383744"/>
            <a:ext cx="1082935" cy="522956"/>
          </a:xfrm>
          <a:prstGeom prst="rect">
            <a:avLst/>
          </a:prstGeom>
        </p:spPr>
      </p:pic>
    </p:spTree>
    <p:extLst>
      <p:ext uri="{BB962C8B-B14F-4D97-AF65-F5344CB8AC3E}">
        <p14:creationId xmlns:p14="http://schemas.microsoft.com/office/powerpoint/2010/main" val="3889794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3" name="Скругленный прямоугольник 2"/>
          <p:cNvSpPr/>
          <p:nvPr/>
        </p:nvSpPr>
        <p:spPr>
          <a:xfrm>
            <a:off x="283535" y="109885"/>
            <a:ext cx="6917363" cy="6556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a:latin typeface="Trebuchet MS" panose="020B0603020202020204" pitchFamily="34" charset="0"/>
              </a:rPr>
              <a:t>Как добиться антисептики рук</a:t>
            </a:r>
            <a:endParaRPr lang="ru-RU" sz="2000" b="1" dirty="0">
              <a:latin typeface="Trebuchet MS" panose="020B0603020202020204" pitchFamily="34" charset="0"/>
            </a:endParaRPr>
          </a:p>
        </p:txBody>
      </p:sp>
      <p:sp>
        <p:nvSpPr>
          <p:cNvPr id="5" name="Скругленный прямоугольник 4"/>
          <p:cNvSpPr/>
          <p:nvPr/>
        </p:nvSpPr>
        <p:spPr>
          <a:xfrm>
            <a:off x="141766" y="866252"/>
            <a:ext cx="4557825" cy="41664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dirty="0">
                <a:solidFill>
                  <a:srgbClr val="FF0000"/>
                </a:solidFill>
                <a:latin typeface="Trebuchet MS" panose="020B0603020202020204" pitchFamily="34" charset="0"/>
              </a:rPr>
              <a:t>NICE (2019) рекомендует, чтобы перед первой процедурой из списка руки были обеззаражены </a:t>
            </a:r>
            <a:r>
              <a:rPr lang="ru-RU" sz="1600" dirty="0" err="1">
                <a:solidFill>
                  <a:srgbClr val="FF0000"/>
                </a:solidFill>
                <a:latin typeface="Trebuchet MS" panose="020B0603020202020204" pitchFamily="34" charset="0"/>
              </a:rPr>
              <a:t>скрабом</a:t>
            </a:r>
            <a:r>
              <a:rPr lang="ru-RU" sz="1600" dirty="0">
                <a:solidFill>
                  <a:srgbClr val="FF0000"/>
                </a:solidFill>
                <a:latin typeface="Trebuchet MS" panose="020B0603020202020204" pitchFamily="34" charset="0"/>
              </a:rPr>
              <a:t> для рук с использованием антисептического раствора на водной основе, это основано на обеспечении гарантии удаления всех органических веществ. </a:t>
            </a:r>
          </a:p>
          <a:p>
            <a:r>
              <a:rPr lang="ru-RU" sz="1600" dirty="0">
                <a:solidFill>
                  <a:schemeClr val="tx1"/>
                </a:solidFill>
                <a:latin typeface="Trebuchet MS" panose="020B0603020202020204" pitchFamily="34" charset="0"/>
              </a:rPr>
              <a:t>Между последующими процедурами рекомендуется протирать руки раствором на спиртовой основе, разрешенным для антисептики рук, за исключением случаев, когда руки испачканы кровью или биологическими жидкостями, когда следует провести повторную чистку рук.</a:t>
            </a:r>
          </a:p>
        </p:txBody>
      </p:sp>
      <p:pic>
        <p:nvPicPr>
          <p:cNvPr id="6" name="Рисунок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6382" y="1424764"/>
            <a:ext cx="3723246" cy="2906232"/>
          </a:xfrm>
          <a:prstGeom prst="rect">
            <a:avLst/>
          </a:prstGeom>
        </p:spPr>
      </p:pic>
    </p:spTree>
    <p:extLst>
      <p:ext uri="{BB962C8B-B14F-4D97-AF65-F5344CB8AC3E}">
        <p14:creationId xmlns:p14="http://schemas.microsoft.com/office/powerpoint/2010/main" val="2472886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3" name="Скругленный прямоугольник 2"/>
          <p:cNvSpPr/>
          <p:nvPr/>
        </p:nvSpPr>
        <p:spPr>
          <a:xfrm>
            <a:off x="283535" y="109885"/>
            <a:ext cx="7003268" cy="92501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b="1" dirty="0">
                <a:latin typeface="Trebuchet MS" panose="020B0603020202020204" pitchFamily="34" charset="0"/>
              </a:rPr>
              <a:t>Доказательства связи </a:t>
            </a:r>
            <a:r>
              <a:rPr lang="ru-RU" b="1" dirty="0" err="1">
                <a:latin typeface="Trebuchet MS" panose="020B0603020202020204" pitchFamily="34" charset="0"/>
              </a:rPr>
              <a:t>повидон</a:t>
            </a:r>
            <a:r>
              <a:rPr lang="ru-RU" b="1" dirty="0">
                <a:latin typeface="Trebuchet MS" panose="020B0603020202020204" pitchFamily="34" charset="0"/>
              </a:rPr>
              <a:t>-йода, </a:t>
            </a:r>
            <a:r>
              <a:rPr lang="ru-RU" b="1" dirty="0" err="1">
                <a:latin typeface="Trebuchet MS" panose="020B0603020202020204" pitchFamily="34" charset="0"/>
              </a:rPr>
              <a:t>хлоргексидина</a:t>
            </a:r>
            <a:r>
              <a:rPr lang="ru-RU" b="1" dirty="0">
                <a:latin typeface="Trebuchet MS" panose="020B0603020202020204" pitchFamily="34" charset="0"/>
              </a:rPr>
              <a:t> и мыла с традиционным </a:t>
            </a:r>
            <a:r>
              <a:rPr lang="ru-RU" b="1" dirty="0" err="1">
                <a:latin typeface="Trebuchet MS" panose="020B0603020202020204" pitchFamily="34" charset="0"/>
              </a:rPr>
              <a:t>скрабом</a:t>
            </a:r>
            <a:r>
              <a:rPr lang="ru-RU" b="1" dirty="0">
                <a:latin typeface="Trebuchet MS" panose="020B0603020202020204" pitchFamily="34" charset="0"/>
              </a:rPr>
              <a:t> для рук и растиранием рук спиртовым раствором </a:t>
            </a:r>
          </a:p>
        </p:txBody>
      </p:sp>
      <p:sp>
        <p:nvSpPr>
          <p:cNvPr id="2" name="Скругленный прямоугольник 1"/>
          <p:cNvSpPr/>
          <p:nvPr/>
        </p:nvSpPr>
        <p:spPr>
          <a:xfrm>
            <a:off x="283535" y="1341703"/>
            <a:ext cx="8002772" cy="255181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dirty="0">
                <a:latin typeface="Trebuchet MS" panose="020B0603020202020204" pitchFamily="34" charset="0"/>
              </a:rPr>
              <a:t>Недавний систематический обзор и мета-анализ, сравнивающий антисептическую эффективность безводного растирания рук (WHR), традиционного </a:t>
            </a:r>
            <a:r>
              <a:rPr lang="ru-RU" sz="1600" dirty="0" err="1">
                <a:latin typeface="Trebuchet MS" panose="020B0603020202020204" pitchFamily="34" charset="0"/>
              </a:rPr>
              <a:t>скраба</a:t>
            </a:r>
            <a:r>
              <a:rPr lang="ru-RU" sz="1600" dirty="0">
                <a:latin typeface="Trebuchet MS" panose="020B0603020202020204" pitchFamily="34" charset="0"/>
              </a:rPr>
              <a:t> для рук с </a:t>
            </a:r>
            <a:r>
              <a:rPr lang="ru-RU" sz="1600" dirty="0" err="1">
                <a:latin typeface="Trebuchet MS" panose="020B0603020202020204" pitchFamily="34" charset="0"/>
              </a:rPr>
              <a:t>хлорексадином</a:t>
            </a:r>
            <a:r>
              <a:rPr lang="ru-RU" sz="1600" dirty="0">
                <a:latin typeface="Trebuchet MS" panose="020B0603020202020204" pitchFamily="34" charset="0"/>
              </a:rPr>
              <a:t> (CHG) или </a:t>
            </a:r>
            <a:r>
              <a:rPr lang="ru-RU" sz="1600" dirty="0" err="1">
                <a:latin typeface="Trebuchet MS" panose="020B0603020202020204" pitchFamily="34" charset="0"/>
              </a:rPr>
              <a:t>повидин</a:t>
            </a:r>
            <a:r>
              <a:rPr lang="ru-RU" sz="1600" dirty="0">
                <a:latin typeface="Trebuchet MS" panose="020B0603020202020204" pitchFamily="34" charset="0"/>
              </a:rPr>
              <a:t>-йодом (</a:t>
            </a:r>
            <a:r>
              <a:rPr lang="ru-RU" sz="1600" dirty="0" err="1">
                <a:latin typeface="Trebuchet MS" panose="020B0603020202020204" pitchFamily="34" charset="0"/>
              </a:rPr>
              <a:t>PiS</a:t>
            </a:r>
            <a:r>
              <a:rPr lang="ru-RU" sz="1600" dirty="0">
                <a:latin typeface="Trebuchet MS" panose="020B0603020202020204" pitchFamily="34" charset="0"/>
              </a:rPr>
              <a:t>) в хирургических условиях, </a:t>
            </a:r>
            <a:r>
              <a:rPr lang="ru-RU" sz="1600" b="1" i="1" dirty="0">
                <a:solidFill>
                  <a:srgbClr val="FF0000"/>
                </a:solidFill>
                <a:latin typeface="Trebuchet MS" panose="020B0603020202020204" pitchFamily="34" charset="0"/>
              </a:rPr>
              <a:t>обнаружили, что WHR и CHG проявляли</a:t>
            </a:r>
          </a:p>
          <a:p>
            <a:r>
              <a:rPr lang="ru-RU" sz="1600" b="1" i="1" dirty="0">
                <a:solidFill>
                  <a:srgbClr val="FF0000"/>
                </a:solidFill>
                <a:latin typeface="Trebuchet MS" panose="020B0603020202020204" pitchFamily="34" charset="0"/>
              </a:rPr>
              <a:t>более высокую антисептическую эффективность, чем </a:t>
            </a:r>
            <a:r>
              <a:rPr lang="ru-RU" sz="1600" b="1" i="1" dirty="0" err="1">
                <a:solidFill>
                  <a:srgbClr val="FF0000"/>
                </a:solidFill>
                <a:latin typeface="Trebuchet MS" panose="020B0603020202020204" pitchFamily="34" charset="0"/>
              </a:rPr>
              <a:t>PiS</a:t>
            </a:r>
            <a:r>
              <a:rPr lang="ru-RU" sz="1600" b="1" i="1" dirty="0">
                <a:solidFill>
                  <a:srgbClr val="FF0000"/>
                </a:solidFill>
                <a:latin typeface="Trebuchet MS" panose="020B0603020202020204" pitchFamily="34" charset="0"/>
              </a:rPr>
              <a:t>.</a:t>
            </a:r>
          </a:p>
          <a:p>
            <a:r>
              <a:rPr lang="ru-RU" sz="1600" dirty="0">
                <a:latin typeface="Trebuchet MS" panose="020B0603020202020204" pitchFamily="34" charset="0"/>
              </a:rPr>
              <a:t>Существенных различий в показателях SSI между группами WHR и CHG не наблюдалось. Тем не менее, WHR считались наиболее благоприятными с точки зрения уменьшения количества микроорганизмов, присутствующих на коже, и были связаны с более высокими показателями соответствия требованиям.</a:t>
            </a:r>
          </a:p>
        </p:txBody>
      </p:sp>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3535" y="4177054"/>
            <a:ext cx="1341236" cy="536494"/>
          </a:xfrm>
          <a:prstGeom prst="rect">
            <a:avLst/>
          </a:prstGeom>
        </p:spPr>
      </p:pic>
      <p:pic>
        <p:nvPicPr>
          <p:cNvPr id="8" name="Рисунок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69852" y="4366046"/>
            <a:ext cx="1207113" cy="329213"/>
          </a:xfrm>
          <a:prstGeom prst="rect">
            <a:avLst/>
          </a:prstGeom>
        </p:spPr>
      </p:pic>
      <p:pic>
        <p:nvPicPr>
          <p:cNvPr id="9" name="Рисунок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54596" y="4347757"/>
            <a:ext cx="1255885" cy="347502"/>
          </a:xfrm>
          <a:prstGeom prst="rect">
            <a:avLst/>
          </a:prstGeom>
        </p:spPr>
      </p:pic>
      <p:pic>
        <p:nvPicPr>
          <p:cNvPr id="10" name="Рисунок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41929" y="3969772"/>
            <a:ext cx="1133954" cy="755970"/>
          </a:xfrm>
          <a:prstGeom prst="rect">
            <a:avLst/>
          </a:prstGeom>
        </p:spPr>
      </p:pic>
      <p:pic>
        <p:nvPicPr>
          <p:cNvPr id="11" name="Рисунок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40795" y="4417840"/>
            <a:ext cx="1079086" cy="280440"/>
          </a:xfrm>
          <a:prstGeom prst="rect">
            <a:avLst/>
          </a:prstGeom>
        </p:spPr>
      </p:pic>
      <p:pic>
        <p:nvPicPr>
          <p:cNvPr id="12" name="Рисунок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84793" y="4177054"/>
            <a:ext cx="1079086" cy="524301"/>
          </a:xfrm>
          <a:prstGeom prst="rect">
            <a:avLst/>
          </a:prstGeom>
        </p:spPr>
      </p:pic>
    </p:spTree>
    <p:extLst>
      <p:ext uri="{BB962C8B-B14F-4D97-AF65-F5344CB8AC3E}">
        <p14:creationId xmlns:p14="http://schemas.microsoft.com/office/powerpoint/2010/main" val="2041922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3" name="Скругленный прямоугольник 2"/>
          <p:cNvSpPr/>
          <p:nvPr/>
        </p:nvSpPr>
        <p:spPr>
          <a:xfrm>
            <a:off x="290623" y="181641"/>
            <a:ext cx="5450957" cy="92501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Подготовка рук </a:t>
            </a:r>
          </a:p>
        </p:txBody>
      </p:sp>
      <p:sp>
        <p:nvSpPr>
          <p:cNvPr id="2" name="Скругленный прямоугольник 1"/>
          <p:cNvSpPr/>
          <p:nvPr/>
        </p:nvSpPr>
        <p:spPr>
          <a:xfrm>
            <a:off x="290623" y="1311641"/>
            <a:ext cx="5450957" cy="35988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b="1" dirty="0">
                <a:solidFill>
                  <a:srgbClr val="00B050"/>
                </a:solidFill>
                <a:latin typeface="Trebuchet MS" panose="020B0603020202020204" pitchFamily="34" charset="0"/>
              </a:rPr>
              <a:t>Это первый шаг в стерильной технике и относится к гигиене рук, которая проводится хирургической бригадой непосредственно перед операцией. </a:t>
            </a:r>
          </a:p>
          <a:p>
            <a:r>
              <a:rPr lang="ru-RU" sz="1600" b="1" dirty="0">
                <a:solidFill>
                  <a:srgbClr val="FF0000"/>
                </a:solidFill>
                <a:latin typeface="Trebuchet MS" panose="020B0603020202020204" pitchFamily="34" charset="0"/>
              </a:rPr>
              <a:t>Целью хирургической антисептики рук является удаление остатков и транзиторных </a:t>
            </a:r>
            <a:r>
              <a:rPr lang="ru-RU" sz="1600" b="1" dirty="0" err="1">
                <a:solidFill>
                  <a:srgbClr val="FF0000"/>
                </a:solidFill>
                <a:latin typeface="Trebuchet MS" panose="020B0603020202020204" pitchFamily="34" charset="0"/>
              </a:rPr>
              <a:t>микроорганизмов,сведение</a:t>
            </a:r>
            <a:r>
              <a:rPr lang="ru-RU" sz="1600" b="1" dirty="0">
                <a:solidFill>
                  <a:srgbClr val="FF0000"/>
                </a:solidFill>
                <a:latin typeface="Trebuchet MS" panose="020B0603020202020204" pitchFamily="34" charset="0"/>
              </a:rPr>
              <a:t> к минимуму количества резидентных микроорганизмов и подавление быстрого повторного роста на руках, ногтях и предплечьях хирургического персонала. </a:t>
            </a:r>
          </a:p>
          <a:p>
            <a:r>
              <a:rPr lang="ru-RU" sz="1600" b="1" dirty="0">
                <a:latin typeface="Trebuchet MS" panose="020B0603020202020204" pitchFamily="34" charset="0"/>
              </a:rPr>
              <a:t>Это также уменьшает загрязнение операционного поля в случае прокола стерильной перчатки во время процедуры</a:t>
            </a:r>
          </a:p>
        </p:txBody>
      </p:sp>
      <p:pic>
        <p:nvPicPr>
          <p:cNvPr id="5" name="Рисунок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3813" y="1793735"/>
            <a:ext cx="2733456" cy="2634703"/>
          </a:xfrm>
          <a:prstGeom prst="rect">
            <a:avLst/>
          </a:prstGeom>
        </p:spPr>
      </p:pic>
    </p:spTree>
    <p:extLst>
      <p:ext uri="{BB962C8B-B14F-4D97-AF65-F5344CB8AC3E}">
        <p14:creationId xmlns:p14="http://schemas.microsoft.com/office/powerpoint/2010/main" val="975689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3" name="Скругленный прямоугольник 2"/>
          <p:cNvSpPr/>
          <p:nvPr/>
        </p:nvSpPr>
        <p:spPr>
          <a:xfrm>
            <a:off x="361507" y="134914"/>
            <a:ext cx="6833191" cy="17647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b="1" dirty="0">
                <a:latin typeface="Trebuchet MS" panose="020B0603020202020204" pitchFamily="34" charset="0"/>
              </a:rPr>
              <a:t>Не существует окончательного исследования, которое определяло бы оптимальную технику хирургического </a:t>
            </a:r>
            <a:r>
              <a:rPr lang="ru-RU" b="1" dirty="0" err="1">
                <a:latin typeface="Trebuchet MS" panose="020B0603020202020204" pitchFamily="34" charset="0"/>
              </a:rPr>
              <a:t>скрабирования</a:t>
            </a:r>
            <a:r>
              <a:rPr lang="ru-RU" b="1" dirty="0">
                <a:latin typeface="Trebuchet MS" panose="020B0603020202020204" pitchFamily="34" charset="0"/>
              </a:rPr>
              <a:t>, однако, чтобы быть уверенным </a:t>
            </a:r>
          </a:p>
          <a:p>
            <a:r>
              <a:rPr lang="ru-RU" b="1" dirty="0">
                <a:latin typeface="Trebuchet MS" panose="020B0603020202020204" pitchFamily="34" charset="0"/>
              </a:rPr>
              <a:t>в оптимальной асептике, существует консенсус в том, что следует изучить установленную методологию и придерживаться ее.</a:t>
            </a:r>
          </a:p>
        </p:txBody>
      </p:sp>
      <p:pic>
        <p:nvPicPr>
          <p:cNvPr id="6" name="Рисунок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1878" y="1999515"/>
            <a:ext cx="5712447" cy="3029975"/>
          </a:xfrm>
          <a:prstGeom prst="rect">
            <a:avLst/>
          </a:prstGeom>
        </p:spPr>
      </p:pic>
    </p:spTree>
    <p:extLst>
      <p:ext uri="{BB962C8B-B14F-4D97-AF65-F5344CB8AC3E}">
        <p14:creationId xmlns:p14="http://schemas.microsoft.com/office/powerpoint/2010/main" val="2644282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984" y="198709"/>
            <a:ext cx="1382276" cy="411250"/>
          </a:xfrm>
          <a:prstGeom prst="rect">
            <a:avLst/>
          </a:prstGeom>
        </p:spPr>
      </p:pic>
      <p:sp>
        <p:nvSpPr>
          <p:cNvPr id="3" name="Скругленный прямоугольник 2"/>
          <p:cNvSpPr/>
          <p:nvPr/>
        </p:nvSpPr>
        <p:spPr>
          <a:xfrm>
            <a:off x="269358" y="85295"/>
            <a:ext cx="7074195" cy="7794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2000" b="1" dirty="0">
                <a:latin typeface="Trebuchet MS" panose="020B0603020202020204" pitchFamily="34" charset="0"/>
              </a:rPr>
              <a:t>Асептика: средства защиты лица, халаты и перчатки</a:t>
            </a:r>
          </a:p>
        </p:txBody>
      </p:sp>
      <p:sp>
        <p:nvSpPr>
          <p:cNvPr id="2" name="Скругленный прямоугольник 1"/>
          <p:cNvSpPr/>
          <p:nvPr/>
        </p:nvSpPr>
        <p:spPr>
          <a:xfrm>
            <a:off x="106326" y="1233377"/>
            <a:ext cx="5011479" cy="38206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b="1" dirty="0">
                <a:solidFill>
                  <a:srgbClr val="FF0000"/>
                </a:solidFill>
                <a:latin typeface="Trebuchet MS" panose="020B0603020202020204" pitchFamily="34" charset="0"/>
              </a:rPr>
              <a:t>Маски</a:t>
            </a:r>
          </a:p>
          <a:p>
            <a:r>
              <a:rPr lang="ru-RU" dirty="0">
                <a:latin typeface="Trebuchet MS" panose="020B0603020202020204" pitchFamily="34" charset="0"/>
              </a:rPr>
              <a:t>Маски не подходят для защиты разреза от загрязнения, но снижают риск попадания брызг на слизистые оболочки или попадания выделений из дыхательных путей в рану при кашле/чихании. </a:t>
            </a:r>
          </a:p>
          <a:p>
            <a:r>
              <a:rPr lang="ru-RU" b="1" dirty="0">
                <a:solidFill>
                  <a:srgbClr val="FF0000"/>
                </a:solidFill>
                <a:latin typeface="Trebuchet MS" panose="020B0603020202020204" pitchFamily="34" charset="0"/>
              </a:rPr>
              <a:t>Защита глаз</a:t>
            </a:r>
          </a:p>
          <a:p>
            <a:r>
              <a:rPr lang="ru-RU" dirty="0">
                <a:latin typeface="Trebuchet MS" panose="020B0603020202020204" pitchFamily="34" charset="0"/>
              </a:rPr>
              <a:t>При определенных процедурах может потребоваться специальная защита глаз</a:t>
            </a:r>
          </a:p>
          <a:p>
            <a:r>
              <a:rPr lang="ru-RU" dirty="0">
                <a:latin typeface="Trebuchet MS" panose="020B0603020202020204" pitchFamily="34" charset="0"/>
              </a:rPr>
              <a:t>Перед проведением антисептики для рук необходимо нанести все средства защиты лица.</a:t>
            </a:r>
          </a:p>
        </p:txBody>
      </p:sp>
      <p:pic>
        <p:nvPicPr>
          <p:cNvPr id="5" name="Рисунок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09824" y="1570382"/>
            <a:ext cx="3242389" cy="3146622"/>
          </a:xfrm>
          <a:prstGeom prst="rect">
            <a:avLst/>
          </a:prstGeom>
        </p:spPr>
      </p:pic>
    </p:spTree>
    <p:extLst>
      <p:ext uri="{BB962C8B-B14F-4D97-AF65-F5344CB8AC3E}">
        <p14:creationId xmlns:p14="http://schemas.microsoft.com/office/powerpoint/2010/main" val="2199766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984" y="198709"/>
            <a:ext cx="1382276" cy="411250"/>
          </a:xfrm>
          <a:prstGeom prst="rect">
            <a:avLst/>
          </a:prstGeom>
        </p:spPr>
      </p:pic>
      <p:sp>
        <p:nvSpPr>
          <p:cNvPr id="3" name="Скругленный прямоугольник 2"/>
          <p:cNvSpPr/>
          <p:nvPr/>
        </p:nvSpPr>
        <p:spPr>
          <a:xfrm>
            <a:off x="269358" y="85295"/>
            <a:ext cx="7074195" cy="7794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2000" b="1" dirty="0">
                <a:latin typeface="Trebuchet MS" panose="020B0603020202020204" pitchFamily="34" charset="0"/>
              </a:rPr>
              <a:t>Асептика: средства защиты лица, халаты и перчатки</a:t>
            </a:r>
          </a:p>
        </p:txBody>
      </p:sp>
      <p:sp>
        <p:nvSpPr>
          <p:cNvPr id="2" name="Скругленный прямоугольник 1"/>
          <p:cNvSpPr/>
          <p:nvPr/>
        </p:nvSpPr>
        <p:spPr>
          <a:xfrm>
            <a:off x="269357" y="1056167"/>
            <a:ext cx="7723913" cy="16586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dirty="0">
                <a:latin typeface="Trebuchet MS" panose="020B0603020202020204" pitchFamily="34" charset="0"/>
              </a:rPr>
              <a:t>Стерильные хирургические халаты и перчатки надеваются перед хирургическими процедурами, чтобы помочь поддерживать стерильность поля и снизить риск передачи патогенных микроорганизмов как пациентам, так и персоналу. </a:t>
            </a:r>
          </a:p>
          <a:p>
            <a:r>
              <a:rPr lang="ru-RU" sz="1600" dirty="0">
                <a:latin typeface="Trebuchet MS" panose="020B0603020202020204" pitchFamily="34" charset="0"/>
              </a:rPr>
              <a:t>Они классифицируются как медицинские изделия и должны соответствовать требованиям соответствующего стандарта EN </a:t>
            </a:r>
          </a:p>
        </p:txBody>
      </p:sp>
      <p:pic>
        <p:nvPicPr>
          <p:cNvPr id="6" name="Рисунок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9358" y="2906232"/>
            <a:ext cx="7797209" cy="2055628"/>
          </a:xfrm>
          <a:prstGeom prst="rect">
            <a:avLst/>
          </a:prstGeom>
        </p:spPr>
      </p:pic>
    </p:spTree>
    <p:extLst>
      <p:ext uri="{BB962C8B-B14F-4D97-AF65-F5344CB8AC3E}">
        <p14:creationId xmlns:p14="http://schemas.microsoft.com/office/powerpoint/2010/main" val="3725682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984" y="198709"/>
            <a:ext cx="1382276" cy="411250"/>
          </a:xfrm>
          <a:prstGeom prst="rect">
            <a:avLst/>
          </a:prstGeom>
        </p:spPr>
      </p:pic>
      <p:sp>
        <p:nvSpPr>
          <p:cNvPr id="3" name="Скругленный прямоугольник 2"/>
          <p:cNvSpPr/>
          <p:nvPr/>
        </p:nvSpPr>
        <p:spPr>
          <a:xfrm>
            <a:off x="467789" y="85295"/>
            <a:ext cx="7074195" cy="524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2000" b="1" dirty="0">
                <a:latin typeface="Trebuchet MS" panose="020B0603020202020204" pitchFamily="34" charset="0"/>
              </a:rPr>
              <a:t>Асептика: средства защиты лица, халаты и перчатки</a:t>
            </a:r>
          </a:p>
        </p:txBody>
      </p:sp>
      <p:sp>
        <p:nvSpPr>
          <p:cNvPr id="2" name="Скругленный прямоугольник 1"/>
          <p:cNvSpPr/>
          <p:nvPr/>
        </p:nvSpPr>
        <p:spPr>
          <a:xfrm>
            <a:off x="269357" y="723373"/>
            <a:ext cx="7723913" cy="42951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dirty="0">
                <a:latin typeface="Trebuchet MS" panose="020B0603020202020204" pitchFamily="34" charset="0"/>
              </a:rPr>
              <a:t>Хирургические халаты складываются лицевой стороной к врачу – это облегчает сбор и надевание халата, не касаясь внешней поверхности. </a:t>
            </a:r>
          </a:p>
          <a:p>
            <a:r>
              <a:rPr lang="ru-RU" sz="1600" dirty="0">
                <a:solidFill>
                  <a:srgbClr val="FF0000"/>
                </a:solidFill>
                <a:latin typeface="Trebuchet MS" panose="020B0603020202020204" pitchFamily="34" charset="0"/>
              </a:rPr>
              <a:t>Если врач прикасается к внешней стороне халата во время его надевания, следует считать, что халат загрязнен. </a:t>
            </a:r>
          </a:p>
          <a:p>
            <a:r>
              <a:rPr lang="ru-RU" sz="1600" dirty="0">
                <a:latin typeface="Trebuchet MS" panose="020B0603020202020204" pitchFamily="34" charset="0"/>
              </a:rPr>
              <a:t>Если это произойдет, выбросьте халат.</a:t>
            </a:r>
          </a:p>
          <a:p>
            <a:r>
              <a:rPr lang="ru-RU" sz="1600" dirty="0">
                <a:solidFill>
                  <a:srgbClr val="FF0000"/>
                </a:solidFill>
                <a:latin typeface="Trebuchet MS" panose="020B0603020202020204" pitchFamily="34" charset="0"/>
              </a:rPr>
              <a:t>Кисти рук человека, проводящего чистку, считаются загрязненными, если им позволено опускаться ниже уровня талии или касаться тела, поэтому кисти рук следует держать выше талии на расстоянии от тела под углом примерно 20-30 градусов выше локтей.</a:t>
            </a:r>
          </a:p>
          <a:p>
            <a:r>
              <a:rPr lang="ru-RU" sz="1600" dirty="0">
                <a:latin typeface="Trebuchet MS" panose="020B0603020202020204" pitchFamily="34" charset="0"/>
              </a:rPr>
              <a:t>После надевания хирургического халата единственными частями халата, которые считаются стерильными, являются рукава (за исключением подмышечной области) и передняя часть от уровня талии до нескольких дюймов ниже отверстия для шеи. </a:t>
            </a:r>
          </a:p>
          <a:p>
            <a:r>
              <a:rPr lang="ru-RU" sz="1600" dirty="0">
                <a:solidFill>
                  <a:srgbClr val="FF0000"/>
                </a:solidFill>
                <a:latin typeface="Trebuchet MS" panose="020B0603020202020204" pitchFamily="34" charset="0"/>
              </a:rPr>
              <a:t>Если к халату прикоснулся нестерильный предмет, то он считается загрязненным. Загрязненный халат необходимо снять надлежащим образом, а затем надеть новый стерильный халат</a:t>
            </a:r>
          </a:p>
        </p:txBody>
      </p:sp>
    </p:spTree>
    <p:extLst>
      <p:ext uri="{BB962C8B-B14F-4D97-AF65-F5344CB8AC3E}">
        <p14:creationId xmlns:p14="http://schemas.microsoft.com/office/powerpoint/2010/main" val="3708208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984" y="198709"/>
            <a:ext cx="1382276" cy="411250"/>
          </a:xfrm>
          <a:prstGeom prst="rect">
            <a:avLst/>
          </a:prstGeom>
        </p:spPr>
      </p:pic>
      <p:sp>
        <p:nvSpPr>
          <p:cNvPr id="3" name="Скругленный прямоугольник 2"/>
          <p:cNvSpPr/>
          <p:nvPr/>
        </p:nvSpPr>
        <p:spPr>
          <a:xfrm>
            <a:off x="396905" y="92618"/>
            <a:ext cx="7074195" cy="524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Ключевые принципы при работе с халатом</a:t>
            </a:r>
          </a:p>
        </p:txBody>
      </p:sp>
      <p:sp>
        <p:nvSpPr>
          <p:cNvPr id="2" name="Скругленный прямоугольник 1"/>
          <p:cNvSpPr/>
          <p:nvPr/>
        </p:nvSpPr>
        <p:spPr>
          <a:xfrm>
            <a:off x="396905" y="794256"/>
            <a:ext cx="3019646" cy="8360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b="1" dirty="0">
                <a:solidFill>
                  <a:srgbClr val="FF0000"/>
                </a:solidFill>
                <a:latin typeface="Trebuchet MS" panose="020B0603020202020204" pitchFamily="34" charset="0"/>
              </a:rPr>
              <a:t>Надевай халат, прежде чем надевать перчатку </a:t>
            </a:r>
          </a:p>
        </p:txBody>
      </p:sp>
      <p:pic>
        <p:nvPicPr>
          <p:cNvPr id="5" name="Рисунок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0643" y="1702385"/>
            <a:ext cx="2252170" cy="3344131"/>
          </a:xfrm>
          <a:prstGeom prst="rect">
            <a:avLst/>
          </a:prstGeom>
        </p:spPr>
      </p:pic>
      <p:sp>
        <p:nvSpPr>
          <p:cNvPr id="6" name="Скругленный прямоугольник 5"/>
          <p:cNvSpPr/>
          <p:nvPr/>
        </p:nvSpPr>
        <p:spPr>
          <a:xfrm>
            <a:off x="4465630" y="794257"/>
            <a:ext cx="3005470" cy="8360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rgbClr val="FF0000"/>
                </a:solidFill>
                <a:latin typeface="Trebuchet MS" panose="020B0603020202020204" pitchFamily="34" charset="0"/>
              </a:rPr>
              <a:t>Не вытряхивайте халат </a:t>
            </a:r>
          </a:p>
        </p:txBody>
      </p:sp>
      <p:pic>
        <p:nvPicPr>
          <p:cNvPr id="7" name="Рисунок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54773" y="1702385"/>
            <a:ext cx="2166073" cy="3368642"/>
          </a:xfrm>
          <a:prstGeom prst="rect">
            <a:avLst/>
          </a:prstGeom>
        </p:spPr>
      </p:pic>
    </p:spTree>
    <p:extLst>
      <p:ext uri="{BB962C8B-B14F-4D97-AF65-F5344CB8AC3E}">
        <p14:creationId xmlns:p14="http://schemas.microsoft.com/office/powerpoint/2010/main" val="3033487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984" y="198709"/>
            <a:ext cx="1382276" cy="411250"/>
          </a:xfrm>
          <a:prstGeom prst="rect">
            <a:avLst/>
          </a:prstGeom>
        </p:spPr>
      </p:pic>
      <p:sp>
        <p:nvSpPr>
          <p:cNvPr id="3" name="Скругленный прямоугольник 2"/>
          <p:cNvSpPr/>
          <p:nvPr/>
        </p:nvSpPr>
        <p:spPr>
          <a:xfrm>
            <a:off x="396905" y="92618"/>
            <a:ext cx="7074195" cy="524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a:latin typeface="Trebuchet MS" panose="020B0603020202020204" pitchFamily="34" charset="0"/>
              </a:rPr>
              <a:t>Асептика: надевание перчаток</a:t>
            </a:r>
            <a:endParaRPr lang="ru-RU" sz="2000" b="1" dirty="0">
              <a:latin typeface="Trebuchet MS" panose="020B0603020202020204" pitchFamily="34" charset="0"/>
            </a:endParaRPr>
          </a:p>
        </p:txBody>
      </p:sp>
      <p:sp>
        <p:nvSpPr>
          <p:cNvPr id="2" name="Скругленный прямоугольник 1"/>
          <p:cNvSpPr/>
          <p:nvPr/>
        </p:nvSpPr>
        <p:spPr>
          <a:xfrm>
            <a:off x="396904" y="794256"/>
            <a:ext cx="3140193" cy="42384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b="1" dirty="0">
                <a:solidFill>
                  <a:srgbClr val="FF0000"/>
                </a:solidFill>
                <a:latin typeface="Trebuchet MS" panose="020B0603020202020204" pitchFamily="34" charset="0"/>
              </a:rPr>
              <a:t>Использование двойных перчаток: </a:t>
            </a:r>
          </a:p>
          <a:p>
            <a:r>
              <a:rPr lang="ru-RU" sz="1600" b="1" dirty="0">
                <a:solidFill>
                  <a:schemeClr val="tx1"/>
                </a:solidFill>
                <a:latin typeface="Trebuchet MS" panose="020B0603020202020204" pitchFamily="34" charset="0"/>
              </a:rPr>
              <a:t>предотвращение передачи вирусов через кровь.</a:t>
            </a:r>
          </a:p>
          <a:p>
            <a:r>
              <a:rPr lang="ru-RU" sz="1600" b="1" dirty="0">
                <a:solidFill>
                  <a:schemeClr val="tx1"/>
                </a:solidFill>
                <a:latin typeface="Trebuchet MS" panose="020B0603020202020204" pitchFamily="34" charset="0"/>
              </a:rPr>
              <a:t>Хотя точных доказательств нет, NICE</a:t>
            </a:r>
          </a:p>
          <a:p>
            <a:r>
              <a:rPr lang="ru-RU" sz="1600" b="1" dirty="0">
                <a:solidFill>
                  <a:schemeClr val="tx1"/>
                </a:solidFill>
                <a:latin typeface="Trebuchet MS" panose="020B0603020202020204" pitchFamily="34" charset="0"/>
              </a:rPr>
              <a:t>рекомендует рассмотреть возможность ношения двух пар стерильных перчаток, когда существует высокий риск перфорации перчаток и</a:t>
            </a:r>
          </a:p>
          <a:p>
            <a:r>
              <a:rPr lang="ru-RU" sz="1600" b="1" dirty="0">
                <a:solidFill>
                  <a:schemeClr val="tx1"/>
                </a:solidFill>
                <a:latin typeface="Trebuchet MS" panose="020B0603020202020204" pitchFamily="34" charset="0"/>
              </a:rPr>
              <a:t>последствия заражения могут быть серьезными.</a:t>
            </a:r>
          </a:p>
        </p:txBody>
      </p:sp>
      <p:pic>
        <p:nvPicPr>
          <p:cNvPr id="8" name="Рисунок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38085" y="794256"/>
            <a:ext cx="3133016" cy="4233976"/>
          </a:xfrm>
          <a:prstGeom prst="rect">
            <a:avLst/>
          </a:prstGeom>
        </p:spPr>
      </p:pic>
    </p:spTree>
    <p:extLst>
      <p:ext uri="{BB962C8B-B14F-4D97-AF65-F5344CB8AC3E}">
        <p14:creationId xmlns:p14="http://schemas.microsoft.com/office/powerpoint/2010/main" val="321527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3489" y="114902"/>
            <a:ext cx="1554258" cy="462417"/>
          </a:xfrm>
          <a:prstGeom prst="rect">
            <a:avLst/>
          </a:prstGeom>
        </p:spPr>
      </p:pic>
      <p:sp>
        <p:nvSpPr>
          <p:cNvPr id="12" name="Скругленный прямоугольник 11"/>
          <p:cNvSpPr/>
          <p:nvPr/>
        </p:nvSpPr>
        <p:spPr>
          <a:xfrm>
            <a:off x="165538" y="4545730"/>
            <a:ext cx="7189076" cy="45833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a:latin typeface="Trebuchet MS" panose="020B0603020202020204" pitchFamily="34" charset="0"/>
              </a:rPr>
              <a:t>ICN по всему миру (136 членов)  </a:t>
            </a:r>
          </a:p>
          <a:p>
            <a:pPr algn="ctr"/>
            <a:r>
              <a:rPr lang="ru-RU" sz="1600" b="1" dirty="0">
                <a:latin typeface="Trebuchet MS" panose="020B0603020202020204" pitchFamily="34" charset="0"/>
              </a:rPr>
              <a:t>28 миллионов медицинских сестер по всему миру </a:t>
            </a:r>
          </a:p>
        </p:txBody>
      </p:sp>
      <p:pic>
        <p:nvPicPr>
          <p:cNvPr id="3" name="Рисунок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538" y="1037316"/>
            <a:ext cx="5202620" cy="3385497"/>
          </a:xfrm>
          <a:prstGeom prst="rect">
            <a:avLst/>
          </a:prstGeom>
        </p:spPr>
      </p:pic>
      <p:sp>
        <p:nvSpPr>
          <p:cNvPr id="5" name="Скругленный прямоугольник 4"/>
          <p:cNvSpPr/>
          <p:nvPr/>
        </p:nvSpPr>
        <p:spPr>
          <a:xfrm>
            <a:off x="165538" y="173420"/>
            <a:ext cx="7189076" cy="7409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Международный совет медицинских сестер </a:t>
            </a:r>
          </a:p>
          <a:p>
            <a:pPr algn="ctr"/>
            <a:r>
              <a:rPr lang="ru-RU" sz="2000" b="1" dirty="0">
                <a:latin typeface="Trebuchet MS" panose="020B0603020202020204" pitchFamily="34" charset="0"/>
              </a:rPr>
              <a:t>(</a:t>
            </a:r>
            <a:r>
              <a:rPr lang="ru-RU" sz="2000" b="1" dirty="0" err="1">
                <a:latin typeface="Trebuchet MS" panose="020B0603020202020204" pitchFamily="34" charset="0"/>
              </a:rPr>
              <a:t>International</a:t>
            </a:r>
            <a:r>
              <a:rPr lang="ru-RU" sz="2000" b="1" dirty="0">
                <a:latin typeface="Trebuchet MS" panose="020B0603020202020204" pitchFamily="34" charset="0"/>
              </a:rPr>
              <a:t> </a:t>
            </a:r>
            <a:r>
              <a:rPr lang="ru-RU" sz="2000" b="1" dirty="0" err="1">
                <a:latin typeface="Trebuchet MS" panose="020B0603020202020204" pitchFamily="34" charset="0"/>
              </a:rPr>
              <a:t>Council</a:t>
            </a:r>
            <a:r>
              <a:rPr lang="ru-RU" sz="2000" b="1" dirty="0">
                <a:latin typeface="Trebuchet MS" panose="020B0603020202020204" pitchFamily="34" charset="0"/>
              </a:rPr>
              <a:t> </a:t>
            </a:r>
            <a:r>
              <a:rPr lang="ru-RU" sz="2000" b="1" dirty="0" err="1">
                <a:latin typeface="Trebuchet MS" panose="020B0603020202020204" pitchFamily="34" charset="0"/>
              </a:rPr>
              <a:t>of</a:t>
            </a:r>
            <a:r>
              <a:rPr lang="ru-RU" sz="2000" b="1" dirty="0">
                <a:latin typeface="Trebuchet MS" panose="020B0603020202020204" pitchFamily="34" charset="0"/>
              </a:rPr>
              <a:t> </a:t>
            </a:r>
            <a:r>
              <a:rPr lang="ru-RU" sz="2000" b="1" dirty="0" err="1">
                <a:latin typeface="Trebuchet MS" panose="020B0603020202020204" pitchFamily="34" charset="0"/>
              </a:rPr>
              <a:t>Nurses</a:t>
            </a:r>
            <a:r>
              <a:rPr lang="ru-RU" sz="2000" b="1" dirty="0">
                <a:latin typeface="Trebuchet MS" panose="020B0603020202020204" pitchFamily="34" charset="0"/>
              </a:rPr>
              <a:t>)</a:t>
            </a:r>
          </a:p>
        </p:txBody>
      </p:sp>
      <p:sp>
        <p:nvSpPr>
          <p:cNvPr id="6" name="Прямоугольник 5"/>
          <p:cNvSpPr/>
          <p:nvPr/>
        </p:nvSpPr>
        <p:spPr>
          <a:xfrm>
            <a:off x="6115421" y="3079189"/>
            <a:ext cx="2369360" cy="1077218"/>
          </a:xfrm>
          <a:prstGeom prst="rect">
            <a:avLst/>
          </a:prstGeom>
        </p:spPr>
        <p:txBody>
          <a:bodyPr wrap="square">
            <a:spAutoFit/>
          </a:bodyPr>
          <a:lstStyle/>
          <a:p>
            <a:r>
              <a:rPr lang="ru-RU" sz="1600" b="1" dirty="0">
                <a:latin typeface="Trebuchet MS" panose="020B0603020202020204" pitchFamily="34" charset="0"/>
              </a:rPr>
              <a:t>Президент ICN Памела </a:t>
            </a:r>
            <a:r>
              <a:rPr lang="ru-RU" sz="1600" b="1" dirty="0" err="1">
                <a:latin typeface="Trebuchet MS" panose="020B0603020202020204" pitchFamily="34" charset="0"/>
              </a:rPr>
              <a:t>Чиприано</a:t>
            </a:r>
            <a:r>
              <a:rPr lang="ru-RU" sz="1600" b="1" dirty="0">
                <a:latin typeface="Trebuchet MS" panose="020B0603020202020204" pitchFamily="34" charset="0"/>
              </a:rPr>
              <a:t>, 2021–2025 гг. </a:t>
            </a:r>
          </a:p>
          <a:p>
            <a:r>
              <a:rPr lang="ru-RU" sz="1600" b="1" dirty="0">
                <a:latin typeface="Trebuchet MS" panose="020B0603020202020204" pitchFamily="34" charset="0"/>
              </a:rPr>
              <a:t>Девиз: «Влияние»</a:t>
            </a:r>
          </a:p>
        </p:txBody>
      </p:sp>
      <p:pic>
        <p:nvPicPr>
          <p:cNvPr id="7" name="Рисунок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63704" y="1037316"/>
            <a:ext cx="2265608" cy="2002505"/>
          </a:xfrm>
          <a:prstGeom prst="rect">
            <a:avLst/>
          </a:prstGeom>
        </p:spPr>
      </p:pic>
    </p:spTree>
    <p:extLst>
      <p:ext uri="{BB962C8B-B14F-4D97-AF65-F5344CB8AC3E}">
        <p14:creationId xmlns:p14="http://schemas.microsoft.com/office/powerpoint/2010/main" val="1574795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984" y="198709"/>
            <a:ext cx="1382276" cy="411250"/>
          </a:xfrm>
          <a:prstGeom prst="rect">
            <a:avLst/>
          </a:prstGeom>
        </p:spPr>
      </p:pic>
      <p:sp>
        <p:nvSpPr>
          <p:cNvPr id="3" name="Скругленный прямоугольник 2"/>
          <p:cNvSpPr/>
          <p:nvPr/>
        </p:nvSpPr>
        <p:spPr>
          <a:xfrm>
            <a:off x="396905" y="92618"/>
            <a:ext cx="7074195" cy="524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Техника надевание перчаток</a:t>
            </a:r>
          </a:p>
        </p:txBody>
      </p:sp>
      <p:pic>
        <p:nvPicPr>
          <p:cNvPr id="5" name="Рисунок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369" y="719543"/>
            <a:ext cx="6203264" cy="4249592"/>
          </a:xfrm>
          <a:prstGeom prst="rect">
            <a:avLst/>
          </a:prstGeom>
        </p:spPr>
      </p:pic>
    </p:spTree>
    <p:extLst>
      <p:ext uri="{BB962C8B-B14F-4D97-AF65-F5344CB8AC3E}">
        <p14:creationId xmlns:p14="http://schemas.microsoft.com/office/powerpoint/2010/main" val="2171138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984" y="198709"/>
            <a:ext cx="1382276" cy="411250"/>
          </a:xfrm>
          <a:prstGeom prst="rect">
            <a:avLst/>
          </a:prstGeom>
        </p:spPr>
      </p:pic>
      <p:sp>
        <p:nvSpPr>
          <p:cNvPr id="3" name="Скругленный прямоугольник 2"/>
          <p:cNvSpPr/>
          <p:nvPr/>
        </p:nvSpPr>
        <p:spPr>
          <a:xfrm>
            <a:off x="1282995" y="92618"/>
            <a:ext cx="5543107" cy="524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a:latin typeface="Trebuchet MS" panose="020B0603020202020204" pitchFamily="34" charset="0"/>
              </a:rPr>
              <a:t>Смена перчаток во время операции</a:t>
            </a:r>
            <a:endParaRPr lang="ru-RU" sz="2000" b="1" dirty="0">
              <a:latin typeface="Trebuchet MS" panose="020B0603020202020204" pitchFamily="34" charset="0"/>
            </a:endParaRPr>
          </a:p>
        </p:txBody>
      </p:sp>
      <p:sp>
        <p:nvSpPr>
          <p:cNvPr id="2" name="Скругленный прямоугольник 1"/>
          <p:cNvSpPr/>
          <p:nvPr/>
        </p:nvSpPr>
        <p:spPr>
          <a:xfrm>
            <a:off x="290579" y="716758"/>
            <a:ext cx="7591691" cy="13393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b="1" dirty="0">
                <a:solidFill>
                  <a:schemeClr val="tx1"/>
                </a:solidFill>
                <a:latin typeface="Trebuchet MS" panose="020B0603020202020204" pitchFamily="34" charset="0"/>
              </a:rPr>
              <a:t>Стерильные перчатки, которые становятся загрязненными, обычно</a:t>
            </a:r>
          </a:p>
          <a:p>
            <a:r>
              <a:rPr lang="ru-RU" sz="1600" b="1" dirty="0">
                <a:solidFill>
                  <a:schemeClr val="tx1"/>
                </a:solidFill>
                <a:latin typeface="Trebuchet MS" panose="020B0603020202020204" pitchFamily="34" charset="0"/>
              </a:rPr>
              <a:t>меняют с помощью вспомогательной техники надевания перчаток или погружения (один человек со стерильными руками помогает другому). </a:t>
            </a:r>
          </a:p>
          <a:p>
            <a:r>
              <a:rPr lang="ru-RU" sz="1600" b="1" dirty="0">
                <a:solidFill>
                  <a:srgbClr val="FF0000"/>
                </a:solidFill>
                <a:latin typeface="Trebuchet MS" panose="020B0603020202020204" pitchFamily="34" charset="0"/>
              </a:rPr>
              <a:t>Если это невозможно, поверх загрязненной перчатки можно надеть новую стерильную перчатку, пока ее нельзя будет заменить.</a:t>
            </a:r>
          </a:p>
        </p:txBody>
      </p:sp>
      <p:pic>
        <p:nvPicPr>
          <p:cNvPr id="5" name="Рисунок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31088" y="2225750"/>
            <a:ext cx="5474734" cy="2860548"/>
          </a:xfrm>
          <a:prstGeom prst="rect">
            <a:avLst/>
          </a:prstGeom>
        </p:spPr>
      </p:pic>
    </p:spTree>
    <p:extLst>
      <p:ext uri="{BB962C8B-B14F-4D97-AF65-F5344CB8AC3E}">
        <p14:creationId xmlns:p14="http://schemas.microsoft.com/office/powerpoint/2010/main" val="4034442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984" y="198709"/>
            <a:ext cx="1382276" cy="411250"/>
          </a:xfrm>
          <a:prstGeom prst="rect">
            <a:avLst/>
          </a:prstGeom>
        </p:spPr>
      </p:pic>
      <p:sp>
        <p:nvSpPr>
          <p:cNvPr id="3" name="Скругленный прямоугольник 2"/>
          <p:cNvSpPr/>
          <p:nvPr/>
        </p:nvSpPr>
        <p:spPr>
          <a:xfrm>
            <a:off x="1282995" y="92618"/>
            <a:ext cx="6110177" cy="524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Асептика: отграничение операционного поля</a:t>
            </a:r>
          </a:p>
        </p:txBody>
      </p:sp>
      <p:sp>
        <p:nvSpPr>
          <p:cNvPr id="2" name="Скругленный прямоугольник 1"/>
          <p:cNvSpPr/>
          <p:nvPr/>
        </p:nvSpPr>
        <p:spPr>
          <a:xfrm>
            <a:off x="163032" y="716757"/>
            <a:ext cx="4607441" cy="43656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b="1" dirty="0">
                <a:solidFill>
                  <a:schemeClr val="tx1"/>
                </a:solidFill>
                <a:latin typeface="Trebuchet MS" panose="020B0603020202020204" pitchFamily="34" charset="0"/>
              </a:rPr>
              <a:t>1. Стерильное хирургическое белье используются во время операции для создания барьера и изоляции места операции от нестерильного окружения.</a:t>
            </a:r>
          </a:p>
          <a:p>
            <a:r>
              <a:rPr lang="ru-RU" sz="1400" b="1" dirty="0">
                <a:solidFill>
                  <a:schemeClr val="tx1"/>
                </a:solidFill>
                <a:latin typeface="Trebuchet MS" panose="020B0603020202020204" pitchFamily="34" charset="0"/>
              </a:rPr>
              <a:t>2. Они поддерживают стерильность места операции во время процедуры и обеспечивают защиту как от эндогенного, так и от экзогенного загрязнения. </a:t>
            </a:r>
          </a:p>
          <a:p>
            <a:r>
              <a:rPr lang="ru-RU" sz="1400" b="1" dirty="0">
                <a:solidFill>
                  <a:schemeClr val="tx1"/>
                </a:solidFill>
                <a:latin typeface="Trebuchet MS" panose="020B0603020202020204" pitchFamily="34" charset="0"/>
              </a:rPr>
              <a:t>3. Многоразовое стерильное белье следует обеззараживать и стерилизовать в признанном учреждении. </a:t>
            </a:r>
          </a:p>
          <a:p>
            <a:r>
              <a:rPr lang="ru-RU" sz="1400" b="1" dirty="0">
                <a:solidFill>
                  <a:schemeClr val="tx1"/>
                </a:solidFill>
                <a:latin typeface="Trebuchet MS" panose="020B0603020202020204" pitchFamily="34" charset="0"/>
              </a:rPr>
              <a:t>4. На них не должно быть ворса, поскольку ворс является переносчиком SSI и может загрязнять рану, задерживая заживление. </a:t>
            </a:r>
          </a:p>
          <a:p>
            <a:r>
              <a:rPr lang="ru-RU" sz="1400" b="1" dirty="0">
                <a:solidFill>
                  <a:schemeClr val="tx1"/>
                </a:solidFill>
                <a:latin typeface="Trebuchet MS" panose="020B0603020202020204" pitchFamily="34" charset="0"/>
              </a:rPr>
              <a:t>5. Все стерильное белье должно быть огнестойкими, чтобы предотвратить возгорание от оборудования, используемого во время операции, такого как диатермия, лазеры и волоконно-оптические источники света.</a:t>
            </a:r>
          </a:p>
        </p:txBody>
      </p:sp>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58881" y="1318436"/>
            <a:ext cx="3692386" cy="2904677"/>
          </a:xfrm>
          <a:prstGeom prst="rect">
            <a:avLst/>
          </a:prstGeom>
        </p:spPr>
      </p:pic>
    </p:spTree>
    <p:extLst>
      <p:ext uri="{BB962C8B-B14F-4D97-AF65-F5344CB8AC3E}">
        <p14:creationId xmlns:p14="http://schemas.microsoft.com/office/powerpoint/2010/main" val="2969297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984" y="198709"/>
            <a:ext cx="1382276" cy="411250"/>
          </a:xfrm>
          <a:prstGeom prst="rect">
            <a:avLst/>
          </a:prstGeom>
        </p:spPr>
      </p:pic>
      <p:sp>
        <p:nvSpPr>
          <p:cNvPr id="3" name="Скругленный прямоугольник 2"/>
          <p:cNvSpPr/>
          <p:nvPr/>
        </p:nvSpPr>
        <p:spPr>
          <a:xfrm>
            <a:off x="1282995" y="92618"/>
            <a:ext cx="6110177" cy="524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Принципы отграничение операционного поля</a:t>
            </a:r>
          </a:p>
        </p:txBody>
      </p:sp>
      <p:sp>
        <p:nvSpPr>
          <p:cNvPr id="2" name="Скругленный прямоугольник 1"/>
          <p:cNvSpPr/>
          <p:nvPr/>
        </p:nvSpPr>
        <p:spPr>
          <a:xfrm>
            <a:off x="163032" y="716757"/>
            <a:ext cx="8406810" cy="43656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b="1" dirty="0">
                <a:solidFill>
                  <a:schemeClr val="tx1"/>
                </a:solidFill>
                <a:latin typeface="Trebuchet MS" panose="020B0603020202020204" pitchFamily="34" charset="0"/>
              </a:rPr>
              <a:t>1.	Перед отграничением операционного поля пространство  вокруг пациента должно быть очищено от людей и ненужного оборудования, чтобы ограничить загрязнение хирургического белья при их нанесении.</a:t>
            </a:r>
          </a:p>
          <a:p>
            <a:r>
              <a:rPr lang="ru-RU" sz="1400" b="1" dirty="0">
                <a:solidFill>
                  <a:schemeClr val="tx1"/>
                </a:solidFill>
                <a:latin typeface="Trebuchet MS" panose="020B0603020202020204" pitchFamily="34" charset="0"/>
              </a:rPr>
              <a:t>2.	Место разреза должно быть предварительно подготовлено, а коже необходимо дать высохнуть на воздухе.</a:t>
            </a:r>
          </a:p>
          <a:p>
            <a:r>
              <a:rPr lang="ru-RU" sz="1400" b="1" dirty="0">
                <a:solidFill>
                  <a:schemeClr val="tx1"/>
                </a:solidFill>
                <a:latin typeface="Trebuchet MS" panose="020B0603020202020204" pitchFamily="34" charset="0"/>
              </a:rPr>
              <a:t>3.	Специалист по </a:t>
            </a:r>
            <a:r>
              <a:rPr lang="ru-RU" sz="1400" b="1" dirty="0" err="1">
                <a:solidFill>
                  <a:schemeClr val="tx1"/>
                </a:solidFill>
                <a:latin typeface="Trebuchet MS" panose="020B0603020202020204" pitchFamily="34" charset="0"/>
              </a:rPr>
              <a:t>скрабированию</a:t>
            </a:r>
            <a:r>
              <a:rPr lang="ru-RU" sz="1400" b="1" dirty="0">
                <a:solidFill>
                  <a:schemeClr val="tx1"/>
                </a:solidFill>
                <a:latin typeface="Trebuchet MS" panose="020B0603020202020204" pitchFamily="34" charset="0"/>
              </a:rPr>
              <a:t> должен стоять подальше от операционного стола, чтобы предотвратить загрязнение своего собственного стерильного халата и перчаток.</a:t>
            </a:r>
          </a:p>
          <a:p>
            <a:r>
              <a:rPr lang="ru-RU" sz="1400" b="1" dirty="0">
                <a:solidFill>
                  <a:schemeClr val="tx1"/>
                </a:solidFill>
                <a:latin typeface="Trebuchet MS" panose="020B0603020202020204" pitchFamily="34" charset="0"/>
              </a:rPr>
              <a:t>4.	С хирургическим бельем следует обращаться как можно реже и не размахивать им в воздухе.</a:t>
            </a:r>
          </a:p>
          <a:p>
            <a:r>
              <a:rPr lang="ru-RU" sz="1400" b="1" dirty="0">
                <a:solidFill>
                  <a:schemeClr val="tx1"/>
                </a:solidFill>
                <a:latin typeface="Trebuchet MS" panose="020B0603020202020204" pitchFamily="34" charset="0"/>
              </a:rPr>
              <a:t>5.	Салфетки следует переносить и накладывать по одной за раз, удаляя все клейкие полоски и накладывая их, не протягивая руки через пациента и не наклоняясь к нему.</a:t>
            </a:r>
          </a:p>
          <a:p>
            <a:r>
              <a:rPr lang="ru-RU" sz="1400" b="1" dirty="0">
                <a:solidFill>
                  <a:schemeClr val="tx1"/>
                </a:solidFill>
                <a:latin typeface="Trebuchet MS" panose="020B0603020202020204" pitchFamily="34" charset="0"/>
              </a:rPr>
              <a:t>6.	Сначала следует отграничить область, ближайшую к специалисту по </a:t>
            </a:r>
            <a:r>
              <a:rPr lang="ru-RU" sz="1400" b="1" dirty="0" err="1">
                <a:solidFill>
                  <a:schemeClr val="tx1"/>
                </a:solidFill>
                <a:latin typeface="Trebuchet MS" panose="020B0603020202020204" pitchFamily="34" charset="0"/>
              </a:rPr>
              <a:t>скрабированию</a:t>
            </a:r>
            <a:r>
              <a:rPr lang="ru-RU" sz="1400" b="1" dirty="0">
                <a:solidFill>
                  <a:schemeClr val="tx1"/>
                </a:solidFill>
                <a:latin typeface="Trebuchet MS" panose="020B0603020202020204" pitchFamily="34" charset="0"/>
              </a:rPr>
              <a:t>, позволив опуститься дальним краям хирургического белья.</a:t>
            </a:r>
          </a:p>
          <a:p>
            <a:r>
              <a:rPr lang="ru-RU" sz="1400" b="1" dirty="0">
                <a:solidFill>
                  <a:schemeClr val="tx1"/>
                </a:solidFill>
                <a:latin typeface="Trebuchet MS" panose="020B0603020202020204" pitchFamily="34" charset="0"/>
              </a:rPr>
              <a:t>7.  Хирургическое белье ни в коем случае нельзя устанавливать повторно. Необходимо снять неправильно расположенное и замените ее новым.</a:t>
            </a:r>
          </a:p>
          <a:p>
            <a:r>
              <a:rPr lang="ru-RU" sz="1400" b="1" dirty="0">
                <a:solidFill>
                  <a:schemeClr val="tx1"/>
                </a:solidFill>
                <a:latin typeface="Trebuchet MS" panose="020B0603020202020204" pitchFamily="34" charset="0"/>
              </a:rPr>
              <a:t>8.	Если необходимо использовать антимикробную пленку для разреза, то она наносится после отграничения области, ближайшей к специалисту по </a:t>
            </a:r>
            <a:r>
              <a:rPr lang="ru-RU" sz="1400" b="1" dirty="0" err="1">
                <a:solidFill>
                  <a:schemeClr val="tx1"/>
                </a:solidFill>
                <a:latin typeface="Trebuchet MS" panose="020B0603020202020204" pitchFamily="34" charset="0"/>
              </a:rPr>
              <a:t>скрабированию</a:t>
            </a:r>
            <a:r>
              <a:rPr lang="ru-RU" sz="1400" b="1" dirty="0">
                <a:solidFill>
                  <a:schemeClr val="tx1"/>
                </a:solidFill>
                <a:latin typeface="Trebuchet MS" panose="020B0603020202020204" pitchFamily="34" charset="0"/>
              </a:rPr>
              <a:t>.</a:t>
            </a:r>
          </a:p>
        </p:txBody>
      </p:sp>
    </p:spTree>
    <p:extLst>
      <p:ext uri="{BB962C8B-B14F-4D97-AF65-F5344CB8AC3E}">
        <p14:creationId xmlns:p14="http://schemas.microsoft.com/office/powerpoint/2010/main" val="2319544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984" y="198709"/>
            <a:ext cx="1382276" cy="411250"/>
          </a:xfrm>
          <a:prstGeom prst="rect">
            <a:avLst/>
          </a:prstGeom>
        </p:spPr>
      </p:pic>
      <p:sp>
        <p:nvSpPr>
          <p:cNvPr id="3" name="Скругленный прямоугольник 2"/>
          <p:cNvSpPr/>
          <p:nvPr/>
        </p:nvSpPr>
        <p:spPr>
          <a:xfrm>
            <a:off x="1282995" y="92618"/>
            <a:ext cx="6110177" cy="524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Принципы отграничение операционного поля</a:t>
            </a:r>
          </a:p>
        </p:txBody>
      </p:sp>
      <p:pic>
        <p:nvPicPr>
          <p:cNvPr id="5" name="Рисунок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8196" y="843092"/>
            <a:ext cx="6683316" cy="4082723"/>
          </a:xfrm>
          <a:prstGeom prst="rect">
            <a:avLst/>
          </a:prstGeom>
        </p:spPr>
      </p:pic>
    </p:spTree>
    <p:extLst>
      <p:ext uri="{BB962C8B-B14F-4D97-AF65-F5344CB8AC3E}">
        <p14:creationId xmlns:p14="http://schemas.microsoft.com/office/powerpoint/2010/main" val="1975436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984" y="198709"/>
            <a:ext cx="1382276" cy="411250"/>
          </a:xfrm>
          <a:prstGeom prst="rect">
            <a:avLst/>
          </a:prstGeom>
        </p:spPr>
      </p:pic>
      <p:sp>
        <p:nvSpPr>
          <p:cNvPr id="3" name="Скругленный прямоугольник 2"/>
          <p:cNvSpPr/>
          <p:nvPr/>
        </p:nvSpPr>
        <p:spPr>
          <a:xfrm>
            <a:off x="1282995" y="92618"/>
            <a:ext cx="6110177" cy="524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Асептика: управление приборами</a:t>
            </a:r>
          </a:p>
        </p:txBody>
      </p:sp>
      <p:sp>
        <p:nvSpPr>
          <p:cNvPr id="2" name="Скругленный прямоугольник 1"/>
          <p:cNvSpPr/>
          <p:nvPr/>
        </p:nvSpPr>
        <p:spPr>
          <a:xfrm>
            <a:off x="333154" y="950436"/>
            <a:ext cx="8172894" cy="8072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a:solidFill>
                  <a:srgbClr val="FF0000"/>
                </a:solidFill>
                <a:latin typeface="Trebuchet MS" panose="020B0603020202020204" pitchFamily="34" charset="0"/>
              </a:rPr>
              <a:t>Обработка и обеззараживание хирургических инструментов, используемых при оказании экстренной и неотложной помощи</a:t>
            </a:r>
          </a:p>
        </p:txBody>
      </p:sp>
      <p:sp>
        <p:nvSpPr>
          <p:cNvPr id="5" name="Скругленный прямоугольник 4"/>
          <p:cNvSpPr/>
          <p:nvPr/>
        </p:nvSpPr>
        <p:spPr>
          <a:xfrm>
            <a:off x="283535" y="2098157"/>
            <a:ext cx="8222513" cy="27857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dirty="0">
                <a:latin typeface="Trebuchet MS" panose="020B0603020202020204" pitchFamily="34" charset="0"/>
              </a:rPr>
              <a:t>Нарушения стерильности при обращении с инструментами могут привести к попаданию микроорганизмов в хирургический разрез и инфицированию места операции. </a:t>
            </a:r>
          </a:p>
          <a:p>
            <a:endParaRPr lang="ru-RU" sz="1600" dirty="0">
              <a:latin typeface="Trebuchet MS" panose="020B0603020202020204" pitchFamily="34" charset="0"/>
            </a:endParaRPr>
          </a:p>
          <a:p>
            <a:r>
              <a:rPr lang="ru-RU" sz="1600" dirty="0">
                <a:latin typeface="Trebuchet MS" panose="020B0603020202020204" pitchFamily="34" charset="0"/>
              </a:rPr>
              <a:t>Эффективная обеззараживание медицинских изделий многоразового использования является неотъемлемой частью ухода за инструментами. </a:t>
            </a:r>
          </a:p>
          <a:p>
            <a:endParaRPr lang="ru-RU" sz="1600" dirty="0">
              <a:latin typeface="Trebuchet MS" panose="020B0603020202020204" pitchFamily="34" charset="0"/>
            </a:endParaRPr>
          </a:p>
          <a:p>
            <a:r>
              <a:rPr lang="ru-RU" sz="1600" dirty="0">
                <a:latin typeface="Trebuchet MS" panose="020B0603020202020204" pitchFamily="34" charset="0"/>
              </a:rPr>
              <a:t>Дезактивация включает в себя комбинацию процессов, которые включают очистку, дезинфекцию и стерилизацию. Комбинация процессов зависит от</a:t>
            </a:r>
          </a:p>
          <a:p>
            <a:r>
              <a:rPr lang="ru-RU" sz="1600" dirty="0">
                <a:latin typeface="Trebuchet MS" panose="020B0603020202020204" pitchFamily="34" charset="0"/>
              </a:rPr>
              <a:t>типа и предполагаемого использования устройства.</a:t>
            </a:r>
          </a:p>
        </p:txBody>
      </p:sp>
    </p:spTree>
    <p:extLst>
      <p:ext uri="{BB962C8B-B14F-4D97-AF65-F5344CB8AC3E}">
        <p14:creationId xmlns:p14="http://schemas.microsoft.com/office/powerpoint/2010/main" val="4066711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984" y="198709"/>
            <a:ext cx="1382276" cy="411250"/>
          </a:xfrm>
          <a:prstGeom prst="rect">
            <a:avLst/>
          </a:prstGeom>
        </p:spPr>
      </p:pic>
      <p:sp>
        <p:nvSpPr>
          <p:cNvPr id="3" name="Скругленный прямоугольник 2"/>
          <p:cNvSpPr/>
          <p:nvPr/>
        </p:nvSpPr>
        <p:spPr>
          <a:xfrm>
            <a:off x="1282995" y="92618"/>
            <a:ext cx="6110177" cy="524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Асептика: управление приборами</a:t>
            </a:r>
          </a:p>
        </p:txBody>
      </p:sp>
      <p:sp>
        <p:nvSpPr>
          <p:cNvPr id="5" name="Скругленный прямоугольник 4"/>
          <p:cNvSpPr/>
          <p:nvPr/>
        </p:nvSpPr>
        <p:spPr>
          <a:xfrm>
            <a:off x="250332" y="1080978"/>
            <a:ext cx="4775323" cy="34378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b="1" dirty="0">
                <a:solidFill>
                  <a:srgbClr val="FF0000"/>
                </a:solidFill>
                <a:latin typeface="Trebuchet MS" panose="020B0603020202020204" pitchFamily="34" charset="0"/>
              </a:rPr>
              <a:t>Регулирующие органы для каждой страны</a:t>
            </a:r>
          </a:p>
          <a:p>
            <a:endParaRPr lang="ru-RU" sz="1600" dirty="0">
              <a:latin typeface="Trebuchet MS" panose="020B0603020202020204" pitchFamily="34" charset="0"/>
            </a:endParaRPr>
          </a:p>
          <a:p>
            <a:r>
              <a:rPr lang="ru-RU" sz="1600" dirty="0">
                <a:latin typeface="Trebuchet MS" panose="020B0603020202020204" pitchFamily="34" charset="0"/>
              </a:rPr>
              <a:t>• Комиссия по качеству медицинской помощи Англия </a:t>
            </a:r>
          </a:p>
          <a:p>
            <a:endParaRPr lang="ru-RU" sz="1600" dirty="0">
              <a:latin typeface="Trebuchet MS" panose="020B0603020202020204" pitchFamily="34" charset="0"/>
            </a:endParaRPr>
          </a:p>
          <a:p>
            <a:r>
              <a:rPr lang="ru-RU" sz="1600" dirty="0">
                <a:latin typeface="Trebuchet MS" panose="020B0603020202020204" pitchFamily="34" charset="0"/>
              </a:rPr>
              <a:t>• Улучшение здравоохранения Шотландия</a:t>
            </a:r>
          </a:p>
          <a:p>
            <a:endParaRPr lang="ru-RU" sz="1600" dirty="0">
              <a:latin typeface="Trebuchet MS" panose="020B0603020202020204" pitchFamily="34" charset="0"/>
            </a:endParaRPr>
          </a:p>
          <a:p>
            <a:r>
              <a:rPr lang="ru-RU" sz="1600" dirty="0">
                <a:latin typeface="Trebuchet MS" panose="020B0603020202020204" pitchFamily="34" charset="0"/>
              </a:rPr>
              <a:t>• Инспекция здравоохранения Уэльс</a:t>
            </a:r>
          </a:p>
          <a:p>
            <a:endParaRPr lang="ru-RU" sz="1600" dirty="0">
              <a:latin typeface="Trebuchet MS" panose="020B0603020202020204" pitchFamily="34" charset="0"/>
            </a:endParaRPr>
          </a:p>
          <a:p>
            <a:r>
              <a:rPr lang="ru-RU" sz="1600" dirty="0">
                <a:latin typeface="Trebuchet MS" panose="020B0603020202020204" pitchFamily="34" charset="0"/>
              </a:rPr>
              <a:t>• Управление по регулированию и повышению качества Северная Ирландия</a:t>
            </a:r>
          </a:p>
        </p:txBody>
      </p:sp>
      <p:pic>
        <p:nvPicPr>
          <p:cNvPr id="6" name="Рисунок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7817" y="1318437"/>
            <a:ext cx="3402502" cy="2899145"/>
          </a:xfrm>
          <a:prstGeom prst="rect">
            <a:avLst/>
          </a:prstGeom>
        </p:spPr>
      </p:pic>
    </p:spTree>
    <p:extLst>
      <p:ext uri="{BB962C8B-B14F-4D97-AF65-F5344CB8AC3E}">
        <p14:creationId xmlns:p14="http://schemas.microsoft.com/office/powerpoint/2010/main" val="304388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984" y="198709"/>
            <a:ext cx="1382276" cy="411250"/>
          </a:xfrm>
          <a:prstGeom prst="rect">
            <a:avLst/>
          </a:prstGeom>
        </p:spPr>
      </p:pic>
      <p:sp>
        <p:nvSpPr>
          <p:cNvPr id="3" name="Скругленный прямоугольник 2"/>
          <p:cNvSpPr/>
          <p:nvPr/>
        </p:nvSpPr>
        <p:spPr>
          <a:xfrm>
            <a:off x="1282995" y="92618"/>
            <a:ext cx="6110177" cy="524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Асептика: управление приборами</a:t>
            </a:r>
          </a:p>
        </p:txBody>
      </p:sp>
      <p:sp>
        <p:nvSpPr>
          <p:cNvPr id="2" name="Скругленный прямоугольник 1"/>
          <p:cNvSpPr/>
          <p:nvPr/>
        </p:nvSpPr>
        <p:spPr>
          <a:xfrm>
            <a:off x="389861" y="759051"/>
            <a:ext cx="8172894" cy="5806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rgbClr val="FF0000"/>
                </a:solidFill>
                <a:latin typeface="Trebuchet MS" panose="020B0603020202020204" pitchFamily="34" charset="0"/>
              </a:rPr>
              <a:t>Важные элементы управления хирургическими инструментами</a:t>
            </a:r>
          </a:p>
        </p:txBody>
      </p:sp>
      <p:sp>
        <p:nvSpPr>
          <p:cNvPr id="5" name="Скругленный прямоугольник 4"/>
          <p:cNvSpPr/>
          <p:nvPr/>
        </p:nvSpPr>
        <p:spPr>
          <a:xfrm>
            <a:off x="283535" y="1488796"/>
            <a:ext cx="8222513" cy="35085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dirty="0">
                <a:latin typeface="Trebuchet MS" panose="020B0603020202020204" pitchFamily="34" charset="0"/>
              </a:rPr>
              <a:t>Контроль инструментов после использования: </a:t>
            </a:r>
          </a:p>
          <a:p>
            <a:r>
              <a:rPr lang="ru-RU" sz="1400" dirty="0">
                <a:latin typeface="Trebuchet MS" panose="020B0603020202020204" pitchFamily="34" charset="0"/>
              </a:rPr>
              <a:t>Для инструментов отслеживания профилактики инфекций и борьбы с ними важно</a:t>
            </a:r>
          </a:p>
          <a:p>
            <a:r>
              <a:rPr lang="ru-RU" sz="1400" dirty="0">
                <a:latin typeface="Trebuchet MS" panose="020B0603020202020204" pitchFamily="34" charset="0"/>
              </a:rPr>
              <a:t>управлять случаями заболеваний, передаваемых определенными организмами, например гепатитами В, С. </a:t>
            </a:r>
          </a:p>
          <a:p>
            <a:r>
              <a:rPr lang="ru-RU" sz="1400" dirty="0">
                <a:latin typeface="Trebuchet MS" panose="020B0603020202020204" pitchFamily="34" charset="0"/>
              </a:rPr>
              <a:t>Контроль в основном применяется к наборам, а не к отдельным инструментам, хотя наилучшей практикой является возможность идентификации отдельных инструментов</a:t>
            </a:r>
          </a:p>
          <a:p>
            <a:endParaRPr lang="ru-RU" sz="1400" dirty="0">
              <a:latin typeface="Trebuchet MS" panose="020B0603020202020204" pitchFamily="34" charset="0"/>
            </a:endParaRPr>
          </a:p>
          <a:p>
            <a:r>
              <a:rPr lang="ru-RU" sz="1400" dirty="0">
                <a:solidFill>
                  <a:srgbClr val="FF0000"/>
                </a:solidFill>
                <a:latin typeface="Trebuchet MS" panose="020B0603020202020204" pitchFamily="34" charset="0"/>
              </a:rPr>
              <a:t>Перед обеззараживанием, в конце процедуры, следует провести послеоперационную проверку, чтобы убедиться, что все инструменты были возвращены в лоток для инструментов. Со всех использованных инструментов должны быть удалены крупные загрязнения. Например: цемент, ткани тела и кровь. Использованные инструменты следует сохранять влажными с использованием приемлемых методов перед обеззараживанием. Опубликовано дополнительное исследование по поддержанию влажности, и это область текущего изучения.</a:t>
            </a:r>
          </a:p>
        </p:txBody>
      </p:sp>
    </p:spTree>
    <p:extLst>
      <p:ext uri="{BB962C8B-B14F-4D97-AF65-F5344CB8AC3E}">
        <p14:creationId xmlns:p14="http://schemas.microsoft.com/office/powerpoint/2010/main" val="1565829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984" y="198709"/>
            <a:ext cx="1382276" cy="411250"/>
          </a:xfrm>
          <a:prstGeom prst="rect">
            <a:avLst/>
          </a:prstGeom>
        </p:spPr>
      </p:pic>
      <p:sp>
        <p:nvSpPr>
          <p:cNvPr id="3" name="Скругленный прямоугольник 2"/>
          <p:cNvSpPr/>
          <p:nvPr/>
        </p:nvSpPr>
        <p:spPr>
          <a:xfrm>
            <a:off x="1282995" y="92618"/>
            <a:ext cx="6110177" cy="524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Асептика: управление приборами</a:t>
            </a:r>
          </a:p>
        </p:txBody>
      </p:sp>
      <p:sp>
        <p:nvSpPr>
          <p:cNvPr id="2" name="Скругленный прямоугольник 1"/>
          <p:cNvSpPr/>
          <p:nvPr/>
        </p:nvSpPr>
        <p:spPr>
          <a:xfrm>
            <a:off x="389861" y="759051"/>
            <a:ext cx="8172894" cy="5806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rgbClr val="FF0000"/>
                </a:solidFill>
                <a:latin typeface="Trebuchet MS" panose="020B0603020202020204" pitchFamily="34" charset="0"/>
              </a:rPr>
              <a:t>Важные элементы управления хирургическими инструментами</a:t>
            </a:r>
          </a:p>
        </p:txBody>
      </p:sp>
      <p:sp>
        <p:nvSpPr>
          <p:cNvPr id="5" name="Скругленный прямоугольник 4"/>
          <p:cNvSpPr/>
          <p:nvPr/>
        </p:nvSpPr>
        <p:spPr>
          <a:xfrm>
            <a:off x="283535" y="1545503"/>
            <a:ext cx="8222513" cy="35085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b="1" dirty="0">
                <a:solidFill>
                  <a:srgbClr val="FF0000"/>
                </a:solidFill>
                <a:latin typeface="Trebuchet MS" panose="020B0603020202020204" pitchFamily="34" charset="0"/>
              </a:rPr>
              <a:t>Записи о контроле должны указывать: </a:t>
            </a:r>
          </a:p>
          <a:p>
            <a:endParaRPr lang="ru-RU" b="1" dirty="0">
              <a:solidFill>
                <a:srgbClr val="FF0000"/>
              </a:solidFill>
              <a:latin typeface="Trebuchet MS" panose="020B0603020202020204" pitchFamily="34" charset="0"/>
            </a:endParaRPr>
          </a:p>
          <a:p>
            <a:r>
              <a:rPr lang="ru-RU" dirty="0">
                <a:solidFill>
                  <a:schemeClr val="tx1"/>
                </a:solidFill>
                <a:latin typeface="Trebuchet MS" panose="020B0603020202020204" pitchFamily="34" charset="0"/>
              </a:rPr>
              <a:t>• Используемый метод очистки и стерилизации</a:t>
            </a:r>
          </a:p>
          <a:p>
            <a:endParaRPr lang="ru-RU" dirty="0">
              <a:solidFill>
                <a:schemeClr val="tx1"/>
              </a:solidFill>
              <a:latin typeface="Trebuchet MS" panose="020B0603020202020204" pitchFamily="34" charset="0"/>
            </a:endParaRPr>
          </a:p>
          <a:p>
            <a:r>
              <a:rPr lang="ru-RU" dirty="0">
                <a:solidFill>
                  <a:schemeClr val="tx1"/>
                </a:solidFill>
                <a:latin typeface="Trebuchet MS" panose="020B0603020202020204" pitchFamily="34" charset="0"/>
              </a:rPr>
              <a:t>• Запись об оборудовании для обеззараживания и цикле</a:t>
            </a:r>
          </a:p>
          <a:p>
            <a:endParaRPr lang="ru-RU" dirty="0">
              <a:solidFill>
                <a:schemeClr val="tx1"/>
              </a:solidFill>
              <a:latin typeface="Trebuchet MS" panose="020B0603020202020204" pitchFamily="34" charset="0"/>
            </a:endParaRPr>
          </a:p>
          <a:p>
            <a:r>
              <a:rPr lang="ru-RU" dirty="0">
                <a:solidFill>
                  <a:schemeClr val="tx1"/>
                </a:solidFill>
                <a:latin typeface="Trebuchet MS" panose="020B0603020202020204" pitchFamily="34" charset="0"/>
              </a:rPr>
              <a:t>• Личность лица (лиц), проводящего обеззараживание на каждом этапе цикла.</a:t>
            </a:r>
          </a:p>
          <a:p>
            <a:endParaRPr lang="ru-RU" dirty="0">
              <a:solidFill>
                <a:schemeClr val="tx1"/>
              </a:solidFill>
              <a:latin typeface="Trebuchet MS" panose="020B0603020202020204" pitchFamily="34" charset="0"/>
            </a:endParaRPr>
          </a:p>
          <a:p>
            <a:r>
              <a:rPr lang="ru-RU" dirty="0">
                <a:solidFill>
                  <a:schemeClr val="tx1"/>
                </a:solidFill>
                <a:latin typeface="Trebuchet MS" panose="020B0603020202020204" pitchFamily="34" charset="0"/>
              </a:rPr>
              <a:t>• Пациенты, на которых они были применены, и подробные сведения о соответствующих процедурах</a:t>
            </a:r>
          </a:p>
        </p:txBody>
      </p:sp>
    </p:spTree>
    <p:extLst>
      <p:ext uri="{BB962C8B-B14F-4D97-AF65-F5344CB8AC3E}">
        <p14:creationId xmlns:p14="http://schemas.microsoft.com/office/powerpoint/2010/main" val="1526021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984" y="198709"/>
            <a:ext cx="1382276" cy="411250"/>
          </a:xfrm>
          <a:prstGeom prst="rect">
            <a:avLst/>
          </a:prstGeom>
        </p:spPr>
      </p:pic>
      <p:sp>
        <p:nvSpPr>
          <p:cNvPr id="3" name="Скругленный прямоугольник 2"/>
          <p:cNvSpPr/>
          <p:nvPr/>
        </p:nvSpPr>
        <p:spPr>
          <a:xfrm>
            <a:off x="1282995" y="92618"/>
            <a:ext cx="6110177" cy="524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Асептика: управление приборами</a:t>
            </a:r>
          </a:p>
        </p:txBody>
      </p:sp>
      <p:sp>
        <p:nvSpPr>
          <p:cNvPr id="2" name="Скругленный прямоугольник 1"/>
          <p:cNvSpPr/>
          <p:nvPr/>
        </p:nvSpPr>
        <p:spPr>
          <a:xfrm>
            <a:off x="389861" y="759051"/>
            <a:ext cx="8172894" cy="5806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rgbClr val="FF0000"/>
                </a:solidFill>
                <a:latin typeface="Trebuchet MS" panose="020B0603020202020204" pitchFamily="34" charset="0"/>
              </a:rPr>
              <a:t>Важные элементы управления хирургическими инструментами</a:t>
            </a:r>
          </a:p>
        </p:txBody>
      </p:sp>
      <p:sp>
        <p:nvSpPr>
          <p:cNvPr id="5" name="Скругленный прямоугольник 4"/>
          <p:cNvSpPr/>
          <p:nvPr/>
        </p:nvSpPr>
        <p:spPr>
          <a:xfrm>
            <a:off x="283535" y="1481472"/>
            <a:ext cx="8222513" cy="357253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dirty="0">
                <a:solidFill>
                  <a:schemeClr val="tx1"/>
                </a:solidFill>
                <a:latin typeface="Trebuchet MS" panose="020B0603020202020204" pitchFamily="34" charset="0"/>
              </a:rPr>
              <a:t>Проверка стерильности инструментария</a:t>
            </a:r>
          </a:p>
          <a:p>
            <a:r>
              <a:rPr lang="ru-RU" sz="1400" dirty="0">
                <a:solidFill>
                  <a:schemeClr val="tx1"/>
                </a:solidFill>
                <a:latin typeface="Trebuchet MS" panose="020B0603020202020204" pitchFamily="34" charset="0"/>
              </a:rPr>
              <a:t>В отделах стерильного обслуживания действуют политики и процедуры, гарантирующие, что процессы стерилизации находятся в рабочем состоянии. </a:t>
            </a:r>
          </a:p>
          <a:p>
            <a:r>
              <a:rPr lang="ru-RU" sz="1400" dirty="0">
                <a:solidFill>
                  <a:schemeClr val="tx1"/>
                </a:solidFill>
                <a:latin typeface="Trebuchet MS" panose="020B0603020202020204" pitchFamily="34" charset="0"/>
              </a:rPr>
              <a:t>Как только инструменты покидают твердотельный накопитель, эта ответственность переходит к пользователю. </a:t>
            </a:r>
          </a:p>
          <a:p>
            <a:r>
              <a:rPr lang="ru-RU" sz="1400" dirty="0">
                <a:solidFill>
                  <a:schemeClr val="tx1"/>
                </a:solidFill>
                <a:latin typeface="Trebuchet MS" panose="020B0603020202020204" pitchFamily="34" charset="0"/>
              </a:rPr>
              <a:t>Целостность упаковки любого стерильного продукта следует проверять перед вскрытием, чтобы убедиться, что он не был поврежден при транспортировке или хранении. На упаковках есть индикаторы, указывающие на то, что они подверглись процессу стерилизации – они не указывают на стерильность упаковки. После вскрытия инструменты следует проверить на чистоту и, наконец, перед использованием убедиться, что все инструменты находятся на месте в соответствии со списком содержимого лотка. </a:t>
            </a:r>
          </a:p>
          <a:p>
            <a:r>
              <a:rPr lang="ru-RU" sz="1400" dirty="0">
                <a:solidFill>
                  <a:schemeClr val="tx1"/>
                </a:solidFill>
                <a:latin typeface="Trebuchet MS" panose="020B0603020202020204" pitchFamily="34" charset="0"/>
              </a:rPr>
              <a:t>После вскрытия сотрудники операционной проводят окончательную проверку на наличие органических веществ, таких как кровь, кости, ткани, ржавчина или другой мусор. </a:t>
            </a:r>
          </a:p>
          <a:p>
            <a:r>
              <a:rPr lang="ru-RU" sz="1400" dirty="0">
                <a:solidFill>
                  <a:schemeClr val="tx1"/>
                </a:solidFill>
                <a:latin typeface="Trebuchet MS" panose="020B0603020202020204" pitchFamily="34" charset="0"/>
              </a:rPr>
              <a:t>При обнаружении на инструментах или внутри лотка при вскрытии весь набор следует</a:t>
            </a:r>
          </a:p>
          <a:p>
            <a:r>
              <a:rPr lang="ru-RU" sz="1400" dirty="0">
                <a:solidFill>
                  <a:schemeClr val="tx1"/>
                </a:solidFill>
                <a:latin typeface="Trebuchet MS" panose="020B0603020202020204" pitchFamily="34" charset="0"/>
              </a:rPr>
              <a:t>считать загрязненным.</a:t>
            </a:r>
          </a:p>
        </p:txBody>
      </p:sp>
    </p:spTree>
    <p:extLst>
      <p:ext uri="{BB962C8B-B14F-4D97-AF65-F5344CB8AC3E}">
        <p14:creationId xmlns:p14="http://schemas.microsoft.com/office/powerpoint/2010/main" val="700508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3489" y="114902"/>
            <a:ext cx="1554258" cy="462417"/>
          </a:xfrm>
          <a:prstGeom prst="rect">
            <a:avLst/>
          </a:prstGeom>
        </p:spPr>
      </p:pic>
      <p:sp>
        <p:nvSpPr>
          <p:cNvPr id="5" name="Скругленный прямоугольник 4"/>
          <p:cNvSpPr/>
          <p:nvPr/>
        </p:nvSpPr>
        <p:spPr>
          <a:xfrm>
            <a:off x="165538" y="173420"/>
            <a:ext cx="7189076" cy="7409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Международный совет медицинских сестер </a:t>
            </a:r>
          </a:p>
          <a:p>
            <a:pPr algn="ctr"/>
            <a:r>
              <a:rPr lang="ru-RU" sz="2000" b="1" dirty="0">
                <a:latin typeface="Trebuchet MS" panose="020B0603020202020204" pitchFamily="34" charset="0"/>
              </a:rPr>
              <a:t>(</a:t>
            </a:r>
            <a:r>
              <a:rPr lang="ru-RU" sz="2000" b="1" dirty="0" err="1">
                <a:latin typeface="Trebuchet MS" panose="020B0603020202020204" pitchFamily="34" charset="0"/>
              </a:rPr>
              <a:t>International</a:t>
            </a:r>
            <a:r>
              <a:rPr lang="ru-RU" sz="2000" b="1" dirty="0">
                <a:latin typeface="Trebuchet MS" panose="020B0603020202020204" pitchFamily="34" charset="0"/>
              </a:rPr>
              <a:t> </a:t>
            </a:r>
            <a:r>
              <a:rPr lang="ru-RU" sz="2000" b="1" dirty="0" err="1">
                <a:latin typeface="Trebuchet MS" panose="020B0603020202020204" pitchFamily="34" charset="0"/>
              </a:rPr>
              <a:t>Council</a:t>
            </a:r>
            <a:r>
              <a:rPr lang="ru-RU" sz="2000" b="1" dirty="0">
                <a:latin typeface="Trebuchet MS" panose="020B0603020202020204" pitchFamily="34" charset="0"/>
              </a:rPr>
              <a:t> </a:t>
            </a:r>
            <a:r>
              <a:rPr lang="ru-RU" sz="2000" b="1" dirty="0" err="1">
                <a:latin typeface="Trebuchet MS" panose="020B0603020202020204" pitchFamily="34" charset="0"/>
              </a:rPr>
              <a:t>of</a:t>
            </a:r>
            <a:r>
              <a:rPr lang="ru-RU" sz="2000" b="1" dirty="0">
                <a:latin typeface="Trebuchet MS" panose="020B0603020202020204" pitchFamily="34" charset="0"/>
              </a:rPr>
              <a:t> </a:t>
            </a:r>
            <a:r>
              <a:rPr lang="ru-RU" sz="2000" b="1" dirty="0" err="1">
                <a:latin typeface="Trebuchet MS" panose="020B0603020202020204" pitchFamily="34" charset="0"/>
              </a:rPr>
              <a:t>Nurses</a:t>
            </a:r>
            <a:r>
              <a:rPr lang="ru-RU" sz="2000" b="1" dirty="0">
                <a:latin typeface="Trebuchet MS" panose="020B0603020202020204" pitchFamily="34" charset="0"/>
              </a:rPr>
              <a:t>)</a:t>
            </a:r>
          </a:p>
        </p:txBody>
      </p:sp>
      <p:sp>
        <p:nvSpPr>
          <p:cNvPr id="8" name="Скругленный прямоугольник 7"/>
          <p:cNvSpPr/>
          <p:nvPr/>
        </p:nvSpPr>
        <p:spPr>
          <a:xfrm>
            <a:off x="4940595" y="1074910"/>
            <a:ext cx="3934047" cy="320520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Trebuchet MS" panose="020B0603020202020204" pitchFamily="34" charset="0"/>
              </a:rPr>
              <a:t>Международный совет медсестер (ICN) — федерация 136 национальных ассоциаций медсестер (NNA).</a:t>
            </a:r>
          </a:p>
          <a:p>
            <a:r>
              <a:rPr lang="ru-RU" dirty="0">
                <a:latin typeface="Trebuchet MS" panose="020B0603020202020204" pitchFamily="34" charset="0"/>
              </a:rPr>
              <a:t>ICN является первой в мире и самой широкой международной организацией для специалистов здравоохранения.</a:t>
            </a:r>
          </a:p>
        </p:txBody>
      </p:sp>
      <p:pic>
        <p:nvPicPr>
          <p:cNvPr id="9" name="Рисунок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538" y="1477651"/>
            <a:ext cx="4647467" cy="3156301"/>
          </a:xfrm>
          <a:prstGeom prst="rect">
            <a:avLst/>
          </a:prstGeom>
        </p:spPr>
      </p:pic>
    </p:spTree>
    <p:extLst>
      <p:ext uri="{BB962C8B-B14F-4D97-AF65-F5344CB8AC3E}">
        <p14:creationId xmlns:p14="http://schemas.microsoft.com/office/powerpoint/2010/main" val="3388532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984" y="198709"/>
            <a:ext cx="1382276" cy="411250"/>
          </a:xfrm>
          <a:prstGeom prst="rect">
            <a:avLst/>
          </a:prstGeom>
        </p:spPr>
      </p:pic>
      <p:sp>
        <p:nvSpPr>
          <p:cNvPr id="3" name="Скругленный прямоугольник 2"/>
          <p:cNvSpPr/>
          <p:nvPr/>
        </p:nvSpPr>
        <p:spPr>
          <a:xfrm>
            <a:off x="1282995" y="92618"/>
            <a:ext cx="6110177" cy="524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Асептика: управление приборами</a:t>
            </a:r>
          </a:p>
        </p:txBody>
      </p:sp>
      <p:sp>
        <p:nvSpPr>
          <p:cNvPr id="2" name="Скругленный прямоугольник 1"/>
          <p:cNvSpPr/>
          <p:nvPr/>
        </p:nvSpPr>
        <p:spPr>
          <a:xfrm>
            <a:off x="389861" y="687573"/>
            <a:ext cx="8172894" cy="4961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rgbClr val="FF0000"/>
                </a:solidFill>
                <a:latin typeface="Trebuchet MS" panose="020B0603020202020204" pitchFamily="34" charset="0"/>
              </a:rPr>
              <a:t>Хранение стерильных инструментов </a:t>
            </a:r>
          </a:p>
        </p:txBody>
      </p:sp>
      <p:sp>
        <p:nvSpPr>
          <p:cNvPr id="5" name="Скругленный прямоугольник 4"/>
          <p:cNvSpPr/>
          <p:nvPr/>
        </p:nvSpPr>
        <p:spPr>
          <a:xfrm>
            <a:off x="283535" y="1325526"/>
            <a:ext cx="8222513" cy="372848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dirty="0">
                <a:solidFill>
                  <a:schemeClr val="tx1"/>
                </a:solidFill>
                <a:latin typeface="Trebuchet MS" panose="020B0603020202020204" pitchFamily="34" charset="0"/>
              </a:rPr>
              <a:t>Стерильные упаковки следует хранить бережно, чтобы гарантировать, что внутренняя стерильность не нарушится из-за намокания или повреждения упаковки.</a:t>
            </a:r>
          </a:p>
          <a:p>
            <a:endParaRPr lang="ru-RU" sz="1600" dirty="0">
              <a:solidFill>
                <a:schemeClr val="tx1"/>
              </a:solidFill>
              <a:latin typeface="Trebuchet MS" panose="020B0603020202020204" pitchFamily="34" charset="0"/>
            </a:endParaRPr>
          </a:p>
          <a:p>
            <a:r>
              <a:rPr lang="ru-RU" sz="1600" b="1" dirty="0">
                <a:solidFill>
                  <a:srgbClr val="FF0000"/>
                </a:solidFill>
                <a:latin typeface="Trebuchet MS" panose="020B0603020202020204" pitchFamily="34" charset="0"/>
              </a:rPr>
              <a:t>Место хранения должно быть:</a:t>
            </a:r>
          </a:p>
          <a:p>
            <a:endParaRPr lang="ru-RU" sz="1600" dirty="0">
              <a:solidFill>
                <a:schemeClr val="tx1"/>
              </a:solidFill>
              <a:latin typeface="Trebuchet MS" panose="020B0603020202020204" pitchFamily="34" charset="0"/>
            </a:endParaRPr>
          </a:p>
          <a:p>
            <a:r>
              <a:rPr lang="ru-RU" sz="1600" dirty="0">
                <a:solidFill>
                  <a:schemeClr val="tx1"/>
                </a:solidFill>
                <a:latin typeface="Trebuchet MS" panose="020B0603020202020204" pitchFamily="34" charset="0"/>
              </a:rPr>
              <a:t>• Защищено от прямых солнечных лучей</a:t>
            </a:r>
          </a:p>
          <a:p>
            <a:r>
              <a:rPr lang="ru-RU" sz="1600" dirty="0">
                <a:solidFill>
                  <a:schemeClr val="tx1"/>
                </a:solidFill>
                <a:latin typeface="Trebuchet MS" panose="020B0603020202020204" pitchFamily="34" charset="0"/>
              </a:rPr>
              <a:t>• Температура от 16°C до 21°C при относительной влажности 30-60%</a:t>
            </a:r>
          </a:p>
          <a:p>
            <a:r>
              <a:rPr lang="ru-RU" sz="1600" dirty="0">
                <a:solidFill>
                  <a:schemeClr val="tx1"/>
                </a:solidFill>
                <a:latin typeface="Trebuchet MS" panose="020B0603020202020204" pitchFamily="34" charset="0"/>
              </a:rPr>
              <a:t>• Чистое, сухое и без пыли</a:t>
            </a:r>
          </a:p>
          <a:p>
            <a:r>
              <a:rPr lang="ru-RU" sz="1600" dirty="0">
                <a:solidFill>
                  <a:schemeClr val="tx1"/>
                </a:solidFill>
                <a:latin typeface="Trebuchet MS" panose="020B0603020202020204" pitchFamily="34" charset="0"/>
              </a:rPr>
              <a:t>• В безопасном месте вдали от общественного доступа и выше уровня пола </a:t>
            </a:r>
          </a:p>
          <a:p>
            <a:r>
              <a:rPr lang="ru-RU" sz="1600" dirty="0">
                <a:solidFill>
                  <a:schemeClr val="tx1"/>
                </a:solidFill>
                <a:latin typeface="Trebuchet MS" panose="020B0603020202020204" pitchFamily="34" charset="0"/>
              </a:rPr>
              <a:t>• На гладких, непористых полках или стеллажах, которые легко моются </a:t>
            </a:r>
          </a:p>
          <a:p>
            <a:endParaRPr lang="ru-RU" sz="1600" dirty="0">
              <a:solidFill>
                <a:schemeClr val="tx1"/>
              </a:solidFill>
              <a:latin typeface="Trebuchet MS" panose="020B0603020202020204" pitchFamily="34" charset="0"/>
            </a:endParaRPr>
          </a:p>
          <a:p>
            <a:r>
              <a:rPr lang="ru-RU" sz="1600" dirty="0">
                <a:solidFill>
                  <a:schemeClr val="tx1"/>
                </a:solidFill>
                <a:latin typeface="Trebuchet MS" panose="020B0603020202020204" pitchFamily="34" charset="0"/>
              </a:rPr>
              <a:t>Запасы следует чередовать по мере поступления новых стерильных изделий на</a:t>
            </a:r>
          </a:p>
          <a:p>
            <a:r>
              <a:rPr lang="ru-RU" sz="1600" dirty="0">
                <a:solidFill>
                  <a:schemeClr val="tx1"/>
                </a:solidFill>
                <a:latin typeface="Trebuchet MS" panose="020B0603020202020204" pitchFamily="34" charset="0"/>
              </a:rPr>
              <a:t>хранение, следя за тем, чтобы все запасы использовались в порядке их годности.</a:t>
            </a:r>
          </a:p>
        </p:txBody>
      </p:sp>
    </p:spTree>
    <p:extLst>
      <p:ext uri="{BB962C8B-B14F-4D97-AF65-F5344CB8AC3E}">
        <p14:creationId xmlns:p14="http://schemas.microsoft.com/office/powerpoint/2010/main" val="1586844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984" y="198709"/>
            <a:ext cx="1382276" cy="411250"/>
          </a:xfrm>
          <a:prstGeom prst="rect">
            <a:avLst/>
          </a:prstGeom>
        </p:spPr>
      </p:pic>
      <p:sp>
        <p:nvSpPr>
          <p:cNvPr id="3" name="Скругленный прямоугольник 2"/>
          <p:cNvSpPr/>
          <p:nvPr/>
        </p:nvSpPr>
        <p:spPr>
          <a:xfrm>
            <a:off x="1282995" y="92618"/>
            <a:ext cx="6110177" cy="524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Асептика: управление приборами</a:t>
            </a:r>
          </a:p>
        </p:txBody>
      </p:sp>
      <p:sp>
        <p:nvSpPr>
          <p:cNvPr id="2" name="Скругленный прямоугольник 1"/>
          <p:cNvSpPr/>
          <p:nvPr/>
        </p:nvSpPr>
        <p:spPr>
          <a:xfrm>
            <a:off x="389861" y="687573"/>
            <a:ext cx="8172894" cy="4961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rgbClr val="FF0000"/>
                </a:solidFill>
                <a:latin typeface="Trebuchet MS" panose="020B0603020202020204" pitchFamily="34" charset="0"/>
              </a:rPr>
              <a:t>Хранение стерильных инструментов </a:t>
            </a:r>
          </a:p>
        </p:txBody>
      </p:sp>
      <p:sp>
        <p:nvSpPr>
          <p:cNvPr id="5" name="Скругленный прямоугольник 4"/>
          <p:cNvSpPr/>
          <p:nvPr/>
        </p:nvSpPr>
        <p:spPr>
          <a:xfrm>
            <a:off x="283535" y="1325526"/>
            <a:ext cx="8222513" cy="372848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dirty="0">
                <a:solidFill>
                  <a:schemeClr val="tx1"/>
                </a:solidFill>
                <a:latin typeface="Trebuchet MS" panose="020B0603020202020204" pitchFamily="34" charset="0"/>
              </a:rPr>
              <a:t>Стерильные упаковки следует хранить бережно, чтобы гарантировать, что внутренняя стерильность не нарушится из-за намокания или повреждения упаковки.</a:t>
            </a:r>
          </a:p>
          <a:p>
            <a:endParaRPr lang="ru-RU" sz="1600" dirty="0">
              <a:solidFill>
                <a:schemeClr val="tx1"/>
              </a:solidFill>
              <a:latin typeface="Trebuchet MS" panose="020B0603020202020204" pitchFamily="34" charset="0"/>
            </a:endParaRPr>
          </a:p>
          <a:p>
            <a:r>
              <a:rPr lang="ru-RU" sz="1600" b="1" dirty="0">
                <a:solidFill>
                  <a:srgbClr val="FF0000"/>
                </a:solidFill>
                <a:latin typeface="Trebuchet MS" panose="020B0603020202020204" pitchFamily="34" charset="0"/>
              </a:rPr>
              <a:t>Место хранения должно быть:</a:t>
            </a:r>
          </a:p>
          <a:p>
            <a:endParaRPr lang="ru-RU" sz="1600" dirty="0">
              <a:solidFill>
                <a:schemeClr val="tx1"/>
              </a:solidFill>
              <a:latin typeface="Trebuchet MS" panose="020B0603020202020204" pitchFamily="34" charset="0"/>
            </a:endParaRPr>
          </a:p>
          <a:p>
            <a:r>
              <a:rPr lang="ru-RU" sz="1600" dirty="0">
                <a:solidFill>
                  <a:schemeClr val="tx1"/>
                </a:solidFill>
                <a:latin typeface="Trebuchet MS" panose="020B0603020202020204" pitchFamily="34" charset="0"/>
              </a:rPr>
              <a:t>• Защищено от прямых солнечных лучей</a:t>
            </a:r>
          </a:p>
          <a:p>
            <a:r>
              <a:rPr lang="ru-RU" sz="1600" dirty="0">
                <a:solidFill>
                  <a:schemeClr val="tx1"/>
                </a:solidFill>
                <a:latin typeface="Trebuchet MS" panose="020B0603020202020204" pitchFamily="34" charset="0"/>
              </a:rPr>
              <a:t>• Температура от 16°C до 21°C при относительной влажности 30-60%</a:t>
            </a:r>
          </a:p>
          <a:p>
            <a:r>
              <a:rPr lang="ru-RU" sz="1600" dirty="0">
                <a:solidFill>
                  <a:schemeClr val="tx1"/>
                </a:solidFill>
                <a:latin typeface="Trebuchet MS" panose="020B0603020202020204" pitchFamily="34" charset="0"/>
              </a:rPr>
              <a:t>• Чистое, сухое и без пыли</a:t>
            </a:r>
          </a:p>
          <a:p>
            <a:r>
              <a:rPr lang="ru-RU" sz="1600" dirty="0">
                <a:solidFill>
                  <a:schemeClr val="tx1"/>
                </a:solidFill>
                <a:latin typeface="Trebuchet MS" panose="020B0603020202020204" pitchFamily="34" charset="0"/>
              </a:rPr>
              <a:t>• В безопасном месте вдали от общественного доступа и выше уровня пола </a:t>
            </a:r>
          </a:p>
          <a:p>
            <a:r>
              <a:rPr lang="ru-RU" sz="1600" dirty="0">
                <a:solidFill>
                  <a:schemeClr val="tx1"/>
                </a:solidFill>
                <a:latin typeface="Trebuchet MS" panose="020B0603020202020204" pitchFamily="34" charset="0"/>
              </a:rPr>
              <a:t>• На гладких, непористых полках или стеллажах, которые легко моются </a:t>
            </a:r>
          </a:p>
          <a:p>
            <a:endParaRPr lang="ru-RU" sz="1600" dirty="0">
              <a:solidFill>
                <a:schemeClr val="tx1"/>
              </a:solidFill>
              <a:latin typeface="Trebuchet MS" panose="020B0603020202020204" pitchFamily="34" charset="0"/>
            </a:endParaRPr>
          </a:p>
          <a:p>
            <a:r>
              <a:rPr lang="ru-RU" sz="1600" dirty="0">
                <a:solidFill>
                  <a:schemeClr val="tx1"/>
                </a:solidFill>
                <a:latin typeface="Trebuchet MS" panose="020B0603020202020204" pitchFamily="34" charset="0"/>
              </a:rPr>
              <a:t>Запасы следует чередовать по мере поступления новых стерильных изделий на</a:t>
            </a:r>
          </a:p>
          <a:p>
            <a:r>
              <a:rPr lang="ru-RU" sz="1600" dirty="0">
                <a:solidFill>
                  <a:schemeClr val="tx1"/>
                </a:solidFill>
                <a:latin typeface="Trebuchet MS" panose="020B0603020202020204" pitchFamily="34" charset="0"/>
              </a:rPr>
              <a:t>хранение, следя за тем, чтобы все запасы использовались в порядке их годности.</a:t>
            </a:r>
          </a:p>
        </p:txBody>
      </p:sp>
    </p:spTree>
    <p:extLst>
      <p:ext uri="{BB962C8B-B14F-4D97-AF65-F5344CB8AC3E}">
        <p14:creationId xmlns:p14="http://schemas.microsoft.com/office/powerpoint/2010/main" val="2664559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984" y="198709"/>
            <a:ext cx="1382276" cy="411250"/>
          </a:xfrm>
          <a:prstGeom prst="rect">
            <a:avLst/>
          </a:prstGeom>
        </p:spPr>
      </p:pic>
      <p:sp>
        <p:nvSpPr>
          <p:cNvPr id="3" name="Скругленный прямоугольник 2"/>
          <p:cNvSpPr/>
          <p:nvPr/>
        </p:nvSpPr>
        <p:spPr>
          <a:xfrm>
            <a:off x="1282995" y="92618"/>
            <a:ext cx="6110177" cy="524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Асептика: управление приборами</a:t>
            </a:r>
          </a:p>
        </p:txBody>
      </p:sp>
      <p:sp>
        <p:nvSpPr>
          <p:cNvPr id="2" name="Скругленный прямоугольник 1"/>
          <p:cNvSpPr/>
          <p:nvPr/>
        </p:nvSpPr>
        <p:spPr>
          <a:xfrm>
            <a:off x="389861" y="687573"/>
            <a:ext cx="8172894" cy="4961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a:solidFill>
                  <a:srgbClr val="FF0000"/>
                </a:solidFill>
                <a:latin typeface="Trebuchet MS" panose="020B0603020202020204" pitchFamily="34" charset="0"/>
              </a:rPr>
              <a:t>Срок годности </a:t>
            </a:r>
            <a:endParaRPr lang="ru-RU" b="1" dirty="0">
              <a:solidFill>
                <a:srgbClr val="FF0000"/>
              </a:solidFill>
              <a:latin typeface="Trebuchet MS" panose="020B0603020202020204" pitchFamily="34" charset="0"/>
            </a:endParaRPr>
          </a:p>
        </p:txBody>
      </p:sp>
      <p:sp>
        <p:nvSpPr>
          <p:cNvPr id="5" name="Скругленный прямоугольник 4"/>
          <p:cNvSpPr/>
          <p:nvPr/>
        </p:nvSpPr>
        <p:spPr>
          <a:xfrm>
            <a:off x="283536" y="1325526"/>
            <a:ext cx="4231758" cy="372848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dirty="0">
                <a:solidFill>
                  <a:schemeClr val="tx1"/>
                </a:solidFill>
                <a:latin typeface="Trebuchet MS" panose="020B0603020202020204" pitchFamily="34" charset="0"/>
              </a:rPr>
              <a:t>Период, в течение которого изделие считается стерильным, называется сроком годности.</a:t>
            </a:r>
          </a:p>
          <a:p>
            <a:r>
              <a:rPr lang="ru-RU" sz="1600" dirty="0">
                <a:solidFill>
                  <a:schemeClr val="tx1"/>
                </a:solidFill>
                <a:latin typeface="Trebuchet MS" panose="020B0603020202020204" pitchFamily="34" charset="0"/>
              </a:rPr>
              <a:t>Стерильность упакованных устройств зависит от события, однако поставщики могут устанавливать срок годности устройств на основе свойств упаковочного материала.</a:t>
            </a:r>
          </a:p>
          <a:p>
            <a:r>
              <a:rPr lang="ru-RU" sz="1600" dirty="0">
                <a:solidFill>
                  <a:schemeClr val="tx1"/>
                </a:solidFill>
                <a:latin typeface="Trebuchet MS" panose="020B0603020202020204" pitchFamily="34" charset="0"/>
              </a:rPr>
              <a:t>Если упаковка намокнет или печать будет нарушена, продукт больше не следует считать стерильным и возвращать в SSD как поврежденный.</a:t>
            </a:r>
          </a:p>
        </p:txBody>
      </p:sp>
      <p:pic>
        <p:nvPicPr>
          <p:cNvPr id="6" name="Рисунок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8914" y="1538481"/>
            <a:ext cx="3664014" cy="3200677"/>
          </a:xfrm>
          <a:prstGeom prst="rect">
            <a:avLst/>
          </a:prstGeom>
        </p:spPr>
      </p:pic>
    </p:spTree>
    <p:extLst>
      <p:ext uri="{BB962C8B-B14F-4D97-AF65-F5344CB8AC3E}">
        <p14:creationId xmlns:p14="http://schemas.microsoft.com/office/powerpoint/2010/main" val="2647987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984" y="198709"/>
            <a:ext cx="1382276" cy="411250"/>
          </a:xfrm>
          <a:prstGeom prst="rect">
            <a:avLst/>
          </a:prstGeom>
        </p:spPr>
      </p:pic>
      <p:sp>
        <p:nvSpPr>
          <p:cNvPr id="3" name="Скругленный прямоугольник 2"/>
          <p:cNvSpPr/>
          <p:nvPr/>
        </p:nvSpPr>
        <p:spPr>
          <a:xfrm>
            <a:off x="1282995" y="92618"/>
            <a:ext cx="6110177" cy="524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Асептика: управление приборами</a:t>
            </a:r>
          </a:p>
        </p:txBody>
      </p:sp>
      <p:sp>
        <p:nvSpPr>
          <p:cNvPr id="2" name="Скругленный прямоугольник 1"/>
          <p:cNvSpPr/>
          <p:nvPr/>
        </p:nvSpPr>
        <p:spPr>
          <a:xfrm>
            <a:off x="389861" y="687573"/>
            <a:ext cx="8172894" cy="34732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rgbClr val="FF0000"/>
                </a:solidFill>
                <a:latin typeface="Trebuchet MS" panose="020B0603020202020204" pitchFamily="34" charset="0"/>
              </a:rPr>
              <a:t>Подготовка к операции и поддержание стерильности инструментов</a:t>
            </a:r>
          </a:p>
        </p:txBody>
      </p:sp>
      <p:sp>
        <p:nvSpPr>
          <p:cNvPr id="5" name="Скругленный прямоугольник 4"/>
          <p:cNvSpPr/>
          <p:nvPr/>
        </p:nvSpPr>
        <p:spPr>
          <a:xfrm>
            <a:off x="283535" y="1105194"/>
            <a:ext cx="8066567" cy="39488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dirty="0">
                <a:solidFill>
                  <a:schemeClr val="tx1"/>
                </a:solidFill>
                <a:latin typeface="Trebuchet MS" panose="020B0603020202020204" pitchFamily="34" charset="0"/>
              </a:rPr>
              <a:t>Инструменты, которые будут использоваться в стерильных условиях, должны быть подготовлены как можно ближе ко времени использования в специально отведенном помещении для подготовки с минимальной сменой воздуха 25 раз в час и номинальным давлением в помещении 35 па (HBN 26). </a:t>
            </a:r>
          </a:p>
          <a:p>
            <a:endParaRPr lang="ru-RU" sz="1600" dirty="0">
              <a:solidFill>
                <a:schemeClr val="tx1"/>
              </a:solidFill>
              <a:latin typeface="Trebuchet MS" panose="020B0603020202020204" pitchFamily="34" charset="0"/>
            </a:endParaRPr>
          </a:p>
          <a:p>
            <a:r>
              <a:rPr lang="ru-RU" sz="1600" dirty="0">
                <a:solidFill>
                  <a:schemeClr val="tx1"/>
                </a:solidFill>
                <a:latin typeface="Trebuchet MS" panose="020B0603020202020204" pitchFamily="34" charset="0"/>
              </a:rPr>
              <a:t>При отсутствии подготовительной комнаты стерильное поле в идеале должно быть обустроено в операционной под навесом со сверхчистым воздухом.</a:t>
            </a:r>
          </a:p>
          <a:p>
            <a:endParaRPr lang="ru-RU" sz="1600" dirty="0">
              <a:solidFill>
                <a:schemeClr val="tx1"/>
              </a:solidFill>
              <a:latin typeface="Trebuchet MS" panose="020B0603020202020204" pitchFamily="34" charset="0"/>
            </a:endParaRPr>
          </a:p>
          <a:p>
            <a:r>
              <a:rPr lang="ru-RU" sz="1600" dirty="0">
                <a:solidFill>
                  <a:schemeClr val="tx1"/>
                </a:solidFill>
                <a:latin typeface="Trebuchet MS" panose="020B0603020202020204" pitchFamily="34" charset="0"/>
              </a:rPr>
              <a:t>После того, как инструменты разложены, они подвержены загрязнению</a:t>
            </a:r>
          </a:p>
          <a:p>
            <a:r>
              <a:rPr lang="ru-RU" sz="1600" dirty="0">
                <a:solidFill>
                  <a:schemeClr val="tx1"/>
                </a:solidFill>
                <a:latin typeface="Trebuchet MS" panose="020B0603020202020204" pitchFamily="34" charset="0"/>
              </a:rPr>
              <a:t>микроорганизмами, которые оседают на них в пыли и других частицах, присутствующих в окружающей среде. </a:t>
            </a:r>
          </a:p>
          <a:p>
            <a:r>
              <a:rPr lang="ru-RU" sz="1600" dirty="0">
                <a:solidFill>
                  <a:schemeClr val="tx1"/>
                </a:solidFill>
                <a:latin typeface="Trebuchet MS" panose="020B0603020202020204" pitchFamily="34" charset="0"/>
              </a:rPr>
              <a:t>Совокупные данные свидетельствуют о том, что загрязнение стерильного поля со временем увеличивается. </a:t>
            </a:r>
          </a:p>
          <a:p>
            <a:r>
              <a:rPr lang="ru-RU" sz="1600" dirty="0">
                <a:solidFill>
                  <a:schemeClr val="tx1"/>
                </a:solidFill>
                <a:latin typeface="Trebuchet MS" panose="020B0603020202020204" pitchFamily="34" charset="0"/>
              </a:rPr>
              <a:t>Стерильные поля должны быть подготовлены как можно ближе ко времени использования. Подготовка стерильных тележек заранее не рекомендуется.</a:t>
            </a:r>
          </a:p>
          <a:p>
            <a:endParaRPr lang="ru-RU" sz="16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8603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984" y="198709"/>
            <a:ext cx="1382276" cy="411250"/>
          </a:xfrm>
          <a:prstGeom prst="rect">
            <a:avLst/>
          </a:prstGeom>
        </p:spPr>
      </p:pic>
      <p:sp>
        <p:nvSpPr>
          <p:cNvPr id="3" name="Скругленный прямоугольник 2"/>
          <p:cNvSpPr/>
          <p:nvPr/>
        </p:nvSpPr>
        <p:spPr>
          <a:xfrm>
            <a:off x="1282995" y="92618"/>
            <a:ext cx="6110177" cy="524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Асептика: управление приборами</a:t>
            </a:r>
          </a:p>
        </p:txBody>
      </p:sp>
      <p:sp>
        <p:nvSpPr>
          <p:cNvPr id="2" name="Скругленный прямоугольник 1"/>
          <p:cNvSpPr/>
          <p:nvPr/>
        </p:nvSpPr>
        <p:spPr>
          <a:xfrm>
            <a:off x="389861" y="711885"/>
            <a:ext cx="8172894" cy="34732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rgbClr val="FF0000"/>
                </a:solidFill>
                <a:latin typeface="Trebuchet MS" panose="020B0603020202020204" pitchFamily="34" charset="0"/>
              </a:rPr>
              <a:t>Подготовка к операции и поддержание стерильности инструментов</a:t>
            </a:r>
          </a:p>
        </p:txBody>
      </p:sp>
      <p:sp>
        <p:nvSpPr>
          <p:cNvPr id="7" name="Скругленный прямоугольник 6"/>
          <p:cNvSpPr/>
          <p:nvPr/>
        </p:nvSpPr>
        <p:spPr>
          <a:xfrm>
            <a:off x="1280752" y="1170929"/>
            <a:ext cx="6386623" cy="186424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dirty="0">
                <a:latin typeface="Trebuchet MS" panose="020B0603020202020204" pitchFamily="34" charset="0"/>
              </a:rPr>
              <a:t>После подготовки необходимо всегда следить за тележкой. </a:t>
            </a:r>
          </a:p>
          <a:p>
            <a:r>
              <a:rPr lang="ru-RU" sz="1600" dirty="0">
                <a:latin typeface="Trebuchet MS" panose="020B0603020202020204" pitchFamily="34" charset="0"/>
              </a:rPr>
              <a:t>Особенно, если период между укладкой и использованием неожиданно увеличивается, инструменты следует защитить стерильной салфеткой, чтобы избежать загрязнения оседающими в воздухе частицами. </a:t>
            </a:r>
          </a:p>
          <a:p>
            <a:r>
              <a:rPr lang="ru-RU" sz="1600" dirty="0">
                <a:latin typeface="Trebuchet MS" panose="020B0603020202020204" pitchFamily="34" charset="0"/>
              </a:rPr>
              <a:t>Стерильные покрытия необходимо снимать с особой осторожностью, чтобы избежать загрязнения инструментов.</a:t>
            </a:r>
          </a:p>
        </p:txBody>
      </p:sp>
      <p:pic>
        <p:nvPicPr>
          <p:cNvPr id="8" name="Рисунок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06906" y="3146885"/>
            <a:ext cx="3134314" cy="1930524"/>
          </a:xfrm>
          <a:prstGeom prst="rect">
            <a:avLst/>
          </a:prstGeom>
        </p:spPr>
      </p:pic>
    </p:spTree>
    <p:extLst>
      <p:ext uri="{BB962C8B-B14F-4D97-AF65-F5344CB8AC3E}">
        <p14:creationId xmlns:p14="http://schemas.microsoft.com/office/powerpoint/2010/main" val="3856306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984" y="198709"/>
            <a:ext cx="1382276" cy="411250"/>
          </a:xfrm>
          <a:prstGeom prst="rect">
            <a:avLst/>
          </a:prstGeom>
        </p:spPr>
      </p:pic>
      <p:sp>
        <p:nvSpPr>
          <p:cNvPr id="3" name="Скругленный прямоугольник 2"/>
          <p:cNvSpPr/>
          <p:nvPr/>
        </p:nvSpPr>
        <p:spPr>
          <a:xfrm>
            <a:off x="1282995" y="92618"/>
            <a:ext cx="6110177" cy="524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Асептика: управление приборами</a:t>
            </a:r>
          </a:p>
        </p:txBody>
      </p:sp>
      <p:sp>
        <p:nvSpPr>
          <p:cNvPr id="2" name="Скругленный прямоугольник 1"/>
          <p:cNvSpPr/>
          <p:nvPr/>
        </p:nvSpPr>
        <p:spPr>
          <a:xfrm>
            <a:off x="389861" y="711885"/>
            <a:ext cx="8172894" cy="34732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a:solidFill>
                  <a:srgbClr val="FF0000"/>
                </a:solidFill>
                <a:latin typeface="Trebuchet MS" panose="020B0603020202020204" pitchFamily="34" charset="0"/>
              </a:rPr>
              <a:t>Загрязнение инструментов </a:t>
            </a:r>
            <a:endParaRPr lang="ru-RU" b="1" dirty="0">
              <a:solidFill>
                <a:srgbClr val="FF0000"/>
              </a:solidFill>
              <a:latin typeface="Trebuchet MS" panose="020B0603020202020204" pitchFamily="34" charset="0"/>
            </a:endParaRPr>
          </a:p>
        </p:txBody>
      </p:sp>
      <p:sp>
        <p:nvSpPr>
          <p:cNvPr id="7" name="Скругленный прямоугольник 6"/>
          <p:cNvSpPr/>
          <p:nvPr/>
        </p:nvSpPr>
        <p:spPr>
          <a:xfrm>
            <a:off x="333154" y="1170929"/>
            <a:ext cx="8179982" cy="38405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dirty="0" err="1">
                <a:latin typeface="Trebuchet MS" panose="020B0603020202020204" pitchFamily="34" charset="0"/>
              </a:rPr>
              <a:t>Периоперационная</a:t>
            </a:r>
            <a:r>
              <a:rPr lang="ru-RU" sz="1600" dirty="0">
                <a:latin typeface="Trebuchet MS" panose="020B0603020202020204" pitchFamily="34" charset="0"/>
              </a:rPr>
              <a:t> бригада должна следить за тем, чтобы они искали, распознавали и немедленно исправляли нарушения стерильной техники при подготовке, выполнении или оказании помощи при оперативных или других инвазивных процедурах и должна принимать меры для предотвращения подобных случаев в будущем. </a:t>
            </a:r>
          </a:p>
          <a:p>
            <a:endParaRPr lang="ru-RU" sz="1600" dirty="0">
              <a:latin typeface="Trebuchet MS" panose="020B0603020202020204" pitchFamily="34" charset="0"/>
            </a:endParaRPr>
          </a:p>
          <a:p>
            <a:r>
              <a:rPr lang="ru-RU" sz="1600" dirty="0">
                <a:latin typeface="Trebuchet MS" panose="020B0603020202020204" pitchFamily="34" charset="0"/>
              </a:rPr>
              <a:t>Отчетность перед SSD является жизненно важным элементом системы менеджмента качества для обеспечения принятия корректирующих</a:t>
            </a:r>
          </a:p>
          <a:p>
            <a:r>
              <a:rPr lang="ru-RU" sz="1600" dirty="0">
                <a:latin typeface="Trebuchet MS" panose="020B0603020202020204" pitchFamily="34" charset="0"/>
              </a:rPr>
              <a:t>мер. Это должно включать в себя удаление всего набора и любых других</a:t>
            </a:r>
          </a:p>
          <a:p>
            <a:r>
              <a:rPr lang="ru-RU" sz="1600" dirty="0">
                <a:latin typeface="Trebuchet MS" panose="020B0603020202020204" pitchFamily="34" charset="0"/>
              </a:rPr>
              <a:t>инструментов, которые могли соприкасаться с загрязненным участком</a:t>
            </a:r>
          </a:p>
          <a:p>
            <a:r>
              <a:rPr lang="ru-RU" sz="1600" dirty="0">
                <a:latin typeface="Trebuchet MS" panose="020B0603020202020204" pitchFamily="34" charset="0"/>
              </a:rPr>
              <a:t>или прибором. </a:t>
            </a:r>
          </a:p>
          <a:p>
            <a:endParaRPr lang="ru-RU" sz="1600" dirty="0">
              <a:latin typeface="Trebuchet MS" panose="020B0603020202020204" pitchFamily="34" charset="0"/>
            </a:endParaRPr>
          </a:p>
          <a:p>
            <a:r>
              <a:rPr lang="ru-RU" sz="1600" dirty="0">
                <a:latin typeface="Trebuchet MS" panose="020B0603020202020204" pitchFamily="34" charset="0"/>
              </a:rPr>
              <a:t>В случае загрязнения может потребоваться повторное надевание перчаток и отграничение операционного поля.</a:t>
            </a:r>
          </a:p>
        </p:txBody>
      </p:sp>
    </p:spTree>
    <p:extLst>
      <p:ext uri="{BB962C8B-B14F-4D97-AF65-F5344CB8AC3E}">
        <p14:creationId xmlns:p14="http://schemas.microsoft.com/office/powerpoint/2010/main" val="1842618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984" y="198709"/>
            <a:ext cx="1382276" cy="411250"/>
          </a:xfrm>
          <a:prstGeom prst="rect">
            <a:avLst/>
          </a:prstGeom>
        </p:spPr>
      </p:pic>
      <p:sp>
        <p:nvSpPr>
          <p:cNvPr id="3" name="Скругленный прямоугольник 2"/>
          <p:cNvSpPr/>
          <p:nvPr/>
        </p:nvSpPr>
        <p:spPr>
          <a:xfrm>
            <a:off x="1282995" y="92618"/>
            <a:ext cx="6110177" cy="524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61950">
              <a:lnSpc>
                <a:spcPct val="107000"/>
              </a:lnSpc>
              <a:spcAft>
                <a:spcPts val="800"/>
              </a:spcAft>
            </a:pPr>
            <a:r>
              <a:rPr lang="ru-RU" sz="2000" b="1">
                <a:latin typeface="Calibri" panose="020F0502020204030204" pitchFamily="34" charset="0"/>
                <a:ea typeface="Calibri" panose="020F0502020204030204" pitchFamily="34" charset="0"/>
                <a:cs typeface="Times New Roman" panose="02020603050405020304" pitchFamily="18" charset="0"/>
              </a:rPr>
              <a:t>Контрольный список для оценки компетентности</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550015001"/>
              </p:ext>
            </p:extLst>
          </p:nvPr>
        </p:nvGraphicFramePr>
        <p:xfrm>
          <a:off x="347330" y="950876"/>
          <a:ext cx="8066567" cy="3631055"/>
        </p:xfrm>
        <a:graphic>
          <a:graphicData uri="http://schemas.openxmlformats.org/drawingml/2006/table">
            <a:tbl>
              <a:tblPr firstRow="1" bandRow="1">
                <a:tableStyleId>{5C22544A-7EE6-4342-B048-85BDC9FD1C3A}</a:tableStyleId>
              </a:tblPr>
              <a:tblGrid>
                <a:gridCol w="4600354">
                  <a:extLst>
                    <a:ext uri="{9D8B030D-6E8A-4147-A177-3AD203B41FA5}">
                      <a16:colId xmlns:a16="http://schemas.microsoft.com/office/drawing/2014/main" val="3674594285"/>
                    </a:ext>
                  </a:extLst>
                </a:gridCol>
                <a:gridCol w="1226288">
                  <a:extLst>
                    <a:ext uri="{9D8B030D-6E8A-4147-A177-3AD203B41FA5}">
                      <a16:colId xmlns:a16="http://schemas.microsoft.com/office/drawing/2014/main" val="3761956571"/>
                    </a:ext>
                  </a:extLst>
                </a:gridCol>
                <a:gridCol w="808075">
                  <a:extLst>
                    <a:ext uri="{9D8B030D-6E8A-4147-A177-3AD203B41FA5}">
                      <a16:colId xmlns:a16="http://schemas.microsoft.com/office/drawing/2014/main" val="52460496"/>
                    </a:ext>
                  </a:extLst>
                </a:gridCol>
                <a:gridCol w="723013">
                  <a:extLst>
                    <a:ext uri="{9D8B030D-6E8A-4147-A177-3AD203B41FA5}">
                      <a16:colId xmlns:a16="http://schemas.microsoft.com/office/drawing/2014/main" val="1152564395"/>
                    </a:ext>
                  </a:extLst>
                </a:gridCol>
                <a:gridCol w="708837">
                  <a:extLst>
                    <a:ext uri="{9D8B030D-6E8A-4147-A177-3AD203B41FA5}">
                      <a16:colId xmlns:a16="http://schemas.microsoft.com/office/drawing/2014/main" val="3563809756"/>
                    </a:ext>
                  </a:extLst>
                </a:gridCol>
              </a:tblGrid>
              <a:tr h="370840">
                <a:tc>
                  <a:txBody>
                    <a:bodyPr/>
                    <a:lstStyle/>
                    <a:p>
                      <a:pPr marL="0" indent="0">
                        <a:lnSpc>
                          <a:spcPct val="107000"/>
                        </a:lnSpc>
                        <a:spcAft>
                          <a:spcPts val="0"/>
                        </a:spcAft>
                      </a:pPr>
                      <a:r>
                        <a:rPr lang="ru-RU" sz="1400" b="1" dirty="0">
                          <a:effectLst/>
                          <a:latin typeface="Trebuchet MS" panose="020B0603020202020204" pitchFamily="34" charset="0"/>
                          <a:ea typeface="Calibri" panose="020F0502020204030204" pitchFamily="34" charset="0"/>
                          <a:cs typeface="Times New Roman" panose="02020603050405020304" pitchFamily="18" charset="0"/>
                        </a:rPr>
                        <a:t>Поддержка асептики и стерильность поля</a:t>
                      </a:r>
                      <a:endParaRPr lang="ru-RU"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07000"/>
                        </a:lnSpc>
                        <a:spcAft>
                          <a:spcPts val="0"/>
                        </a:spcAft>
                      </a:pPr>
                      <a:r>
                        <a:rPr lang="ru-RU" sz="1400" dirty="0">
                          <a:effectLst/>
                          <a:latin typeface="Trebuchet MS" panose="020B0603020202020204" pitchFamily="34" charset="0"/>
                          <a:ea typeface="Calibri" panose="020F0502020204030204" pitchFamily="34" charset="0"/>
                          <a:cs typeface="Times New Roman" panose="02020603050405020304" pitchFamily="18" charset="0"/>
                        </a:rPr>
                        <a:t>Наставник</a:t>
                      </a:r>
                    </a:p>
                  </a:txBody>
                  <a:tcPr marL="68580" marR="68580" marT="0" marB="0"/>
                </a:tc>
                <a:tc gridSpan="3">
                  <a:txBody>
                    <a:bodyPr/>
                    <a:lstStyle/>
                    <a:p>
                      <a:r>
                        <a:rPr lang="ru-RU" sz="1400" dirty="0">
                          <a:latin typeface="Trebuchet MS" panose="020B0603020202020204" pitchFamily="34" charset="0"/>
                        </a:rPr>
                        <a:t>Оценка наставником</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839328995"/>
                  </a:ext>
                </a:extLst>
              </a:tr>
              <a:tr h="242695">
                <a:tc>
                  <a:txBody>
                    <a:bodyPr/>
                    <a:lstStyle/>
                    <a:p>
                      <a:pPr marL="0" indent="0">
                        <a:lnSpc>
                          <a:spcPct val="107000"/>
                        </a:lnSpc>
                        <a:spcAft>
                          <a:spcPts val="0"/>
                        </a:spcAft>
                      </a:pPr>
                      <a:r>
                        <a:rPr lang="ru-RU" sz="1200" b="1" dirty="0">
                          <a:effectLst/>
                          <a:latin typeface="Trebuchet MS" panose="020B0603020202020204" pitchFamily="34" charset="0"/>
                          <a:ea typeface="Calibri" panose="020F0502020204030204" pitchFamily="34" charset="0"/>
                          <a:cs typeface="Times New Roman" panose="02020603050405020304" pitchFamily="18" charset="0"/>
                        </a:rPr>
                        <a:t>Критерий</a:t>
                      </a:r>
                      <a:endParaRPr lang="ru-RU"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07000"/>
                        </a:lnSpc>
                        <a:spcAft>
                          <a:spcPts val="0"/>
                        </a:spcAft>
                      </a:pPr>
                      <a:r>
                        <a:rPr lang="ru-RU" sz="1100" b="1" dirty="0">
                          <a:effectLst/>
                          <a:latin typeface="Trebuchet MS" panose="020B0603020202020204" pitchFamily="34" charset="0"/>
                          <a:ea typeface="Calibri" panose="020F0502020204030204" pitchFamily="34" charset="0"/>
                          <a:cs typeface="Times New Roman" panose="02020603050405020304" pitchFamily="18" charset="0"/>
                        </a:rPr>
                        <a:t>Подпись/дата</a:t>
                      </a:r>
                      <a:endParaRPr lang="ru-RU"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07000"/>
                        </a:lnSpc>
                        <a:spcAft>
                          <a:spcPts val="0"/>
                        </a:spcAft>
                      </a:pPr>
                      <a:r>
                        <a:rPr lang="ru-RU" sz="1100" b="1" dirty="0">
                          <a:effectLst/>
                          <a:latin typeface="Trebuchet MS" panose="020B0603020202020204" pitchFamily="34" charset="0"/>
                          <a:ea typeface="Calibri" panose="020F0502020204030204" pitchFamily="34" charset="0"/>
                          <a:cs typeface="Times New Roman" panose="02020603050405020304" pitchFamily="18" charset="0"/>
                        </a:rPr>
                        <a:t>6 недель</a:t>
                      </a:r>
                      <a:endParaRPr lang="ru-RU"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07000"/>
                        </a:lnSpc>
                        <a:spcAft>
                          <a:spcPts val="0"/>
                        </a:spcAft>
                      </a:pPr>
                      <a:r>
                        <a:rPr lang="ru-RU" sz="1100" b="1" dirty="0">
                          <a:effectLst/>
                          <a:latin typeface="Trebuchet MS" panose="020B0603020202020204" pitchFamily="34" charset="0"/>
                          <a:ea typeface="Calibri" panose="020F0502020204030204" pitchFamily="34" charset="0"/>
                          <a:cs typeface="Times New Roman" panose="02020603050405020304" pitchFamily="18" charset="0"/>
                        </a:rPr>
                        <a:t>3 </a:t>
                      </a:r>
                      <a:r>
                        <a:rPr lang="ru-RU" sz="1100" b="1" dirty="0" err="1">
                          <a:effectLst/>
                          <a:latin typeface="Trebuchet MS" panose="020B0603020202020204" pitchFamily="34" charset="0"/>
                          <a:ea typeface="Calibri" panose="020F0502020204030204" pitchFamily="34" charset="0"/>
                          <a:cs typeface="Times New Roman" panose="02020603050405020304" pitchFamily="18" charset="0"/>
                        </a:rPr>
                        <a:t>мес</a:t>
                      </a:r>
                      <a:endParaRPr lang="ru-RU"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07000"/>
                        </a:lnSpc>
                        <a:spcAft>
                          <a:spcPts val="0"/>
                        </a:spcAft>
                      </a:pPr>
                      <a:r>
                        <a:rPr lang="ru-RU" sz="1100" b="1" dirty="0">
                          <a:effectLst/>
                          <a:latin typeface="Trebuchet MS" panose="020B0603020202020204" pitchFamily="34" charset="0"/>
                          <a:ea typeface="Calibri" panose="020F0502020204030204" pitchFamily="34" charset="0"/>
                          <a:cs typeface="Times New Roman" panose="02020603050405020304" pitchFamily="18" charset="0"/>
                        </a:rPr>
                        <a:t>6 </a:t>
                      </a:r>
                      <a:r>
                        <a:rPr lang="ru-RU" sz="1100" b="1" dirty="0" err="1">
                          <a:effectLst/>
                          <a:latin typeface="Trebuchet MS" panose="020B0603020202020204" pitchFamily="34" charset="0"/>
                          <a:ea typeface="Calibri" panose="020F0502020204030204" pitchFamily="34" charset="0"/>
                          <a:cs typeface="Times New Roman" panose="02020603050405020304" pitchFamily="18" charset="0"/>
                        </a:rPr>
                        <a:t>мес</a:t>
                      </a:r>
                      <a:endParaRPr lang="ru-RU"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4776255"/>
                  </a:ext>
                </a:extLst>
              </a:tr>
              <a:tr h="370840">
                <a:tc>
                  <a:txBody>
                    <a:bodyPr/>
                    <a:lstStyle/>
                    <a:p>
                      <a:r>
                        <a:rPr lang="ru-RU" sz="1400" dirty="0">
                          <a:latin typeface="Trebuchet MS" panose="020B0603020202020204" pitchFamily="34" charset="0"/>
                        </a:rPr>
                        <a:t>Демонстрируйте осанку, положение и движения, которые не нарушают</a:t>
                      </a:r>
                      <a:r>
                        <a:rPr lang="ru-RU" sz="1400" baseline="0" dirty="0">
                          <a:latin typeface="Trebuchet MS" panose="020B0603020202020204" pitchFamily="34" charset="0"/>
                        </a:rPr>
                        <a:t> </a:t>
                      </a:r>
                      <a:r>
                        <a:rPr lang="ru-RU" sz="1400" dirty="0">
                          <a:latin typeface="Trebuchet MS" panose="020B0603020202020204" pitchFamily="34" charset="0"/>
                        </a:rPr>
                        <a:t>стерильность поля</a:t>
                      </a:r>
                    </a:p>
                  </a:txBody>
                  <a:tcPr/>
                </a:tc>
                <a:tc>
                  <a:txBody>
                    <a:bodyPr/>
                    <a:lstStyle/>
                    <a:p>
                      <a:endParaRPr lang="ru-RU" sz="1400">
                        <a:latin typeface="Trebuchet MS" panose="020B0603020202020204" pitchFamily="34" charset="0"/>
                      </a:endParaRPr>
                    </a:p>
                  </a:txBody>
                  <a:tcPr/>
                </a:tc>
                <a:tc>
                  <a:txBody>
                    <a:bodyPr/>
                    <a:lstStyle/>
                    <a:p>
                      <a:endParaRPr lang="ru-RU" sz="1400">
                        <a:latin typeface="Trebuchet MS" panose="020B0603020202020204" pitchFamily="34" charset="0"/>
                      </a:endParaRPr>
                    </a:p>
                  </a:txBody>
                  <a:tcPr/>
                </a:tc>
                <a:tc>
                  <a:txBody>
                    <a:bodyPr/>
                    <a:lstStyle/>
                    <a:p>
                      <a:endParaRPr lang="ru-RU" sz="1400" dirty="0">
                        <a:latin typeface="Trebuchet MS" panose="020B0603020202020204" pitchFamily="34" charset="0"/>
                      </a:endParaRPr>
                    </a:p>
                  </a:txBody>
                  <a:tcPr/>
                </a:tc>
                <a:tc>
                  <a:txBody>
                    <a:bodyPr/>
                    <a:lstStyle/>
                    <a:p>
                      <a:endParaRPr lang="ru-RU" sz="1400" dirty="0">
                        <a:latin typeface="Trebuchet MS" panose="020B0603020202020204" pitchFamily="34" charset="0"/>
                      </a:endParaRPr>
                    </a:p>
                  </a:txBody>
                  <a:tcPr/>
                </a:tc>
                <a:extLst>
                  <a:ext uri="{0D108BD9-81ED-4DB2-BD59-A6C34878D82A}">
                    <a16:rowId xmlns:a16="http://schemas.microsoft.com/office/drawing/2014/main" val="2668269175"/>
                  </a:ext>
                </a:extLst>
              </a:tr>
              <a:tr h="370840">
                <a:tc>
                  <a:txBody>
                    <a:bodyPr/>
                    <a:lstStyle/>
                    <a:p>
                      <a:r>
                        <a:rPr lang="ru-RU" sz="1400" dirty="0">
                          <a:latin typeface="Trebuchet MS" panose="020B0603020202020204" pitchFamily="34" charset="0"/>
                        </a:rPr>
                        <a:t>Продемонстрируйте безопасное и правильное обращение с материалами и оборудованием</a:t>
                      </a:r>
                    </a:p>
                  </a:txBody>
                  <a:tcPr/>
                </a:tc>
                <a:tc>
                  <a:txBody>
                    <a:bodyPr/>
                    <a:lstStyle/>
                    <a:p>
                      <a:endParaRPr lang="ru-RU" sz="1400" dirty="0">
                        <a:latin typeface="Trebuchet MS" panose="020B0603020202020204" pitchFamily="34" charset="0"/>
                      </a:endParaRPr>
                    </a:p>
                  </a:txBody>
                  <a:tcPr/>
                </a:tc>
                <a:tc>
                  <a:txBody>
                    <a:bodyPr/>
                    <a:lstStyle/>
                    <a:p>
                      <a:endParaRPr lang="ru-RU" sz="1400" dirty="0">
                        <a:latin typeface="Trebuchet MS" panose="020B0603020202020204" pitchFamily="34" charset="0"/>
                      </a:endParaRPr>
                    </a:p>
                  </a:txBody>
                  <a:tcPr/>
                </a:tc>
                <a:tc>
                  <a:txBody>
                    <a:bodyPr/>
                    <a:lstStyle/>
                    <a:p>
                      <a:endParaRPr lang="ru-RU" sz="1400">
                        <a:latin typeface="Trebuchet MS" panose="020B0603020202020204" pitchFamily="34" charset="0"/>
                      </a:endParaRPr>
                    </a:p>
                  </a:txBody>
                  <a:tcPr/>
                </a:tc>
                <a:tc>
                  <a:txBody>
                    <a:bodyPr/>
                    <a:lstStyle/>
                    <a:p>
                      <a:endParaRPr lang="ru-RU" sz="1400">
                        <a:latin typeface="Trebuchet MS" panose="020B0603020202020204" pitchFamily="34" charset="0"/>
                      </a:endParaRPr>
                    </a:p>
                  </a:txBody>
                  <a:tcPr/>
                </a:tc>
                <a:extLst>
                  <a:ext uri="{0D108BD9-81ED-4DB2-BD59-A6C34878D82A}">
                    <a16:rowId xmlns:a16="http://schemas.microsoft.com/office/drawing/2014/main" val="2971251437"/>
                  </a:ext>
                </a:extLst>
              </a:tr>
              <a:tr h="370840">
                <a:tc>
                  <a:txBody>
                    <a:bodyPr/>
                    <a:lstStyle/>
                    <a:p>
                      <a:r>
                        <a:rPr lang="ru-RU" sz="1400" dirty="0">
                          <a:latin typeface="Trebuchet MS" panose="020B0603020202020204" pitchFamily="34" charset="0"/>
                        </a:rPr>
                        <a:t>Продемонстрируйте надлежащую изоляцию загрязненных инструментов и</a:t>
                      </a:r>
                      <a:r>
                        <a:rPr lang="ru-RU" sz="1400" baseline="0" dirty="0">
                          <a:latin typeface="Trebuchet MS" panose="020B0603020202020204" pitchFamily="34" charset="0"/>
                        </a:rPr>
                        <a:t> </a:t>
                      </a:r>
                      <a:r>
                        <a:rPr lang="ru-RU" sz="1400" dirty="0">
                          <a:latin typeface="Trebuchet MS" panose="020B0603020202020204" pitchFamily="34" charset="0"/>
                        </a:rPr>
                        <a:t>оборудования от стерильного поля</a:t>
                      </a:r>
                    </a:p>
                  </a:txBody>
                  <a:tcPr/>
                </a:tc>
                <a:tc>
                  <a:txBody>
                    <a:bodyPr/>
                    <a:lstStyle/>
                    <a:p>
                      <a:endParaRPr lang="ru-RU" sz="1400">
                        <a:latin typeface="Trebuchet MS" panose="020B0603020202020204" pitchFamily="34" charset="0"/>
                      </a:endParaRPr>
                    </a:p>
                  </a:txBody>
                  <a:tcPr/>
                </a:tc>
                <a:tc>
                  <a:txBody>
                    <a:bodyPr/>
                    <a:lstStyle/>
                    <a:p>
                      <a:endParaRPr lang="ru-RU" sz="1400" dirty="0">
                        <a:latin typeface="Trebuchet MS" panose="020B0603020202020204" pitchFamily="34" charset="0"/>
                      </a:endParaRPr>
                    </a:p>
                  </a:txBody>
                  <a:tcPr/>
                </a:tc>
                <a:tc>
                  <a:txBody>
                    <a:bodyPr/>
                    <a:lstStyle/>
                    <a:p>
                      <a:endParaRPr lang="ru-RU" sz="1400" dirty="0">
                        <a:latin typeface="Trebuchet MS" panose="020B0603020202020204" pitchFamily="34" charset="0"/>
                      </a:endParaRPr>
                    </a:p>
                  </a:txBody>
                  <a:tcPr/>
                </a:tc>
                <a:tc>
                  <a:txBody>
                    <a:bodyPr/>
                    <a:lstStyle/>
                    <a:p>
                      <a:endParaRPr lang="ru-RU" sz="1400">
                        <a:latin typeface="Trebuchet MS" panose="020B0603020202020204" pitchFamily="34" charset="0"/>
                      </a:endParaRPr>
                    </a:p>
                  </a:txBody>
                  <a:tcPr/>
                </a:tc>
                <a:extLst>
                  <a:ext uri="{0D108BD9-81ED-4DB2-BD59-A6C34878D82A}">
                    <a16:rowId xmlns:a16="http://schemas.microsoft.com/office/drawing/2014/main" val="3785685668"/>
                  </a:ext>
                </a:extLst>
              </a:tr>
              <a:tr h="370840">
                <a:tc>
                  <a:txBody>
                    <a:bodyPr/>
                    <a:lstStyle/>
                    <a:p>
                      <a:r>
                        <a:rPr lang="ru-RU" sz="1400" dirty="0">
                          <a:latin typeface="Trebuchet MS" panose="020B0603020202020204" pitchFamily="34" charset="0"/>
                        </a:rPr>
                        <a:t>Продемонстрируйте правильную процедуру проверки элементов с контролируемой датой</a:t>
                      </a:r>
                    </a:p>
                  </a:txBody>
                  <a:tcPr/>
                </a:tc>
                <a:tc>
                  <a:txBody>
                    <a:bodyPr/>
                    <a:lstStyle/>
                    <a:p>
                      <a:endParaRPr lang="ru-RU" sz="1400">
                        <a:latin typeface="Trebuchet MS" panose="020B0603020202020204" pitchFamily="34" charset="0"/>
                      </a:endParaRPr>
                    </a:p>
                  </a:txBody>
                  <a:tcPr/>
                </a:tc>
                <a:tc>
                  <a:txBody>
                    <a:bodyPr/>
                    <a:lstStyle/>
                    <a:p>
                      <a:endParaRPr lang="ru-RU" sz="1400">
                        <a:latin typeface="Trebuchet MS" panose="020B0603020202020204" pitchFamily="34" charset="0"/>
                      </a:endParaRPr>
                    </a:p>
                  </a:txBody>
                  <a:tcPr/>
                </a:tc>
                <a:tc>
                  <a:txBody>
                    <a:bodyPr/>
                    <a:lstStyle/>
                    <a:p>
                      <a:endParaRPr lang="ru-RU" sz="1400" dirty="0">
                        <a:latin typeface="Trebuchet MS" panose="020B0603020202020204" pitchFamily="34" charset="0"/>
                      </a:endParaRPr>
                    </a:p>
                  </a:txBody>
                  <a:tcPr/>
                </a:tc>
                <a:tc>
                  <a:txBody>
                    <a:bodyPr/>
                    <a:lstStyle/>
                    <a:p>
                      <a:endParaRPr lang="ru-RU" sz="1400" dirty="0">
                        <a:latin typeface="Trebuchet MS" panose="020B0603020202020204" pitchFamily="34" charset="0"/>
                      </a:endParaRPr>
                    </a:p>
                  </a:txBody>
                  <a:tcPr/>
                </a:tc>
                <a:extLst>
                  <a:ext uri="{0D108BD9-81ED-4DB2-BD59-A6C34878D82A}">
                    <a16:rowId xmlns:a16="http://schemas.microsoft.com/office/drawing/2014/main" val="1904018231"/>
                  </a:ext>
                </a:extLst>
              </a:tr>
              <a:tr h="370840">
                <a:tc>
                  <a:txBody>
                    <a:bodyPr/>
                    <a:lstStyle/>
                    <a:p>
                      <a:r>
                        <a:rPr lang="ru-RU" sz="1400" dirty="0">
                          <a:latin typeface="Trebuchet MS" panose="020B0603020202020204" pitchFamily="34" charset="0"/>
                        </a:rPr>
                        <a:t>Продемонстрируйте правильную процедуру выбрасывания и замены</a:t>
                      </a:r>
                    </a:p>
                    <a:p>
                      <a:r>
                        <a:rPr lang="ru-RU" sz="1400" dirty="0">
                          <a:latin typeface="Trebuchet MS" panose="020B0603020202020204" pitchFamily="34" charset="0"/>
                        </a:rPr>
                        <a:t>загрязненных перчаток</a:t>
                      </a:r>
                    </a:p>
                  </a:txBody>
                  <a:tcPr/>
                </a:tc>
                <a:tc>
                  <a:txBody>
                    <a:bodyPr/>
                    <a:lstStyle/>
                    <a:p>
                      <a:endParaRPr lang="ru-RU" sz="1400">
                        <a:latin typeface="Trebuchet MS" panose="020B0603020202020204" pitchFamily="34" charset="0"/>
                      </a:endParaRPr>
                    </a:p>
                  </a:txBody>
                  <a:tcPr/>
                </a:tc>
                <a:tc>
                  <a:txBody>
                    <a:bodyPr/>
                    <a:lstStyle/>
                    <a:p>
                      <a:endParaRPr lang="ru-RU" sz="1400">
                        <a:latin typeface="Trebuchet MS" panose="020B0603020202020204" pitchFamily="34" charset="0"/>
                      </a:endParaRPr>
                    </a:p>
                  </a:txBody>
                  <a:tcPr/>
                </a:tc>
                <a:tc>
                  <a:txBody>
                    <a:bodyPr/>
                    <a:lstStyle/>
                    <a:p>
                      <a:endParaRPr lang="ru-RU" sz="1400">
                        <a:latin typeface="Trebuchet MS" panose="020B0603020202020204" pitchFamily="34" charset="0"/>
                      </a:endParaRPr>
                    </a:p>
                  </a:txBody>
                  <a:tcPr/>
                </a:tc>
                <a:tc>
                  <a:txBody>
                    <a:bodyPr/>
                    <a:lstStyle/>
                    <a:p>
                      <a:endParaRPr lang="ru-RU" sz="1400" dirty="0">
                        <a:latin typeface="Trebuchet MS" panose="020B0603020202020204" pitchFamily="34" charset="0"/>
                      </a:endParaRPr>
                    </a:p>
                  </a:txBody>
                  <a:tcPr/>
                </a:tc>
                <a:extLst>
                  <a:ext uri="{0D108BD9-81ED-4DB2-BD59-A6C34878D82A}">
                    <a16:rowId xmlns:a16="http://schemas.microsoft.com/office/drawing/2014/main" val="3328556737"/>
                  </a:ext>
                </a:extLst>
              </a:tr>
            </a:tbl>
          </a:graphicData>
        </a:graphic>
      </p:graphicFrame>
    </p:spTree>
    <p:extLst>
      <p:ext uri="{BB962C8B-B14F-4D97-AF65-F5344CB8AC3E}">
        <p14:creationId xmlns:p14="http://schemas.microsoft.com/office/powerpoint/2010/main" val="117094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4375" y="198709"/>
            <a:ext cx="1047518" cy="311654"/>
          </a:xfrm>
          <a:prstGeom prst="rect">
            <a:avLst/>
          </a:prstGeom>
        </p:spPr>
      </p:pic>
      <p:sp>
        <p:nvSpPr>
          <p:cNvPr id="3" name="Скругленный прямоугольник 2"/>
          <p:cNvSpPr/>
          <p:nvPr/>
        </p:nvSpPr>
        <p:spPr>
          <a:xfrm>
            <a:off x="276446" y="92618"/>
            <a:ext cx="7605823" cy="9351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61950" algn="ctr"/>
            <a:r>
              <a:rPr lang="ru-RU" sz="2000" b="1" dirty="0">
                <a:latin typeface="Trebuchet MS" panose="020B0603020202020204" pitchFamily="34" charset="0"/>
                <a:ea typeface="Calibri" panose="020F0502020204030204" pitchFamily="34" charset="0"/>
                <a:cs typeface="Times New Roman" panose="02020603050405020304" pitchFamily="18" charset="0"/>
              </a:rPr>
              <a:t>Стандарты и рекомендации </a:t>
            </a:r>
          </a:p>
          <a:p>
            <a:pPr marL="361950" algn="ctr"/>
            <a:r>
              <a:rPr lang="ru-RU" sz="2000" b="1" dirty="0">
                <a:latin typeface="Trebuchet MS" panose="020B0603020202020204" pitchFamily="34" charset="0"/>
                <a:ea typeface="Calibri" panose="020F0502020204030204" pitchFamily="34" charset="0"/>
                <a:cs typeface="Times New Roman" panose="02020603050405020304" pitchFamily="18" charset="0"/>
              </a:rPr>
              <a:t>Снижение риска инфицирования места операции (SSI)</a:t>
            </a:r>
          </a:p>
        </p:txBody>
      </p:sp>
      <p:pic>
        <p:nvPicPr>
          <p:cNvPr id="2" name="Рисунок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251" y="1351497"/>
            <a:ext cx="6557974" cy="3585707"/>
          </a:xfrm>
          <a:prstGeom prst="rect">
            <a:avLst/>
          </a:prstGeom>
        </p:spPr>
      </p:pic>
    </p:spTree>
    <p:extLst>
      <p:ext uri="{BB962C8B-B14F-4D97-AF65-F5344CB8AC3E}">
        <p14:creationId xmlns:p14="http://schemas.microsoft.com/office/powerpoint/2010/main" val="20644942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8" name="Скругленный прямоугольник 7"/>
          <p:cNvSpPr/>
          <p:nvPr/>
        </p:nvSpPr>
        <p:spPr>
          <a:xfrm>
            <a:off x="269240" y="73126"/>
            <a:ext cx="7017563" cy="9688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a:latin typeface="Trebuchet MS" panose="020B0603020202020204" pitchFamily="34" charset="0"/>
              </a:rPr>
              <a:t>Международное сотрудничество </a:t>
            </a:r>
          </a:p>
        </p:txBody>
      </p:sp>
      <p:sp>
        <p:nvSpPr>
          <p:cNvPr id="9" name="Скругленный прямоугольник 8"/>
          <p:cNvSpPr/>
          <p:nvPr/>
        </p:nvSpPr>
        <p:spPr>
          <a:xfrm>
            <a:off x="195045" y="3455641"/>
            <a:ext cx="8099348" cy="8370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latin typeface="Trebuchet MS" panose="020B0603020202020204" pitchFamily="34" charset="0"/>
              </a:rPr>
              <a:t>Телемедицинских технологий - направление, позволяющее обеспечивать удаленное наблюдение за состоянием пациентов и консультации в режиме реального времени</a:t>
            </a:r>
          </a:p>
        </p:txBody>
      </p:sp>
      <p:sp>
        <p:nvSpPr>
          <p:cNvPr id="10" name="Скругленный прямоугольник 9"/>
          <p:cNvSpPr/>
          <p:nvPr/>
        </p:nvSpPr>
        <p:spPr>
          <a:xfrm>
            <a:off x="269240" y="2060848"/>
            <a:ext cx="8099353" cy="55800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latin typeface="Trebuchet MS" panose="020B0603020202020204" pitchFamily="34" charset="0"/>
              </a:rPr>
              <a:t>Организация совместных образовательных программ </a:t>
            </a:r>
          </a:p>
          <a:p>
            <a:pPr algn="ctr"/>
            <a:r>
              <a:rPr lang="ru-RU" b="1" dirty="0">
                <a:latin typeface="Trebuchet MS" panose="020B0603020202020204" pitchFamily="34" charset="0"/>
              </a:rPr>
              <a:t>различного уровня</a:t>
            </a:r>
          </a:p>
        </p:txBody>
      </p:sp>
      <p:sp>
        <p:nvSpPr>
          <p:cNvPr id="12" name="Скругленный прямоугольник 11"/>
          <p:cNvSpPr/>
          <p:nvPr/>
        </p:nvSpPr>
        <p:spPr>
          <a:xfrm>
            <a:off x="226372" y="1316223"/>
            <a:ext cx="8068021" cy="5741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latin typeface="Trebuchet MS" panose="020B0603020202020204" pitchFamily="34" charset="0"/>
              </a:rPr>
              <a:t>Международный обмен опытом в сестринском деле – международные программы</a:t>
            </a:r>
          </a:p>
        </p:txBody>
      </p:sp>
      <p:sp>
        <p:nvSpPr>
          <p:cNvPr id="13" name="Скругленный прямоугольник 12"/>
          <p:cNvSpPr/>
          <p:nvPr/>
        </p:nvSpPr>
        <p:spPr>
          <a:xfrm>
            <a:off x="163715" y="4424828"/>
            <a:ext cx="8099353" cy="5944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latin typeface="Trebuchet MS" panose="020B0603020202020204" pitchFamily="34" charset="0"/>
              </a:rPr>
              <a:t>Искусственный интеллект</a:t>
            </a:r>
          </a:p>
        </p:txBody>
      </p:sp>
      <p:sp>
        <p:nvSpPr>
          <p:cNvPr id="16" name="Скругленный прямоугольник 15"/>
          <p:cNvSpPr/>
          <p:nvPr/>
        </p:nvSpPr>
        <p:spPr>
          <a:xfrm>
            <a:off x="195048" y="2789316"/>
            <a:ext cx="8068020" cy="5554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latin typeface="Trebuchet MS" panose="020B0603020202020204" pitchFamily="34" charset="0"/>
              </a:rPr>
              <a:t>Мультидисциплинарные команды - создании медицинских команд из различных специалистов различных областей</a:t>
            </a:r>
          </a:p>
        </p:txBody>
      </p:sp>
    </p:spTree>
    <p:extLst>
      <p:ext uri="{BB962C8B-B14F-4D97-AF65-F5344CB8AC3E}">
        <p14:creationId xmlns:p14="http://schemas.microsoft.com/office/powerpoint/2010/main" val="31459854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8" name="Скругленный прямоугольник 7"/>
          <p:cNvSpPr/>
          <p:nvPr/>
        </p:nvSpPr>
        <p:spPr>
          <a:xfrm>
            <a:off x="269240" y="105654"/>
            <a:ext cx="7017563" cy="101431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a:latin typeface="Trebuchet MS" panose="020B0603020202020204" pitchFamily="34" charset="0"/>
              </a:rPr>
              <a:t>Международное сотрудничество </a:t>
            </a:r>
          </a:p>
        </p:txBody>
      </p:sp>
      <p:sp>
        <p:nvSpPr>
          <p:cNvPr id="9" name="Скругленный прямоугольник 8"/>
          <p:cNvSpPr/>
          <p:nvPr/>
        </p:nvSpPr>
        <p:spPr>
          <a:xfrm>
            <a:off x="179382" y="3698576"/>
            <a:ext cx="8099348" cy="60510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a:latin typeface="Trebuchet MS" panose="020B0603020202020204" pitchFamily="34" charset="0"/>
              </a:rPr>
              <a:t>Общие принципы кросскультурного подхода в сестринском деле</a:t>
            </a:r>
            <a:endParaRPr lang="ru-RU" b="1" dirty="0">
              <a:latin typeface="Trebuchet MS" panose="020B0603020202020204" pitchFamily="34" charset="0"/>
            </a:endParaRPr>
          </a:p>
        </p:txBody>
      </p:sp>
      <p:sp>
        <p:nvSpPr>
          <p:cNvPr id="10" name="Скругленный прямоугольник 9"/>
          <p:cNvSpPr/>
          <p:nvPr/>
        </p:nvSpPr>
        <p:spPr>
          <a:xfrm>
            <a:off x="179388" y="2252940"/>
            <a:ext cx="8099353" cy="55800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a:latin typeface="Trebuchet MS" panose="020B0603020202020204" pitchFamily="34" charset="0"/>
              </a:rPr>
              <a:t>Международные стандарты сестринской деятельности</a:t>
            </a:r>
            <a:endParaRPr lang="ru-RU" b="1" dirty="0">
              <a:latin typeface="Trebuchet MS" panose="020B0603020202020204" pitchFamily="34" charset="0"/>
            </a:endParaRPr>
          </a:p>
        </p:txBody>
      </p:sp>
      <p:sp>
        <p:nvSpPr>
          <p:cNvPr id="12" name="Скругленный прямоугольник 11"/>
          <p:cNvSpPr/>
          <p:nvPr/>
        </p:nvSpPr>
        <p:spPr>
          <a:xfrm>
            <a:off x="195048" y="1524443"/>
            <a:ext cx="8068021" cy="5741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a:latin typeface="Trebuchet MS" panose="020B0603020202020204" pitchFamily="34" charset="0"/>
              </a:rPr>
              <a:t>Международные исследования в области сестринского дела </a:t>
            </a:r>
            <a:endParaRPr lang="ru-RU" b="1" dirty="0">
              <a:latin typeface="Trebuchet MS" panose="020B0603020202020204" pitchFamily="34" charset="0"/>
            </a:endParaRPr>
          </a:p>
        </p:txBody>
      </p:sp>
      <p:sp>
        <p:nvSpPr>
          <p:cNvPr id="13" name="Скругленный прямоугольник 12"/>
          <p:cNvSpPr/>
          <p:nvPr/>
        </p:nvSpPr>
        <p:spPr>
          <a:xfrm>
            <a:off x="179382" y="4467357"/>
            <a:ext cx="8099353" cy="5944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latin typeface="Trebuchet MS" panose="020B0603020202020204" pitchFamily="34" charset="0"/>
              </a:rPr>
              <a:t>Популяризация профессии медицинской сестры</a:t>
            </a:r>
          </a:p>
        </p:txBody>
      </p:sp>
      <p:sp>
        <p:nvSpPr>
          <p:cNvPr id="16" name="Скругленный прямоугольник 15"/>
          <p:cNvSpPr/>
          <p:nvPr/>
        </p:nvSpPr>
        <p:spPr>
          <a:xfrm>
            <a:off x="195048" y="2979457"/>
            <a:ext cx="8068020" cy="5554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latin typeface="Trebuchet MS" panose="020B0603020202020204" pitchFamily="34" charset="0"/>
              </a:rPr>
              <a:t>Платформа обмена информацией</a:t>
            </a:r>
          </a:p>
        </p:txBody>
      </p:sp>
    </p:spTree>
    <p:extLst>
      <p:ext uri="{BB962C8B-B14F-4D97-AF65-F5344CB8AC3E}">
        <p14:creationId xmlns:p14="http://schemas.microsoft.com/office/powerpoint/2010/main" val="347360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5" name="Скругленный прямоугольник 4"/>
          <p:cNvSpPr/>
          <p:nvPr/>
        </p:nvSpPr>
        <p:spPr>
          <a:xfrm>
            <a:off x="359229" y="134914"/>
            <a:ext cx="6849835" cy="1135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a:latin typeface="Trebuchet MS" panose="020B0603020202020204" pitchFamily="34" charset="0"/>
              </a:rPr>
              <a:t>Миссия, видение, конституция и стратегический план</a:t>
            </a:r>
          </a:p>
        </p:txBody>
      </p:sp>
      <p:sp>
        <p:nvSpPr>
          <p:cNvPr id="6" name="Скругленный прямоугольник 5"/>
          <p:cNvSpPr/>
          <p:nvPr/>
        </p:nvSpPr>
        <p:spPr>
          <a:xfrm>
            <a:off x="4242806" y="1662139"/>
            <a:ext cx="4298682" cy="32217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indent="269875"/>
            <a:r>
              <a:rPr lang="ru-RU" sz="1600" dirty="0">
                <a:solidFill>
                  <a:prstClr val="black"/>
                </a:solidFill>
                <a:latin typeface="Trebuchet MS" panose="020B0603020202020204" pitchFamily="34" charset="0"/>
              </a:rPr>
              <a:t>Представлять сестринское дело во всем мире, продвигать сестринскую профессию, способствовать благополучию медсестер и выступать за здоровье во всех сферах политики. </a:t>
            </a:r>
          </a:p>
          <a:p>
            <a:pPr lvl="0" indent="269875"/>
            <a:r>
              <a:rPr lang="ru-RU" sz="1600" dirty="0">
                <a:solidFill>
                  <a:prstClr val="black"/>
                </a:solidFill>
                <a:latin typeface="Trebuchet MS" panose="020B0603020202020204" pitchFamily="34" charset="0"/>
              </a:rPr>
              <a:t>Наше видение заключается в том, чтобы мировое сообщество признавало, поддерживало и инвестировало средства в медицинских сестер и сестринское дело, чтобы они возглавили и обеспечили здоровье для всех.</a:t>
            </a:r>
          </a:p>
        </p:txBody>
      </p:sp>
      <p:pic>
        <p:nvPicPr>
          <p:cNvPr id="3" name="Рисунок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3890" y="1991247"/>
            <a:ext cx="3845295" cy="2563531"/>
          </a:xfrm>
          <a:prstGeom prst="rect">
            <a:avLst/>
          </a:prstGeom>
        </p:spPr>
      </p:pic>
    </p:spTree>
    <p:extLst>
      <p:ext uri="{BB962C8B-B14F-4D97-AF65-F5344CB8AC3E}">
        <p14:creationId xmlns:p14="http://schemas.microsoft.com/office/powerpoint/2010/main" val="282904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5609" y="134914"/>
            <a:ext cx="1142818" cy="340007"/>
          </a:xfrm>
          <a:prstGeom prst="rect">
            <a:avLst/>
          </a:prstGeom>
        </p:spPr>
      </p:pic>
      <p:sp>
        <p:nvSpPr>
          <p:cNvPr id="8" name="Скругленный прямоугольник 7"/>
          <p:cNvSpPr/>
          <p:nvPr/>
        </p:nvSpPr>
        <p:spPr>
          <a:xfrm>
            <a:off x="269240" y="105654"/>
            <a:ext cx="7017563" cy="6811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Trebuchet MS" panose="020B0603020202020204" pitchFamily="34" charset="0"/>
              </a:rPr>
              <a:t>15 февраля </a:t>
            </a:r>
          </a:p>
          <a:p>
            <a:pPr algn="ctr"/>
            <a:r>
              <a:rPr lang="ru-RU" sz="2000" b="1" dirty="0">
                <a:latin typeface="Trebuchet MS" panose="020B0603020202020204" pitchFamily="34" charset="0"/>
              </a:rPr>
              <a:t>Международный день операционной сестры </a:t>
            </a:r>
          </a:p>
        </p:txBody>
      </p:sp>
      <p:pic>
        <p:nvPicPr>
          <p:cNvPr id="2" name="Рисунок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8357" y="1250888"/>
            <a:ext cx="5627279" cy="3704625"/>
          </a:xfrm>
          <a:prstGeom prst="rect">
            <a:avLst/>
          </a:prstGeom>
        </p:spPr>
      </p:pic>
      <p:sp>
        <p:nvSpPr>
          <p:cNvPr id="3" name="Прямоугольник 2"/>
          <p:cNvSpPr/>
          <p:nvPr/>
        </p:nvSpPr>
        <p:spPr>
          <a:xfrm>
            <a:off x="5940056" y="1250888"/>
            <a:ext cx="2835349" cy="2800767"/>
          </a:xfrm>
          <a:prstGeom prst="rect">
            <a:avLst/>
          </a:prstGeom>
        </p:spPr>
        <p:txBody>
          <a:bodyPr wrap="square">
            <a:spAutoFit/>
          </a:bodyPr>
          <a:lstStyle/>
          <a:p>
            <a:r>
              <a:rPr lang="ru-RU" sz="1600" b="1" dirty="0">
                <a:latin typeface="Trebuchet MS" panose="020B0603020202020204" pitchFamily="34" charset="0"/>
              </a:rPr>
              <a:t>Сестринское дело подобно мании, </a:t>
            </a:r>
          </a:p>
          <a:p>
            <a:r>
              <a:rPr lang="ru-RU" sz="1600" b="1" dirty="0">
                <a:latin typeface="Trebuchet MS" panose="020B0603020202020204" pitchFamily="34" charset="0"/>
              </a:rPr>
              <a:t>лихорадке в крови, неизлечимой болезни, которую нельзя вылечить однажды. </a:t>
            </a:r>
          </a:p>
          <a:p>
            <a:r>
              <a:rPr lang="ru-RU" sz="1600" b="1" dirty="0">
                <a:latin typeface="Trebuchet MS" panose="020B0603020202020204" pitchFamily="34" charset="0"/>
              </a:rPr>
              <a:t>В противном случае не было бы медицинских сестер. </a:t>
            </a:r>
          </a:p>
          <a:p>
            <a:endParaRPr lang="ru-RU" sz="1600" b="1" dirty="0">
              <a:latin typeface="Trebuchet MS" panose="020B0603020202020204" pitchFamily="34" charset="0"/>
            </a:endParaRPr>
          </a:p>
          <a:p>
            <a:pPr algn="r"/>
            <a:r>
              <a:rPr lang="ru-RU" sz="1600" b="1" dirty="0">
                <a:latin typeface="Trebuchet MS" panose="020B0603020202020204" pitchFamily="34" charset="0"/>
              </a:rPr>
              <a:t>(Моника Диккенс)</a:t>
            </a:r>
          </a:p>
        </p:txBody>
      </p:sp>
    </p:spTree>
    <p:extLst>
      <p:ext uri="{BB962C8B-B14F-4D97-AF65-F5344CB8AC3E}">
        <p14:creationId xmlns:p14="http://schemas.microsoft.com/office/powerpoint/2010/main" val="2959845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9371" y="35813"/>
            <a:ext cx="6021439" cy="812046"/>
          </a:xfrm>
        </p:spPr>
        <p:txBody>
          <a:bodyPr>
            <a:noAutofit/>
          </a:bodyPr>
          <a:lstStyle/>
          <a:p>
            <a:r>
              <a:rPr lang="ru-RU" sz="3200" b="1" dirty="0">
                <a:latin typeface="Trebuchet MS"/>
                <a:cs typeface="Trebuchet MS"/>
              </a:rPr>
              <a:t>Благодарю за внимание!</a:t>
            </a:r>
            <a:endParaRPr lang="en-US" sz="3200" b="1" dirty="0">
              <a:latin typeface="Trebuchet MS"/>
              <a:cs typeface="Trebuchet MS"/>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25976" y="187218"/>
            <a:ext cx="1711624" cy="509236"/>
          </a:xfrm>
          <a:prstGeom prst="rect">
            <a:avLst/>
          </a:prstGeom>
        </p:spPr>
      </p:pic>
      <p:pic>
        <p:nvPicPr>
          <p:cNvPr id="5" name="Рисунок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5699" y="746073"/>
            <a:ext cx="4122759" cy="4122759"/>
          </a:xfrm>
          <a:prstGeom prst="rect">
            <a:avLst/>
          </a:prstGeom>
        </p:spPr>
      </p:pic>
      <p:sp>
        <p:nvSpPr>
          <p:cNvPr id="3" name="Прямоугольник 2"/>
          <p:cNvSpPr/>
          <p:nvPr/>
        </p:nvSpPr>
        <p:spPr>
          <a:xfrm>
            <a:off x="6362793" y="2202418"/>
            <a:ext cx="2448106" cy="369332"/>
          </a:xfrm>
          <a:prstGeom prst="rect">
            <a:avLst/>
          </a:prstGeom>
        </p:spPr>
        <p:txBody>
          <a:bodyPr wrap="none">
            <a:spAutoFit/>
          </a:bodyPr>
          <a:lstStyle/>
          <a:p>
            <a:r>
              <a:rPr lang="en-US" b="1" dirty="0">
                <a:latin typeface="Trebuchet MS" panose="020B0603020202020204" pitchFamily="34" charset="0"/>
              </a:rPr>
              <a:t>kostsova-ng@rudn.ru</a:t>
            </a:r>
            <a:endParaRPr lang="ru-RU" b="1" dirty="0">
              <a:latin typeface="Trebuchet MS" panose="020B0603020202020204" pitchFamily="34" charset="0"/>
            </a:endParaRPr>
          </a:p>
        </p:txBody>
      </p:sp>
    </p:spTree>
    <p:extLst>
      <p:ext uri="{BB962C8B-B14F-4D97-AF65-F5344CB8AC3E}">
        <p14:creationId xmlns:p14="http://schemas.microsoft.com/office/powerpoint/2010/main" val="841657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5" name="Скругленный прямоугольник 4"/>
          <p:cNvSpPr/>
          <p:nvPr/>
        </p:nvSpPr>
        <p:spPr>
          <a:xfrm>
            <a:off x="359229" y="134914"/>
            <a:ext cx="6849835" cy="1135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a:latin typeface="Trebuchet MS" panose="020B0603020202020204" pitchFamily="34" charset="0"/>
              </a:rPr>
              <a:t>Совет представителей Национальной ассоциации медсестер (CNR)</a:t>
            </a:r>
          </a:p>
        </p:txBody>
      </p:sp>
      <p:sp>
        <p:nvSpPr>
          <p:cNvPr id="6" name="Скругленный прямоугольник 5"/>
          <p:cNvSpPr/>
          <p:nvPr/>
        </p:nvSpPr>
        <p:spPr>
          <a:xfrm>
            <a:off x="4230914" y="1446029"/>
            <a:ext cx="4680426" cy="33799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mj-lt"/>
              <a:buAutoNum type="arabicPeriod"/>
            </a:pPr>
            <a:r>
              <a:rPr lang="ru-RU" sz="1600" dirty="0">
                <a:solidFill>
                  <a:schemeClr val="tx1"/>
                </a:solidFill>
                <a:latin typeface="Trebuchet MS" panose="020B0603020202020204" pitchFamily="34" charset="0"/>
              </a:rPr>
              <a:t>Обеспечить политическое направление</a:t>
            </a:r>
          </a:p>
          <a:p>
            <a:pPr>
              <a:buFont typeface="+mj-lt"/>
              <a:buAutoNum type="arabicPeriod"/>
            </a:pPr>
            <a:r>
              <a:rPr lang="ru-RU" sz="1600" dirty="0">
                <a:solidFill>
                  <a:srgbClr val="000000"/>
                </a:solidFill>
                <a:latin typeface="Trebuchet MS" panose="020B0603020202020204" pitchFamily="34" charset="0"/>
              </a:rPr>
              <a:t>Установить категории членства и определить их права и обязанности, взносы </a:t>
            </a:r>
          </a:p>
          <a:p>
            <a:pPr>
              <a:buFont typeface="+mj-lt"/>
              <a:buAutoNum type="arabicPeriod"/>
            </a:pPr>
            <a:r>
              <a:rPr lang="ru-RU" sz="1600" dirty="0">
                <a:solidFill>
                  <a:srgbClr val="000000"/>
                </a:solidFill>
                <a:latin typeface="Trebuchet MS" panose="020B0603020202020204" pitchFamily="34" charset="0"/>
              </a:rPr>
              <a:t>Получать и рассматривать информацию от Правления о деятельности ICN </a:t>
            </a:r>
          </a:p>
          <a:p>
            <a:pPr>
              <a:buFont typeface="+mj-lt"/>
              <a:buAutoNum type="arabicPeriod"/>
            </a:pPr>
            <a:r>
              <a:rPr lang="ru-RU" sz="1600" dirty="0">
                <a:solidFill>
                  <a:srgbClr val="000000"/>
                </a:solidFill>
                <a:latin typeface="Trebuchet MS" panose="020B0603020202020204" pitchFamily="34" charset="0"/>
              </a:rPr>
              <a:t>Прием кандидатов в состав Совета </a:t>
            </a:r>
          </a:p>
          <a:p>
            <a:pPr>
              <a:buFont typeface="+mj-lt"/>
              <a:buAutoNum type="arabicPeriod"/>
            </a:pPr>
            <a:r>
              <a:rPr lang="ru-RU" sz="1600" dirty="0">
                <a:solidFill>
                  <a:srgbClr val="000000"/>
                </a:solidFill>
                <a:latin typeface="Trebuchet MS" panose="020B0603020202020204" pitchFamily="34" charset="0"/>
              </a:rPr>
              <a:t>Принять меры в соответствии с поправками к Конституции ICN </a:t>
            </a:r>
          </a:p>
          <a:p>
            <a:pPr>
              <a:buFont typeface="+mj-lt"/>
              <a:buAutoNum type="arabicPeriod"/>
            </a:pPr>
            <a:r>
              <a:rPr lang="ru-RU" sz="1600" dirty="0">
                <a:solidFill>
                  <a:srgbClr val="000000"/>
                </a:solidFill>
                <a:latin typeface="Trebuchet MS" panose="020B0603020202020204" pitchFamily="34" charset="0"/>
              </a:rPr>
              <a:t>Исполнять рекомендации Совета директоров по размеру взносов ННА. </a:t>
            </a:r>
          </a:p>
        </p:txBody>
      </p:sp>
      <p:pic>
        <p:nvPicPr>
          <p:cNvPr id="2" name="Рисунок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6162" y="1807536"/>
            <a:ext cx="3950752" cy="2633835"/>
          </a:xfrm>
          <a:prstGeom prst="rect">
            <a:avLst/>
          </a:prstGeom>
        </p:spPr>
      </p:pic>
    </p:spTree>
    <p:extLst>
      <p:ext uri="{BB962C8B-B14F-4D97-AF65-F5344CB8AC3E}">
        <p14:creationId xmlns:p14="http://schemas.microsoft.com/office/powerpoint/2010/main" val="206367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5" name="Скругленный прямоугольник 4"/>
          <p:cNvSpPr/>
          <p:nvPr/>
        </p:nvSpPr>
        <p:spPr>
          <a:xfrm>
            <a:off x="359229" y="134914"/>
            <a:ext cx="6849835" cy="1135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a:latin typeface="Trebuchet MS" panose="020B0603020202020204" pitchFamily="34" charset="0"/>
              </a:rPr>
              <a:t>Организационная структура МКС</a:t>
            </a:r>
            <a:endParaRPr lang="ru-RU" sz="2800" b="1" dirty="0">
              <a:latin typeface="Trebuchet MS" panose="020B0603020202020204" pitchFamily="34" charset="0"/>
            </a:endParaRPr>
          </a:p>
        </p:txBody>
      </p:sp>
      <p:sp>
        <p:nvSpPr>
          <p:cNvPr id="6" name="Скругленный прямоугольник 5"/>
          <p:cNvSpPr/>
          <p:nvPr/>
        </p:nvSpPr>
        <p:spPr>
          <a:xfrm>
            <a:off x="4784652" y="1492079"/>
            <a:ext cx="4213775" cy="33138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dirty="0">
                <a:solidFill>
                  <a:srgbClr val="000000"/>
                </a:solidFill>
                <a:latin typeface="Trebuchet MS" panose="020B0603020202020204" pitchFamily="34" charset="0"/>
              </a:rPr>
              <a:t>Совет представителей Национальной ассоциации медсестер (CNR) </a:t>
            </a:r>
            <a:r>
              <a:rPr lang="ru-RU" sz="1600" b="1" dirty="0">
                <a:solidFill>
                  <a:srgbClr val="FF0000"/>
                </a:solidFill>
                <a:latin typeface="Trebuchet MS" panose="020B0603020202020204" pitchFamily="34" charset="0"/>
              </a:rPr>
              <a:t>является руководящим органом ICN. </a:t>
            </a:r>
          </a:p>
          <a:p>
            <a:r>
              <a:rPr lang="ru-RU" sz="1600" dirty="0">
                <a:solidFill>
                  <a:srgbClr val="000000"/>
                </a:solidFill>
                <a:latin typeface="Trebuchet MS" panose="020B0603020202020204" pitchFamily="34" charset="0"/>
              </a:rPr>
              <a:t>Совет ICN выступает, как агент CNR. </a:t>
            </a:r>
          </a:p>
          <a:p>
            <a:r>
              <a:rPr lang="ru-RU" sz="1600" dirty="0">
                <a:solidFill>
                  <a:srgbClr val="000000"/>
                </a:solidFill>
                <a:latin typeface="Trebuchet MS" panose="020B0603020202020204" pitchFamily="34" charset="0"/>
              </a:rPr>
              <a:t>В штаб-квартире ICN в Женеве работает небольшой, но преданный делу персонал </a:t>
            </a:r>
          </a:p>
          <a:p>
            <a:r>
              <a:rPr lang="ru-RU" sz="1600" dirty="0">
                <a:solidFill>
                  <a:srgbClr val="000000"/>
                </a:solidFill>
                <a:latin typeface="Trebuchet MS" panose="020B0603020202020204" pitchFamily="34" charset="0"/>
              </a:rPr>
              <a:t>Наша работа разделена на три основных отдела: </a:t>
            </a:r>
          </a:p>
          <a:p>
            <a:pPr indent="361950">
              <a:buFont typeface="Wingdings" panose="05000000000000000000" pitchFamily="2" charset="2"/>
              <a:buChar char="Ø"/>
            </a:pPr>
            <a:r>
              <a:rPr lang="ru-RU" sz="1600" dirty="0">
                <a:solidFill>
                  <a:srgbClr val="000000"/>
                </a:solidFill>
                <a:latin typeface="Trebuchet MS" panose="020B0603020202020204" pitchFamily="34" charset="0"/>
              </a:rPr>
              <a:t>финансовый и операционный; </a:t>
            </a:r>
          </a:p>
          <a:p>
            <a:pPr indent="361950">
              <a:buFont typeface="Wingdings" panose="05000000000000000000" pitchFamily="2" charset="2"/>
              <a:buChar char="Ø"/>
            </a:pPr>
            <a:r>
              <a:rPr lang="ru-RU" sz="1600" dirty="0">
                <a:solidFill>
                  <a:srgbClr val="000000"/>
                </a:solidFill>
                <a:latin typeface="Trebuchet MS" panose="020B0603020202020204" pitchFamily="34" charset="0"/>
              </a:rPr>
              <a:t>уход; </a:t>
            </a:r>
          </a:p>
          <a:p>
            <a:pPr indent="361950">
              <a:buFont typeface="Wingdings" panose="05000000000000000000" pitchFamily="2" charset="2"/>
              <a:buChar char="Ø"/>
            </a:pPr>
            <a:r>
              <a:rPr lang="ru-RU" sz="1600" dirty="0">
                <a:solidFill>
                  <a:srgbClr val="000000"/>
                </a:solidFill>
                <a:latin typeface="Trebuchet MS" panose="020B0603020202020204" pitchFamily="34" charset="0"/>
              </a:rPr>
              <a:t>коммуникации и события. </a:t>
            </a:r>
          </a:p>
        </p:txBody>
      </p:sp>
      <p:pic>
        <p:nvPicPr>
          <p:cNvPr id="3" name="Рисунок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5613" y="1492080"/>
            <a:ext cx="4464359" cy="3313835"/>
          </a:xfrm>
          <a:prstGeom prst="rect">
            <a:avLst/>
          </a:prstGeom>
        </p:spPr>
      </p:pic>
    </p:spTree>
    <p:extLst>
      <p:ext uri="{BB962C8B-B14F-4D97-AF65-F5344CB8AC3E}">
        <p14:creationId xmlns:p14="http://schemas.microsoft.com/office/powerpoint/2010/main" val="1914807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5" name="Скругленный прямоугольник 4"/>
          <p:cNvSpPr/>
          <p:nvPr/>
        </p:nvSpPr>
        <p:spPr>
          <a:xfrm>
            <a:off x="245815" y="134914"/>
            <a:ext cx="6849835" cy="1135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a:latin typeface="Trebuchet MS" panose="020B0603020202020204" pitchFamily="34" charset="0"/>
              </a:rPr>
              <a:t>Международный обзор медсестер</a:t>
            </a:r>
          </a:p>
        </p:txBody>
      </p:sp>
      <p:sp>
        <p:nvSpPr>
          <p:cNvPr id="6" name="Скругленный прямоугольник 5"/>
          <p:cNvSpPr/>
          <p:nvPr/>
        </p:nvSpPr>
        <p:spPr>
          <a:xfrm>
            <a:off x="3286917" y="1548022"/>
            <a:ext cx="5212041" cy="33138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2000" dirty="0" err="1">
                <a:solidFill>
                  <a:srgbClr val="000000"/>
                </a:solidFill>
                <a:latin typeface="Trebuchet MS" panose="020B0603020202020204" pitchFamily="34" charset="0"/>
              </a:rPr>
              <a:t>International</a:t>
            </a:r>
            <a:r>
              <a:rPr lang="ru-RU" sz="2000" dirty="0">
                <a:solidFill>
                  <a:srgbClr val="000000"/>
                </a:solidFill>
                <a:latin typeface="Trebuchet MS" panose="020B0603020202020204" pitchFamily="34" charset="0"/>
              </a:rPr>
              <a:t> </a:t>
            </a:r>
            <a:r>
              <a:rPr lang="ru-RU" sz="2000" dirty="0" err="1">
                <a:solidFill>
                  <a:srgbClr val="000000"/>
                </a:solidFill>
                <a:latin typeface="Trebuchet MS" panose="020B0603020202020204" pitchFamily="34" charset="0"/>
              </a:rPr>
              <a:t>Nursing</a:t>
            </a:r>
            <a:r>
              <a:rPr lang="ru-RU" sz="2000" dirty="0">
                <a:solidFill>
                  <a:srgbClr val="000000"/>
                </a:solidFill>
                <a:latin typeface="Trebuchet MS" panose="020B0603020202020204" pitchFamily="34" charset="0"/>
              </a:rPr>
              <a:t> </a:t>
            </a:r>
            <a:r>
              <a:rPr lang="ru-RU" sz="2000" dirty="0" err="1">
                <a:solidFill>
                  <a:srgbClr val="000000"/>
                </a:solidFill>
                <a:latin typeface="Trebuchet MS" panose="020B0603020202020204" pitchFamily="34" charset="0"/>
              </a:rPr>
              <a:t>Review</a:t>
            </a:r>
            <a:r>
              <a:rPr lang="ru-RU" sz="2000" dirty="0">
                <a:solidFill>
                  <a:srgbClr val="000000"/>
                </a:solidFill>
                <a:latin typeface="Trebuchet MS" panose="020B0603020202020204" pitchFamily="34" charset="0"/>
              </a:rPr>
              <a:t> (INR) — официальный журнал Международного совета медсестер (ICN) </a:t>
            </a:r>
          </a:p>
          <a:p>
            <a:r>
              <a:rPr lang="ru-RU" sz="2000" dirty="0">
                <a:solidFill>
                  <a:srgbClr val="000000"/>
                </a:solidFill>
                <a:latin typeface="Trebuchet MS" panose="020B0603020202020204" pitchFamily="34" charset="0"/>
              </a:rPr>
              <a:t>INR также вносит свой вклад в постоянное развитие сестринского дела на международном уровне благодаря своему регулярному разделу, посвященному международным перспективам. </a:t>
            </a:r>
          </a:p>
        </p:txBody>
      </p:sp>
      <p:pic>
        <p:nvPicPr>
          <p:cNvPr id="3" name="Рисунок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0875" y="1406513"/>
            <a:ext cx="2664874" cy="3640408"/>
          </a:xfrm>
          <a:prstGeom prst="rect">
            <a:avLst/>
          </a:prstGeom>
        </p:spPr>
      </p:pic>
    </p:spTree>
    <p:extLst>
      <p:ext uri="{BB962C8B-B14F-4D97-AF65-F5344CB8AC3E}">
        <p14:creationId xmlns:p14="http://schemas.microsoft.com/office/powerpoint/2010/main" val="3589373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803" y="134914"/>
            <a:ext cx="1711624" cy="509236"/>
          </a:xfrm>
          <a:prstGeom prst="rect">
            <a:avLst/>
          </a:prstGeom>
        </p:spPr>
      </p:pic>
      <p:sp>
        <p:nvSpPr>
          <p:cNvPr id="3" name="Скругленный прямоугольник 2"/>
          <p:cNvSpPr/>
          <p:nvPr/>
        </p:nvSpPr>
        <p:spPr>
          <a:xfrm>
            <a:off x="326571" y="103369"/>
            <a:ext cx="6874327" cy="7869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a:latin typeface="Trebuchet MS" panose="020B0603020202020204" pitchFamily="34" charset="0"/>
              </a:rPr>
              <a:t>Блог главной медсестры: вопросы сестринского дела, август 2023 г</a:t>
            </a:r>
          </a:p>
        </p:txBody>
      </p:sp>
      <p:pic>
        <p:nvPicPr>
          <p:cNvPr id="6" name="Рисунок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39617" y="3233482"/>
            <a:ext cx="3292272" cy="1849013"/>
          </a:xfrm>
          <a:prstGeom prst="rect">
            <a:avLst/>
          </a:prstGeom>
        </p:spPr>
      </p:pic>
      <p:sp>
        <p:nvSpPr>
          <p:cNvPr id="7" name="Скругленный прямоугольник 6"/>
          <p:cNvSpPr/>
          <p:nvPr/>
        </p:nvSpPr>
        <p:spPr>
          <a:xfrm>
            <a:off x="2888071" y="1020490"/>
            <a:ext cx="2395364" cy="20329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2000" dirty="0">
                <a:latin typeface="Trebuchet MS" panose="020B0603020202020204" pitchFamily="34" charset="0"/>
              </a:rPr>
              <a:t>Неравенство в отношении здоровья, дискриминация и роль медсестры</a:t>
            </a:r>
          </a:p>
        </p:txBody>
      </p:sp>
      <p:sp>
        <p:nvSpPr>
          <p:cNvPr id="10" name="Скругленный прямоугольник 9"/>
          <p:cNvSpPr/>
          <p:nvPr/>
        </p:nvSpPr>
        <p:spPr>
          <a:xfrm>
            <a:off x="5639740" y="1045417"/>
            <a:ext cx="2433916" cy="20329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2000" dirty="0">
                <a:latin typeface="Trebuchet MS" panose="020B0603020202020204" pitchFamily="34" charset="0"/>
              </a:rPr>
              <a:t>Цифровая трансформация здравоохранения и сестринская практика</a:t>
            </a:r>
          </a:p>
        </p:txBody>
      </p:sp>
      <p:sp>
        <p:nvSpPr>
          <p:cNvPr id="11" name="Скругленный прямоугольник 10"/>
          <p:cNvSpPr/>
          <p:nvPr/>
        </p:nvSpPr>
        <p:spPr>
          <a:xfrm>
            <a:off x="326571" y="1000852"/>
            <a:ext cx="2185441" cy="20329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dirty="0">
                <a:latin typeface="Trebuchet MS" panose="020B0603020202020204" pitchFamily="34" charset="0"/>
              </a:rPr>
              <a:t>Безопасность пациентов</a:t>
            </a:r>
          </a:p>
        </p:txBody>
      </p:sp>
    </p:spTree>
    <p:extLst>
      <p:ext uri="{BB962C8B-B14F-4D97-AF65-F5344CB8AC3E}">
        <p14:creationId xmlns:p14="http://schemas.microsoft.com/office/powerpoint/2010/main" val="3944792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4624</TotalTime>
  <Words>3267</Words>
  <Application>Microsoft Office PowerPoint</Application>
  <PresentationFormat>Экран (16:9)</PresentationFormat>
  <Paragraphs>376</Paragraphs>
  <Slides>51</Slides>
  <Notes>51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51</vt:i4>
      </vt:variant>
    </vt:vector>
  </HeadingPairs>
  <TitlesOfParts>
    <vt:vector size="56" baseType="lpstr">
      <vt:lpstr>Arial</vt:lpstr>
      <vt:lpstr>Calibri</vt:lpstr>
      <vt:lpstr>Trebuchet MS</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Благодарю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ПРЕЗЕНТАЦИИ В ДВЕ И БОЛЕЕ СТРОК</dc:title>
  <dc:creator>Непомнящий Евгений</dc:creator>
  <cp:lastModifiedBy>Сергей Ненашев</cp:lastModifiedBy>
  <cp:revision>204</cp:revision>
  <dcterms:created xsi:type="dcterms:W3CDTF">2017-01-25T11:18:17Z</dcterms:created>
  <dcterms:modified xsi:type="dcterms:W3CDTF">2024-02-21T18:24:36Z</dcterms:modified>
</cp:coreProperties>
</file>