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4" r:id="rId9"/>
    <p:sldId id="313" r:id="rId10"/>
    <p:sldId id="271" r:id="rId11"/>
    <p:sldId id="275" r:id="rId12"/>
    <p:sldId id="276" r:id="rId13"/>
    <p:sldId id="277" r:id="rId14"/>
    <p:sldId id="278" r:id="rId15"/>
    <p:sldId id="281" r:id="rId16"/>
    <p:sldId id="272" r:id="rId17"/>
    <p:sldId id="279" r:id="rId18"/>
    <p:sldId id="280" r:id="rId19"/>
    <p:sldId id="282" r:id="rId20"/>
    <p:sldId id="283" r:id="rId21"/>
    <p:sldId id="273" r:id="rId22"/>
    <p:sldId id="288" r:id="rId23"/>
    <p:sldId id="287" r:id="rId24"/>
    <p:sldId id="286" r:id="rId25"/>
    <p:sldId id="285" r:id="rId26"/>
    <p:sldId id="289" r:id="rId27"/>
    <p:sldId id="290" r:id="rId28"/>
    <p:sldId id="284" r:id="rId29"/>
    <p:sldId id="294" r:id="rId30"/>
    <p:sldId id="295" r:id="rId31"/>
    <p:sldId id="296" r:id="rId32"/>
    <p:sldId id="297" r:id="rId33"/>
    <p:sldId id="304" r:id="rId34"/>
    <p:sldId id="301" r:id="rId35"/>
    <p:sldId id="305" r:id="rId36"/>
    <p:sldId id="307" r:id="rId37"/>
    <p:sldId id="309" r:id="rId38"/>
    <p:sldId id="310" r:id="rId39"/>
    <p:sldId id="311" r:id="rId40"/>
    <p:sldId id="312" r:id="rId41"/>
  </p:sldIdLst>
  <p:sldSz cx="10688638" cy="7562850"/>
  <p:notesSz cx="6858000" cy="9144000"/>
  <p:defaultTextStyle>
    <a:defPPr>
      <a:defRPr lang="ru-RU"/>
    </a:defPPr>
    <a:lvl1pPr marL="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521437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404858"/>
    <a:srgbClr val="404040"/>
    <a:srgbClr val="0034FF"/>
    <a:srgbClr val="0F23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837" autoAdjust="0"/>
  </p:normalViewPr>
  <p:slideViewPr>
    <p:cSldViewPr snapToGrid="0" snapToObjects="1">
      <p:cViewPr varScale="1">
        <p:scale>
          <a:sx n="88" d="100"/>
          <a:sy n="88" d="100"/>
        </p:scale>
        <p:origin x="1848" y="78"/>
      </p:cViewPr>
      <p:guideLst>
        <p:guide orient="horz" pos="2382"/>
        <p:guide pos="336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93A739-3DE8-4514-A0AD-3276BD86FA6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49673-A334-4244-8CFB-C51F8625AB96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>
              <a:latin typeface="Merriweather" panose="00000800000000000000" pitchFamily="2" charset="-52"/>
            </a:rPr>
            <a:t>Пациент</a:t>
          </a:r>
        </a:p>
      </dgm:t>
    </dgm:pt>
    <dgm:pt modelId="{C27D2835-514E-40C4-AE85-BC84E75D2664}" type="parTrans" cxnId="{E2DA8047-C559-41FD-95B4-D52CD7A24120}">
      <dgm:prSet/>
      <dgm:spPr/>
      <dgm:t>
        <a:bodyPr/>
        <a:lstStyle/>
        <a:p>
          <a:endParaRPr lang="ru-RU"/>
        </a:p>
      </dgm:t>
    </dgm:pt>
    <dgm:pt modelId="{F4B6B3AF-C9D1-4FB7-897D-3E0A5EB24BD8}" type="sibTrans" cxnId="{E2DA8047-C559-41FD-95B4-D52CD7A24120}">
      <dgm:prSet/>
      <dgm:spPr/>
      <dgm:t>
        <a:bodyPr/>
        <a:lstStyle/>
        <a:p>
          <a:endParaRPr lang="ru-RU"/>
        </a:p>
      </dgm:t>
    </dgm:pt>
    <dgm:pt modelId="{21DC3EA2-8CE9-4956-BA56-B335874A9AAD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>
              <a:latin typeface="Merriweather" panose="00000800000000000000" pitchFamily="2" charset="-52"/>
            </a:rPr>
            <a:t>Врач</a:t>
          </a:r>
        </a:p>
      </dgm:t>
    </dgm:pt>
    <dgm:pt modelId="{95D5C0C8-BD4C-455B-A92F-C479A3602CFD}" type="parTrans" cxnId="{E22D3C84-B5D5-4F64-820C-2E51232EC932}">
      <dgm:prSet/>
      <dgm:spPr/>
      <dgm:t>
        <a:bodyPr/>
        <a:lstStyle/>
        <a:p>
          <a:endParaRPr lang="ru-RU"/>
        </a:p>
      </dgm:t>
    </dgm:pt>
    <dgm:pt modelId="{7AA4CCB2-842F-4706-95C5-F3B6D1234822}" type="sibTrans" cxnId="{E22D3C84-B5D5-4F64-820C-2E51232EC93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9FFD30D-CDF2-468B-A2BA-C3693A090E5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>
              <a:latin typeface="Merriweather" panose="00000800000000000000" pitchFamily="2" charset="-52"/>
            </a:rPr>
            <a:t>Медицинская сестра</a:t>
          </a:r>
        </a:p>
      </dgm:t>
    </dgm:pt>
    <dgm:pt modelId="{D86678FD-8BB8-4BEB-ACF7-2EB765FA2147}" type="parTrans" cxnId="{01A4FBF2-CE97-464D-A057-3482E236F083}">
      <dgm:prSet/>
      <dgm:spPr/>
      <dgm:t>
        <a:bodyPr/>
        <a:lstStyle/>
        <a:p>
          <a:endParaRPr lang="ru-RU"/>
        </a:p>
      </dgm:t>
    </dgm:pt>
    <dgm:pt modelId="{FE00AF4F-9D27-4671-B9B2-6710DEB77DEC}" type="sibTrans" cxnId="{01A4FBF2-CE97-464D-A057-3482E236F0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E00E869-C44D-455C-ACCC-1239C72C8642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>
              <a:latin typeface="Merriweather" panose="00000800000000000000" pitchFamily="2" charset="-52"/>
            </a:rPr>
            <a:t>Иной персонал</a:t>
          </a:r>
        </a:p>
      </dgm:t>
    </dgm:pt>
    <dgm:pt modelId="{02464155-CEAF-4213-8300-ED1A9E8D3FFB}" type="parTrans" cxnId="{8FEBD7C4-112E-4533-8D6D-46FE4B217D1C}">
      <dgm:prSet/>
      <dgm:spPr/>
      <dgm:t>
        <a:bodyPr/>
        <a:lstStyle/>
        <a:p>
          <a:endParaRPr lang="ru-RU"/>
        </a:p>
      </dgm:t>
    </dgm:pt>
    <dgm:pt modelId="{1D83F035-B51D-490A-89C7-92419F754DFC}" type="sibTrans" cxnId="{8FEBD7C4-112E-4533-8D6D-46FE4B217D1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DC3E348B-BCB0-4623-94BE-D551E3C21E17}">
      <dgm:prSet phldrT="[Текст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ru-RU" sz="1200" dirty="0">
              <a:latin typeface="Merriweather" panose="00000800000000000000" pitchFamily="2" charset="-52"/>
            </a:rPr>
            <a:t>Оборудование, средства и материалы</a:t>
          </a:r>
        </a:p>
      </dgm:t>
    </dgm:pt>
    <dgm:pt modelId="{5F7EFFB4-0203-4096-B4C5-8A95C783D41F}" type="parTrans" cxnId="{B4D513C0-1D82-4BC9-BB02-3F4EA157F6FF}">
      <dgm:prSet/>
      <dgm:spPr/>
      <dgm:t>
        <a:bodyPr/>
        <a:lstStyle/>
        <a:p>
          <a:endParaRPr lang="ru-RU"/>
        </a:p>
      </dgm:t>
    </dgm:pt>
    <dgm:pt modelId="{C3AD6277-6F12-411D-94AD-317F9AB05F1F}" type="sibTrans" cxnId="{B4D513C0-1D82-4BC9-BB02-3F4EA157F6FF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ru-RU"/>
        </a:p>
      </dgm:t>
    </dgm:pt>
    <dgm:pt modelId="{B9D8FDE6-DB28-4761-9E26-721EFD9A5B16}" type="pres">
      <dgm:prSet presAssocID="{6F93A739-3DE8-4514-A0AD-3276BD86FA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AFDE37-2875-480A-B4A1-18B5B94E4C0A}" type="pres">
      <dgm:prSet presAssocID="{7BC49673-A334-4244-8CFB-C51F8625AB96}" presName="centerShape" presStyleLbl="node0" presStyleIdx="0" presStyleCnt="1"/>
      <dgm:spPr/>
      <dgm:t>
        <a:bodyPr/>
        <a:lstStyle/>
        <a:p>
          <a:endParaRPr lang="ru-RU"/>
        </a:p>
      </dgm:t>
    </dgm:pt>
    <dgm:pt modelId="{9537B470-56E8-4122-8207-6972C85C9181}" type="pres">
      <dgm:prSet presAssocID="{21DC3EA2-8CE9-4956-BA56-B335874A9A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D8E9A-DE9F-40E7-AA01-B0356F37CCC9}" type="pres">
      <dgm:prSet presAssocID="{21DC3EA2-8CE9-4956-BA56-B335874A9AAD}" presName="dummy" presStyleCnt="0"/>
      <dgm:spPr/>
    </dgm:pt>
    <dgm:pt modelId="{FC088CE1-5891-4A80-A15E-DEA2682A7FCD}" type="pres">
      <dgm:prSet presAssocID="{7AA4CCB2-842F-4706-95C5-F3B6D1234822}" presName="sibTrans" presStyleLbl="sibTrans2D1" presStyleIdx="0" presStyleCnt="4" custScaleX="121807" custScaleY="113153"/>
      <dgm:spPr/>
      <dgm:t>
        <a:bodyPr/>
        <a:lstStyle/>
        <a:p>
          <a:endParaRPr lang="ru-RU"/>
        </a:p>
      </dgm:t>
    </dgm:pt>
    <dgm:pt modelId="{0CED5C36-FE7E-42D4-9379-7FAF9A5A593E}" type="pres">
      <dgm:prSet presAssocID="{59FFD30D-CDF2-468B-A2BA-C3693A090E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9806D-EC3A-4D0C-A5DD-63D5A27C62B5}" type="pres">
      <dgm:prSet presAssocID="{59FFD30D-CDF2-468B-A2BA-C3693A090E5D}" presName="dummy" presStyleCnt="0"/>
      <dgm:spPr/>
    </dgm:pt>
    <dgm:pt modelId="{1CC205C7-251A-4326-8709-ED33F9B793B3}" type="pres">
      <dgm:prSet presAssocID="{FE00AF4F-9D27-4671-B9B2-6710DEB77DEC}" presName="sibTrans" presStyleLbl="sibTrans2D1" presStyleIdx="1" presStyleCnt="4" custScaleX="120327" custScaleY="112874"/>
      <dgm:spPr/>
      <dgm:t>
        <a:bodyPr/>
        <a:lstStyle/>
        <a:p>
          <a:endParaRPr lang="ru-RU"/>
        </a:p>
      </dgm:t>
    </dgm:pt>
    <dgm:pt modelId="{C0E7779D-2F37-4B69-81A4-0A6C8CCA7095}" type="pres">
      <dgm:prSet presAssocID="{1E00E869-C44D-455C-ACCC-1239C72C86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01495-6BB7-48C8-9FC5-3293BB39C380}" type="pres">
      <dgm:prSet presAssocID="{1E00E869-C44D-455C-ACCC-1239C72C8642}" presName="dummy" presStyleCnt="0"/>
      <dgm:spPr/>
    </dgm:pt>
    <dgm:pt modelId="{DCFD79F8-0D52-4BE5-8935-8EA2E024CD26}" type="pres">
      <dgm:prSet presAssocID="{1D83F035-B51D-490A-89C7-92419F754DFC}" presName="sibTrans" presStyleLbl="sibTrans2D1" presStyleIdx="2" presStyleCnt="4" custScaleX="115570" custScaleY="110406"/>
      <dgm:spPr/>
      <dgm:t>
        <a:bodyPr/>
        <a:lstStyle/>
        <a:p>
          <a:endParaRPr lang="ru-RU"/>
        </a:p>
      </dgm:t>
    </dgm:pt>
    <dgm:pt modelId="{825C579C-1A0F-4B49-82DB-B65C29F9D4A7}" type="pres">
      <dgm:prSet presAssocID="{DC3E348B-BCB0-4623-94BE-D551E3C21E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07626-2334-417B-BD91-492B30B0985F}" type="pres">
      <dgm:prSet presAssocID="{DC3E348B-BCB0-4623-94BE-D551E3C21E17}" presName="dummy" presStyleCnt="0"/>
      <dgm:spPr/>
    </dgm:pt>
    <dgm:pt modelId="{82D8DBD6-27FA-4962-860E-94B7EB947E08}" type="pres">
      <dgm:prSet presAssocID="{C3AD6277-6F12-411D-94AD-317F9AB05F1F}" presName="sibTrans" presStyleLbl="sibTrans2D1" presStyleIdx="3" presStyleCnt="4" custScaleX="116557" custScaleY="110685"/>
      <dgm:spPr/>
      <dgm:t>
        <a:bodyPr/>
        <a:lstStyle/>
        <a:p>
          <a:endParaRPr lang="ru-RU"/>
        </a:p>
      </dgm:t>
    </dgm:pt>
  </dgm:ptLst>
  <dgm:cxnLst>
    <dgm:cxn modelId="{01A4FBF2-CE97-464D-A057-3482E236F083}" srcId="{7BC49673-A334-4244-8CFB-C51F8625AB96}" destId="{59FFD30D-CDF2-468B-A2BA-C3693A090E5D}" srcOrd="1" destOrd="0" parTransId="{D86678FD-8BB8-4BEB-ACF7-2EB765FA2147}" sibTransId="{FE00AF4F-9D27-4671-B9B2-6710DEB77DEC}"/>
    <dgm:cxn modelId="{A0C8ACE1-AADA-4433-9CCE-75CAFFB52D95}" type="presOf" srcId="{6F93A739-3DE8-4514-A0AD-3276BD86FA6C}" destId="{B9D8FDE6-DB28-4761-9E26-721EFD9A5B16}" srcOrd="0" destOrd="0" presId="urn:microsoft.com/office/officeart/2005/8/layout/radial6"/>
    <dgm:cxn modelId="{D85BE36F-E165-40F4-9219-BB1F3FC88707}" type="presOf" srcId="{21DC3EA2-8CE9-4956-BA56-B335874A9AAD}" destId="{9537B470-56E8-4122-8207-6972C85C9181}" srcOrd="0" destOrd="0" presId="urn:microsoft.com/office/officeart/2005/8/layout/radial6"/>
    <dgm:cxn modelId="{6992B298-90F0-4595-BCC6-845C726BD9F6}" type="presOf" srcId="{7BC49673-A334-4244-8CFB-C51F8625AB96}" destId="{77AFDE37-2875-480A-B4A1-18B5B94E4C0A}" srcOrd="0" destOrd="0" presId="urn:microsoft.com/office/officeart/2005/8/layout/radial6"/>
    <dgm:cxn modelId="{3D177B8B-065F-40C4-93E8-CF8FEA78C04E}" type="presOf" srcId="{59FFD30D-CDF2-468B-A2BA-C3693A090E5D}" destId="{0CED5C36-FE7E-42D4-9379-7FAF9A5A593E}" srcOrd="0" destOrd="0" presId="urn:microsoft.com/office/officeart/2005/8/layout/radial6"/>
    <dgm:cxn modelId="{456EEF59-7B4F-4BCF-9B1D-1A50F2D16039}" type="presOf" srcId="{1D83F035-B51D-490A-89C7-92419F754DFC}" destId="{DCFD79F8-0D52-4BE5-8935-8EA2E024CD26}" srcOrd="0" destOrd="0" presId="urn:microsoft.com/office/officeart/2005/8/layout/radial6"/>
    <dgm:cxn modelId="{E21904E3-B85D-4ACA-8A72-C319B9EACD2F}" type="presOf" srcId="{7AA4CCB2-842F-4706-95C5-F3B6D1234822}" destId="{FC088CE1-5891-4A80-A15E-DEA2682A7FCD}" srcOrd="0" destOrd="0" presId="urn:microsoft.com/office/officeart/2005/8/layout/radial6"/>
    <dgm:cxn modelId="{E22D3C84-B5D5-4F64-820C-2E51232EC932}" srcId="{7BC49673-A334-4244-8CFB-C51F8625AB96}" destId="{21DC3EA2-8CE9-4956-BA56-B335874A9AAD}" srcOrd="0" destOrd="0" parTransId="{95D5C0C8-BD4C-455B-A92F-C479A3602CFD}" sibTransId="{7AA4CCB2-842F-4706-95C5-F3B6D1234822}"/>
    <dgm:cxn modelId="{468F3C58-DC32-4CAD-939F-54F0FFCBE174}" type="presOf" srcId="{DC3E348B-BCB0-4623-94BE-D551E3C21E17}" destId="{825C579C-1A0F-4B49-82DB-B65C29F9D4A7}" srcOrd="0" destOrd="0" presId="urn:microsoft.com/office/officeart/2005/8/layout/radial6"/>
    <dgm:cxn modelId="{8635AC72-FB46-4B54-9B52-89995BC2FD60}" type="presOf" srcId="{C3AD6277-6F12-411D-94AD-317F9AB05F1F}" destId="{82D8DBD6-27FA-4962-860E-94B7EB947E08}" srcOrd="0" destOrd="0" presId="urn:microsoft.com/office/officeart/2005/8/layout/radial6"/>
    <dgm:cxn modelId="{8011E3C3-BF02-4D22-9CCC-ADB3939221C5}" type="presOf" srcId="{1E00E869-C44D-455C-ACCC-1239C72C8642}" destId="{C0E7779D-2F37-4B69-81A4-0A6C8CCA7095}" srcOrd="0" destOrd="0" presId="urn:microsoft.com/office/officeart/2005/8/layout/radial6"/>
    <dgm:cxn modelId="{8FEBD7C4-112E-4533-8D6D-46FE4B217D1C}" srcId="{7BC49673-A334-4244-8CFB-C51F8625AB96}" destId="{1E00E869-C44D-455C-ACCC-1239C72C8642}" srcOrd="2" destOrd="0" parTransId="{02464155-CEAF-4213-8300-ED1A9E8D3FFB}" sibTransId="{1D83F035-B51D-490A-89C7-92419F754DFC}"/>
    <dgm:cxn modelId="{9A25C7E4-362F-4AD1-A272-42143282027F}" type="presOf" srcId="{FE00AF4F-9D27-4671-B9B2-6710DEB77DEC}" destId="{1CC205C7-251A-4326-8709-ED33F9B793B3}" srcOrd="0" destOrd="0" presId="urn:microsoft.com/office/officeart/2005/8/layout/radial6"/>
    <dgm:cxn modelId="{B4D513C0-1D82-4BC9-BB02-3F4EA157F6FF}" srcId="{7BC49673-A334-4244-8CFB-C51F8625AB96}" destId="{DC3E348B-BCB0-4623-94BE-D551E3C21E17}" srcOrd="3" destOrd="0" parTransId="{5F7EFFB4-0203-4096-B4C5-8A95C783D41F}" sibTransId="{C3AD6277-6F12-411D-94AD-317F9AB05F1F}"/>
    <dgm:cxn modelId="{E2DA8047-C559-41FD-95B4-D52CD7A24120}" srcId="{6F93A739-3DE8-4514-A0AD-3276BD86FA6C}" destId="{7BC49673-A334-4244-8CFB-C51F8625AB96}" srcOrd="0" destOrd="0" parTransId="{C27D2835-514E-40C4-AE85-BC84E75D2664}" sibTransId="{F4B6B3AF-C9D1-4FB7-897D-3E0A5EB24BD8}"/>
    <dgm:cxn modelId="{DDCF24BA-7CAA-4501-BFF7-2AC021DFE651}" type="presParOf" srcId="{B9D8FDE6-DB28-4761-9E26-721EFD9A5B16}" destId="{77AFDE37-2875-480A-B4A1-18B5B94E4C0A}" srcOrd="0" destOrd="0" presId="urn:microsoft.com/office/officeart/2005/8/layout/radial6"/>
    <dgm:cxn modelId="{A3FBD526-3ECB-437A-8916-BBA16C63D585}" type="presParOf" srcId="{B9D8FDE6-DB28-4761-9E26-721EFD9A5B16}" destId="{9537B470-56E8-4122-8207-6972C85C9181}" srcOrd="1" destOrd="0" presId="urn:microsoft.com/office/officeart/2005/8/layout/radial6"/>
    <dgm:cxn modelId="{A0E775B5-B283-4626-A7EB-3935249E3F58}" type="presParOf" srcId="{B9D8FDE6-DB28-4761-9E26-721EFD9A5B16}" destId="{638D8E9A-DE9F-40E7-AA01-B0356F37CCC9}" srcOrd="2" destOrd="0" presId="urn:microsoft.com/office/officeart/2005/8/layout/radial6"/>
    <dgm:cxn modelId="{CDFD9B41-6F03-4AF1-B209-68DAFDB7E193}" type="presParOf" srcId="{B9D8FDE6-DB28-4761-9E26-721EFD9A5B16}" destId="{FC088CE1-5891-4A80-A15E-DEA2682A7FCD}" srcOrd="3" destOrd="0" presId="urn:microsoft.com/office/officeart/2005/8/layout/radial6"/>
    <dgm:cxn modelId="{CFDD6A0B-545A-4D0D-A2A3-BCA732873AA6}" type="presParOf" srcId="{B9D8FDE6-DB28-4761-9E26-721EFD9A5B16}" destId="{0CED5C36-FE7E-42D4-9379-7FAF9A5A593E}" srcOrd="4" destOrd="0" presId="urn:microsoft.com/office/officeart/2005/8/layout/radial6"/>
    <dgm:cxn modelId="{D4AAD528-EF0D-4D62-9668-4894C65BEFBE}" type="presParOf" srcId="{B9D8FDE6-DB28-4761-9E26-721EFD9A5B16}" destId="{8289806D-EC3A-4D0C-A5DD-63D5A27C62B5}" srcOrd="5" destOrd="0" presId="urn:microsoft.com/office/officeart/2005/8/layout/radial6"/>
    <dgm:cxn modelId="{685C1E83-5D79-4D0F-BD4F-18ADFB696E4F}" type="presParOf" srcId="{B9D8FDE6-DB28-4761-9E26-721EFD9A5B16}" destId="{1CC205C7-251A-4326-8709-ED33F9B793B3}" srcOrd="6" destOrd="0" presId="urn:microsoft.com/office/officeart/2005/8/layout/radial6"/>
    <dgm:cxn modelId="{F45D550A-1DFA-404D-8A49-56F8E600D4B2}" type="presParOf" srcId="{B9D8FDE6-DB28-4761-9E26-721EFD9A5B16}" destId="{C0E7779D-2F37-4B69-81A4-0A6C8CCA7095}" srcOrd="7" destOrd="0" presId="urn:microsoft.com/office/officeart/2005/8/layout/radial6"/>
    <dgm:cxn modelId="{E25D5F6C-67BE-4C93-81D9-1556B233C8F4}" type="presParOf" srcId="{B9D8FDE6-DB28-4761-9E26-721EFD9A5B16}" destId="{0C901495-6BB7-48C8-9FC5-3293BB39C380}" srcOrd="8" destOrd="0" presId="urn:microsoft.com/office/officeart/2005/8/layout/radial6"/>
    <dgm:cxn modelId="{EE92F7D0-0AC9-4531-A845-2E29C11B6620}" type="presParOf" srcId="{B9D8FDE6-DB28-4761-9E26-721EFD9A5B16}" destId="{DCFD79F8-0D52-4BE5-8935-8EA2E024CD26}" srcOrd="9" destOrd="0" presId="urn:microsoft.com/office/officeart/2005/8/layout/radial6"/>
    <dgm:cxn modelId="{4AB986EE-F6F0-48C8-8097-DC5B879E3E9F}" type="presParOf" srcId="{B9D8FDE6-DB28-4761-9E26-721EFD9A5B16}" destId="{825C579C-1A0F-4B49-82DB-B65C29F9D4A7}" srcOrd="10" destOrd="0" presId="urn:microsoft.com/office/officeart/2005/8/layout/radial6"/>
    <dgm:cxn modelId="{AF2F3098-45CB-4163-A836-E8E11C82D99E}" type="presParOf" srcId="{B9D8FDE6-DB28-4761-9E26-721EFD9A5B16}" destId="{AD807626-2334-417B-BD91-492B30B0985F}" srcOrd="11" destOrd="0" presId="urn:microsoft.com/office/officeart/2005/8/layout/radial6"/>
    <dgm:cxn modelId="{2C6182EB-22CF-44A7-AFBD-C40FA13F1046}" type="presParOf" srcId="{B9D8FDE6-DB28-4761-9E26-721EFD9A5B16}" destId="{82D8DBD6-27FA-4962-860E-94B7EB947E08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F93A739-3DE8-4514-A0AD-3276BD86FA6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49673-A334-4244-8CFB-C51F8625AB96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>
              <a:latin typeface="Merriweather" panose="00000800000000000000" pitchFamily="2" charset="-52"/>
            </a:rPr>
            <a:t>Пациент</a:t>
          </a:r>
        </a:p>
      </dgm:t>
    </dgm:pt>
    <dgm:pt modelId="{C27D2835-514E-40C4-AE85-BC84E75D2664}" type="parTrans" cxnId="{E2DA8047-C559-41FD-95B4-D52CD7A24120}">
      <dgm:prSet/>
      <dgm:spPr/>
      <dgm:t>
        <a:bodyPr/>
        <a:lstStyle/>
        <a:p>
          <a:endParaRPr lang="ru-RU"/>
        </a:p>
      </dgm:t>
    </dgm:pt>
    <dgm:pt modelId="{F4B6B3AF-C9D1-4FB7-897D-3E0A5EB24BD8}" type="sibTrans" cxnId="{E2DA8047-C559-41FD-95B4-D52CD7A24120}">
      <dgm:prSet/>
      <dgm:spPr/>
      <dgm:t>
        <a:bodyPr/>
        <a:lstStyle/>
        <a:p>
          <a:endParaRPr lang="ru-RU"/>
        </a:p>
      </dgm:t>
    </dgm:pt>
    <dgm:pt modelId="{21DC3EA2-8CE9-4956-BA56-B335874A9AAD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>
              <a:latin typeface="Merriweather" panose="00000800000000000000" pitchFamily="2" charset="-52"/>
            </a:rPr>
            <a:t>Врач</a:t>
          </a:r>
        </a:p>
      </dgm:t>
    </dgm:pt>
    <dgm:pt modelId="{95D5C0C8-BD4C-455B-A92F-C479A3602CFD}" type="parTrans" cxnId="{E22D3C84-B5D5-4F64-820C-2E51232EC932}">
      <dgm:prSet/>
      <dgm:spPr/>
      <dgm:t>
        <a:bodyPr/>
        <a:lstStyle/>
        <a:p>
          <a:endParaRPr lang="ru-RU"/>
        </a:p>
      </dgm:t>
    </dgm:pt>
    <dgm:pt modelId="{7AA4CCB2-842F-4706-95C5-F3B6D1234822}" type="sibTrans" cxnId="{E22D3C84-B5D5-4F64-820C-2E51232EC93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9FFD30D-CDF2-468B-A2BA-C3693A090E5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>
              <a:latin typeface="Merriweather" panose="00000800000000000000" pitchFamily="2" charset="-52"/>
            </a:rPr>
            <a:t>Медицинская сестра</a:t>
          </a:r>
        </a:p>
      </dgm:t>
    </dgm:pt>
    <dgm:pt modelId="{D86678FD-8BB8-4BEB-ACF7-2EB765FA2147}" type="parTrans" cxnId="{01A4FBF2-CE97-464D-A057-3482E236F083}">
      <dgm:prSet/>
      <dgm:spPr/>
      <dgm:t>
        <a:bodyPr/>
        <a:lstStyle/>
        <a:p>
          <a:endParaRPr lang="ru-RU"/>
        </a:p>
      </dgm:t>
    </dgm:pt>
    <dgm:pt modelId="{FE00AF4F-9D27-4671-B9B2-6710DEB77DEC}" type="sibTrans" cxnId="{01A4FBF2-CE97-464D-A057-3482E236F0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E00E869-C44D-455C-ACCC-1239C72C8642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>
              <a:latin typeface="Merriweather" panose="00000800000000000000" pitchFamily="2" charset="-52"/>
            </a:rPr>
            <a:t>Иной персонал</a:t>
          </a:r>
        </a:p>
      </dgm:t>
    </dgm:pt>
    <dgm:pt modelId="{02464155-CEAF-4213-8300-ED1A9E8D3FFB}" type="parTrans" cxnId="{8FEBD7C4-112E-4533-8D6D-46FE4B217D1C}">
      <dgm:prSet/>
      <dgm:spPr/>
      <dgm:t>
        <a:bodyPr/>
        <a:lstStyle/>
        <a:p>
          <a:endParaRPr lang="ru-RU"/>
        </a:p>
      </dgm:t>
    </dgm:pt>
    <dgm:pt modelId="{1D83F035-B51D-490A-89C7-92419F754DFC}" type="sibTrans" cxnId="{8FEBD7C4-112E-4533-8D6D-46FE4B217D1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DC3E348B-BCB0-4623-94BE-D551E3C21E17}">
      <dgm:prSet phldrT="[Текст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ru-RU" sz="1200" dirty="0">
              <a:latin typeface="Merriweather" panose="00000800000000000000" pitchFamily="2" charset="-52"/>
            </a:rPr>
            <a:t>Оборудование, средства и материалы</a:t>
          </a:r>
        </a:p>
      </dgm:t>
    </dgm:pt>
    <dgm:pt modelId="{5F7EFFB4-0203-4096-B4C5-8A95C783D41F}" type="parTrans" cxnId="{B4D513C0-1D82-4BC9-BB02-3F4EA157F6FF}">
      <dgm:prSet/>
      <dgm:spPr/>
      <dgm:t>
        <a:bodyPr/>
        <a:lstStyle/>
        <a:p>
          <a:endParaRPr lang="ru-RU"/>
        </a:p>
      </dgm:t>
    </dgm:pt>
    <dgm:pt modelId="{C3AD6277-6F12-411D-94AD-317F9AB05F1F}" type="sibTrans" cxnId="{B4D513C0-1D82-4BC9-BB02-3F4EA157F6FF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ru-RU"/>
        </a:p>
      </dgm:t>
    </dgm:pt>
    <dgm:pt modelId="{B9D8FDE6-DB28-4761-9E26-721EFD9A5B16}" type="pres">
      <dgm:prSet presAssocID="{6F93A739-3DE8-4514-A0AD-3276BD86FA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AFDE37-2875-480A-B4A1-18B5B94E4C0A}" type="pres">
      <dgm:prSet presAssocID="{7BC49673-A334-4244-8CFB-C51F8625AB96}" presName="centerShape" presStyleLbl="node0" presStyleIdx="0" presStyleCnt="1"/>
      <dgm:spPr/>
      <dgm:t>
        <a:bodyPr/>
        <a:lstStyle/>
        <a:p>
          <a:endParaRPr lang="ru-RU"/>
        </a:p>
      </dgm:t>
    </dgm:pt>
    <dgm:pt modelId="{9537B470-56E8-4122-8207-6972C85C9181}" type="pres">
      <dgm:prSet presAssocID="{21DC3EA2-8CE9-4956-BA56-B335874A9A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D8E9A-DE9F-40E7-AA01-B0356F37CCC9}" type="pres">
      <dgm:prSet presAssocID="{21DC3EA2-8CE9-4956-BA56-B335874A9AAD}" presName="dummy" presStyleCnt="0"/>
      <dgm:spPr/>
    </dgm:pt>
    <dgm:pt modelId="{FC088CE1-5891-4A80-A15E-DEA2682A7FCD}" type="pres">
      <dgm:prSet presAssocID="{7AA4CCB2-842F-4706-95C5-F3B6D1234822}" presName="sibTrans" presStyleLbl="sibTrans2D1" presStyleIdx="0" presStyleCnt="4" custScaleX="121807" custScaleY="113153"/>
      <dgm:spPr/>
      <dgm:t>
        <a:bodyPr/>
        <a:lstStyle/>
        <a:p>
          <a:endParaRPr lang="ru-RU"/>
        </a:p>
      </dgm:t>
    </dgm:pt>
    <dgm:pt modelId="{0CED5C36-FE7E-42D4-9379-7FAF9A5A593E}" type="pres">
      <dgm:prSet presAssocID="{59FFD30D-CDF2-468B-A2BA-C3693A090E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9806D-EC3A-4D0C-A5DD-63D5A27C62B5}" type="pres">
      <dgm:prSet presAssocID="{59FFD30D-CDF2-468B-A2BA-C3693A090E5D}" presName="dummy" presStyleCnt="0"/>
      <dgm:spPr/>
    </dgm:pt>
    <dgm:pt modelId="{1CC205C7-251A-4326-8709-ED33F9B793B3}" type="pres">
      <dgm:prSet presAssocID="{FE00AF4F-9D27-4671-B9B2-6710DEB77DEC}" presName="sibTrans" presStyleLbl="sibTrans2D1" presStyleIdx="1" presStyleCnt="4" custScaleX="120327" custScaleY="112874"/>
      <dgm:spPr/>
      <dgm:t>
        <a:bodyPr/>
        <a:lstStyle/>
        <a:p>
          <a:endParaRPr lang="ru-RU"/>
        </a:p>
      </dgm:t>
    </dgm:pt>
    <dgm:pt modelId="{C0E7779D-2F37-4B69-81A4-0A6C8CCA7095}" type="pres">
      <dgm:prSet presAssocID="{1E00E869-C44D-455C-ACCC-1239C72C86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01495-6BB7-48C8-9FC5-3293BB39C380}" type="pres">
      <dgm:prSet presAssocID="{1E00E869-C44D-455C-ACCC-1239C72C8642}" presName="dummy" presStyleCnt="0"/>
      <dgm:spPr/>
    </dgm:pt>
    <dgm:pt modelId="{DCFD79F8-0D52-4BE5-8935-8EA2E024CD26}" type="pres">
      <dgm:prSet presAssocID="{1D83F035-B51D-490A-89C7-92419F754DFC}" presName="sibTrans" presStyleLbl="sibTrans2D1" presStyleIdx="2" presStyleCnt="4" custScaleX="115570" custScaleY="110406"/>
      <dgm:spPr/>
      <dgm:t>
        <a:bodyPr/>
        <a:lstStyle/>
        <a:p>
          <a:endParaRPr lang="ru-RU"/>
        </a:p>
      </dgm:t>
    </dgm:pt>
    <dgm:pt modelId="{825C579C-1A0F-4B49-82DB-B65C29F9D4A7}" type="pres">
      <dgm:prSet presAssocID="{DC3E348B-BCB0-4623-94BE-D551E3C21E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07626-2334-417B-BD91-492B30B0985F}" type="pres">
      <dgm:prSet presAssocID="{DC3E348B-BCB0-4623-94BE-D551E3C21E17}" presName="dummy" presStyleCnt="0"/>
      <dgm:spPr/>
    </dgm:pt>
    <dgm:pt modelId="{82D8DBD6-27FA-4962-860E-94B7EB947E08}" type="pres">
      <dgm:prSet presAssocID="{C3AD6277-6F12-411D-94AD-317F9AB05F1F}" presName="sibTrans" presStyleLbl="sibTrans2D1" presStyleIdx="3" presStyleCnt="4" custScaleX="116557" custScaleY="110685"/>
      <dgm:spPr/>
      <dgm:t>
        <a:bodyPr/>
        <a:lstStyle/>
        <a:p>
          <a:endParaRPr lang="ru-RU"/>
        </a:p>
      </dgm:t>
    </dgm:pt>
  </dgm:ptLst>
  <dgm:cxnLst>
    <dgm:cxn modelId="{01A4FBF2-CE97-464D-A057-3482E236F083}" srcId="{7BC49673-A334-4244-8CFB-C51F8625AB96}" destId="{59FFD30D-CDF2-468B-A2BA-C3693A090E5D}" srcOrd="1" destOrd="0" parTransId="{D86678FD-8BB8-4BEB-ACF7-2EB765FA2147}" sibTransId="{FE00AF4F-9D27-4671-B9B2-6710DEB77DEC}"/>
    <dgm:cxn modelId="{A0C8ACE1-AADA-4433-9CCE-75CAFFB52D95}" type="presOf" srcId="{6F93A739-3DE8-4514-A0AD-3276BD86FA6C}" destId="{B9D8FDE6-DB28-4761-9E26-721EFD9A5B16}" srcOrd="0" destOrd="0" presId="urn:microsoft.com/office/officeart/2005/8/layout/radial6"/>
    <dgm:cxn modelId="{D85BE36F-E165-40F4-9219-BB1F3FC88707}" type="presOf" srcId="{21DC3EA2-8CE9-4956-BA56-B335874A9AAD}" destId="{9537B470-56E8-4122-8207-6972C85C9181}" srcOrd="0" destOrd="0" presId="urn:microsoft.com/office/officeart/2005/8/layout/radial6"/>
    <dgm:cxn modelId="{6992B298-90F0-4595-BCC6-845C726BD9F6}" type="presOf" srcId="{7BC49673-A334-4244-8CFB-C51F8625AB96}" destId="{77AFDE37-2875-480A-B4A1-18B5B94E4C0A}" srcOrd="0" destOrd="0" presId="urn:microsoft.com/office/officeart/2005/8/layout/radial6"/>
    <dgm:cxn modelId="{3D177B8B-065F-40C4-93E8-CF8FEA78C04E}" type="presOf" srcId="{59FFD30D-CDF2-468B-A2BA-C3693A090E5D}" destId="{0CED5C36-FE7E-42D4-9379-7FAF9A5A593E}" srcOrd="0" destOrd="0" presId="urn:microsoft.com/office/officeart/2005/8/layout/radial6"/>
    <dgm:cxn modelId="{456EEF59-7B4F-4BCF-9B1D-1A50F2D16039}" type="presOf" srcId="{1D83F035-B51D-490A-89C7-92419F754DFC}" destId="{DCFD79F8-0D52-4BE5-8935-8EA2E024CD26}" srcOrd="0" destOrd="0" presId="urn:microsoft.com/office/officeart/2005/8/layout/radial6"/>
    <dgm:cxn modelId="{E21904E3-B85D-4ACA-8A72-C319B9EACD2F}" type="presOf" srcId="{7AA4CCB2-842F-4706-95C5-F3B6D1234822}" destId="{FC088CE1-5891-4A80-A15E-DEA2682A7FCD}" srcOrd="0" destOrd="0" presId="urn:microsoft.com/office/officeart/2005/8/layout/radial6"/>
    <dgm:cxn modelId="{E22D3C84-B5D5-4F64-820C-2E51232EC932}" srcId="{7BC49673-A334-4244-8CFB-C51F8625AB96}" destId="{21DC3EA2-8CE9-4956-BA56-B335874A9AAD}" srcOrd="0" destOrd="0" parTransId="{95D5C0C8-BD4C-455B-A92F-C479A3602CFD}" sibTransId="{7AA4CCB2-842F-4706-95C5-F3B6D1234822}"/>
    <dgm:cxn modelId="{468F3C58-DC32-4CAD-939F-54F0FFCBE174}" type="presOf" srcId="{DC3E348B-BCB0-4623-94BE-D551E3C21E17}" destId="{825C579C-1A0F-4B49-82DB-B65C29F9D4A7}" srcOrd="0" destOrd="0" presId="urn:microsoft.com/office/officeart/2005/8/layout/radial6"/>
    <dgm:cxn modelId="{8635AC72-FB46-4B54-9B52-89995BC2FD60}" type="presOf" srcId="{C3AD6277-6F12-411D-94AD-317F9AB05F1F}" destId="{82D8DBD6-27FA-4962-860E-94B7EB947E08}" srcOrd="0" destOrd="0" presId="urn:microsoft.com/office/officeart/2005/8/layout/radial6"/>
    <dgm:cxn modelId="{8011E3C3-BF02-4D22-9CCC-ADB3939221C5}" type="presOf" srcId="{1E00E869-C44D-455C-ACCC-1239C72C8642}" destId="{C0E7779D-2F37-4B69-81A4-0A6C8CCA7095}" srcOrd="0" destOrd="0" presId="urn:microsoft.com/office/officeart/2005/8/layout/radial6"/>
    <dgm:cxn modelId="{8FEBD7C4-112E-4533-8D6D-46FE4B217D1C}" srcId="{7BC49673-A334-4244-8CFB-C51F8625AB96}" destId="{1E00E869-C44D-455C-ACCC-1239C72C8642}" srcOrd="2" destOrd="0" parTransId="{02464155-CEAF-4213-8300-ED1A9E8D3FFB}" sibTransId="{1D83F035-B51D-490A-89C7-92419F754DFC}"/>
    <dgm:cxn modelId="{9A25C7E4-362F-4AD1-A272-42143282027F}" type="presOf" srcId="{FE00AF4F-9D27-4671-B9B2-6710DEB77DEC}" destId="{1CC205C7-251A-4326-8709-ED33F9B793B3}" srcOrd="0" destOrd="0" presId="urn:microsoft.com/office/officeart/2005/8/layout/radial6"/>
    <dgm:cxn modelId="{B4D513C0-1D82-4BC9-BB02-3F4EA157F6FF}" srcId="{7BC49673-A334-4244-8CFB-C51F8625AB96}" destId="{DC3E348B-BCB0-4623-94BE-D551E3C21E17}" srcOrd="3" destOrd="0" parTransId="{5F7EFFB4-0203-4096-B4C5-8A95C783D41F}" sibTransId="{C3AD6277-6F12-411D-94AD-317F9AB05F1F}"/>
    <dgm:cxn modelId="{E2DA8047-C559-41FD-95B4-D52CD7A24120}" srcId="{6F93A739-3DE8-4514-A0AD-3276BD86FA6C}" destId="{7BC49673-A334-4244-8CFB-C51F8625AB96}" srcOrd="0" destOrd="0" parTransId="{C27D2835-514E-40C4-AE85-BC84E75D2664}" sibTransId="{F4B6B3AF-C9D1-4FB7-897D-3E0A5EB24BD8}"/>
    <dgm:cxn modelId="{DDCF24BA-7CAA-4501-BFF7-2AC021DFE651}" type="presParOf" srcId="{B9D8FDE6-DB28-4761-9E26-721EFD9A5B16}" destId="{77AFDE37-2875-480A-B4A1-18B5B94E4C0A}" srcOrd="0" destOrd="0" presId="urn:microsoft.com/office/officeart/2005/8/layout/radial6"/>
    <dgm:cxn modelId="{A3FBD526-3ECB-437A-8916-BBA16C63D585}" type="presParOf" srcId="{B9D8FDE6-DB28-4761-9E26-721EFD9A5B16}" destId="{9537B470-56E8-4122-8207-6972C85C9181}" srcOrd="1" destOrd="0" presId="urn:microsoft.com/office/officeart/2005/8/layout/radial6"/>
    <dgm:cxn modelId="{A0E775B5-B283-4626-A7EB-3935249E3F58}" type="presParOf" srcId="{B9D8FDE6-DB28-4761-9E26-721EFD9A5B16}" destId="{638D8E9A-DE9F-40E7-AA01-B0356F37CCC9}" srcOrd="2" destOrd="0" presId="urn:microsoft.com/office/officeart/2005/8/layout/radial6"/>
    <dgm:cxn modelId="{CDFD9B41-6F03-4AF1-B209-68DAFDB7E193}" type="presParOf" srcId="{B9D8FDE6-DB28-4761-9E26-721EFD9A5B16}" destId="{FC088CE1-5891-4A80-A15E-DEA2682A7FCD}" srcOrd="3" destOrd="0" presId="urn:microsoft.com/office/officeart/2005/8/layout/radial6"/>
    <dgm:cxn modelId="{CFDD6A0B-545A-4D0D-A2A3-BCA732873AA6}" type="presParOf" srcId="{B9D8FDE6-DB28-4761-9E26-721EFD9A5B16}" destId="{0CED5C36-FE7E-42D4-9379-7FAF9A5A593E}" srcOrd="4" destOrd="0" presId="urn:microsoft.com/office/officeart/2005/8/layout/radial6"/>
    <dgm:cxn modelId="{D4AAD528-EF0D-4D62-9668-4894C65BEFBE}" type="presParOf" srcId="{B9D8FDE6-DB28-4761-9E26-721EFD9A5B16}" destId="{8289806D-EC3A-4D0C-A5DD-63D5A27C62B5}" srcOrd="5" destOrd="0" presId="urn:microsoft.com/office/officeart/2005/8/layout/radial6"/>
    <dgm:cxn modelId="{685C1E83-5D79-4D0F-BD4F-18ADFB696E4F}" type="presParOf" srcId="{B9D8FDE6-DB28-4761-9E26-721EFD9A5B16}" destId="{1CC205C7-251A-4326-8709-ED33F9B793B3}" srcOrd="6" destOrd="0" presId="urn:microsoft.com/office/officeart/2005/8/layout/radial6"/>
    <dgm:cxn modelId="{F45D550A-1DFA-404D-8A49-56F8E600D4B2}" type="presParOf" srcId="{B9D8FDE6-DB28-4761-9E26-721EFD9A5B16}" destId="{C0E7779D-2F37-4B69-81A4-0A6C8CCA7095}" srcOrd="7" destOrd="0" presId="urn:microsoft.com/office/officeart/2005/8/layout/radial6"/>
    <dgm:cxn modelId="{E25D5F6C-67BE-4C93-81D9-1556B233C8F4}" type="presParOf" srcId="{B9D8FDE6-DB28-4761-9E26-721EFD9A5B16}" destId="{0C901495-6BB7-48C8-9FC5-3293BB39C380}" srcOrd="8" destOrd="0" presId="urn:microsoft.com/office/officeart/2005/8/layout/radial6"/>
    <dgm:cxn modelId="{EE92F7D0-0AC9-4531-A845-2E29C11B6620}" type="presParOf" srcId="{B9D8FDE6-DB28-4761-9E26-721EFD9A5B16}" destId="{DCFD79F8-0D52-4BE5-8935-8EA2E024CD26}" srcOrd="9" destOrd="0" presId="urn:microsoft.com/office/officeart/2005/8/layout/radial6"/>
    <dgm:cxn modelId="{4AB986EE-F6F0-48C8-8097-DC5B879E3E9F}" type="presParOf" srcId="{B9D8FDE6-DB28-4761-9E26-721EFD9A5B16}" destId="{825C579C-1A0F-4B49-82DB-B65C29F9D4A7}" srcOrd="10" destOrd="0" presId="urn:microsoft.com/office/officeart/2005/8/layout/radial6"/>
    <dgm:cxn modelId="{AF2F3098-45CB-4163-A836-E8E11C82D99E}" type="presParOf" srcId="{B9D8FDE6-DB28-4761-9E26-721EFD9A5B16}" destId="{AD807626-2334-417B-BD91-492B30B0985F}" srcOrd="11" destOrd="0" presId="urn:microsoft.com/office/officeart/2005/8/layout/radial6"/>
    <dgm:cxn modelId="{2C6182EB-22CF-44A7-AFBD-C40FA13F1046}" type="presParOf" srcId="{B9D8FDE6-DB28-4761-9E26-721EFD9A5B16}" destId="{82D8DBD6-27FA-4962-860E-94B7EB947E08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93A739-3DE8-4514-A0AD-3276BD86FA6C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BC49673-A334-4244-8CFB-C51F8625AB96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>
              <a:latin typeface="Merriweather" panose="00000800000000000000" pitchFamily="2" charset="-52"/>
            </a:rPr>
            <a:t>Пациент</a:t>
          </a:r>
        </a:p>
      </dgm:t>
    </dgm:pt>
    <dgm:pt modelId="{C27D2835-514E-40C4-AE85-BC84E75D2664}" type="parTrans" cxnId="{E2DA8047-C559-41FD-95B4-D52CD7A24120}">
      <dgm:prSet/>
      <dgm:spPr/>
      <dgm:t>
        <a:bodyPr/>
        <a:lstStyle/>
        <a:p>
          <a:endParaRPr lang="ru-RU"/>
        </a:p>
      </dgm:t>
    </dgm:pt>
    <dgm:pt modelId="{F4B6B3AF-C9D1-4FB7-897D-3E0A5EB24BD8}" type="sibTrans" cxnId="{E2DA8047-C559-41FD-95B4-D52CD7A24120}">
      <dgm:prSet/>
      <dgm:spPr/>
      <dgm:t>
        <a:bodyPr/>
        <a:lstStyle/>
        <a:p>
          <a:endParaRPr lang="ru-RU"/>
        </a:p>
      </dgm:t>
    </dgm:pt>
    <dgm:pt modelId="{21DC3EA2-8CE9-4956-BA56-B335874A9AAD}">
      <dgm:prSet phldrT="[Текст]"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800" dirty="0">
              <a:latin typeface="Merriweather" panose="00000800000000000000" pitchFamily="2" charset="-52"/>
            </a:rPr>
            <a:t>Врач</a:t>
          </a:r>
        </a:p>
      </dgm:t>
    </dgm:pt>
    <dgm:pt modelId="{95D5C0C8-BD4C-455B-A92F-C479A3602CFD}" type="parTrans" cxnId="{E22D3C84-B5D5-4F64-820C-2E51232EC932}">
      <dgm:prSet/>
      <dgm:spPr/>
      <dgm:t>
        <a:bodyPr/>
        <a:lstStyle/>
        <a:p>
          <a:endParaRPr lang="ru-RU"/>
        </a:p>
      </dgm:t>
    </dgm:pt>
    <dgm:pt modelId="{7AA4CCB2-842F-4706-95C5-F3B6D1234822}" type="sibTrans" cxnId="{E22D3C84-B5D5-4F64-820C-2E51232EC932}">
      <dgm:prSet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59FFD30D-CDF2-468B-A2BA-C3693A090E5D}">
      <dgm:prSet phldrT="[Текст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ru-RU" sz="1400" dirty="0">
              <a:latin typeface="Merriweather" panose="00000800000000000000" pitchFamily="2" charset="-52"/>
            </a:rPr>
            <a:t>Медицинская сестра</a:t>
          </a:r>
        </a:p>
      </dgm:t>
    </dgm:pt>
    <dgm:pt modelId="{D86678FD-8BB8-4BEB-ACF7-2EB765FA2147}" type="parTrans" cxnId="{01A4FBF2-CE97-464D-A057-3482E236F083}">
      <dgm:prSet/>
      <dgm:spPr/>
      <dgm:t>
        <a:bodyPr/>
        <a:lstStyle/>
        <a:p>
          <a:endParaRPr lang="ru-RU"/>
        </a:p>
      </dgm:t>
    </dgm:pt>
    <dgm:pt modelId="{FE00AF4F-9D27-4671-B9B2-6710DEB77DEC}" type="sibTrans" cxnId="{01A4FBF2-CE97-464D-A057-3482E236F08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/>
        </a:p>
      </dgm:t>
    </dgm:pt>
    <dgm:pt modelId="{1E00E869-C44D-455C-ACCC-1239C72C8642}">
      <dgm:prSet phldrT="[Текст]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dirty="0">
              <a:latin typeface="Merriweather" panose="00000800000000000000" pitchFamily="2" charset="-52"/>
            </a:rPr>
            <a:t>Иной персонал</a:t>
          </a:r>
        </a:p>
      </dgm:t>
    </dgm:pt>
    <dgm:pt modelId="{02464155-CEAF-4213-8300-ED1A9E8D3FFB}" type="parTrans" cxnId="{8FEBD7C4-112E-4533-8D6D-46FE4B217D1C}">
      <dgm:prSet/>
      <dgm:spPr/>
      <dgm:t>
        <a:bodyPr/>
        <a:lstStyle/>
        <a:p>
          <a:endParaRPr lang="ru-RU"/>
        </a:p>
      </dgm:t>
    </dgm:pt>
    <dgm:pt modelId="{1D83F035-B51D-490A-89C7-92419F754DFC}" type="sibTrans" cxnId="{8FEBD7C4-112E-4533-8D6D-46FE4B217D1C}">
      <dgm:prSet/>
      <dgm:spPr>
        <a:solidFill>
          <a:schemeClr val="bg2">
            <a:lumMod val="25000"/>
          </a:schemeClr>
        </a:solidFill>
      </dgm:spPr>
      <dgm:t>
        <a:bodyPr/>
        <a:lstStyle/>
        <a:p>
          <a:endParaRPr lang="ru-RU"/>
        </a:p>
      </dgm:t>
    </dgm:pt>
    <dgm:pt modelId="{DC3E348B-BCB0-4623-94BE-D551E3C21E17}">
      <dgm:prSet phldrT="[Текст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ru-RU" sz="1200" dirty="0">
              <a:latin typeface="Merriweather" panose="00000800000000000000" pitchFamily="2" charset="-52"/>
            </a:rPr>
            <a:t>Оборудование, средства и материалы</a:t>
          </a:r>
        </a:p>
      </dgm:t>
    </dgm:pt>
    <dgm:pt modelId="{5F7EFFB4-0203-4096-B4C5-8A95C783D41F}" type="parTrans" cxnId="{B4D513C0-1D82-4BC9-BB02-3F4EA157F6FF}">
      <dgm:prSet/>
      <dgm:spPr/>
      <dgm:t>
        <a:bodyPr/>
        <a:lstStyle/>
        <a:p>
          <a:endParaRPr lang="ru-RU"/>
        </a:p>
      </dgm:t>
    </dgm:pt>
    <dgm:pt modelId="{C3AD6277-6F12-411D-94AD-317F9AB05F1F}" type="sibTrans" cxnId="{B4D513C0-1D82-4BC9-BB02-3F4EA157F6FF}">
      <dgm:prSet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endParaRPr lang="ru-RU"/>
        </a:p>
      </dgm:t>
    </dgm:pt>
    <dgm:pt modelId="{B9D8FDE6-DB28-4761-9E26-721EFD9A5B16}" type="pres">
      <dgm:prSet presAssocID="{6F93A739-3DE8-4514-A0AD-3276BD86FA6C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7AFDE37-2875-480A-B4A1-18B5B94E4C0A}" type="pres">
      <dgm:prSet presAssocID="{7BC49673-A334-4244-8CFB-C51F8625AB96}" presName="centerShape" presStyleLbl="node0" presStyleIdx="0" presStyleCnt="1"/>
      <dgm:spPr/>
      <dgm:t>
        <a:bodyPr/>
        <a:lstStyle/>
        <a:p>
          <a:endParaRPr lang="ru-RU"/>
        </a:p>
      </dgm:t>
    </dgm:pt>
    <dgm:pt modelId="{9537B470-56E8-4122-8207-6972C85C9181}" type="pres">
      <dgm:prSet presAssocID="{21DC3EA2-8CE9-4956-BA56-B335874A9AA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8D8E9A-DE9F-40E7-AA01-B0356F37CCC9}" type="pres">
      <dgm:prSet presAssocID="{21DC3EA2-8CE9-4956-BA56-B335874A9AAD}" presName="dummy" presStyleCnt="0"/>
      <dgm:spPr/>
    </dgm:pt>
    <dgm:pt modelId="{FC088CE1-5891-4A80-A15E-DEA2682A7FCD}" type="pres">
      <dgm:prSet presAssocID="{7AA4CCB2-842F-4706-95C5-F3B6D1234822}" presName="sibTrans" presStyleLbl="sibTrans2D1" presStyleIdx="0" presStyleCnt="4" custScaleX="121807" custScaleY="113153"/>
      <dgm:spPr/>
      <dgm:t>
        <a:bodyPr/>
        <a:lstStyle/>
        <a:p>
          <a:endParaRPr lang="ru-RU"/>
        </a:p>
      </dgm:t>
    </dgm:pt>
    <dgm:pt modelId="{0CED5C36-FE7E-42D4-9379-7FAF9A5A593E}" type="pres">
      <dgm:prSet presAssocID="{59FFD30D-CDF2-468B-A2BA-C3693A090E5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89806D-EC3A-4D0C-A5DD-63D5A27C62B5}" type="pres">
      <dgm:prSet presAssocID="{59FFD30D-CDF2-468B-A2BA-C3693A090E5D}" presName="dummy" presStyleCnt="0"/>
      <dgm:spPr/>
    </dgm:pt>
    <dgm:pt modelId="{1CC205C7-251A-4326-8709-ED33F9B793B3}" type="pres">
      <dgm:prSet presAssocID="{FE00AF4F-9D27-4671-B9B2-6710DEB77DEC}" presName="sibTrans" presStyleLbl="sibTrans2D1" presStyleIdx="1" presStyleCnt="4" custScaleX="120327" custScaleY="112874"/>
      <dgm:spPr/>
      <dgm:t>
        <a:bodyPr/>
        <a:lstStyle/>
        <a:p>
          <a:endParaRPr lang="ru-RU"/>
        </a:p>
      </dgm:t>
    </dgm:pt>
    <dgm:pt modelId="{C0E7779D-2F37-4B69-81A4-0A6C8CCA7095}" type="pres">
      <dgm:prSet presAssocID="{1E00E869-C44D-455C-ACCC-1239C72C864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901495-6BB7-48C8-9FC5-3293BB39C380}" type="pres">
      <dgm:prSet presAssocID="{1E00E869-C44D-455C-ACCC-1239C72C8642}" presName="dummy" presStyleCnt="0"/>
      <dgm:spPr/>
    </dgm:pt>
    <dgm:pt modelId="{DCFD79F8-0D52-4BE5-8935-8EA2E024CD26}" type="pres">
      <dgm:prSet presAssocID="{1D83F035-B51D-490A-89C7-92419F754DFC}" presName="sibTrans" presStyleLbl="sibTrans2D1" presStyleIdx="2" presStyleCnt="4" custScaleX="115570" custScaleY="110406"/>
      <dgm:spPr/>
      <dgm:t>
        <a:bodyPr/>
        <a:lstStyle/>
        <a:p>
          <a:endParaRPr lang="ru-RU"/>
        </a:p>
      </dgm:t>
    </dgm:pt>
    <dgm:pt modelId="{825C579C-1A0F-4B49-82DB-B65C29F9D4A7}" type="pres">
      <dgm:prSet presAssocID="{DC3E348B-BCB0-4623-94BE-D551E3C21E1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807626-2334-417B-BD91-492B30B0985F}" type="pres">
      <dgm:prSet presAssocID="{DC3E348B-BCB0-4623-94BE-D551E3C21E17}" presName="dummy" presStyleCnt="0"/>
      <dgm:spPr/>
    </dgm:pt>
    <dgm:pt modelId="{82D8DBD6-27FA-4962-860E-94B7EB947E08}" type="pres">
      <dgm:prSet presAssocID="{C3AD6277-6F12-411D-94AD-317F9AB05F1F}" presName="sibTrans" presStyleLbl="sibTrans2D1" presStyleIdx="3" presStyleCnt="4" custScaleX="116557" custScaleY="110685"/>
      <dgm:spPr/>
      <dgm:t>
        <a:bodyPr/>
        <a:lstStyle/>
        <a:p>
          <a:endParaRPr lang="ru-RU"/>
        </a:p>
      </dgm:t>
    </dgm:pt>
  </dgm:ptLst>
  <dgm:cxnLst>
    <dgm:cxn modelId="{01A4FBF2-CE97-464D-A057-3482E236F083}" srcId="{7BC49673-A334-4244-8CFB-C51F8625AB96}" destId="{59FFD30D-CDF2-468B-A2BA-C3693A090E5D}" srcOrd="1" destOrd="0" parTransId="{D86678FD-8BB8-4BEB-ACF7-2EB765FA2147}" sibTransId="{FE00AF4F-9D27-4671-B9B2-6710DEB77DEC}"/>
    <dgm:cxn modelId="{A0C8ACE1-AADA-4433-9CCE-75CAFFB52D95}" type="presOf" srcId="{6F93A739-3DE8-4514-A0AD-3276BD86FA6C}" destId="{B9D8FDE6-DB28-4761-9E26-721EFD9A5B16}" srcOrd="0" destOrd="0" presId="urn:microsoft.com/office/officeart/2005/8/layout/radial6"/>
    <dgm:cxn modelId="{D85BE36F-E165-40F4-9219-BB1F3FC88707}" type="presOf" srcId="{21DC3EA2-8CE9-4956-BA56-B335874A9AAD}" destId="{9537B470-56E8-4122-8207-6972C85C9181}" srcOrd="0" destOrd="0" presId="urn:microsoft.com/office/officeart/2005/8/layout/radial6"/>
    <dgm:cxn modelId="{6992B298-90F0-4595-BCC6-845C726BD9F6}" type="presOf" srcId="{7BC49673-A334-4244-8CFB-C51F8625AB96}" destId="{77AFDE37-2875-480A-B4A1-18B5B94E4C0A}" srcOrd="0" destOrd="0" presId="urn:microsoft.com/office/officeart/2005/8/layout/radial6"/>
    <dgm:cxn modelId="{3D177B8B-065F-40C4-93E8-CF8FEA78C04E}" type="presOf" srcId="{59FFD30D-CDF2-468B-A2BA-C3693A090E5D}" destId="{0CED5C36-FE7E-42D4-9379-7FAF9A5A593E}" srcOrd="0" destOrd="0" presId="urn:microsoft.com/office/officeart/2005/8/layout/radial6"/>
    <dgm:cxn modelId="{456EEF59-7B4F-4BCF-9B1D-1A50F2D16039}" type="presOf" srcId="{1D83F035-B51D-490A-89C7-92419F754DFC}" destId="{DCFD79F8-0D52-4BE5-8935-8EA2E024CD26}" srcOrd="0" destOrd="0" presId="urn:microsoft.com/office/officeart/2005/8/layout/radial6"/>
    <dgm:cxn modelId="{E21904E3-B85D-4ACA-8A72-C319B9EACD2F}" type="presOf" srcId="{7AA4CCB2-842F-4706-95C5-F3B6D1234822}" destId="{FC088CE1-5891-4A80-A15E-DEA2682A7FCD}" srcOrd="0" destOrd="0" presId="urn:microsoft.com/office/officeart/2005/8/layout/radial6"/>
    <dgm:cxn modelId="{E22D3C84-B5D5-4F64-820C-2E51232EC932}" srcId="{7BC49673-A334-4244-8CFB-C51F8625AB96}" destId="{21DC3EA2-8CE9-4956-BA56-B335874A9AAD}" srcOrd="0" destOrd="0" parTransId="{95D5C0C8-BD4C-455B-A92F-C479A3602CFD}" sibTransId="{7AA4CCB2-842F-4706-95C5-F3B6D1234822}"/>
    <dgm:cxn modelId="{468F3C58-DC32-4CAD-939F-54F0FFCBE174}" type="presOf" srcId="{DC3E348B-BCB0-4623-94BE-D551E3C21E17}" destId="{825C579C-1A0F-4B49-82DB-B65C29F9D4A7}" srcOrd="0" destOrd="0" presId="urn:microsoft.com/office/officeart/2005/8/layout/radial6"/>
    <dgm:cxn modelId="{8635AC72-FB46-4B54-9B52-89995BC2FD60}" type="presOf" srcId="{C3AD6277-6F12-411D-94AD-317F9AB05F1F}" destId="{82D8DBD6-27FA-4962-860E-94B7EB947E08}" srcOrd="0" destOrd="0" presId="urn:microsoft.com/office/officeart/2005/8/layout/radial6"/>
    <dgm:cxn modelId="{8011E3C3-BF02-4D22-9CCC-ADB3939221C5}" type="presOf" srcId="{1E00E869-C44D-455C-ACCC-1239C72C8642}" destId="{C0E7779D-2F37-4B69-81A4-0A6C8CCA7095}" srcOrd="0" destOrd="0" presId="urn:microsoft.com/office/officeart/2005/8/layout/radial6"/>
    <dgm:cxn modelId="{8FEBD7C4-112E-4533-8D6D-46FE4B217D1C}" srcId="{7BC49673-A334-4244-8CFB-C51F8625AB96}" destId="{1E00E869-C44D-455C-ACCC-1239C72C8642}" srcOrd="2" destOrd="0" parTransId="{02464155-CEAF-4213-8300-ED1A9E8D3FFB}" sibTransId="{1D83F035-B51D-490A-89C7-92419F754DFC}"/>
    <dgm:cxn modelId="{9A25C7E4-362F-4AD1-A272-42143282027F}" type="presOf" srcId="{FE00AF4F-9D27-4671-B9B2-6710DEB77DEC}" destId="{1CC205C7-251A-4326-8709-ED33F9B793B3}" srcOrd="0" destOrd="0" presId="urn:microsoft.com/office/officeart/2005/8/layout/radial6"/>
    <dgm:cxn modelId="{B4D513C0-1D82-4BC9-BB02-3F4EA157F6FF}" srcId="{7BC49673-A334-4244-8CFB-C51F8625AB96}" destId="{DC3E348B-BCB0-4623-94BE-D551E3C21E17}" srcOrd="3" destOrd="0" parTransId="{5F7EFFB4-0203-4096-B4C5-8A95C783D41F}" sibTransId="{C3AD6277-6F12-411D-94AD-317F9AB05F1F}"/>
    <dgm:cxn modelId="{E2DA8047-C559-41FD-95B4-D52CD7A24120}" srcId="{6F93A739-3DE8-4514-A0AD-3276BD86FA6C}" destId="{7BC49673-A334-4244-8CFB-C51F8625AB96}" srcOrd="0" destOrd="0" parTransId="{C27D2835-514E-40C4-AE85-BC84E75D2664}" sibTransId="{F4B6B3AF-C9D1-4FB7-897D-3E0A5EB24BD8}"/>
    <dgm:cxn modelId="{DDCF24BA-7CAA-4501-BFF7-2AC021DFE651}" type="presParOf" srcId="{B9D8FDE6-DB28-4761-9E26-721EFD9A5B16}" destId="{77AFDE37-2875-480A-B4A1-18B5B94E4C0A}" srcOrd="0" destOrd="0" presId="urn:microsoft.com/office/officeart/2005/8/layout/radial6"/>
    <dgm:cxn modelId="{A3FBD526-3ECB-437A-8916-BBA16C63D585}" type="presParOf" srcId="{B9D8FDE6-DB28-4761-9E26-721EFD9A5B16}" destId="{9537B470-56E8-4122-8207-6972C85C9181}" srcOrd="1" destOrd="0" presId="urn:microsoft.com/office/officeart/2005/8/layout/radial6"/>
    <dgm:cxn modelId="{A0E775B5-B283-4626-A7EB-3935249E3F58}" type="presParOf" srcId="{B9D8FDE6-DB28-4761-9E26-721EFD9A5B16}" destId="{638D8E9A-DE9F-40E7-AA01-B0356F37CCC9}" srcOrd="2" destOrd="0" presId="urn:microsoft.com/office/officeart/2005/8/layout/radial6"/>
    <dgm:cxn modelId="{CDFD9B41-6F03-4AF1-B209-68DAFDB7E193}" type="presParOf" srcId="{B9D8FDE6-DB28-4761-9E26-721EFD9A5B16}" destId="{FC088CE1-5891-4A80-A15E-DEA2682A7FCD}" srcOrd="3" destOrd="0" presId="urn:microsoft.com/office/officeart/2005/8/layout/radial6"/>
    <dgm:cxn modelId="{CFDD6A0B-545A-4D0D-A2A3-BCA732873AA6}" type="presParOf" srcId="{B9D8FDE6-DB28-4761-9E26-721EFD9A5B16}" destId="{0CED5C36-FE7E-42D4-9379-7FAF9A5A593E}" srcOrd="4" destOrd="0" presId="urn:microsoft.com/office/officeart/2005/8/layout/radial6"/>
    <dgm:cxn modelId="{D4AAD528-EF0D-4D62-9668-4894C65BEFBE}" type="presParOf" srcId="{B9D8FDE6-DB28-4761-9E26-721EFD9A5B16}" destId="{8289806D-EC3A-4D0C-A5DD-63D5A27C62B5}" srcOrd="5" destOrd="0" presId="urn:microsoft.com/office/officeart/2005/8/layout/radial6"/>
    <dgm:cxn modelId="{685C1E83-5D79-4D0F-BD4F-18ADFB696E4F}" type="presParOf" srcId="{B9D8FDE6-DB28-4761-9E26-721EFD9A5B16}" destId="{1CC205C7-251A-4326-8709-ED33F9B793B3}" srcOrd="6" destOrd="0" presId="urn:microsoft.com/office/officeart/2005/8/layout/radial6"/>
    <dgm:cxn modelId="{F45D550A-1DFA-404D-8A49-56F8E600D4B2}" type="presParOf" srcId="{B9D8FDE6-DB28-4761-9E26-721EFD9A5B16}" destId="{C0E7779D-2F37-4B69-81A4-0A6C8CCA7095}" srcOrd="7" destOrd="0" presId="urn:microsoft.com/office/officeart/2005/8/layout/radial6"/>
    <dgm:cxn modelId="{E25D5F6C-67BE-4C93-81D9-1556B233C8F4}" type="presParOf" srcId="{B9D8FDE6-DB28-4761-9E26-721EFD9A5B16}" destId="{0C901495-6BB7-48C8-9FC5-3293BB39C380}" srcOrd="8" destOrd="0" presId="urn:microsoft.com/office/officeart/2005/8/layout/radial6"/>
    <dgm:cxn modelId="{EE92F7D0-0AC9-4531-A845-2E29C11B6620}" type="presParOf" srcId="{B9D8FDE6-DB28-4761-9E26-721EFD9A5B16}" destId="{DCFD79F8-0D52-4BE5-8935-8EA2E024CD26}" srcOrd="9" destOrd="0" presId="urn:microsoft.com/office/officeart/2005/8/layout/radial6"/>
    <dgm:cxn modelId="{4AB986EE-F6F0-48C8-8097-DC5B879E3E9F}" type="presParOf" srcId="{B9D8FDE6-DB28-4761-9E26-721EFD9A5B16}" destId="{825C579C-1A0F-4B49-82DB-B65C29F9D4A7}" srcOrd="10" destOrd="0" presId="urn:microsoft.com/office/officeart/2005/8/layout/radial6"/>
    <dgm:cxn modelId="{AF2F3098-45CB-4163-A836-E8E11C82D99E}" type="presParOf" srcId="{B9D8FDE6-DB28-4761-9E26-721EFD9A5B16}" destId="{AD807626-2334-417B-BD91-492B30B0985F}" srcOrd="11" destOrd="0" presId="urn:microsoft.com/office/officeart/2005/8/layout/radial6"/>
    <dgm:cxn modelId="{2C6182EB-22CF-44A7-AFBD-C40FA13F1046}" type="presParOf" srcId="{B9D8FDE6-DB28-4761-9E26-721EFD9A5B16}" destId="{82D8DBD6-27FA-4962-860E-94B7EB947E08}" srcOrd="12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8DBD6-27FA-4962-860E-94B7EB947E08}">
      <dsp:nvSpPr>
        <dsp:cNvPr id="0" name=""/>
        <dsp:cNvSpPr/>
      </dsp:nvSpPr>
      <dsp:spPr>
        <a:xfrm>
          <a:off x="1159124" y="416029"/>
          <a:ext cx="5039154" cy="4785288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D79F8-0D52-4BE5-8935-8EA2E024CD26}">
      <dsp:nvSpPr>
        <dsp:cNvPr id="0" name=""/>
        <dsp:cNvSpPr/>
      </dsp:nvSpPr>
      <dsp:spPr>
        <a:xfrm>
          <a:off x="1180459" y="422060"/>
          <a:ext cx="4996483" cy="477322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205C7-251A-4326-8709-ED33F9B793B3}">
      <dsp:nvSpPr>
        <dsp:cNvPr id="0" name=""/>
        <dsp:cNvSpPr/>
      </dsp:nvSpPr>
      <dsp:spPr>
        <a:xfrm>
          <a:off x="1077629" y="368710"/>
          <a:ext cx="5202144" cy="487992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88CE1-5891-4A80-A15E-DEA2682A7FCD}">
      <dsp:nvSpPr>
        <dsp:cNvPr id="0" name=""/>
        <dsp:cNvSpPr/>
      </dsp:nvSpPr>
      <dsp:spPr>
        <a:xfrm>
          <a:off x="1045636" y="362679"/>
          <a:ext cx="5266129" cy="4891988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FDE37-2875-480A-B4A1-18B5B94E4C0A}">
      <dsp:nvSpPr>
        <dsp:cNvPr id="0" name=""/>
        <dsp:cNvSpPr/>
      </dsp:nvSpPr>
      <dsp:spPr>
        <a:xfrm>
          <a:off x="2683584" y="1813556"/>
          <a:ext cx="1990234" cy="199023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Merriweather" panose="00000800000000000000" pitchFamily="2" charset="-52"/>
            </a:rPr>
            <a:t>Пациент</a:t>
          </a:r>
        </a:p>
      </dsp:txBody>
      <dsp:txXfrm>
        <a:off x="2975047" y="2105019"/>
        <a:ext cx="1407308" cy="1407308"/>
      </dsp:txXfrm>
    </dsp:sp>
    <dsp:sp modelId="{9537B470-56E8-4122-8207-6972C85C9181}">
      <dsp:nvSpPr>
        <dsp:cNvPr id="0" name=""/>
        <dsp:cNvSpPr/>
      </dsp:nvSpPr>
      <dsp:spPr>
        <a:xfrm>
          <a:off x="2982119" y="575"/>
          <a:ext cx="1393164" cy="1393164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Merriweather" panose="00000800000000000000" pitchFamily="2" charset="-52"/>
            </a:rPr>
            <a:t>Врач</a:t>
          </a:r>
        </a:p>
      </dsp:txBody>
      <dsp:txXfrm>
        <a:off x="3186143" y="204599"/>
        <a:ext cx="985116" cy="985116"/>
      </dsp:txXfrm>
    </dsp:sp>
    <dsp:sp modelId="{0CED5C36-FE7E-42D4-9379-7FAF9A5A593E}">
      <dsp:nvSpPr>
        <dsp:cNvPr id="0" name=""/>
        <dsp:cNvSpPr/>
      </dsp:nvSpPr>
      <dsp:spPr>
        <a:xfrm>
          <a:off x="5093634" y="2112091"/>
          <a:ext cx="1393164" cy="1393164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Merriweather" panose="00000800000000000000" pitchFamily="2" charset="-52"/>
            </a:rPr>
            <a:t>Медицинская сестра</a:t>
          </a:r>
        </a:p>
      </dsp:txBody>
      <dsp:txXfrm>
        <a:off x="5297658" y="2316115"/>
        <a:ext cx="985116" cy="985116"/>
      </dsp:txXfrm>
    </dsp:sp>
    <dsp:sp modelId="{C0E7779D-2F37-4B69-81A4-0A6C8CCA7095}">
      <dsp:nvSpPr>
        <dsp:cNvPr id="0" name=""/>
        <dsp:cNvSpPr/>
      </dsp:nvSpPr>
      <dsp:spPr>
        <a:xfrm>
          <a:off x="2982119" y="4223606"/>
          <a:ext cx="1393164" cy="1393164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Merriweather" panose="00000800000000000000" pitchFamily="2" charset="-52"/>
            </a:rPr>
            <a:t>Иной персонал</a:t>
          </a:r>
        </a:p>
      </dsp:txBody>
      <dsp:txXfrm>
        <a:off x="3186143" y="4427630"/>
        <a:ext cx="985116" cy="985116"/>
      </dsp:txXfrm>
    </dsp:sp>
    <dsp:sp modelId="{825C579C-1A0F-4B49-82DB-B65C29F9D4A7}">
      <dsp:nvSpPr>
        <dsp:cNvPr id="0" name=""/>
        <dsp:cNvSpPr/>
      </dsp:nvSpPr>
      <dsp:spPr>
        <a:xfrm>
          <a:off x="870603" y="2112091"/>
          <a:ext cx="1393164" cy="1393164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Merriweather" panose="00000800000000000000" pitchFamily="2" charset="-52"/>
            </a:rPr>
            <a:t>Оборудование, средства и материалы</a:t>
          </a:r>
        </a:p>
      </dsp:txBody>
      <dsp:txXfrm>
        <a:off x="1074627" y="2316115"/>
        <a:ext cx="985116" cy="9851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8DBD6-27FA-4962-860E-94B7EB947E08}">
      <dsp:nvSpPr>
        <dsp:cNvPr id="0" name=""/>
        <dsp:cNvSpPr/>
      </dsp:nvSpPr>
      <dsp:spPr>
        <a:xfrm>
          <a:off x="1159124" y="416029"/>
          <a:ext cx="5039154" cy="4785288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D79F8-0D52-4BE5-8935-8EA2E024CD26}">
      <dsp:nvSpPr>
        <dsp:cNvPr id="0" name=""/>
        <dsp:cNvSpPr/>
      </dsp:nvSpPr>
      <dsp:spPr>
        <a:xfrm>
          <a:off x="1180459" y="422060"/>
          <a:ext cx="4996483" cy="477322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205C7-251A-4326-8709-ED33F9B793B3}">
      <dsp:nvSpPr>
        <dsp:cNvPr id="0" name=""/>
        <dsp:cNvSpPr/>
      </dsp:nvSpPr>
      <dsp:spPr>
        <a:xfrm>
          <a:off x="1077629" y="368710"/>
          <a:ext cx="5202144" cy="487992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88CE1-5891-4A80-A15E-DEA2682A7FCD}">
      <dsp:nvSpPr>
        <dsp:cNvPr id="0" name=""/>
        <dsp:cNvSpPr/>
      </dsp:nvSpPr>
      <dsp:spPr>
        <a:xfrm>
          <a:off x="1045636" y="362679"/>
          <a:ext cx="5266129" cy="4891988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FDE37-2875-480A-B4A1-18B5B94E4C0A}">
      <dsp:nvSpPr>
        <dsp:cNvPr id="0" name=""/>
        <dsp:cNvSpPr/>
      </dsp:nvSpPr>
      <dsp:spPr>
        <a:xfrm>
          <a:off x="2683584" y="1813556"/>
          <a:ext cx="1990234" cy="199023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Merriweather" panose="00000800000000000000" pitchFamily="2" charset="-52"/>
            </a:rPr>
            <a:t>Пациент</a:t>
          </a:r>
        </a:p>
      </dsp:txBody>
      <dsp:txXfrm>
        <a:off x="2975047" y="2105019"/>
        <a:ext cx="1407308" cy="1407308"/>
      </dsp:txXfrm>
    </dsp:sp>
    <dsp:sp modelId="{9537B470-56E8-4122-8207-6972C85C9181}">
      <dsp:nvSpPr>
        <dsp:cNvPr id="0" name=""/>
        <dsp:cNvSpPr/>
      </dsp:nvSpPr>
      <dsp:spPr>
        <a:xfrm>
          <a:off x="2982119" y="575"/>
          <a:ext cx="1393164" cy="1393164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Merriweather" panose="00000800000000000000" pitchFamily="2" charset="-52"/>
            </a:rPr>
            <a:t>Врач</a:t>
          </a:r>
        </a:p>
      </dsp:txBody>
      <dsp:txXfrm>
        <a:off x="3186143" y="204599"/>
        <a:ext cx="985116" cy="985116"/>
      </dsp:txXfrm>
    </dsp:sp>
    <dsp:sp modelId="{0CED5C36-FE7E-42D4-9379-7FAF9A5A593E}">
      <dsp:nvSpPr>
        <dsp:cNvPr id="0" name=""/>
        <dsp:cNvSpPr/>
      </dsp:nvSpPr>
      <dsp:spPr>
        <a:xfrm>
          <a:off x="5093634" y="2112091"/>
          <a:ext cx="1393164" cy="1393164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Merriweather" panose="00000800000000000000" pitchFamily="2" charset="-52"/>
            </a:rPr>
            <a:t>Медицинская сестра</a:t>
          </a:r>
        </a:p>
      </dsp:txBody>
      <dsp:txXfrm>
        <a:off x="5297658" y="2316115"/>
        <a:ext cx="985116" cy="985116"/>
      </dsp:txXfrm>
    </dsp:sp>
    <dsp:sp modelId="{C0E7779D-2F37-4B69-81A4-0A6C8CCA7095}">
      <dsp:nvSpPr>
        <dsp:cNvPr id="0" name=""/>
        <dsp:cNvSpPr/>
      </dsp:nvSpPr>
      <dsp:spPr>
        <a:xfrm>
          <a:off x="2982119" y="4223606"/>
          <a:ext cx="1393164" cy="1393164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Merriweather" panose="00000800000000000000" pitchFamily="2" charset="-52"/>
            </a:rPr>
            <a:t>Иной персонал</a:t>
          </a:r>
        </a:p>
      </dsp:txBody>
      <dsp:txXfrm>
        <a:off x="3186143" y="4427630"/>
        <a:ext cx="985116" cy="985116"/>
      </dsp:txXfrm>
    </dsp:sp>
    <dsp:sp modelId="{825C579C-1A0F-4B49-82DB-B65C29F9D4A7}">
      <dsp:nvSpPr>
        <dsp:cNvPr id="0" name=""/>
        <dsp:cNvSpPr/>
      </dsp:nvSpPr>
      <dsp:spPr>
        <a:xfrm>
          <a:off x="870603" y="2112091"/>
          <a:ext cx="1393164" cy="1393164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Merriweather" panose="00000800000000000000" pitchFamily="2" charset="-52"/>
            </a:rPr>
            <a:t>Оборудование, средства и материалы</a:t>
          </a:r>
        </a:p>
      </dsp:txBody>
      <dsp:txXfrm>
        <a:off x="1074627" y="2316115"/>
        <a:ext cx="985116" cy="9851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D8DBD6-27FA-4962-860E-94B7EB947E08}">
      <dsp:nvSpPr>
        <dsp:cNvPr id="0" name=""/>
        <dsp:cNvSpPr/>
      </dsp:nvSpPr>
      <dsp:spPr>
        <a:xfrm>
          <a:off x="1159124" y="416029"/>
          <a:ext cx="5039154" cy="4785288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tx1">
            <a:lumMod val="85000"/>
            <a:lumOff val="1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FD79F8-0D52-4BE5-8935-8EA2E024CD26}">
      <dsp:nvSpPr>
        <dsp:cNvPr id="0" name=""/>
        <dsp:cNvSpPr/>
      </dsp:nvSpPr>
      <dsp:spPr>
        <a:xfrm>
          <a:off x="1180459" y="422060"/>
          <a:ext cx="4996483" cy="4773225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bg2">
            <a:lumMod val="2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C205C7-251A-4326-8709-ED33F9B793B3}">
      <dsp:nvSpPr>
        <dsp:cNvPr id="0" name=""/>
        <dsp:cNvSpPr/>
      </dsp:nvSpPr>
      <dsp:spPr>
        <a:xfrm>
          <a:off x="1077629" y="368710"/>
          <a:ext cx="5202144" cy="4879925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088CE1-5891-4A80-A15E-DEA2682A7FCD}">
      <dsp:nvSpPr>
        <dsp:cNvPr id="0" name=""/>
        <dsp:cNvSpPr/>
      </dsp:nvSpPr>
      <dsp:spPr>
        <a:xfrm>
          <a:off x="1045636" y="362679"/>
          <a:ext cx="5266129" cy="4891988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AFDE37-2875-480A-B4A1-18B5B94E4C0A}">
      <dsp:nvSpPr>
        <dsp:cNvPr id="0" name=""/>
        <dsp:cNvSpPr/>
      </dsp:nvSpPr>
      <dsp:spPr>
        <a:xfrm>
          <a:off x="2683584" y="1813556"/>
          <a:ext cx="1990234" cy="1990234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>
              <a:latin typeface="Merriweather" panose="00000800000000000000" pitchFamily="2" charset="-52"/>
            </a:rPr>
            <a:t>Пациент</a:t>
          </a:r>
        </a:p>
      </dsp:txBody>
      <dsp:txXfrm>
        <a:off x="2975047" y="2105019"/>
        <a:ext cx="1407308" cy="1407308"/>
      </dsp:txXfrm>
    </dsp:sp>
    <dsp:sp modelId="{9537B470-56E8-4122-8207-6972C85C9181}">
      <dsp:nvSpPr>
        <dsp:cNvPr id="0" name=""/>
        <dsp:cNvSpPr/>
      </dsp:nvSpPr>
      <dsp:spPr>
        <a:xfrm>
          <a:off x="2982119" y="575"/>
          <a:ext cx="1393164" cy="1393164"/>
        </a:xfrm>
        <a:prstGeom prst="ellipse">
          <a:avLst/>
        </a:prstGeom>
        <a:solidFill>
          <a:schemeClr val="tx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>
              <a:latin typeface="Merriweather" panose="00000800000000000000" pitchFamily="2" charset="-52"/>
            </a:rPr>
            <a:t>Врач</a:t>
          </a:r>
        </a:p>
      </dsp:txBody>
      <dsp:txXfrm>
        <a:off x="3186143" y="204599"/>
        <a:ext cx="985116" cy="985116"/>
      </dsp:txXfrm>
    </dsp:sp>
    <dsp:sp modelId="{0CED5C36-FE7E-42D4-9379-7FAF9A5A593E}">
      <dsp:nvSpPr>
        <dsp:cNvPr id="0" name=""/>
        <dsp:cNvSpPr/>
      </dsp:nvSpPr>
      <dsp:spPr>
        <a:xfrm>
          <a:off x="5093634" y="2112091"/>
          <a:ext cx="1393164" cy="1393164"/>
        </a:xfrm>
        <a:prstGeom prst="ellips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latin typeface="Merriweather" panose="00000800000000000000" pitchFamily="2" charset="-52"/>
            </a:rPr>
            <a:t>Медицинская сестра</a:t>
          </a:r>
        </a:p>
      </dsp:txBody>
      <dsp:txXfrm>
        <a:off x="5297658" y="2316115"/>
        <a:ext cx="985116" cy="985116"/>
      </dsp:txXfrm>
    </dsp:sp>
    <dsp:sp modelId="{C0E7779D-2F37-4B69-81A4-0A6C8CCA7095}">
      <dsp:nvSpPr>
        <dsp:cNvPr id="0" name=""/>
        <dsp:cNvSpPr/>
      </dsp:nvSpPr>
      <dsp:spPr>
        <a:xfrm>
          <a:off x="2982119" y="4223606"/>
          <a:ext cx="1393164" cy="1393164"/>
        </a:xfrm>
        <a:prstGeom prst="ellipse">
          <a:avLst/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>
              <a:latin typeface="Merriweather" panose="00000800000000000000" pitchFamily="2" charset="-52"/>
            </a:rPr>
            <a:t>Иной персонал</a:t>
          </a:r>
        </a:p>
      </dsp:txBody>
      <dsp:txXfrm>
        <a:off x="3186143" y="4427630"/>
        <a:ext cx="985116" cy="985116"/>
      </dsp:txXfrm>
    </dsp:sp>
    <dsp:sp modelId="{825C579C-1A0F-4B49-82DB-B65C29F9D4A7}">
      <dsp:nvSpPr>
        <dsp:cNvPr id="0" name=""/>
        <dsp:cNvSpPr/>
      </dsp:nvSpPr>
      <dsp:spPr>
        <a:xfrm>
          <a:off x="870603" y="2112091"/>
          <a:ext cx="1393164" cy="1393164"/>
        </a:xfrm>
        <a:prstGeom prst="ellipse">
          <a:avLst/>
        </a:prstGeom>
        <a:solidFill>
          <a:schemeClr val="tx1">
            <a:lumMod val="85000"/>
            <a:lumOff val="1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latin typeface="Merriweather" panose="00000800000000000000" pitchFamily="2" charset="-52"/>
            </a:rPr>
            <a:t>Оборудование, средства и материалы</a:t>
          </a:r>
        </a:p>
      </dsp:txBody>
      <dsp:txXfrm>
        <a:off x="1074627" y="2316115"/>
        <a:ext cx="985116" cy="985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0210E-7167-414A-9F33-C48FBCE16D26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39B9B0-3FF3-4222-8A44-96601CCE37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074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BFCF8-4C7E-4B71-8FA3-D51F4BC76F08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149E64-FC74-456C-A9AD-B932397A9F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177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6556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Четкое администрирование внутри операционного блока и координация взаимодействия со смежными отделениями один из залогов продуктивной работы.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528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Идеальная и эффективная коммуникация состоит из четких, кратких, структурированных, конкретных принципов вербального и невербального общения.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200" dirty="0" smtClean="0"/>
              <a:t>Общение в медицинском учреждении является чрезвычайно сложным и динамичным процессом, включающим множество условий, участников и уникальных задач. </a:t>
            </a:r>
          </a:p>
          <a:p>
            <a:pPr indent="450215" algn="just">
              <a:spcAft>
                <a:spcPts val="800"/>
              </a:spcAft>
            </a:pPr>
            <a:r>
              <a:rPr lang="ru-RU" sz="1200" dirty="0" smtClean="0"/>
              <a:t>Эффективное общение в работе</a:t>
            </a:r>
            <a:r>
              <a:rPr lang="ru-RU" sz="1200" baseline="0" dirty="0" smtClean="0"/>
              <a:t> </a:t>
            </a:r>
            <a:r>
              <a:rPr lang="ru-RU" sz="1200" dirty="0" smtClean="0"/>
              <a:t>является необходимым условием безопасного оказания помощи пациенту и важным элементом командной работы. 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Четкое администрирование внутри операционного блока и координация взаимодействия со смежными отделениями один из залогов продуктивной работы.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70644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Информация должна быть доставлена ко времени, к месту, к коллеге, где существует множество отвлекающих факторов, барьеров и проблем.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013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Эффективная коммуникация между медицинскими работниками должна характеризоваться своевременностью, точностью, полнотой и недвусмысленным пониманием медицинской информации о пациенте. Коммуникация может осуществляться в устной или письменной форме, а также с помощью электронной истории болезни.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Обеспечение эффективного процесса передачи пациента от одного медицинского работника к другому и перевода пациента</a:t>
            </a:r>
            <a:r>
              <a:rPr lang="ru-RU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из одного отделения в другое является необходимым элементов аккредитации медицинской организации по стандартам JCI. Объединенная международная комиссия выделяет улучшение коммуникации между медицинскими работниками как вторую Международную цель безопасности и требует от ЛПУ внедрения стандартизированного подхода к коммуникации при передаче пациента из рук в руки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6516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Оперблок ИБ взаимодействует со смежными отделениями максимально плотно. 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Любая необходимая информация, решение проблем, организация доносится в кратчайшие сроки со скорым решением. Будь то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мединженеры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отдел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закупок , аптека ЛПУ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или 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хаус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мастера.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8099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слайде представлены особенности взаимодействия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оперблока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внутри и с другими подразделениями ИБ.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482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2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Штатный состав</a:t>
            </a:r>
            <a:endParaRPr lang="ru-RU" sz="1200" kern="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200" u="sng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штате </a:t>
            </a:r>
            <a:r>
              <a:rPr lang="ru-RU" sz="1200" u="sng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опреблока</a:t>
            </a:r>
            <a:r>
              <a:rPr lang="ru-RU" sz="1200" u="sng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19 операционных сестер и 7 санитарок</a:t>
            </a:r>
            <a:endParaRPr lang="ru-RU" sz="1200" kern="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 них : </a:t>
            </a:r>
            <a:r>
              <a:rPr lang="ru-RU" sz="1200" kern="10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операционные медицинские</a:t>
            </a:r>
            <a:r>
              <a:rPr lang="ru-RU" sz="1200" kern="100" baseline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сестры </a:t>
            </a:r>
            <a:r>
              <a:rPr lang="ru-RU" sz="1200" kern="100" baseline="0" dirty="0" err="1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рентгенваскулярный</a:t>
            </a:r>
            <a:r>
              <a:rPr lang="ru-RU" sz="1200" kern="100" baseline="0" dirty="0" smtClean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хирургии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дежурные и дневные операционные</a:t>
            </a:r>
            <a:r>
              <a:rPr lang="ru-RU" sz="1200" kern="1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сестры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Особенности разделения рабочего процесса: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Дневная смена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Дежурный состав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Взаимозаменяемость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Наличие резерва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Разделение на стерильную операционную сестру и сестру координатора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Каждая операционная сестра взаимозаменяема.</a:t>
            </a: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обязанности операционных сестер входит заблаговременная подготовка к плановым операциям (наборы стерильных инструментов, всех необходимых расходных материалов), подготовка операционного зала непосредственно в день операции. Проверка и подключение всего необходимого медицинского оборудования, коммутация и проверка функционирования элементов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интгегрированного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оборудования. Взаимодействие с пациентом на операционном столе, включающее все необходимые манипуляции непосредственно перед началом операции. А также выполнение всех процедур после окончания оперативного лечение (учёт и обработка использованного инструментария, расходного материала и др.)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29846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Говоря об операционной сестре в ИБ стоит особо отметить, что в каждой операционной работают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два вида сестёр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Операционная сестра-стерильная: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подготавливает операционную и участников к проведению операции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непосредственно взаимодействует с членами операционной бригады и участвует в процессе операции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Операционная сестра – координатор: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-осуществляет связь внутри операционной. В отличие от старшей операционной сестры, которая координирует деятельность операционного блока совместно с хирургическими  отделениями и вспомогательными службами больницы</a:t>
            </a:r>
          </a:p>
          <a:p>
            <a:endParaRPr lang="ru-RU" baseline="0" dirty="0" smtClean="0"/>
          </a:p>
          <a:p>
            <a:pPr marL="0" indent="0" algn="just">
              <a:buFontTx/>
              <a:buNone/>
            </a:pPr>
            <a:endParaRPr lang="ru-RU" b="0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96672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Система здравоохранения является уникальным примером большой сети узкоспециализированных, но противоречивых участников, имеющих разные цели, приоритеты и проблемы. Способность этих различных участников координировать медицинские усилия в команде является ключевым моментом в безопасности пациентов; улучшение коммуникации является основной целью современных решений по обеспечению безопасности пациентов. </a:t>
            </a:r>
          </a:p>
          <a:p>
            <a:pPr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Отчет о дозорных событиях, проведенный Объединенной комиссией, показал, что 70% неожиданных событий, вызывающих смерть или серьезные травмы в сфере здравоохранения, происходят из-за сбоев связи  </a:t>
            </a:r>
          </a:p>
          <a:p>
            <a:pPr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1200" i="1" kern="100" dirty="0" smtClean="0">
                <a:solidFill>
                  <a:srgbClr val="30303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Sentinel events statistics.</a:t>
            </a:r>
            <a:r>
              <a:rPr lang="en-US" sz="1200" kern="100" dirty="0" smtClean="0">
                <a:solidFill>
                  <a:srgbClr val="303030"/>
                </a:solidFill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The Joint Commission</a:t>
            </a:r>
            <a:endParaRPr lang="ru-RU" sz="1200" kern="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353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Будь то оснащенный по последнему слову или нет, но…. </a:t>
            </a:r>
          </a:p>
          <a:p>
            <a:pPr indent="450215" algn="just">
              <a:spcAft>
                <a:spcPts val="800"/>
              </a:spcAft>
            </a:pPr>
            <a:r>
              <a:rPr lang="ru-RU" sz="1200" u="sng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Операционный блок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уникальным примером (местом) взаимодействия участников в рамках одной команды, каждый из которых имеет свои цели, приоритеты и проблемы. 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Способность этих различных участников координировать усилия в команде, улучшая коммуникационные связи является ключевым моментом и основной целью современных решений по обеспечению безопасности пациента.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6582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2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Операционный блок Ильинской больницы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Высокотехнологичный хирургический комплекс, действующий согласно современным международным </a:t>
            </a:r>
            <a:r>
              <a:rPr lang="ru-RU" sz="1200" u="sng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протоколам безопасности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оснащенный современной хирургической техникой и интегрированный в </a:t>
            </a:r>
            <a:r>
              <a:rPr lang="ru-RU" sz="1200" u="sng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единую информационную систему госпиталя 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посредством собственной программно-технологической разработки.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989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Любое</a:t>
            </a:r>
            <a:r>
              <a:rPr lang="ru-RU" sz="1200" kern="1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арушение (сбой) взаимодействия между участниками неминуемо ведет к возникновению ошибок в конечном итоге с той или иной степенью влияния на пациента.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Joint Commission Sentinel Event Data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2022 </a:t>
            </a:r>
            <a:r>
              <a:rPr lang="en-US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Annual Review</a:t>
            </a:r>
            <a:endParaRPr lang="ru-RU" sz="1200" kern="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3746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чего не может существовать не одно операционное подразделение.</a:t>
            </a:r>
          </a:p>
          <a:p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Цифровое расписание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как часть единой МИС с соответствующим доступом всех заинтересованных подразделений - залог успеха функционирования современного операционного блока. 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Цифровая система даёт доступ к объективному анализу, конченой целью которого является оптимизация и повышение эффективности деятельности операционного блока. 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5027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Составлением плана операций и согласованием какие пациенты  в какую операционную идут занимается </a:t>
            </a:r>
            <a:r>
              <a:rPr lang="ru-RU" sz="1200" b="1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администратор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совместно с заведующим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оперблоком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зав анестезиологией. Происходит распределение кадров.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Администратор (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оперблока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)- всегда в курсе всего. Он вносит</a:t>
            </a:r>
            <a:r>
              <a:rPr lang="ru-RU" sz="1200" kern="1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расписание операции по согласованию с заведующими анестезиологии и </a:t>
            </a:r>
            <a:r>
              <a:rPr lang="ru-RU" sz="1200" kern="100" baseline="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оперблока</a:t>
            </a:r>
            <a:r>
              <a:rPr lang="ru-RU" sz="1200" kern="1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оповещает об экстренных операциях, знает почему задержка в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оперблок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происходит. Связующее звено между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оперблоком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анестезиологией и оперирующими хирургами. 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сестер между операционными происходит, как правило, накануне или заблаговременно до. Если планируется объёмная, длительная тяжелая операция вся хирургическая бригада начинает к ней готовится.</a:t>
            </a:r>
            <a:endParaRPr lang="en-US" sz="1200" kern="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экстренной операции в течении дня, если все операционные заняты, понимаем какая экстренность операции и корректируем расписание исходя из плана. Если нужно брать тут</a:t>
            </a:r>
            <a:r>
              <a:rPr lang="ru-RU" sz="1200" kern="1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же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прям сейчас- плановая операция сдвигается. Если терпит, то экстренная идет следом после первой освободившейся операции.</a:t>
            </a:r>
          </a:p>
          <a:p>
            <a:pPr indent="450215" algn="just">
              <a:spcAft>
                <a:spcPts val="800"/>
              </a:spcAft>
            </a:pPr>
            <a:endParaRPr lang="en-US" sz="1200" kern="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en-US" sz="1200" kern="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перед началом каждого рабочего дня у нас пятиминутка со всеми участниками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оперблока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цсо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Во время собрания обсуждаются как прошло дежурство, план на предстоящий день, критические моменты, поломки, приезды коллег из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организаций, ТО оборудования и многое другое. </a:t>
            </a:r>
          </a:p>
          <a:p>
            <a:pPr indent="450215" algn="just">
              <a:spcAft>
                <a:spcPts val="800"/>
              </a:spcAft>
            </a:pPr>
            <a:endParaRPr lang="ru-RU" sz="1200" kern="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104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При экстренных</a:t>
            </a:r>
            <a:r>
              <a:rPr lang="ru-RU" baseline="0" dirty="0" smtClean="0"/>
              <a:t> ситуациях, при изменениях в плане в течении дня , </a:t>
            </a:r>
          </a:p>
          <a:p>
            <a:r>
              <a:rPr lang="ru-RU" baseline="0" dirty="0" smtClean="0"/>
              <a:t>Экстренно пациент в </a:t>
            </a:r>
            <a:r>
              <a:rPr lang="ru-RU" baseline="0" dirty="0" err="1" smtClean="0"/>
              <a:t>оперблок</a:t>
            </a:r>
            <a:r>
              <a:rPr lang="ru-RU" baseline="0" dirty="0" smtClean="0"/>
              <a:t> может попасть из ОЭП, ОРИТ или из стационара.</a:t>
            </a:r>
          </a:p>
          <a:p>
            <a:r>
              <a:rPr lang="ru-RU" baseline="0" dirty="0" smtClean="0"/>
              <a:t>В дневное время администратор или хирург оповещает об этом </a:t>
            </a:r>
            <a:r>
              <a:rPr lang="ru-RU" baseline="0" dirty="0" err="1" smtClean="0"/>
              <a:t>оперблок</a:t>
            </a:r>
            <a:r>
              <a:rPr lang="ru-RU" baseline="0" dirty="0" smtClean="0"/>
              <a:t>.</a:t>
            </a:r>
          </a:p>
          <a:p>
            <a:r>
              <a:rPr lang="ru-RU" baseline="0" dirty="0" smtClean="0"/>
              <a:t>Время подачи пациента </a:t>
            </a:r>
            <a:r>
              <a:rPr lang="ru-RU" baseline="0" dirty="0" err="1" smtClean="0"/>
              <a:t>оперблок</a:t>
            </a:r>
            <a:r>
              <a:rPr lang="ru-RU" baseline="0" dirty="0" smtClean="0"/>
              <a:t> узнает от анестезиолога.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Также об экстренной операции </a:t>
            </a:r>
            <a:r>
              <a:rPr lang="ru-RU" baseline="0" dirty="0" err="1" smtClean="0"/>
              <a:t>оперблок</a:t>
            </a:r>
            <a:r>
              <a:rPr lang="ru-RU" baseline="0" dirty="0" smtClean="0"/>
              <a:t> может узнать от администратора отделения экстренной помощи (ОЭП), если хирург занят с пациентом.</a:t>
            </a:r>
          </a:p>
          <a:p>
            <a:endParaRPr lang="ru-RU" baseline="0" dirty="0" smtClean="0"/>
          </a:p>
          <a:p>
            <a:r>
              <a:rPr lang="ru-RU" baseline="0" dirty="0" smtClean="0"/>
              <a:t>В </a:t>
            </a:r>
            <a:r>
              <a:rPr lang="ru-RU" baseline="0" dirty="0" err="1" smtClean="0"/>
              <a:t>оперблоке</a:t>
            </a:r>
            <a:r>
              <a:rPr lang="ru-RU" baseline="0" dirty="0" smtClean="0"/>
              <a:t> существует дежурная бригада. Это две операционные сестры и санитарка. Дежурные операционные сестры участвуют во всех плановых операциях </a:t>
            </a:r>
            <a:r>
              <a:rPr lang="ru-RU" baseline="0" dirty="0" smtClean="0">
                <a:solidFill>
                  <a:srgbClr val="FFFF00"/>
                </a:solidFill>
              </a:rPr>
              <a:t>в качестве </a:t>
            </a:r>
            <a:endParaRPr lang="ru-RU" dirty="0" smtClean="0">
              <a:solidFill>
                <a:srgbClr val="FFFF00"/>
              </a:solidFill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959047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Оптимизация пространства операционной</a:t>
            </a:r>
          </a:p>
          <a:p>
            <a:r>
              <a:rPr lang="ru-RU" dirty="0" smtClean="0"/>
              <a:t>Повышение надёжности при выборе правильной операционной тактики путём интуитивного управление с возможностью использования МИС, изображений, видео-, аудиоматериалов для телекоммуникации как на локальном, так и на глобальном уровне</a:t>
            </a:r>
          </a:p>
          <a:p>
            <a:r>
              <a:rPr lang="ru-RU" dirty="0" smtClean="0"/>
              <a:t>Предоставляет максимальные возможности хирургу для </a:t>
            </a:r>
            <a:r>
              <a:rPr lang="ru-RU" dirty="0" err="1" smtClean="0"/>
              <a:t>интраоперационной</a:t>
            </a:r>
            <a:r>
              <a:rPr lang="ru-RU" dirty="0" smtClean="0"/>
              <a:t> ориентации и прецизионного исполнения манипуляций во время выполнения оперативного вмешательства</a:t>
            </a:r>
          </a:p>
          <a:p>
            <a:r>
              <a:rPr lang="ru-RU" dirty="0" smtClean="0"/>
              <a:t>Снижает риски для пациента</a:t>
            </a:r>
          </a:p>
          <a:p>
            <a:r>
              <a:rPr lang="ru-RU" dirty="0" smtClean="0"/>
              <a:t>Увеличивает пропускную способность операционного зала 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79227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</a:t>
            </a:r>
            <a:r>
              <a:rPr lang="ru-RU" dirty="0" err="1" smtClean="0"/>
              <a:t>оперблоке</a:t>
            </a:r>
            <a:r>
              <a:rPr lang="ru-RU" dirty="0" smtClean="0"/>
              <a:t> существует</a:t>
            </a:r>
            <a:r>
              <a:rPr lang="ru-RU" baseline="0" dirty="0" smtClean="0"/>
              <a:t> множество набор на различные операции, которые собраны под оперирующих докторов.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трудоустройстве новых хирургов происходит знакомство 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оперблоком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оснащением, инструментами.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Если есть необходимость в закупке новых инструментов хирург подает заявку на закупку определенного инструментария и после согласования руководства, происходит закупка.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890527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00" dirty="0" smtClean="0">
                <a:latin typeface="Merriweather" panose="00000800000000000000" pitchFamily="2" charset="-52"/>
                <a:cs typeface="Times New Roman" panose="02020603050405020304" pitchFamily="18" charset="0"/>
              </a:rPr>
              <a:t>Автоматизированная</a:t>
            </a:r>
            <a:r>
              <a:rPr lang="ru-RU" sz="1200" b="1" kern="1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b="1" kern="100" dirty="0" smtClean="0">
                <a:latin typeface="Merriweather" panose="00000800000000000000" pitchFamily="2" charset="-52"/>
                <a:cs typeface="Times New Roman" panose="02020603050405020304" pitchFamily="18" charset="0"/>
              </a:rPr>
              <a:t>система управления складом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 сложным термином скрывается очень простая суть: автоматизация нужна для того, чтобы упорядочить работу склада и свести к минимуму участие человека. Все делает специальная программа для автоматизации учета.  Системы умеют следующее: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контролировать складские остатки в режиме реального времени. Мы всегда точно знаем, сколько и какие позиции есть в наличии. Ситуация, когда внезапно заканчивается определенная позиция, исключена;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отслеживать все движения расходного материала, миграция между складами, перемещения - все находится под контролем системы;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b="1" kern="100" dirty="0" smtClean="0">
              <a:latin typeface="Merriweather" panose="00000800000000000000" pitchFamily="2" charset="-52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9556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Автоматическая заявка, формирующаяся два раза в неделю позволяет оперативно управлять складом (осуществляя своевременную закупку и пополнение) и избегать издержек. </a:t>
            </a:r>
            <a:endParaRPr lang="ru-RU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0922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Анализируя работу нашего склада мы каждый раз отвечаем на следующий вопросы: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Должен ли тот или иной материал там быть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Есть ли он на складе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Сколько штук его нужно иметь</a:t>
            </a:r>
          </a:p>
          <a:p>
            <a:pPr indent="450215" algn="just">
              <a:spcAft>
                <a:spcPts val="800"/>
              </a:spcAft>
            </a:pPr>
            <a:endParaRPr lang="ru-RU" sz="12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1646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Автоматическая заявка формирующаяся два раза в неделю позволяет оперативно управлять складом (осуществляя своевременную закупку и пополнение) и избегать издержек.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Но бывают ситуации, когда на срочную или экстренную операцию необходима определенная позиция, которой у нас нет. Тогда в течении не большого периода времени мы связываемся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 поставщиками, которые, быстро организовывают  доставку.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3886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200" b="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его состав входит 6 операционных залов, которые 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оснащены новейшими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лапароскопическими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эндоскопическими системами; 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хирургической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роботической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системой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Vinci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хирургическими лазерами; 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оптическими системами для микрохирургии; 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устройствами для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интраоперационной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рентгенологической, ультразвуковой и </a:t>
            </a:r>
            <a:r>
              <a:rPr lang="ru-RU" sz="1200" kern="100" dirty="0" err="1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нейронавигации</a:t>
            </a: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</a:p>
          <a:p>
            <a:pPr indent="450215" algn="just">
              <a:spcAft>
                <a:spcPts val="800"/>
              </a:spcAf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самыми совершенными хирургическими инструментами. 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8475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Индивидуальная заявка</a:t>
            </a:r>
          </a:p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Учитывая то, что у нас получается максимально сократить время от заказа до поставки необходимого расходного материала в 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нашей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работе, тем самым это позволяет нам ограничить запас и снизить накладные расходы.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4690-78C5-4D86-AB5C-ABC3E65EEFB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08621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Под любую операцию необходим определенный набор.</a:t>
            </a:r>
          </a:p>
          <a:p>
            <a:r>
              <a:rPr lang="ru-RU" dirty="0"/>
              <a:t>В случае отсутствия необходимого инструментария либо </a:t>
            </a:r>
            <a:r>
              <a:rPr lang="ru-RU" dirty="0" err="1"/>
              <a:t>имплантов</a:t>
            </a:r>
            <a:r>
              <a:rPr lang="ru-RU" dirty="0"/>
              <a:t> под операцию, врач делает заявку на нужный расходный материал в </a:t>
            </a:r>
            <a:r>
              <a:rPr lang="ru-RU" dirty="0" err="1"/>
              <a:t>опреблок</a:t>
            </a:r>
            <a:r>
              <a:rPr lang="ru-RU" dirty="0"/>
              <a:t>. </a:t>
            </a:r>
          </a:p>
          <a:p>
            <a:r>
              <a:rPr lang="ru-RU" dirty="0"/>
              <a:t>Оперблок в свою очередь, размещает заказ в аптеку на определённую дату,</a:t>
            </a:r>
            <a:r>
              <a:rPr lang="ru-RU" baseline="0" dirty="0"/>
              <a:t> ставив в копи. Всех участников операционного процесса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1C9D-6B7D-43A1-96FD-25915788433B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2243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Консигнационный склад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оперблоке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ИБ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Консигнация — форма реализации товара, при которой владелец (консигнант) передаёт его продавцу (консигнатору), но сохраняет право собственности до момента продажи.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3251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Аптека – структурное подразделение ИБ, через которое происходит плановое поступление и закупка всех необходимых расходных материалов,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имплантов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т.д., а также закупка инструментов по заявке. </a:t>
            </a:r>
          </a:p>
          <a:p>
            <a:pPr indent="450215" algn="just">
              <a:spcAft>
                <a:spcPts val="800"/>
              </a:spcAft>
            </a:pPr>
            <a:r>
              <a:rPr lang="ru-RU" sz="1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Склад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консигнации- хранение расходных материалов поставщиков , не купленные нами. На складе хранятся множество позиций от расходных материалов до инструментов, предоставленных нам от разных компаний. При использовании данных позиций во время операций, мы отписываемся поставщику. И далее он выставляет на счет и только после мы это выкупаем.</a:t>
            </a:r>
          </a:p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Чтобы взять позиции (расходные материалы) на консигнацию у поставщика, необходимо заключить договор между больницей и компанией(поставщик). Мы сотрудничаем с более 30 поставщиками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0215" algn="just">
              <a:spcAft>
                <a:spcPts val="800"/>
              </a:spcAft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1C9D-6B7D-43A1-96FD-25915788433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594375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Пару слов про закупку оборудования. Бюджет. Процесс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959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 появлении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оперблоке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нового оборудования в ИБ приглашаются представители фирмы производителя. В определённую дату при присутствии всех заинтересованных лиц (операционные сестры, сестры ЦСО, хирурги и др.) организуется курс обучения. Специалисты на месте объясняют все нюансы работы и внедрения в практику новейшей аппаратуры, инструментария, проводят ознакомление с методикой работы врачей-хирургов, средний медицинский персонал операционного блока.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Организация обеспечение операционного блока и ЦСО специальной аппаратурой, приборами, инструментарием, контролирует правильность эксплуатации аппаратуры и ее бережное хранение;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4690-78C5-4D86-AB5C-ABC3E65EEFBA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266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Взаимодействие со смежными службами.</a:t>
            </a:r>
          </a:p>
          <a:p>
            <a:pPr indent="450215" algn="just">
              <a:spcAft>
                <a:spcPts val="800"/>
              </a:spcAft>
            </a:pPr>
            <a:r>
              <a:rPr lang="ru-RU" sz="1800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ЦСО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структурное подразделение, без которого не может существовать ни один </a:t>
            </a:r>
            <a:r>
              <a:rPr lang="ru-RU" sz="1800" kern="1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операцаионный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блок. Оно как воздух для живого организма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Процесс взаимодействия: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 территории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оперблока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находится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субстерилизация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ФОТО. После окончания операции операционная сестра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ТОЛЬКО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погружает в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раствор инструменты, где они выдерживают экспозицию. Продолжение цикла обработки и стерилизации инструментов осуществляет мед.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сесра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ЦСО. Работа данного подразделения также имеет ряд особенностей….одной из которых является\ использование системы </a:t>
            </a:r>
            <a:r>
              <a:rPr lang="ru-RU" sz="1200" b="1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штрих-кодирования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при учёте инструментария …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не важно, что это всё ещё полуавтоматический режим со сверкой с использованием собственных глаз)</a:t>
            </a:r>
          </a:p>
          <a:p>
            <a:pPr indent="450215" algn="just">
              <a:spcAft>
                <a:spcPts val="800"/>
              </a:spcAft>
            </a:pPr>
            <a:endParaRPr lang="ru-RU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spcAft>
                <a:spcPts val="800"/>
              </a:spcAft>
            </a:pPr>
            <a:endParaRPr lang="en-US" sz="1800" kern="1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1C9D-6B7D-43A1-96FD-25915788433B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0507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Операционный блок оснащен огромным количеством медицинской техники. Всей этой медицинской техникой умело работаем. Порой, происходят поломки. У нас плотное взаимодействие со службой инженерии. 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Служба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медтехников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реагирует тут же на запрос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оперблока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 необходимости помочь. Решение проблемы происходит в кротчайшие сроки.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Четко </a:t>
            </a:r>
            <a:r>
              <a:rPr lang="ru-RU" baseline="0" dirty="0"/>
              <a:t>налаженный процесс взаимодействия с мед </a:t>
            </a:r>
            <a:r>
              <a:rPr lang="ru-RU" baseline="0" dirty="0" err="1"/>
              <a:t>инжинерами</a:t>
            </a:r>
            <a:r>
              <a:rPr lang="ru-RU" baseline="0" dirty="0"/>
              <a:t> , которые с высокой скоростью реагируют на наш запрос. И решение проблемы происходит максимально в короткие сроки. </a:t>
            </a:r>
            <a:endParaRPr lang="en-US" baseline="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1C9D-6B7D-43A1-96FD-25915788433B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8891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Как и во многих лечебных учреждения, в ходе реализации своей деятельности сотрудники операционного блока и ЦСО, регулярно проходят  инструктажи по безопасным методам работы на рабочем месте, </a:t>
            </a:r>
          </a:p>
          <a:p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Обязательным является прохождение подобного рода процедур при допуске к работе вновь принятых сотрудников.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Также неотъемлемой составляющей функционирования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оперблока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является совершенствование мер по предупреждению травм, производственных заболеваний и отравлений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Помимо стандартных общепринятых инструктажей в ИБ существует ШМС, где раз в год все сотрудники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оперблока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проходят лекции, организованные больницей.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01C9D-6B7D-43A1-96FD-25915788433B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1918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заключение</a:t>
            </a:r>
            <a:r>
              <a:rPr lang="ru-RU" sz="1800" kern="100" baseline="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.. ещё </a:t>
            </a: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раз):</a:t>
            </a:r>
          </a:p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безопасности пациента</a:t>
            </a:r>
          </a:p>
          <a:p>
            <a:pPr marL="457200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хирургам надлежащего доступа к операционной</a:t>
            </a:r>
          </a:p>
          <a:p>
            <a:pPr marL="45720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эффективности использования операционной, персонала и материалов</a:t>
            </a:r>
          </a:p>
          <a:p>
            <a:pPr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логистики пациента</a:t>
            </a:r>
          </a:p>
          <a:p>
            <a:pPr marL="457200"/>
            <a: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457200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удовлетворенности пациентов, хирургов и персонала</a:t>
            </a:r>
          </a:p>
          <a:p>
            <a:pPr indent="450215" algn="just">
              <a:spcAft>
                <a:spcPts val="800"/>
              </a:spcAft>
            </a:pPr>
            <a:r>
              <a:rPr lang="ru-RU" sz="18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E74690-78C5-4D86-AB5C-ABC3E65EEFBA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58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fontAlgn="ctr"/>
            <a:r>
              <a:rPr lang="ru-RU" dirty="0" smtClean="0">
                <a:effectLst/>
              </a:rPr>
              <a:t>Нельзя забывать, что независимо от формы собственности, функционирование операционного блока оказывает огромное влияние на экономическую составляющую больницы. </a:t>
            </a:r>
            <a:endParaRPr lang="en-US" dirty="0" smtClean="0">
              <a:effectLst/>
            </a:endParaRPr>
          </a:p>
          <a:p>
            <a:pPr rtl="0" fontAlgn="ctr"/>
            <a:r>
              <a:rPr lang="ru-RU" dirty="0" smtClean="0">
                <a:effectLst/>
              </a:rPr>
              <a:t>И в этом аспекте оптимизация использования человеческих и материальных ресурсов для предоставления больших возможностей использования пространства операционного блока для проведения хирургических вмешательств.</a:t>
            </a:r>
            <a:endParaRPr lang="en-US" b="0" i="0" dirty="0" smtClean="0">
              <a:effectLst/>
              <a:latin typeface="tgico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636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Управление операционной относится к процессам, которые обеспечивают бесперебойный хирургический процесс при одновременном сокращении времени и улучшении положительных результатов операций.</a:t>
            </a:r>
          </a:p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Такие процессы, как управление данными, инвентаризация, планирование операций, коммуникация между хирургическим персоналом как внутри, так и за пределами операционной, а также улучшенная визуализация, отчетность и документация, можно рассматривать как часть общей большой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489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 разным данным до 60% оказываемой медицинской помощи требуют того или иного рода хирургии, подавляющая часть которой оказывается в условиях операционной.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Таким образом, ставя перед данным подразделением больницы необходимость бесперебойной слаженной работы.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78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450215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ru-RU" sz="10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эффективного функционирования любого операционного блока необходимо соблюдать следующие принципы: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sz="1200" kern="100" dirty="0" smtClean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Обеспечение безопасности пациента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Предоставление хирургам надлежащего доступа к операционной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эффективность использования операционной, персонала и материалов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Оптимизация логистики пациента</a:t>
            </a:r>
          </a:p>
          <a:p>
            <a:pPr marL="342900" lvl="0" indent="-342900" algn="just"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ru-RU" sz="1200" kern="1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Повышение удовлетворенности пациентов, хирургов и персонала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0798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latin typeface="Merriweather" panose="00000800000000000000" pitchFamily="2" charset="-52"/>
              </a:rPr>
              <a:t>Квалифицированное администрирование.</a:t>
            </a:r>
            <a:endParaRPr lang="en-US" sz="1200" dirty="0" smtClean="0">
              <a:latin typeface="Merriweather" panose="00000800000000000000" pitchFamily="2" charset="-52"/>
            </a:endParaRPr>
          </a:p>
          <a:p>
            <a:r>
              <a:rPr lang="ru-RU" sz="1200" dirty="0" smtClean="0">
                <a:latin typeface="Merriweather" panose="00000800000000000000" pitchFamily="2" charset="-52"/>
              </a:rPr>
              <a:t>Стабильная коммуникация  и координирование как внутри отделения, так и за его пределами.</a:t>
            </a:r>
            <a:endParaRPr lang="en-US" sz="1200" dirty="0" smtClean="0">
              <a:latin typeface="Merriweather" panose="00000800000000000000" pitchFamily="2" charset="-52"/>
            </a:endParaRPr>
          </a:p>
          <a:p>
            <a:r>
              <a:rPr lang="ru-RU" sz="1200" dirty="0" smtClean="0">
                <a:latin typeface="Merriweather" panose="00000800000000000000" pitchFamily="2" charset="-52"/>
              </a:rPr>
              <a:t>Оптимальное планирование в рамках </a:t>
            </a:r>
            <a:r>
              <a:rPr lang="ru-RU" sz="1200" dirty="0" err="1" smtClean="0">
                <a:latin typeface="Merriweather" panose="00000800000000000000" pitchFamily="2" charset="-52"/>
              </a:rPr>
              <a:t>интгрированной</a:t>
            </a:r>
            <a:r>
              <a:rPr lang="ru-RU" sz="1200" dirty="0" smtClean="0">
                <a:latin typeface="Merriweather" panose="00000800000000000000" pitchFamily="2" charset="-52"/>
              </a:rPr>
              <a:t> цифровой среды</a:t>
            </a:r>
            <a:endParaRPr lang="en-US" sz="1200" dirty="0" smtClean="0">
              <a:latin typeface="Merriweather" panose="00000800000000000000" pitchFamily="2" charset="-52"/>
            </a:endParaRPr>
          </a:p>
          <a:p>
            <a:r>
              <a:rPr lang="ru-RU" sz="1200" dirty="0" smtClean="0">
                <a:latin typeface="Merriweather" panose="00000800000000000000" pitchFamily="2" charset="-52"/>
              </a:rPr>
              <a:t>Внедрение протоколов хирургической безопасности.</a:t>
            </a:r>
            <a:endParaRPr lang="en-US" sz="1200" dirty="0" smtClean="0">
              <a:latin typeface="Merriweather" panose="00000800000000000000" pitchFamily="2" charset="-52"/>
            </a:endParaRPr>
          </a:p>
          <a:p>
            <a:r>
              <a:rPr lang="ru-RU" sz="1200" dirty="0" smtClean="0">
                <a:latin typeface="Merriweather" panose="00000800000000000000" pitchFamily="2" charset="-52"/>
              </a:rPr>
              <a:t>Соответствующее оснащение .</a:t>
            </a:r>
            <a:endParaRPr lang="en-US" sz="1200" dirty="0" smtClean="0">
              <a:latin typeface="Merriweather" panose="00000800000000000000" pitchFamily="2" charset="-52"/>
            </a:endParaRPr>
          </a:p>
          <a:p>
            <a:r>
              <a:rPr lang="ru-RU" sz="1200" dirty="0" smtClean="0">
                <a:latin typeface="Merriweather" panose="00000800000000000000" pitchFamily="2" charset="-52"/>
              </a:rPr>
              <a:t>Бесперебойное снабжение</a:t>
            </a:r>
            <a:endParaRPr lang="en-US" sz="1200" dirty="0" smtClean="0">
              <a:latin typeface="Merriweather" panose="00000800000000000000" pitchFamily="2" charset="-52"/>
            </a:endParaRPr>
          </a:p>
          <a:p>
            <a:r>
              <a:rPr lang="ru-RU" sz="1200" dirty="0" smtClean="0">
                <a:latin typeface="Merriweather" panose="00000800000000000000" pitchFamily="2" charset="-52"/>
              </a:rPr>
              <a:t>Непрекращающийся процесс поддержания и развития навыков персонала.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5287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Управление , подчинение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149E64-FC74-456C-A9AD-B932397A9FD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885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24B9-45B9-704A-804A-B6FE5EEAF11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B67-2970-A148-8AF9-6C51B141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7335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24B9-45B9-704A-804A-B6FE5EEAF11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B67-2970-A148-8AF9-6C51B141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387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749262" y="302865"/>
            <a:ext cx="2404944" cy="6452932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4432" y="302865"/>
            <a:ext cx="7036687" cy="6452932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24B9-45B9-704A-804A-B6FE5EEAF11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B67-2970-A148-8AF9-6C51B141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66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24B9-45B9-704A-804A-B6FE5EEAF11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B67-2970-A148-8AF9-6C51B141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103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24B9-45B9-704A-804A-B6FE5EEAF11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B67-2970-A148-8AF9-6C51B141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395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34432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33391" y="1764666"/>
            <a:ext cx="4720815" cy="4991131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24B9-45B9-704A-804A-B6FE5EEAF11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B67-2970-A148-8AF9-6C51B141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612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24B9-45B9-704A-804A-B6FE5EEAF11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B67-2970-A148-8AF9-6C51B141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385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24B9-45B9-704A-804A-B6FE5EEAF11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B67-2970-A148-8AF9-6C51B141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734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24B9-45B9-704A-804A-B6FE5EEAF11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B67-2970-A148-8AF9-6C51B141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53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24B9-45B9-704A-804A-B6FE5EEAF11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B67-2970-A148-8AF9-6C51B141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74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/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324B9-45B9-704A-804A-B6FE5EEAF11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8BB67-2970-A148-8AF9-6C51B141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55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  <a:prstGeom prst="rect">
            <a:avLst/>
          </a:prstGeom>
        </p:spPr>
        <p:txBody>
          <a:bodyPr vert="horz" lIns="104287" tIns="52144" rIns="104287" bIns="52144" rtlCol="0" anchor="ctr">
            <a:normAutofit/>
          </a:bodyPr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764666"/>
            <a:ext cx="9619774" cy="4991131"/>
          </a:xfrm>
          <a:prstGeom prst="rect">
            <a:avLst/>
          </a:prstGeom>
        </p:spPr>
        <p:txBody>
          <a:bodyPr vert="horz" lIns="104287" tIns="52144" rIns="104287" bIns="52144" rtlCol="0">
            <a:normAutofit/>
          </a:bodyPr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432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324B9-45B9-704A-804A-B6FE5EEAF115}" type="datetimeFigureOut">
              <a:rPr lang="ru-RU" smtClean="0"/>
              <a:t>21.10.2023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952" y="7009642"/>
            <a:ext cx="3384735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60190" y="7009642"/>
            <a:ext cx="2494016" cy="402652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E8BB67-2970-A148-8AF9-6C51B14112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39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521437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077" indent="-391077" algn="l" defTabSz="521437" rtl="0" eaLnBrk="1" latinLnBrk="0" hangingPunct="1">
        <a:spcBef>
          <a:spcPct val="20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5898" algn="l" defTabSz="521437" rtl="0" eaLnBrk="1" latinLnBrk="0" hangingPunct="1">
        <a:spcBef>
          <a:spcPct val="20000"/>
        </a:spcBef>
        <a:buFont typeface="Arial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592" indent="-260718" algn="l" defTabSz="521437" rtl="0" eaLnBrk="1" latinLnBrk="0" hangingPunct="1">
        <a:spcBef>
          <a:spcPct val="20000"/>
        </a:spcBef>
        <a:buFont typeface="Arial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028" indent="-260718" algn="l" defTabSz="521437" rtl="0" eaLnBrk="1" latinLnBrk="0" hangingPunct="1">
        <a:spcBef>
          <a:spcPct val="20000"/>
        </a:spcBef>
        <a:buFont typeface="Arial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465" indent="-260718" algn="l" defTabSz="521437" rtl="0" eaLnBrk="1" latinLnBrk="0" hangingPunct="1">
        <a:spcBef>
          <a:spcPct val="20000"/>
        </a:spcBef>
        <a:buFont typeface="Arial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3.png"/><Relationship Id="rId10" Type="http://schemas.microsoft.com/office/2007/relationships/diagramDrawing" Target="../diagrams/drawing1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3.png"/><Relationship Id="rId10" Type="http://schemas.microsoft.com/office/2007/relationships/diagramDrawing" Target="../diagrams/drawing2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3.xml"/><Relationship Id="rId3" Type="http://schemas.openxmlformats.org/officeDocument/2006/relationships/image" Target="../media/image1.png"/><Relationship Id="rId7" Type="http://schemas.openxmlformats.org/officeDocument/2006/relationships/diagramLayout" Target="../diagrams/layout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3.xml"/><Relationship Id="rId5" Type="http://schemas.openxmlformats.org/officeDocument/2006/relationships/image" Target="../media/image3.png"/><Relationship Id="rId10" Type="http://schemas.microsoft.com/office/2007/relationships/diagramDrawing" Target="../diagrams/drawing3.xml"/><Relationship Id="rId4" Type="http://schemas.openxmlformats.org/officeDocument/2006/relationships/image" Target="../media/image2.png"/><Relationship Id="rId9" Type="http://schemas.openxmlformats.org/officeDocument/2006/relationships/diagramColors" Target="../diagrams/colors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36132" y="1862668"/>
            <a:ext cx="795866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solidFill>
                  <a:srgbClr val="000000"/>
                </a:solidFill>
                <a:latin typeface="Merriweather" panose="00000800000000000000" pitchFamily="2" charset="-52"/>
              </a:rPr>
              <a:t>Организация рабочего процесса в </a:t>
            </a:r>
            <a:r>
              <a:rPr lang="ru-RU" sz="4400" dirty="0" err="1">
                <a:solidFill>
                  <a:srgbClr val="000000"/>
                </a:solidFill>
                <a:latin typeface="Merriweather" panose="00000800000000000000" pitchFamily="2" charset="-52"/>
              </a:rPr>
              <a:t>оперблоке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5734" y="4717774"/>
            <a:ext cx="32276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1600" dirty="0" smtClean="0">
                <a:latin typeface="Merriweather" panose="00000800000000000000" pitchFamily="2" charset="-52"/>
              </a:rPr>
              <a:t>Куренёва </a:t>
            </a:r>
            <a:r>
              <a:rPr lang="ru-RU" sz="1600" dirty="0">
                <a:latin typeface="Merriweather" panose="00000800000000000000" pitchFamily="2" charset="-52"/>
              </a:rPr>
              <a:t>Е.В.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16BC2F-29F6-A11B-DA11-F16D5DA9AD8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grayscl/>
            <a:alphaModFix amt="43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encilSketch/>
                    </a14:imgEffect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8566"/>
          <a:stretch/>
        </p:blipFill>
        <p:spPr>
          <a:xfrm>
            <a:off x="3314697" y="2098265"/>
            <a:ext cx="6952112" cy="4880008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3766530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4995" y="943897"/>
            <a:ext cx="46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Администрирование</a:t>
            </a:r>
          </a:p>
        </p:txBody>
      </p:sp>
      <p:sp>
        <p:nvSpPr>
          <p:cNvPr id="8" name="Прямоугольник: скругленные углы 10">
            <a:extLst>
              <a:ext uri="{FF2B5EF4-FFF2-40B4-BE49-F238E27FC236}">
                <a16:creationId xmlns:a16="http://schemas.microsoft.com/office/drawing/2014/main" id="{0EE221FD-791A-EB46-9C78-6AAA90624F5E}"/>
              </a:ext>
            </a:extLst>
          </p:cNvPr>
          <p:cNvSpPr/>
          <p:nvPr/>
        </p:nvSpPr>
        <p:spPr>
          <a:xfrm>
            <a:off x="575734" y="1725858"/>
            <a:ext cx="4273061" cy="646724"/>
          </a:xfrm>
          <a:prstGeom prst="roundRect">
            <a:avLst>
              <a:gd name="adj" fmla="val 18947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Заведующий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оперблоком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3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4995" y="943897"/>
            <a:ext cx="46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Администрирование</a:t>
            </a:r>
          </a:p>
        </p:txBody>
      </p:sp>
      <p:sp>
        <p:nvSpPr>
          <p:cNvPr id="8" name="Прямоугольник: скругленные углы 10">
            <a:extLst>
              <a:ext uri="{FF2B5EF4-FFF2-40B4-BE49-F238E27FC236}">
                <a16:creationId xmlns:a16="http://schemas.microsoft.com/office/drawing/2014/main" id="{0EE221FD-791A-EB46-9C78-6AAA90624F5E}"/>
              </a:ext>
            </a:extLst>
          </p:cNvPr>
          <p:cNvSpPr/>
          <p:nvPr/>
        </p:nvSpPr>
        <p:spPr>
          <a:xfrm>
            <a:off x="575734" y="1725858"/>
            <a:ext cx="4273061" cy="646724"/>
          </a:xfrm>
          <a:prstGeom prst="roundRect">
            <a:avLst>
              <a:gd name="adj" fmla="val 18947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Заведующий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оперблоком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575734" y="2884423"/>
            <a:ext cx="4273060" cy="64292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Старшая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операционная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медсестра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55297" y="2449291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85932" y="2433505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575734" y="4039189"/>
            <a:ext cx="4273061" cy="56861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таршая медсестра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ЦСО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59270" y="3631488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78087" y="3588271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98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4995" y="943897"/>
            <a:ext cx="46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Администрирование</a:t>
            </a:r>
          </a:p>
        </p:txBody>
      </p:sp>
      <p:sp>
        <p:nvSpPr>
          <p:cNvPr id="8" name="Прямоугольник: скругленные углы 10">
            <a:extLst>
              <a:ext uri="{FF2B5EF4-FFF2-40B4-BE49-F238E27FC236}">
                <a16:creationId xmlns:a16="http://schemas.microsoft.com/office/drawing/2014/main" id="{0EE221FD-791A-EB46-9C78-6AAA90624F5E}"/>
              </a:ext>
            </a:extLst>
          </p:cNvPr>
          <p:cNvSpPr/>
          <p:nvPr/>
        </p:nvSpPr>
        <p:spPr>
          <a:xfrm>
            <a:off x="575734" y="1725858"/>
            <a:ext cx="4273061" cy="646724"/>
          </a:xfrm>
          <a:prstGeom prst="roundRect">
            <a:avLst>
              <a:gd name="adj" fmla="val 18947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Заведующий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оперблоком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575734" y="2884423"/>
            <a:ext cx="4273060" cy="64292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Старшая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операционная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медсестра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55297" y="2449291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85932" y="2433505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575734" y="4039189"/>
            <a:ext cx="4273061" cy="56861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таршая медсестра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ЦСО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59270" y="3631488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78087" y="3588271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3">
            <a:extLst>
              <a:ext uri="{FF2B5EF4-FFF2-40B4-BE49-F238E27FC236}">
                <a16:creationId xmlns:a16="http://schemas.microsoft.com/office/drawing/2014/main" id="{0F678AD1-4E71-52D6-5E3E-50AFE73507A5}"/>
              </a:ext>
            </a:extLst>
          </p:cNvPr>
          <p:cNvSpPr/>
          <p:nvPr/>
        </p:nvSpPr>
        <p:spPr>
          <a:xfrm>
            <a:off x="567887" y="5119645"/>
            <a:ext cx="4273061" cy="1793631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ОПЕРБЛОК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19 операционных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медсестёр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стерилизационных медсестер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3 эндоскопические медсестры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ru-RU" sz="2000" b="1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санитарок</a:t>
            </a:r>
          </a:p>
        </p:txBody>
      </p:sp>
      <p:sp>
        <p:nvSpPr>
          <p:cNvPr id="18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40147" y="4664625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85931" y="4660667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426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4995" y="943897"/>
            <a:ext cx="46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Администрирование</a:t>
            </a:r>
          </a:p>
        </p:txBody>
      </p:sp>
      <p:sp>
        <p:nvSpPr>
          <p:cNvPr id="8" name="Прямоугольник: скругленные углы 10">
            <a:extLst>
              <a:ext uri="{FF2B5EF4-FFF2-40B4-BE49-F238E27FC236}">
                <a16:creationId xmlns:a16="http://schemas.microsoft.com/office/drawing/2014/main" id="{0EE221FD-791A-EB46-9C78-6AAA90624F5E}"/>
              </a:ext>
            </a:extLst>
          </p:cNvPr>
          <p:cNvSpPr/>
          <p:nvPr/>
        </p:nvSpPr>
        <p:spPr>
          <a:xfrm>
            <a:off x="575734" y="1725858"/>
            <a:ext cx="4273061" cy="646724"/>
          </a:xfrm>
          <a:prstGeom prst="roundRect">
            <a:avLst>
              <a:gd name="adj" fmla="val 18947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Заведующий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оперблоком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575734" y="2884423"/>
            <a:ext cx="4273060" cy="64292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Старшая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операционная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медсестра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55297" y="2449291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85932" y="2433505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575734" y="4039189"/>
            <a:ext cx="4273061" cy="56861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таршая медсестра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ЦСО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59270" y="3631488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78087" y="3588271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3">
            <a:extLst>
              <a:ext uri="{FF2B5EF4-FFF2-40B4-BE49-F238E27FC236}">
                <a16:creationId xmlns:a16="http://schemas.microsoft.com/office/drawing/2014/main" id="{0F678AD1-4E71-52D6-5E3E-50AFE73507A5}"/>
              </a:ext>
            </a:extLst>
          </p:cNvPr>
          <p:cNvSpPr/>
          <p:nvPr/>
        </p:nvSpPr>
        <p:spPr>
          <a:xfrm>
            <a:off x="567887" y="5119645"/>
            <a:ext cx="4273061" cy="1793631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ОПЕРБЛОК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19 операционных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медсестёр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стерилизационных медсестер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3 эндоскопические медсестры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12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санитарок</a:t>
            </a:r>
          </a:p>
        </p:txBody>
      </p:sp>
      <p:sp>
        <p:nvSpPr>
          <p:cNvPr id="18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40147" y="4664625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85931" y="4660667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id="{D82538C2-F109-A4F1-F737-17FE2A2CE9F8}"/>
              </a:ext>
            </a:extLst>
          </p:cNvPr>
          <p:cNvSpPr/>
          <p:nvPr/>
        </p:nvSpPr>
        <p:spPr>
          <a:xfrm>
            <a:off x="5929162" y="1563522"/>
            <a:ext cx="4431200" cy="58615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Администрация</a:t>
            </a:r>
          </a:p>
        </p:txBody>
      </p:sp>
      <p:sp>
        <p:nvSpPr>
          <p:cNvPr id="21" name="Прямоугольник: скругленные углы 2">
            <a:extLst>
              <a:ext uri="{FF2B5EF4-FFF2-40B4-BE49-F238E27FC236}">
                <a16:creationId xmlns:a16="http://schemas.microsoft.com/office/drawing/2014/main" id="{85EA9B58-5340-D2F1-31CD-27FCB177DF0F}"/>
              </a:ext>
            </a:extLst>
          </p:cNvPr>
          <p:cNvSpPr/>
          <p:nvPr/>
        </p:nvSpPr>
        <p:spPr>
          <a:xfrm>
            <a:off x="5929162" y="2280611"/>
            <a:ext cx="4431200" cy="60381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Руководители хирургических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отделений, заведующий Аптекой ИБ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Стрелка: вверх-вниз 18">
            <a:extLst>
              <a:ext uri="{FF2B5EF4-FFF2-40B4-BE49-F238E27FC236}">
                <a16:creationId xmlns:a16="http://schemas.microsoft.com/office/drawing/2014/main" id="{5E3AF50B-F75A-5652-2F06-24B6A05AD90F}"/>
              </a:ext>
            </a:extLst>
          </p:cNvPr>
          <p:cNvSpPr/>
          <p:nvPr/>
        </p:nvSpPr>
        <p:spPr>
          <a:xfrm rot="4422133">
            <a:off x="5323500" y="1467026"/>
            <a:ext cx="174373" cy="86738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верх-вниз 18">
            <a:extLst>
              <a:ext uri="{FF2B5EF4-FFF2-40B4-BE49-F238E27FC236}">
                <a16:creationId xmlns:a16="http://schemas.microsoft.com/office/drawing/2014/main" id="{5E3AF50B-F75A-5652-2F06-24B6A05AD90F}"/>
              </a:ext>
            </a:extLst>
          </p:cNvPr>
          <p:cNvSpPr/>
          <p:nvPr/>
        </p:nvSpPr>
        <p:spPr>
          <a:xfrm rot="5840940">
            <a:off x="5324445" y="1934100"/>
            <a:ext cx="146473" cy="831943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1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4995" y="943897"/>
            <a:ext cx="46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Администрирование</a:t>
            </a:r>
          </a:p>
        </p:txBody>
      </p:sp>
      <p:sp>
        <p:nvSpPr>
          <p:cNvPr id="8" name="Прямоугольник: скругленные углы 10">
            <a:extLst>
              <a:ext uri="{FF2B5EF4-FFF2-40B4-BE49-F238E27FC236}">
                <a16:creationId xmlns:a16="http://schemas.microsoft.com/office/drawing/2014/main" id="{0EE221FD-791A-EB46-9C78-6AAA90624F5E}"/>
              </a:ext>
            </a:extLst>
          </p:cNvPr>
          <p:cNvSpPr/>
          <p:nvPr/>
        </p:nvSpPr>
        <p:spPr>
          <a:xfrm>
            <a:off x="575734" y="1725858"/>
            <a:ext cx="4273061" cy="646724"/>
          </a:xfrm>
          <a:prstGeom prst="roundRect">
            <a:avLst>
              <a:gd name="adj" fmla="val 18947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Заведующий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оперблоком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575734" y="2884423"/>
            <a:ext cx="4273060" cy="64292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Старшая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операционная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медсестра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55297" y="2449291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85932" y="2433505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575734" y="4039189"/>
            <a:ext cx="4273061" cy="56861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таршая медсестра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ЦСО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59270" y="3631488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78087" y="3588271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3">
            <a:extLst>
              <a:ext uri="{FF2B5EF4-FFF2-40B4-BE49-F238E27FC236}">
                <a16:creationId xmlns:a16="http://schemas.microsoft.com/office/drawing/2014/main" id="{0F678AD1-4E71-52D6-5E3E-50AFE73507A5}"/>
              </a:ext>
            </a:extLst>
          </p:cNvPr>
          <p:cNvSpPr/>
          <p:nvPr/>
        </p:nvSpPr>
        <p:spPr>
          <a:xfrm>
            <a:off x="567887" y="5119645"/>
            <a:ext cx="4273061" cy="1793631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ОПЕРБЛОК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19 операционных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медсестёр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стерилизационных медсестер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3 эндоскопические медсестры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санитарок</a:t>
            </a:r>
          </a:p>
        </p:txBody>
      </p:sp>
      <p:sp>
        <p:nvSpPr>
          <p:cNvPr id="18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40147" y="4664625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85931" y="4660667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id="{D82538C2-F109-A4F1-F737-17FE2A2CE9F8}"/>
              </a:ext>
            </a:extLst>
          </p:cNvPr>
          <p:cNvSpPr/>
          <p:nvPr/>
        </p:nvSpPr>
        <p:spPr>
          <a:xfrm>
            <a:off x="5929162" y="1563522"/>
            <a:ext cx="4431200" cy="58615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Администрация</a:t>
            </a:r>
          </a:p>
        </p:txBody>
      </p:sp>
      <p:sp>
        <p:nvSpPr>
          <p:cNvPr id="21" name="Прямоугольник: скругленные углы 2">
            <a:extLst>
              <a:ext uri="{FF2B5EF4-FFF2-40B4-BE49-F238E27FC236}">
                <a16:creationId xmlns:a16="http://schemas.microsoft.com/office/drawing/2014/main" id="{85EA9B58-5340-D2F1-31CD-27FCB177DF0F}"/>
              </a:ext>
            </a:extLst>
          </p:cNvPr>
          <p:cNvSpPr/>
          <p:nvPr/>
        </p:nvSpPr>
        <p:spPr>
          <a:xfrm>
            <a:off x="5929162" y="2280611"/>
            <a:ext cx="4431200" cy="60381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Руководители хирургических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отделений, заведующий Аптекой ИБ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Стрелка: вверх-вниз 18">
            <a:extLst>
              <a:ext uri="{FF2B5EF4-FFF2-40B4-BE49-F238E27FC236}">
                <a16:creationId xmlns:a16="http://schemas.microsoft.com/office/drawing/2014/main" id="{5E3AF50B-F75A-5652-2F06-24B6A05AD90F}"/>
              </a:ext>
            </a:extLst>
          </p:cNvPr>
          <p:cNvSpPr/>
          <p:nvPr/>
        </p:nvSpPr>
        <p:spPr>
          <a:xfrm rot="4422133">
            <a:off x="5323500" y="1467026"/>
            <a:ext cx="174373" cy="86738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верх-вниз 18">
            <a:extLst>
              <a:ext uri="{FF2B5EF4-FFF2-40B4-BE49-F238E27FC236}">
                <a16:creationId xmlns:a16="http://schemas.microsoft.com/office/drawing/2014/main" id="{5E3AF50B-F75A-5652-2F06-24B6A05AD90F}"/>
              </a:ext>
            </a:extLst>
          </p:cNvPr>
          <p:cNvSpPr/>
          <p:nvPr/>
        </p:nvSpPr>
        <p:spPr>
          <a:xfrm rot="5840940">
            <a:off x="5307518" y="1948984"/>
            <a:ext cx="176488" cy="831943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3">
            <a:extLst>
              <a:ext uri="{FF2B5EF4-FFF2-40B4-BE49-F238E27FC236}">
                <a16:creationId xmlns:a16="http://schemas.microsoft.com/office/drawing/2014/main" id="{FCDA258A-43B6-E724-D984-E99D93929C29}"/>
              </a:ext>
            </a:extLst>
          </p:cNvPr>
          <p:cNvSpPr/>
          <p:nvPr/>
        </p:nvSpPr>
        <p:spPr>
          <a:xfrm>
            <a:off x="5929163" y="3146788"/>
            <a:ext cx="4431199" cy="64292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Хирурги</a:t>
            </a:r>
          </a:p>
        </p:txBody>
      </p:sp>
      <p:sp>
        <p:nvSpPr>
          <p:cNvPr id="26" name="Стрелка: вверх-вниз 18">
            <a:extLst>
              <a:ext uri="{FF2B5EF4-FFF2-40B4-BE49-F238E27FC236}">
                <a16:creationId xmlns:a16="http://schemas.microsoft.com/office/drawing/2014/main" id="{5E3AF50B-F75A-5652-2F06-24B6A05AD90F}"/>
              </a:ext>
            </a:extLst>
          </p:cNvPr>
          <p:cNvSpPr/>
          <p:nvPr/>
        </p:nvSpPr>
        <p:spPr>
          <a:xfrm rot="4422133">
            <a:off x="5291687" y="2458600"/>
            <a:ext cx="174373" cy="86738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верх-вниз 18">
            <a:extLst>
              <a:ext uri="{FF2B5EF4-FFF2-40B4-BE49-F238E27FC236}">
                <a16:creationId xmlns:a16="http://schemas.microsoft.com/office/drawing/2014/main" id="{5E3AF50B-F75A-5652-2F06-24B6A05AD90F}"/>
              </a:ext>
            </a:extLst>
          </p:cNvPr>
          <p:cNvSpPr/>
          <p:nvPr/>
        </p:nvSpPr>
        <p:spPr>
          <a:xfrm rot="5840940">
            <a:off x="5290628" y="2913064"/>
            <a:ext cx="176488" cy="831943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585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44995" y="943897"/>
            <a:ext cx="46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Администрирование</a:t>
            </a:r>
          </a:p>
        </p:txBody>
      </p:sp>
      <p:sp>
        <p:nvSpPr>
          <p:cNvPr id="8" name="Прямоугольник: скругленные углы 10">
            <a:extLst>
              <a:ext uri="{FF2B5EF4-FFF2-40B4-BE49-F238E27FC236}">
                <a16:creationId xmlns:a16="http://schemas.microsoft.com/office/drawing/2014/main" id="{0EE221FD-791A-EB46-9C78-6AAA90624F5E}"/>
              </a:ext>
            </a:extLst>
          </p:cNvPr>
          <p:cNvSpPr/>
          <p:nvPr/>
        </p:nvSpPr>
        <p:spPr>
          <a:xfrm>
            <a:off x="575734" y="1725858"/>
            <a:ext cx="4273061" cy="646724"/>
          </a:xfrm>
          <a:prstGeom prst="roundRect">
            <a:avLst>
              <a:gd name="adj" fmla="val 18947"/>
            </a:avLst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Заведующий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оперблоком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575734" y="2884423"/>
            <a:ext cx="4273060" cy="64292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Старшая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операционная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медсестра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55297" y="2449291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85932" y="2433505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575734" y="4039189"/>
            <a:ext cx="4273061" cy="56861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таршая медсестра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ЦСО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5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59270" y="3631488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78087" y="3588271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: скругленные углы 13">
            <a:extLst>
              <a:ext uri="{FF2B5EF4-FFF2-40B4-BE49-F238E27FC236}">
                <a16:creationId xmlns:a16="http://schemas.microsoft.com/office/drawing/2014/main" id="{0F678AD1-4E71-52D6-5E3E-50AFE73507A5}"/>
              </a:ext>
            </a:extLst>
          </p:cNvPr>
          <p:cNvSpPr/>
          <p:nvPr/>
        </p:nvSpPr>
        <p:spPr>
          <a:xfrm>
            <a:off x="567887" y="5119645"/>
            <a:ext cx="4273061" cy="1793631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ОПЕРБЛОК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19 операционных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медсестёр</a:t>
            </a:r>
            <a:endParaRPr lang="en-US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8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стерилизационных медсестер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3 эндоскопические медсестры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7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санитарок</a:t>
            </a:r>
          </a:p>
        </p:txBody>
      </p:sp>
      <p:sp>
        <p:nvSpPr>
          <p:cNvPr id="18" name="Стрелка: вниз 16">
            <a:extLst>
              <a:ext uri="{FF2B5EF4-FFF2-40B4-BE49-F238E27FC236}">
                <a16:creationId xmlns:a16="http://schemas.microsoft.com/office/drawing/2014/main" id="{BC8E0AB0-8AEF-03C5-ECA5-6740ACBB86AD}"/>
              </a:ext>
            </a:extLst>
          </p:cNvPr>
          <p:cNvSpPr/>
          <p:nvPr/>
        </p:nvSpPr>
        <p:spPr>
          <a:xfrm>
            <a:off x="2140147" y="4664625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вниз 17">
            <a:extLst>
              <a:ext uri="{FF2B5EF4-FFF2-40B4-BE49-F238E27FC236}">
                <a16:creationId xmlns:a16="http://schemas.microsoft.com/office/drawing/2014/main" id="{FD9AF8A6-5A44-B856-AB0A-D0933E3E6876}"/>
              </a:ext>
            </a:extLst>
          </p:cNvPr>
          <p:cNvSpPr/>
          <p:nvPr/>
        </p:nvSpPr>
        <p:spPr>
          <a:xfrm rot="10800000">
            <a:off x="2585931" y="4660667"/>
            <a:ext cx="252663" cy="374209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: скругленные углы 1">
            <a:extLst>
              <a:ext uri="{FF2B5EF4-FFF2-40B4-BE49-F238E27FC236}">
                <a16:creationId xmlns:a16="http://schemas.microsoft.com/office/drawing/2014/main" id="{D82538C2-F109-A4F1-F737-17FE2A2CE9F8}"/>
              </a:ext>
            </a:extLst>
          </p:cNvPr>
          <p:cNvSpPr/>
          <p:nvPr/>
        </p:nvSpPr>
        <p:spPr>
          <a:xfrm>
            <a:off x="5929162" y="1563522"/>
            <a:ext cx="4431200" cy="58615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Администрация</a:t>
            </a:r>
          </a:p>
        </p:txBody>
      </p:sp>
      <p:sp>
        <p:nvSpPr>
          <p:cNvPr id="21" name="Прямоугольник: скругленные углы 2">
            <a:extLst>
              <a:ext uri="{FF2B5EF4-FFF2-40B4-BE49-F238E27FC236}">
                <a16:creationId xmlns:a16="http://schemas.microsoft.com/office/drawing/2014/main" id="{85EA9B58-5340-D2F1-31CD-27FCB177DF0F}"/>
              </a:ext>
            </a:extLst>
          </p:cNvPr>
          <p:cNvSpPr/>
          <p:nvPr/>
        </p:nvSpPr>
        <p:spPr>
          <a:xfrm>
            <a:off x="5929162" y="2280611"/>
            <a:ext cx="4431200" cy="60381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Руководители хирургических 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отделений, заведующий Аптекой ИБ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2" name="Стрелка: вверх-вниз 18">
            <a:extLst>
              <a:ext uri="{FF2B5EF4-FFF2-40B4-BE49-F238E27FC236}">
                <a16:creationId xmlns:a16="http://schemas.microsoft.com/office/drawing/2014/main" id="{5E3AF50B-F75A-5652-2F06-24B6A05AD90F}"/>
              </a:ext>
            </a:extLst>
          </p:cNvPr>
          <p:cNvSpPr/>
          <p:nvPr/>
        </p:nvSpPr>
        <p:spPr>
          <a:xfrm rot="4422133">
            <a:off x="5323500" y="1467026"/>
            <a:ext cx="174373" cy="86738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: вверх-вниз 18">
            <a:extLst>
              <a:ext uri="{FF2B5EF4-FFF2-40B4-BE49-F238E27FC236}">
                <a16:creationId xmlns:a16="http://schemas.microsoft.com/office/drawing/2014/main" id="{5E3AF50B-F75A-5652-2F06-24B6A05AD90F}"/>
              </a:ext>
            </a:extLst>
          </p:cNvPr>
          <p:cNvSpPr/>
          <p:nvPr/>
        </p:nvSpPr>
        <p:spPr>
          <a:xfrm rot="5840940">
            <a:off x="5307518" y="1948984"/>
            <a:ext cx="176488" cy="831943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: скругленные углы 3">
            <a:extLst>
              <a:ext uri="{FF2B5EF4-FFF2-40B4-BE49-F238E27FC236}">
                <a16:creationId xmlns:a16="http://schemas.microsoft.com/office/drawing/2014/main" id="{FCDA258A-43B6-E724-D984-E99D93929C29}"/>
              </a:ext>
            </a:extLst>
          </p:cNvPr>
          <p:cNvSpPr/>
          <p:nvPr/>
        </p:nvSpPr>
        <p:spPr>
          <a:xfrm>
            <a:off x="5929163" y="3146788"/>
            <a:ext cx="4431199" cy="64292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Хирурги</a:t>
            </a:r>
          </a:p>
        </p:txBody>
      </p:sp>
      <p:sp>
        <p:nvSpPr>
          <p:cNvPr id="26" name="Стрелка: вверх-вниз 18">
            <a:extLst>
              <a:ext uri="{FF2B5EF4-FFF2-40B4-BE49-F238E27FC236}">
                <a16:creationId xmlns:a16="http://schemas.microsoft.com/office/drawing/2014/main" id="{5E3AF50B-F75A-5652-2F06-24B6A05AD90F}"/>
              </a:ext>
            </a:extLst>
          </p:cNvPr>
          <p:cNvSpPr/>
          <p:nvPr/>
        </p:nvSpPr>
        <p:spPr>
          <a:xfrm rot="4422133">
            <a:off x="5291687" y="2458600"/>
            <a:ext cx="174373" cy="86738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верх-вниз 18">
            <a:extLst>
              <a:ext uri="{FF2B5EF4-FFF2-40B4-BE49-F238E27FC236}">
                <a16:creationId xmlns:a16="http://schemas.microsoft.com/office/drawing/2014/main" id="{5E3AF50B-F75A-5652-2F06-24B6A05AD90F}"/>
              </a:ext>
            </a:extLst>
          </p:cNvPr>
          <p:cNvSpPr/>
          <p:nvPr/>
        </p:nvSpPr>
        <p:spPr>
          <a:xfrm rot="5840940">
            <a:off x="5290628" y="2913064"/>
            <a:ext cx="176488" cy="831943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4">
            <a:extLst>
              <a:ext uri="{FF2B5EF4-FFF2-40B4-BE49-F238E27FC236}">
                <a16:creationId xmlns:a16="http://schemas.microsoft.com/office/drawing/2014/main" id="{6C80C84A-348E-401E-539A-C99CDA7EEA2E}"/>
              </a:ext>
            </a:extLst>
          </p:cNvPr>
          <p:cNvSpPr/>
          <p:nvPr/>
        </p:nvSpPr>
        <p:spPr>
          <a:xfrm>
            <a:off x="5929162" y="4663465"/>
            <a:ext cx="4431198" cy="2254525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ОПЕРАЦИОННЫЕ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Хирургическая бригада</a:t>
            </a:r>
          </a:p>
          <a:p>
            <a:endParaRPr lang="ru-RU" dirty="0">
              <a:solidFill>
                <a:schemeClr val="tx2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Анестезиологическая бригада</a:t>
            </a:r>
          </a:p>
        </p:txBody>
      </p:sp>
      <p:sp>
        <p:nvSpPr>
          <p:cNvPr id="30" name="Стрелка: вверх-вниз 18">
            <a:extLst>
              <a:ext uri="{FF2B5EF4-FFF2-40B4-BE49-F238E27FC236}">
                <a16:creationId xmlns:a16="http://schemas.microsoft.com/office/drawing/2014/main" id="{5E3AF50B-F75A-5652-2F06-24B6A05AD90F}"/>
              </a:ext>
            </a:extLst>
          </p:cNvPr>
          <p:cNvSpPr/>
          <p:nvPr/>
        </p:nvSpPr>
        <p:spPr>
          <a:xfrm rot="6798473">
            <a:off x="5281098" y="4069264"/>
            <a:ext cx="185499" cy="869761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: вверх-вниз 18">
            <a:extLst>
              <a:ext uri="{FF2B5EF4-FFF2-40B4-BE49-F238E27FC236}">
                <a16:creationId xmlns:a16="http://schemas.microsoft.com/office/drawing/2014/main" id="{5E3AF50B-F75A-5652-2F06-24B6A05AD90F}"/>
              </a:ext>
            </a:extLst>
          </p:cNvPr>
          <p:cNvSpPr/>
          <p:nvPr/>
        </p:nvSpPr>
        <p:spPr>
          <a:xfrm rot="5400000">
            <a:off x="5290892" y="5502228"/>
            <a:ext cx="175958" cy="84768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4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252025" y="1295933"/>
            <a:ext cx="8159262" cy="1447268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Merriweather" panose="00000800000000000000" pitchFamily="2" charset="-52"/>
              </a:rPr>
              <a:t>Штатный состав операционного блока</a:t>
            </a:r>
            <a:r>
              <a:rPr lang="ru-RU" sz="5400" b="1" dirty="0">
                <a:latin typeface="Merriweather" panose="00000800000000000000" pitchFamily="2" charset="-52"/>
              </a:rPr>
              <a:t/>
            </a:r>
            <a:br>
              <a:rPr lang="ru-RU" sz="5400" b="1" dirty="0">
                <a:latin typeface="Merriweather" panose="00000800000000000000" pitchFamily="2" charset="-52"/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03296" y="2447777"/>
            <a:ext cx="7482047" cy="3770565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400" b="1" dirty="0">
                <a:solidFill>
                  <a:schemeClr val="tx1"/>
                </a:solidFill>
              </a:rPr>
              <a:t>19 операционных сестёр</a:t>
            </a:r>
            <a:endParaRPr lang="ru-RU" sz="2400" dirty="0">
              <a:solidFill>
                <a:schemeClr val="tx1"/>
              </a:solidFill>
            </a:endParaRPr>
          </a:p>
          <a:p>
            <a:pPr algn="l"/>
            <a:r>
              <a:rPr lang="ru-RU" sz="2400" b="1" dirty="0">
                <a:solidFill>
                  <a:schemeClr val="tx1"/>
                </a:solidFill>
              </a:rPr>
              <a:t>7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>
                <a:solidFill>
                  <a:schemeClr val="tx1"/>
                </a:solidFill>
              </a:rPr>
              <a:t>санитарок</a:t>
            </a:r>
          </a:p>
          <a:p>
            <a:pPr algn="l"/>
            <a:endParaRPr lang="ru-RU" sz="3100" dirty="0">
              <a:solidFill>
                <a:schemeClr val="tx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Дневная смена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Дежурный состав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Взаимозаменяемость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Наличие резерва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chemeClr val="tx1"/>
                </a:solidFill>
              </a:rPr>
              <a:t>Разделение на стерильную операционную сестру и сестру координатора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60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7" name="Прямоугольник: скругленные углы 4">
            <a:extLst>
              <a:ext uri="{FF2B5EF4-FFF2-40B4-BE49-F238E27FC236}">
                <a16:creationId xmlns:a16="http://schemas.microsoft.com/office/drawing/2014/main" id="{9D339E40-699D-1AE2-9809-4095D54BB9D4}"/>
              </a:ext>
            </a:extLst>
          </p:cNvPr>
          <p:cNvSpPr/>
          <p:nvPr/>
        </p:nvSpPr>
        <p:spPr>
          <a:xfrm>
            <a:off x="211016" y="2039814"/>
            <a:ext cx="4614202" cy="462416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</a:rPr>
              <a:t>Стерильная операционная сестра:</a:t>
            </a:r>
          </a:p>
          <a:p>
            <a:pPr lvl="0"/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подготавливает операционную и участников к проведению операции</a:t>
            </a:r>
          </a:p>
          <a:p>
            <a:pPr lvl="0"/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  <a:p>
            <a:pPr lvl="0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непосредственно взаимодействует с членами операционной бригады и участвует в процессе операции, обеспечивая при этом хирургическую безопасность пациента</a:t>
            </a:r>
          </a:p>
        </p:txBody>
      </p:sp>
      <p:sp>
        <p:nvSpPr>
          <p:cNvPr id="8" name="Прямоугольник: скругленные углы 5">
            <a:extLst>
              <a:ext uri="{FF2B5EF4-FFF2-40B4-BE49-F238E27FC236}">
                <a16:creationId xmlns:a16="http://schemas.microsoft.com/office/drawing/2014/main" id="{93899B46-639A-962D-8EA3-A4F85FEEAA27}"/>
              </a:ext>
            </a:extLst>
          </p:cNvPr>
          <p:cNvSpPr/>
          <p:nvPr/>
        </p:nvSpPr>
        <p:spPr>
          <a:xfrm>
            <a:off x="5795889" y="2039814"/>
            <a:ext cx="4670474" cy="462416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u="sng" dirty="0">
                <a:solidFill>
                  <a:schemeClr val="tx2">
                    <a:lumMod val="50000"/>
                  </a:schemeClr>
                </a:solidFill>
              </a:rPr>
              <a:t>Операционная сестра-координатор:</a:t>
            </a:r>
          </a:p>
          <a:p>
            <a:endParaRPr lang="ru-RU" sz="2000" b="1" u="sng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sz="2000" b="1" u="sng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подготавливает операционную и участников	к проведению операции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отвечает за документальный контроль хирургической безопасности пациента</a:t>
            </a:r>
          </a:p>
          <a:p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- решает, возникающие во время         операции непредвиденные ситуации, которые не может решить «стерильный» участник бригады</a:t>
            </a:r>
          </a:p>
        </p:txBody>
      </p:sp>
      <p:sp>
        <p:nvSpPr>
          <p:cNvPr id="9" name="Стрелка: вверх-вниз 10">
            <a:extLst>
              <a:ext uri="{FF2B5EF4-FFF2-40B4-BE49-F238E27FC236}">
                <a16:creationId xmlns:a16="http://schemas.microsoft.com/office/drawing/2014/main" id="{CCF14830-4AD8-67D1-0998-1D1E8E8F73D4}"/>
              </a:ext>
            </a:extLst>
          </p:cNvPr>
          <p:cNvSpPr/>
          <p:nvPr/>
        </p:nvSpPr>
        <p:spPr>
          <a:xfrm rot="5400000">
            <a:off x="5189217" y="2804216"/>
            <a:ext cx="300789" cy="91255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верх-вниз 10">
            <a:extLst>
              <a:ext uri="{FF2B5EF4-FFF2-40B4-BE49-F238E27FC236}">
                <a16:creationId xmlns:a16="http://schemas.microsoft.com/office/drawing/2014/main" id="{CCF14830-4AD8-67D1-0998-1D1E8E8F73D4}"/>
              </a:ext>
            </a:extLst>
          </p:cNvPr>
          <p:cNvSpPr/>
          <p:nvPr/>
        </p:nvSpPr>
        <p:spPr>
          <a:xfrm rot="5400000">
            <a:off x="5160159" y="4774640"/>
            <a:ext cx="300789" cy="912555"/>
          </a:xfrm>
          <a:prstGeom prst="up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786597" y="914401"/>
            <a:ext cx="3951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Операционная сестра</a:t>
            </a:r>
          </a:p>
        </p:txBody>
      </p:sp>
    </p:spTree>
    <p:extLst>
      <p:ext uri="{BB962C8B-B14F-4D97-AF65-F5344CB8AC3E}">
        <p14:creationId xmlns:p14="http://schemas.microsoft.com/office/powerpoint/2010/main" val="295468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657" y="8671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1F5BE3D-45BA-FA22-E9F0-242D084F7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95314"/>
              </p:ext>
            </p:extLst>
          </p:nvPr>
        </p:nvGraphicFramePr>
        <p:xfrm>
          <a:off x="0" y="1019908"/>
          <a:ext cx="7357403" cy="561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6822831" y="2257931"/>
            <a:ext cx="358726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Merriweather" panose="00000800000000000000" pitchFamily="2" charset="-52"/>
              </a:rPr>
              <a:t>Узкоспециализированные участники</a:t>
            </a:r>
          </a:p>
          <a:p>
            <a:endParaRPr lang="ru-RU" sz="2000" dirty="0">
              <a:latin typeface="Merriweather" panose="000008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Merriweather" panose="00000800000000000000" pitchFamily="2" charset="-52"/>
              </a:rPr>
              <a:t>Различные приоритеты</a:t>
            </a:r>
          </a:p>
          <a:p>
            <a:endParaRPr lang="ru-RU" sz="2000" dirty="0">
              <a:latin typeface="Merriweather" panose="000008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Merriweather" panose="00000800000000000000" pitchFamily="2" charset="-52"/>
              </a:rPr>
              <a:t>Различные задачи</a:t>
            </a:r>
          </a:p>
          <a:p>
            <a:endParaRPr lang="ru-RU" sz="2000" dirty="0">
              <a:latin typeface="Merriweather" panose="00000800000000000000" pitchFamily="2" charset="-5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>
                <a:latin typeface="Merriweather" panose="00000800000000000000" pitchFamily="2" charset="-52"/>
              </a:rPr>
              <a:t>Различные проблемы</a:t>
            </a:r>
          </a:p>
        </p:txBody>
      </p:sp>
      <p:sp>
        <p:nvSpPr>
          <p:cNvPr id="9" name="Стрелка: влево-вправо 19">
            <a:extLst>
              <a:ext uri="{FF2B5EF4-FFF2-40B4-BE49-F238E27FC236}">
                <a16:creationId xmlns:a16="http://schemas.microsoft.com/office/drawing/2014/main" id="{2E98FBA2-2347-53E3-851D-A7162F5108C1}"/>
              </a:ext>
            </a:extLst>
          </p:cNvPr>
          <p:cNvSpPr/>
          <p:nvPr/>
        </p:nvSpPr>
        <p:spPr>
          <a:xfrm rot="1968572">
            <a:off x="4390713" y="2428596"/>
            <a:ext cx="702644" cy="24697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лево-вправо 19">
            <a:extLst>
              <a:ext uri="{FF2B5EF4-FFF2-40B4-BE49-F238E27FC236}">
                <a16:creationId xmlns:a16="http://schemas.microsoft.com/office/drawing/2014/main" id="{2E98FBA2-2347-53E3-851D-A7162F5108C1}"/>
              </a:ext>
            </a:extLst>
          </p:cNvPr>
          <p:cNvSpPr/>
          <p:nvPr/>
        </p:nvSpPr>
        <p:spPr>
          <a:xfrm rot="1968572">
            <a:off x="2151606" y="4789623"/>
            <a:ext cx="702644" cy="24697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лево-вправо 18">
            <a:extLst>
              <a:ext uri="{FF2B5EF4-FFF2-40B4-BE49-F238E27FC236}">
                <a16:creationId xmlns:a16="http://schemas.microsoft.com/office/drawing/2014/main" id="{1F0D6BEC-1B24-42B4-406A-F003CFE806A0}"/>
              </a:ext>
            </a:extLst>
          </p:cNvPr>
          <p:cNvSpPr/>
          <p:nvPr/>
        </p:nvSpPr>
        <p:spPr>
          <a:xfrm rot="19360153">
            <a:off x="2151605" y="2535251"/>
            <a:ext cx="702644" cy="2117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лево-вправо 18">
            <a:extLst>
              <a:ext uri="{FF2B5EF4-FFF2-40B4-BE49-F238E27FC236}">
                <a16:creationId xmlns:a16="http://schemas.microsoft.com/office/drawing/2014/main" id="{1F0D6BEC-1B24-42B4-406A-F003CFE806A0}"/>
              </a:ext>
            </a:extLst>
          </p:cNvPr>
          <p:cNvSpPr/>
          <p:nvPr/>
        </p:nvSpPr>
        <p:spPr>
          <a:xfrm rot="19360153">
            <a:off x="4422360" y="4874277"/>
            <a:ext cx="702644" cy="2117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лево-вправо 24">
            <a:extLst>
              <a:ext uri="{FF2B5EF4-FFF2-40B4-BE49-F238E27FC236}">
                <a16:creationId xmlns:a16="http://schemas.microsoft.com/office/drawing/2014/main" id="{DE53DC6A-EE91-D582-5CF4-A262F59F86FC}"/>
              </a:ext>
            </a:extLst>
          </p:cNvPr>
          <p:cNvSpPr/>
          <p:nvPr/>
        </p:nvSpPr>
        <p:spPr>
          <a:xfrm>
            <a:off x="2318900" y="3810688"/>
            <a:ext cx="368054" cy="1694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лево-вправо 24">
            <a:extLst>
              <a:ext uri="{FF2B5EF4-FFF2-40B4-BE49-F238E27FC236}">
                <a16:creationId xmlns:a16="http://schemas.microsoft.com/office/drawing/2014/main" id="{DE53DC6A-EE91-D582-5CF4-A262F59F86FC}"/>
              </a:ext>
            </a:extLst>
          </p:cNvPr>
          <p:cNvSpPr/>
          <p:nvPr/>
        </p:nvSpPr>
        <p:spPr>
          <a:xfrm>
            <a:off x="4687727" y="3793643"/>
            <a:ext cx="368054" cy="1694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лево-вправо 23">
            <a:extLst>
              <a:ext uri="{FF2B5EF4-FFF2-40B4-BE49-F238E27FC236}">
                <a16:creationId xmlns:a16="http://schemas.microsoft.com/office/drawing/2014/main" id="{3AC5005F-F6EB-F725-19D2-A63ACAE30B2F}"/>
              </a:ext>
            </a:extLst>
          </p:cNvPr>
          <p:cNvSpPr/>
          <p:nvPr/>
        </p:nvSpPr>
        <p:spPr>
          <a:xfrm rot="16200000">
            <a:off x="3521763" y="2534099"/>
            <a:ext cx="368054" cy="1694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лево-вправо 23">
            <a:extLst>
              <a:ext uri="{FF2B5EF4-FFF2-40B4-BE49-F238E27FC236}">
                <a16:creationId xmlns:a16="http://schemas.microsoft.com/office/drawing/2014/main" id="{3AC5005F-F6EB-F725-19D2-A63ACAE30B2F}"/>
              </a:ext>
            </a:extLst>
          </p:cNvPr>
          <p:cNvSpPr/>
          <p:nvPr/>
        </p:nvSpPr>
        <p:spPr>
          <a:xfrm rot="16200000">
            <a:off x="3521763" y="4938508"/>
            <a:ext cx="368054" cy="1694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81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657" y="8671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1F5BE3D-45BA-FA22-E9F0-242D084F7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95314"/>
              </p:ext>
            </p:extLst>
          </p:nvPr>
        </p:nvGraphicFramePr>
        <p:xfrm>
          <a:off x="0" y="1019908"/>
          <a:ext cx="7357403" cy="561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Стрелка: влево-вправо 19">
            <a:extLst>
              <a:ext uri="{FF2B5EF4-FFF2-40B4-BE49-F238E27FC236}">
                <a16:creationId xmlns:a16="http://schemas.microsoft.com/office/drawing/2014/main" id="{2E98FBA2-2347-53E3-851D-A7162F5108C1}"/>
              </a:ext>
            </a:extLst>
          </p:cNvPr>
          <p:cNvSpPr/>
          <p:nvPr/>
        </p:nvSpPr>
        <p:spPr>
          <a:xfrm rot="1968572">
            <a:off x="4390713" y="2428596"/>
            <a:ext cx="702644" cy="24697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лево-вправо 19">
            <a:extLst>
              <a:ext uri="{FF2B5EF4-FFF2-40B4-BE49-F238E27FC236}">
                <a16:creationId xmlns:a16="http://schemas.microsoft.com/office/drawing/2014/main" id="{2E98FBA2-2347-53E3-851D-A7162F5108C1}"/>
              </a:ext>
            </a:extLst>
          </p:cNvPr>
          <p:cNvSpPr/>
          <p:nvPr/>
        </p:nvSpPr>
        <p:spPr>
          <a:xfrm rot="1968572">
            <a:off x="2151606" y="4789623"/>
            <a:ext cx="702644" cy="24697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лево-вправо 18">
            <a:extLst>
              <a:ext uri="{FF2B5EF4-FFF2-40B4-BE49-F238E27FC236}">
                <a16:creationId xmlns:a16="http://schemas.microsoft.com/office/drawing/2014/main" id="{1F0D6BEC-1B24-42B4-406A-F003CFE806A0}"/>
              </a:ext>
            </a:extLst>
          </p:cNvPr>
          <p:cNvSpPr/>
          <p:nvPr/>
        </p:nvSpPr>
        <p:spPr>
          <a:xfrm rot="19360153">
            <a:off x="2151605" y="2535251"/>
            <a:ext cx="702644" cy="2117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лево-вправо 18">
            <a:extLst>
              <a:ext uri="{FF2B5EF4-FFF2-40B4-BE49-F238E27FC236}">
                <a16:creationId xmlns:a16="http://schemas.microsoft.com/office/drawing/2014/main" id="{1F0D6BEC-1B24-42B4-406A-F003CFE806A0}"/>
              </a:ext>
            </a:extLst>
          </p:cNvPr>
          <p:cNvSpPr/>
          <p:nvPr/>
        </p:nvSpPr>
        <p:spPr>
          <a:xfrm rot="19360153">
            <a:off x="4422360" y="4874277"/>
            <a:ext cx="702644" cy="2117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лево-вправо 24">
            <a:extLst>
              <a:ext uri="{FF2B5EF4-FFF2-40B4-BE49-F238E27FC236}">
                <a16:creationId xmlns:a16="http://schemas.microsoft.com/office/drawing/2014/main" id="{DE53DC6A-EE91-D582-5CF4-A262F59F86FC}"/>
              </a:ext>
            </a:extLst>
          </p:cNvPr>
          <p:cNvSpPr/>
          <p:nvPr/>
        </p:nvSpPr>
        <p:spPr>
          <a:xfrm>
            <a:off x="2318900" y="3810688"/>
            <a:ext cx="368054" cy="1694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лево-вправо 24">
            <a:extLst>
              <a:ext uri="{FF2B5EF4-FFF2-40B4-BE49-F238E27FC236}">
                <a16:creationId xmlns:a16="http://schemas.microsoft.com/office/drawing/2014/main" id="{DE53DC6A-EE91-D582-5CF4-A262F59F86FC}"/>
              </a:ext>
            </a:extLst>
          </p:cNvPr>
          <p:cNvSpPr/>
          <p:nvPr/>
        </p:nvSpPr>
        <p:spPr>
          <a:xfrm>
            <a:off x="4687727" y="3793643"/>
            <a:ext cx="368054" cy="1694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лево-вправо 23">
            <a:extLst>
              <a:ext uri="{FF2B5EF4-FFF2-40B4-BE49-F238E27FC236}">
                <a16:creationId xmlns:a16="http://schemas.microsoft.com/office/drawing/2014/main" id="{3AC5005F-F6EB-F725-19D2-A63ACAE30B2F}"/>
              </a:ext>
            </a:extLst>
          </p:cNvPr>
          <p:cNvSpPr/>
          <p:nvPr/>
        </p:nvSpPr>
        <p:spPr>
          <a:xfrm rot="16200000">
            <a:off x="3521763" y="2534099"/>
            <a:ext cx="368054" cy="1694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лево-вправо 23">
            <a:extLst>
              <a:ext uri="{FF2B5EF4-FFF2-40B4-BE49-F238E27FC236}">
                <a16:creationId xmlns:a16="http://schemas.microsoft.com/office/drawing/2014/main" id="{3AC5005F-F6EB-F725-19D2-A63ACAE30B2F}"/>
              </a:ext>
            </a:extLst>
          </p:cNvPr>
          <p:cNvSpPr/>
          <p:nvPr/>
        </p:nvSpPr>
        <p:spPr>
          <a:xfrm rot="16200000">
            <a:off x="3521763" y="4938508"/>
            <a:ext cx="368054" cy="1694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умножения 7">
            <a:extLst>
              <a:ext uri="{FF2B5EF4-FFF2-40B4-BE49-F238E27FC236}">
                <a16:creationId xmlns:a16="http://schemas.microsoft.com/office/drawing/2014/main" id="{C7CBB509-23B5-865E-4475-12182BB28A70}"/>
              </a:ext>
            </a:extLst>
          </p:cNvPr>
          <p:cNvSpPr/>
          <p:nvPr/>
        </p:nvSpPr>
        <p:spPr>
          <a:xfrm rot="2641593">
            <a:off x="4386512" y="2138003"/>
            <a:ext cx="799424" cy="904412"/>
          </a:xfrm>
          <a:prstGeom prst="mathMultiply">
            <a:avLst>
              <a:gd name="adj1" fmla="val 786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6554" y="3550593"/>
            <a:ext cx="332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Merriweather" panose="00000800000000000000" pitchFamily="2" charset="-52"/>
              </a:rPr>
              <a:t>СБОЙ СВЯЗИ </a:t>
            </a:r>
          </a:p>
        </p:txBody>
      </p:sp>
    </p:spTree>
    <p:extLst>
      <p:ext uri="{BB962C8B-B14F-4D97-AF65-F5344CB8AC3E}">
        <p14:creationId xmlns:p14="http://schemas.microsoft.com/office/powerpoint/2010/main" val="401169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pic>
        <p:nvPicPr>
          <p:cNvPr id="9" name="Picture 4" descr="C:\Documents and Settings\work\Рабочий стол\для Тани\XXL (1).jpg">
            <a:extLst>
              <a:ext uri="{FF2B5EF4-FFF2-40B4-BE49-F238E27FC236}">
                <a16:creationId xmlns:a16="http://schemas.microsoft.com/office/drawing/2014/main" id="{FC02B966-C8AA-C50F-CEC5-6AC80AF7D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1427" y="1792562"/>
            <a:ext cx="9000040" cy="49933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569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657" y="8671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graphicFrame>
        <p:nvGraphicFramePr>
          <p:cNvPr id="7" name="Схема 6">
            <a:extLst>
              <a:ext uri="{FF2B5EF4-FFF2-40B4-BE49-F238E27FC236}">
                <a16:creationId xmlns:a16="http://schemas.microsoft.com/office/drawing/2014/main" id="{D1F5BE3D-45BA-FA22-E9F0-242D084F70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6495314"/>
              </p:ext>
            </p:extLst>
          </p:nvPr>
        </p:nvGraphicFramePr>
        <p:xfrm>
          <a:off x="0" y="1019908"/>
          <a:ext cx="7357403" cy="5617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9" name="Стрелка: влево-вправо 19">
            <a:extLst>
              <a:ext uri="{FF2B5EF4-FFF2-40B4-BE49-F238E27FC236}">
                <a16:creationId xmlns:a16="http://schemas.microsoft.com/office/drawing/2014/main" id="{2E98FBA2-2347-53E3-851D-A7162F5108C1}"/>
              </a:ext>
            </a:extLst>
          </p:cNvPr>
          <p:cNvSpPr/>
          <p:nvPr/>
        </p:nvSpPr>
        <p:spPr>
          <a:xfrm rot="1968572">
            <a:off x="4390713" y="2428596"/>
            <a:ext cx="702644" cy="24697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лево-вправо 19">
            <a:extLst>
              <a:ext uri="{FF2B5EF4-FFF2-40B4-BE49-F238E27FC236}">
                <a16:creationId xmlns:a16="http://schemas.microsoft.com/office/drawing/2014/main" id="{2E98FBA2-2347-53E3-851D-A7162F5108C1}"/>
              </a:ext>
            </a:extLst>
          </p:cNvPr>
          <p:cNvSpPr/>
          <p:nvPr/>
        </p:nvSpPr>
        <p:spPr>
          <a:xfrm rot="1968572">
            <a:off x="2151606" y="4789623"/>
            <a:ext cx="702644" cy="246970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лево-вправо 18">
            <a:extLst>
              <a:ext uri="{FF2B5EF4-FFF2-40B4-BE49-F238E27FC236}">
                <a16:creationId xmlns:a16="http://schemas.microsoft.com/office/drawing/2014/main" id="{1F0D6BEC-1B24-42B4-406A-F003CFE806A0}"/>
              </a:ext>
            </a:extLst>
          </p:cNvPr>
          <p:cNvSpPr/>
          <p:nvPr/>
        </p:nvSpPr>
        <p:spPr>
          <a:xfrm rot="19360153">
            <a:off x="2151605" y="2535251"/>
            <a:ext cx="702644" cy="2117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: влево-вправо 18">
            <a:extLst>
              <a:ext uri="{FF2B5EF4-FFF2-40B4-BE49-F238E27FC236}">
                <a16:creationId xmlns:a16="http://schemas.microsoft.com/office/drawing/2014/main" id="{1F0D6BEC-1B24-42B4-406A-F003CFE806A0}"/>
              </a:ext>
            </a:extLst>
          </p:cNvPr>
          <p:cNvSpPr/>
          <p:nvPr/>
        </p:nvSpPr>
        <p:spPr>
          <a:xfrm rot="19360153">
            <a:off x="4422360" y="4874277"/>
            <a:ext cx="702644" cy="211756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: влево-вправо 24">
            <a:extLst>
              <a:ext uri="{FF2B5EF4-FFF2-40B4-BE49-F238E27FC236}">
                <a16:creationId xmlns:a16="http://schemas.microsoft.com/office/drawing/2014/main" id="{DE53DC6A-EE91-D582-5CF4-A262F59F86FC}"/>
              </a:ext>
            </a:extLst>
          </p:cNvPr>
          <p:cNvSpPr/>
          <p:nvPr/>
        </p:nvSpPr>
        <p:spPr>
          <a:xfrm>
            <a:off x="2318900" y="3810688"/>
            <a:ext cx="368054" cy="1694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: влево-вправо 24">
            <a:extLst>
              <a:ext uri="{FF2B5EF4-FFF2-40B4-BE49-F238E27FC236}">
                <a16:creationId xmlns:a16="http://schemas.microsoft.com/office/drawing/2014/main" id="{DE53DC6A-EE91-D582-5CF4-A262F59F86FC}"/>
              </a:ext>
            </a:extLst>
          </p:cNvPr>
          <p:cNvSpPr/>
          <p:nvPr/>
        </p:nvSpPr>
        <p:spPr>
          <a:xfrm>
            <a:off x="4687727" y="3793643"/>
            <a:ext cx="368054" cy="1694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: влево-вправо 23">
            <a:extLst>
              <a:ext uri="{FF2B5EF4-FFF2-40B4-BE49-F238E27FC236}">
                <a16:creationId xmlns:a16="http://schemas.microsoft.com/office/drawing/2014/main" id="{3AC5005F-F6EB-F725-19D2-A63ACAE30B2F}"/>
              </a:ext>
            </a:extLst>
          </p:cNvPr>
          <p:cNvSpPr/>
          <p:nvPr/>
        </p:nvSpPr>
        <p:spPr>
          <a:xfrm rot="16200000">
            <a:off x="3521763" y="2534099"/>
            <a:ext cx="368054" cy="1694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: влево-вправо 23">
            <a:extLst>
              <a:ext uri="{FF2B5EF4-FFF2-40B4-BE49-F238E27FC236}">
                <a16:creationId xmlns:a16="http://schemas.microsoft.com/office/drawing/2014/main" id="{3AC5005F-F6EB-F725-19D2-A63ACAE30B2F}"/>
              </a:ext>
            </a:extLst>
          </p:cNvPr>
          <p:cNvSpPr/>
          <p:nvPr/>
        </p:nvSpPr>
        <p:spPr>
          <a:xfrm rot="16200000">
            <a:off x="3521763" y="4938508"/>
            <a:ext cx="368054" cy="169445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Знак умножения 7">
            <a:extLst>
              <a:ext uri="{FF2B5EF4-FFF2-40B4-BE49-F238E27FC236}">
                <a16:creationId xmlns:a16="http://schemas.microsoft.com/office/drawing/2014/main" id="{C7CBB509-23B5-865E-4475-12182BB28A70}"/>
              </a:ext>
            </a:extLst>
          </p:cNvPr>
          <p:cNvSpPr/>
          <p:nvPr/>
        </p:nvSpPr>
        <p:spPr>
          <a:xfrm rot="2641593">
            <a:off x="4386512" y="2138003"/>
            <a:ext cx="799424" cy="904412"/>
          </a:xfrm>
          <a:prstGeom prst="mathMultiply">
            <a:avLst>
              <a:gd name="adj1" fmla="val 786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056554" y="3550593"/>
            <a:ext cx="33254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b="1" dirty="0">
                <a:latin typeface="Merriweather" panose="00000800000000000000" pitchFamily="2" charset="-52"/>
              </a:rPr>
              <a:t>СБОЙ СВЯЗИ </a:t>
            </a:r>
          </a:p>
        </p:txBody>
      </p:sp>
      <p:sp>
        <p:nvSpPr>
          <p:cNvPr id="20" name="Знак умножения 7">
            <a:extLst>
              <a:ext uri="{FF2B5EF4-FFF2-40B4-BE49-F238E27FC236}">
                <a16:creationId xmlns:a16="http://schemas.microsoft.com/office/drawing/2014/main" id="{C7CBB509-23B5-865E-4475-12182BB28A70}"/>
              </a:ext>
            </a:extLst>
          </p:cNvPr>
          <p:cNvSpPr/>
          <p:nvPr/>
        </p:nvSpPr>
        <p:spPr>
          <a:xfrm rot="2641593">
            <a:off x="2103215" y="2221598"/>
            <a:ext cx="799424" cy="904412"/>
          </a:xfrm>
          <a:prstGeom prst="mathMultiply">
            <a:avLst>
              <a:gd name="adj1" fmla="val 786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1" name="Знак умножения 7">
            <a:extLst>
              <a:ext uri="{FF2B5EF4-FFF2-40B4-BE49-F238E27FC236}">
                <a16:creationId xmlns:a16="http://schemas.microsoft.com/office/drawing/2014/main" id="{C7CBB509-23B5-865E-4475-12182BB28A70}"/>
              </a:ext>
            </a:extLst>
          </p:cNvPr>
          <p:cNvSpPr/>
          <p:nvPr/>
        </p:nvSpPr>
        <p:spPr>
          <a:xfrm rot="2641593">
            <a:off x="4386538" y="4571024"/>
            <a:ext cx="799424" cy="904412"/>
          </a:xfrm>
          <a:prstGeom prst="mathMultiply">
            <a:avLst>
              <a:gd name="adj1" fmla="val 786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2" name="Знак умножения 7">
            <a:extLst>
              <a:ext uri="{FF2B5EF4-FFF2-40B4-BE49-F238E27FC236}">
                <a16:creationId xmlns:a16="http://schemas.microsoft.com/office/drawing/2014/main" id="{C7CBB509-23B5-865E-4475-12182BB28A70}"/>
              </a:ext>
            </a:extLst>
          </p:cNvPr>
          <p:cNvSpPr/>
          <p:nvPr/>
        </p:nvSpPr>
        <p:spPr>
          <a:xfrm rot="2641593">
            <a:off x="2117325" y="4482991"/>
            <a:ext cx="799424" cy="904412"/>
          </a:xfrm>
          <a:prstGeom prst="mathMultiply">
            <a:avLst>
              <a:gd name="adj1" fmla="val 7868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23" name="Знак умножения 15">
            <a:extLst>
              <a:ext uri="{FF2B5EF4-FFF2-40B4-BE49-F238E27FC236}">
                <a16:creationId xmlns:a16="http://schemas.microsoft.com/office/drawing/2014/main" id="{8AC82862-6534-6A45-42DE-B6B0DC6624AC}"/>
              </a:ext>
            </a:extLst>
          </p:cNvPr>
          <p:cNvSpPr/>
          <p:nvPr/>
        </p:nvSpPr>
        <p:spPr>
          <a:xfrm rot="5400000">
            <a:off x="4616429" y="3611995"/>
            <a:ext cx="510651" cy="508824"/>
          </a:xfrm>
          <a:prstGeom prst="mathMultiply">
            <a:avLst>
              <a:gd name="adj1" fmla="val 7868"/>
            </a:avLst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Знак умножения 15">
            <a:extLst>
              <a:ext uri="{FF2B5EF4-FFF2-40B4-BE49-F238E27FC236}">
                <a16:creationId xmlns:a16="http://schemas.microsoft.com/office/drawing/2014/main" id="{8AC82862-6534-6A45-42DE-B6B0DC6624AC}"/>
              </a:ext>
            </a:extLst>
          </p:cNvPr>
          <p:cNvSpPr/>
          <p:nvPr/>
        </p:nvSpPr>
        <p:spPr>
          <a:xfrm rot="5400000">
            <a:off x="2264403" y="3611995"/>
            <a:ext cx="510651" cy="508824"/>
          </a:xfrm>
          <a:prstGeom prst="mathMultiply">
            <a:avLst>
              <a:gd name="adj1" fmla="val 7868"/>
            </a:avLst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Знак умножения 15">
            <a:extLst>
              <a:ext uri="{FF2B5EF4-FFF2-40B4-BE49-F238E27FC236}">
                <a16:creationId xmlns:a16="http://schemas.microsoft.com/office/drawing/2014/main" id="{8AC82862-6534-6A45-42DE-B6B0DC6624AC}"/>
              </a:ext>
            </a:extLst>
          </p:cNvPr>
          <p:cNvSpPr/>
          <p:nvPr/>
        </p:nvSpPr>
        <p:spPr>
          <a:xfrm rot="5400000">
            <a:off x="3450464" y="2386717"/>
            <a:ext cx="510651" cy="508824"/>
          </a:xfrm>
          <a:prstGeom prst="mathMultiply">
            <a:avLst>
              <a:gd name="adj1" fmla="val 7868"/>
            </a:avLst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нак умножения 15">
            <a:extLst>
              <a:ext uri="{FF2B5EF4-FFF2-40B4-BE49-F238E27FC236}">
                <a16:creationId xmlns:a16="http://schemas.microsoft.com/office/drawing/2014/main" id="{8AC82862-6534-6A45-42DE-B6B0DC6624AC}"/>
              </a:ext>
            </a:extLst>
          </p:cNvPr>
          <p:cNvSpPr/>
          <p:nvPr/>
        </p:nvSpPr>
        <p:spPr>
          <a:xfrm rot="5400000">
            <a:off x="3439936" y="4725743"/>
            <a:ext cx="510651" cy="508824"/>
          </a:xfrm>
          <a:prstGeom prst="mathMultiply">
            <a:avLst>
              <a:gd name="adj1" fmla="val 7868"/>
            </a:avLst>
          </a:prstGeom>
          <a:solidFill>
            <a:srgbClr val="FF006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: вниз 5">
            <a:extLst>
              <a:ext uri="{FF2B5EF4-FFF2-40B4-BE49-F238E27FC236}">
                <a16:creationId xmlns:a16="http://schemas.microsoft.com/office/drawing/2014/main" id="{D89C79BB-0907-BC52-37BA-82E1673268F4}"/>
              </a:ext>
            </a:extLst>
          </p:cNvPr>
          <p:cNvSpPr/>
          <p:nvPr/>
        </p:nvSpPr>
        <p:spPr>
          <a:xfrm>
            <a:off x="8235938" y="4144214"/>
            <a:ext cx="212402" cy="55214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188591" y="4618958"/>
            <a:ext cx="25181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b="1" dirty="0" smtClean="0">
              <a:latin typeface="Merriweather" panose="00000800000000000000" pitchFamily="2" charset="-52"/>
            </a:endParaRPr>
          </a:p>
          <a:p>
            <a:pPr algn="ctr"/>
            <a:r>
              <a:rPr lang="ru-RU" sz="2400" b="1" dirty="0" smtClean="0">
                <a:latin typeface="Merriweather" panose="00000800000000000000" pitchFamily="2" charset="-52"/>
              </a:rPr>
              <a:t>70 </a:t>
            </a:r>
            <a:r>
              <a:rPr lang="ru-RU" sz="2400" b="1" dirty="0">
                <a:latin typeface="Merriweather" panose="00000800000000000000" pitchFamily="2" charset="-52"/>
              </a:rPr>
              <a:t>% медицинских ошибок</a:t>
            </a:r>
          </a:p>
        </p:txBody>
      </p:sp>
    </p:spTree>
    <p:extLst>
      <p:ext uri="{BB962C8B-B14F-4D97-AF65-F5344CB8AC3E}">
        <p14:creationId xmlns:p14="http://schemas.microsoft.com/office/powerpoint/2010/main" val="3244154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7" name="Заголовок 9">
            <a:extLst>
              <a:ext uri="{FF2B5EF4-FFF2-40B4-BE49-F238E27FC236}">
                <a16:creationId xmlns:a16="http://schemas.microsoft.com/office/drawing/2014/main" id="{7A8D3E17-DFB3-5E62-3815-F34251788F70}"/>
              </a:ext>
            </a:extLst>
          </p:cNvPr>
          <p:cNvSpPr txBox="1">
            <a:spLocks/>
          </p:cNvSpPr>
          <p:nvPr/>
        </p:nvSpPr>
        <p:spPr>
          <a:xfrm>
            <a:off x="513347" y="1097280"/>
            <a:ext cx="9405061" cy="13565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latin typeface="Merriweather" panose="00000800000000000000" pitchFamily="2" charset="-52"/>
              </a:rPr>
              <a:t>Планирование расписания-основа координации</a:t>
            </a:r>
          </a:p>
        </p:txBody>
      </p:sp>
      <p:sp>
        <p:nvSpPr>
          <p:cNvPr id="8" name="Прямоугольник: скругленные углы 6">
            <a:extLst>
              <a:ext uri="{FF2B5EF4-FFF2-40B4-BE49-F238E27FC236}">
                <a16:creationId xmlns:a16="http://schemas.microsoft.com/office/drawing/2014/main" id="{0A5A8A5F-A040-782A-9A7A-709210AD6CD8}"/>
              </a:ext>
            </a:extLst>
          </p:cNvPr>
          <p:cNvSpPr/>
          <p:nvPr/>
        </p:nvSpPr>
        <p:spPr>
          <a:xfrm>
            <a:off x="685800" y="2647399"/>
            <a:ext cx="3842085" cy="81814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Заведующий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оперблоком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7">
            <a:extLst>
              <a:ext uri="{FF2B5EF4-FFF2-40B4-BE49-F238E27FC236}">
                <a16:creationId xmlns:a16="http://schemas.microsoft.com/office/drawing/2014/main" id="{FD90B876-9B7F-4BE4-900C-60FA9ED6E83F}"/>
              </a:ext>
            </a:extLst>
          </p:cNvPr>
          <p:cNvSpPr/>
          <p:nvPr/>
        </p:nvSpPr>
        <p:spPr>
          <a:xfrm>
            <a:off x="685801" y="3983214"/>
            <a:ext cx="3842084" cy="81814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Старшая операционная сестра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оперблока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1" name="Прямоугольник: скругленные углы 8">
            <a:extLst>
              <a:ext uri="{FF2B5EF4-FFF2-40B4-BE49-F238E27FC236}">
                <a16:creationId xmlns:a16="http://schemas.microsoft.com/office/drawing/2014/main" id="{B171B551-EB9C-F480-6DA2-2B45EBDA1DCA}"/>
              </a:ext>
            </a:extLst>
          </p:cNvPr>
          <p:cNvSpPr/>
          <p:nvPr/>
        </p:nvSpPr>
        <p:spPr>
          <a:xfrm>
            <a:off x="6248776" y="2647398"/>
            <a:ext cx="3842085" cy="81814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Руководители хирургических отделений</a:t>
            </a:r>
          </a:p>
        </p:txBody>
      </p:sp>
      <p:sp>
        <p:nvSpPr>
          <p:cNvPr id="12" name="Прямоугольник: скругленные углы 9">
            <a:extLst>
              <a:ext uri="{FF2B5EF4-FFF2-40B4-BE49-F238E27FC236}">
                <a16:creationId xmlns:a16="http://schemas.microsoft.com/office/drawing/2014/main" id="{915236DD-1A9E-8876-C643-EF13034CB1DC}"/>
              </a:ext>
            </a:extLst>
          </p:cNvPr>
          <p:cNvSpPr/>
          <p:nvPr/>
        </p:nvSpPr>
        <p:spPr>
          <a:xfrm>
            <a:off x="6248776" y="3986326"/>
            <a:ext cx="3842085" cy="81814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Руководитель анестезиологической службой</a:t>
            </a:r>
          </a:p>
        </p:txBody>
      </p:sp>
      <p:sp>
        <p:nvSpPr>
          <p:cNvPr id="14" name="Прямоугольник: скругленные углы 10">
            <a:extLst>
              <a:ext uri="{FF2B5EF4-FFF2-40B4-BE49-F238E27FC236}">
                <a16:creationId xmlns:a16="http://schemas.microsoft.com/office/drawing/2014/main" id="{A2CB25D9-8050-50C3-FCD5-520F8FAEDD27}"/>
              </a:ext>
            </a:extLst>
          </p:cNvPr>
          <p:cNvSpPr/>
          <p:nvPr/>
        </p:nvSpPr>
        <p:spPr>
          <a:xfrm>
            <a:off x="686177" y="5447843"/>
            <a:ext cx="9404684" cy="818147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Сетка расписания</a:t>
            </a:r>
          </a:p>
        </p:txBody>
      </p:sp>
      <p:sp>
        <p:nvSpPr>
          <p:cNvPr id="15" name="Стрелка: влево-вправо-вверх 12">
            <a:extLst>
              <a:ext uri="{FF2B5EF4-FFF2-40B4-BE49-F238E27FC236}">
                <a16:creationId xmlns:a16="http://schemas.microsoft.com/office/drawing/2014/main" id="{21ECE944-1673-8B1D-A9CD-C7A304E0BB19}"/>
              </a:ext>
            </a:extLst>
          </p:cNvPr>
          <p:cNvSpPr/>
          <p:nvPr/>
        </p:nvSpPr>
        <p:spPr>
          <a:xfrm rot="10800000">
            <a:off x="4903763" y="3515145"/>
            <a:ext cx="1025399" cy="1739082"/>
          </a:xfrm>
          <a:prstGeom prst="leftRightUpArrow">
            <a:avLst>
              <a:gd name="adj1" fmla="val 11923"/>
              <a:gd name="adj2" fmla="val 16068"/>
              <a:gd name="adj3" fmla="val 2001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979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1456386"/>
            <a:ext cx="9375863" cy="544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11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432" y="1295931"/>
            <a:ext cx="7385679" cy="505449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Merriweather" panose="00000800000000000000" pitchFamily="2" charset="-52"/>
              </a:rPr>
              <a:t>Экстренная операция</a:t>
            </a:r>
            <a:r>
              <a:rPr lang="ru-RU" sz="5400" b="1" dirty="0">
                <a:latin typeface="Merriweather" panose="00000800000000000000" pitchFamily="2" charset="-52"/>
              </a:rPr>
              <a:t/>
            </a:r>
            <a:br>
              <a:rPr lang="ru-RU" sz="5400" b="1" dirty="0">
                <a:latin typeface="Merriweather" panose="00000800000000000000" pitchFamily="2" charset="-52"/>
              </a:rPr>
            </a:br>
            <a:endParaRPr lang="ru-RU" dirty="0"/>
          </a:p>
        </p:txBody>
      </p:sp>
      <p:pic>
        <p:nvPicPr>
          <p:cNvPr id="12" name="Объект 7"/>
          <p:cNvPicPr>
            <a:picLocks noGrp="1" noChangeAspect="1"/>
          </p:cNvPicPr>
          <p:nvPr>
            <p:ph sz="half" idx="2"/>
          </p:nvPr>
        </p:nvPicPr>
        <p:blipFill>
          <a:blip r:embed="rId6"/>
          <a:stretch>
            <a:fillRect/>
          </a:stretch>
        </p:blipFill>
        <p:spPr>
          <a:xfrm>
            <a:off x="3987524" y="2048813"/>
            <a:ext cx="6257253" cy="4424072"/>
          </a:xfrm>
          <a:prstGeom prst="rect">
            <a:avLst/>
          </a:prstGeom>
        </p:spPr>
      </p:pic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 rotWithShape="1">
          <a:blip r:embed="rId7"/>
          <a:srcRect l="1380" t="1805"/>
          <a:stretch/>
        </p:blipFill>
        <p:spPr>
          <a:xfrm>
            <a:off x="893552" y="3517280"/>
            <a:ext cx="3774527" cy="241928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1866415" y="3506876"/>
            <a:ext cx="1828800" cy="24492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26138" y="4138385"/>
            <a:ext cx="1828800" cy="24492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018815" y="4376532"/>
            <a:ext cx="1828800" cy="24492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22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4432" y="1167618"/>
            <a:ext cx="7427882" cy="1941342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Merriweather" panose="00000800000000000000" pitchFamily="2" charset="-52"/>
              </a:rPr>
              <a:t>Интегрированная операционная</a:t>
            </a:r>
            <a:r>
              <a:rPr lang="ru-RU" sz="5400" b="1" dirty="0">
                <a:latin typeface="Merriweather" panose="00000800000000000000" pitchFamily="2" charset="-52"/>
              </a:rPr>
              <a:t/>
            </a:r>
            <a:br>
              <a:rPr lang="ru-RU" sz="5400" b="1" dirty="0">
                <a:latin typeface="Merriweather" panose="00000800000000000000" pitchFamily="2" charset="-52"/>
              </a:rPr>
            </a:b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34432" y="2743200"/>
            <a:ext cx="9619774" cy="401259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ru-RU" sz="3100" dirty="0"/>
              <a:t>Оптимизация пространства операционной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100" dirty="0"/>
              <a:t>Повышение надёжности при выборе правильной операционной тактики путём интуитивного управление с возможностью использования МИС, изображений, видео-, аудиоматериалов для телекоммуникации как на локальном, так и на глобальном уровне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100" dirty="0"/>
              <a:t>Предоставляет максимальные возможности хирургу для </a:t>
            </a:r>
            <a:r>
              <a:rPr lang="ru-RU" sz="3100" dirty="0" err="1"/>
              <a:t>интраоперационной</a:t>
            </a:r>
            <a:r>
              <a:rPr lang="ru-RU" sz="3100" dirty="0"/>
              <a:t> ориентации и прецизионного исполнения манипуляций во время выполнения оперативного вмешательства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100" dirty="0"/>
              <a:t>Снижает риски для пациента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ru-RU" sz="3100" dirty="0"/>
              <a:t>Увеличивает пропускную способность операционного зала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969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9317" y="3155327"/>
            <a:ext cx="83280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Стандартное оснащение операционного блока наборами инструментов и расходных материалов в зависимости от специализации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90134" y="1810131"/>
            <a:ext cx="7301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Оснащение оборудованием, медицинскими инструментами и расходными материалами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463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9317" y="3155327"/>
            <a:ext cx="8328074" cy="1682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Стандартное оснащение операционного блока наборами инструментов и расходных материалов в зависимости от </a:t>
            </a:r>
            <a:r>
              <a:rPr lang="ru-RU" sz="1800" b="1" kern="100" dirty="0" smtClean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специализации</a:t>
            </a:r>
            <a:endParaRPr lang="en-US" sz="1800" b="1" kern="100" dirty="0" smtClean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Индивидуальные наборы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0134" y="1810131"/>
            <a:ext cx="7301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Оснащение оборудованием, медицинскими инструментами и расходными материалами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1575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9317" y="3155327"/>
            <a:ext cx="8328074" cy="2441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Стандартное оснащение операционного блока наборами инструментов и расходных материалов в зависимости от </a:t>
            </a:r>
            <a:r>
              <a:rPr lang="ru-RU" sz="1800" b="1" kern="100" dirty="0" smtClean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специализации</a:t>
            </a:r>
            <a:endParaRPr lang="en-US" sz="1800" b="1" kern="100" dirty="0" smtClean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Индивидуальные </a:t>
            </a:r>
            <a:r>
              <a:rPr lang="ru-RU" sz="1800" b="1" kern="100" dirty="0" smtClean="0">
                <a:latin typeface="Merriweather" panose="00000800000000000000" pitchFamily="2" charset="-52"/>
                <a:cs typeface="Times New Roman" panose="02020603050405020304" pitchFamily="18" charset="0"/>
              </a:rPr>
              <a:t>наборы</a:t>
            </a:r>
            <a:endParaRPr lang="en-US" sz="1800" b="1" kern="100" dirty="0" smtClean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Автоматизированная</a:t>
            </a:r>
            <a:r>
              <a:rPr lang="ru-R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система управления складом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0134" y="1810131"/>
            <a:ext cx="7301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Оснащение оборудованием, медицинскими инструментами и расходными материалами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06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734" y="1394634"/>
            <a:ext cx="9139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00" dirty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Автоматизированная система управления складом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92" y="2015724"/>
            <a:ext cx="9080208" cy="460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26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75734" y="1394634"/>
            <a:ext cx="91397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100" dirty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Автоматизированная система управления складом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75735" y="2473375"/>
            <a:ext cx="7439554" cy="2451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 algn="just">
              <a:spcAft>
                <a:spcPts val="800"/>
              </a:spcAft>
              <a:buNone/>
            </a:pPr>
            <a:r>
              <a:rPr lang="ru-RU" sz="2000" b="1" kern="100" dirty="0" smtClean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ВОПРОС ПРИ АНАЛИЗЕ ПОЗИЦИЙ СКЛАДА:</a:t>
            </a:r>
            <a:endParaRPr lang="en-US" sz="2000" b="1" kern="100" dirty="0" smtClean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spcAft>
                <a:spcPts val="800"/>
              </a:spcAft>
              <a:buNone/>
            </a:pPr>
            <a:endParaRPr lang="en-US" sz="2000" b="1" kern="100" dirty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2000" b="1" kern="100" dirty="0" smtClean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kern="100" dirty="0" smtClean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Должно ли оно там быть?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kern="100" dirty="0" smtClean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Есть ли оно на складе?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000" b="1" kern="100" dirty="0" smtClean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Сколько штук его нужно иметь?</a:t>
            </a:r>
            <a:endParaRPr lang="ru-RU" sz="2000" b="1" kern="100" dirty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323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pic>
        <p:nvPicPr>
          <p:cNvPr id="7" name="Picture 7" descr="C:\Documents and Settings\work\Рабочий стол\для Тани\_dsc8375_1558363262.jpg">
            <a:extLst>
              <a:ext uri="{FF2B5EF4-FFF2-40B4-BE49-F238E27FC236}">
                <a16:creationId xmlns:a16="http://schemas.microsoft.com/office/drawing/2014/main" id="{D67FFD70-3C9E-CA33-162B-09436171D0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93552" y="1658776"/>
            <a:ext cx="8779284" cy="508225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665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9317" y="3155327"/>
            <a:ext cx="832807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Стандартное оснащение операционного блока наборами инструментов и расходных материалов в зависимости от </a:t>
            </a:r>
            <a:r>
              <a:rPr lang="ru-RU" sz="1800" b="1" kern="100" dirty="0" smtClean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специализации</a:t>
            </a:r>
            <a:endParaRPr lang="en-US" sz="1800" b="1" kern="100" dirty="0" smtClean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Индивидуальные </a:t>
            </a:r>
            <a:r>
              <a:rPr lang="ru-RU" sz="1800" b="1" kern="100" dirty="0" smtClean="0">
                <a:latin typeface="Merriweather" panose="00000800000000000000" pitchFamily="2" charset="-52"/>
                <a:cs typeface="Times New Roman" panose="02020603050405020304" pitchFamily="18" charset="0"/>
              </a:rPr>
              <a:t>наборы</a:t>
            </a:r>
            <a:endParaRPr lang="en-US" sz="1800" b="1" kern="100" dirty="0" smtClean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Автоматизированная</a:t>
            </a:r>
            <a:r>
              <a:rPr lang="ru-R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система управления </a:t>
            </a:r>
            <a:r>
              <a:rPr lang="ru-RU" sz="1800" b="1" kern="100" dirty="0" smtClean="0">
                <a:latin typeface="Merriweather" panose="00000800000000000000" pitchFamily="2" charset="-52"/>
                <a:cs typeface="Times New Roman" panose="02020603050405020304" pitchFamily="18" charset="0"/>
              </a:rPr>
              <a:t>складом</a:t>
            </a:r>
            <a:endParaRPr lang="en-US" sz="1800" b="1" kern="100" dirty="0" smtClean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Оперативные заявки на необходимые, позиции расходных материалов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0134" y="1810131"/>
            <a:ext cx="7301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Оснащение оборудованием, медицинскими инструментами и расходными материалами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5684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DC769084-9E2C-CFF5-1B95-5CD170990F9E}"/>
              </a:ext>
            </a:extLst>
          </p:cNvPr>
          <p:cNvSpPr txBox="1">
            <a:spLocks/>
          </p:cNvSpPr>
          <p:nvPr/>
        </p:nvSpPr>
        <p:spPr>
          <a:xfrm>
            <a:off x="450048" y="775246"/>
            <a:ext cx="9218950" cy="1162111"/>
          </a:xfrm>
          <a:prstGeom prst="rect">
            <a:avLst/>
          </a:prstGeom>
        </p:spPr>
        <p:txBody>
          <a:bodyPr vert="horz" lIns="80165" tIns="40082" rIns="80165" bIns="4008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indent="394703" algn="ctr">
              <a:spcAft>
                <a:spcPts val="701"/>
              </a:spcAft>
            </a:pPr>
            <a:r>
              <a:rPr lang="ru-RU" sz="2455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Оперативные заявки на необходимые, позиции расходных материалов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B06A6C8-B7D5-FF8C-17D7-9F724956F64F}"/>
              </a:ext>
            </a:extLst>
          </p:cNvPr>
          <p:cNvSpPr/>
          <p:nvPr/>
        </p:nvSpPr>
        <p:spPr>
          <a:xfrm>
            <a:off x="1188408" y="2188679"/>
            <a:ext cx="3368327" cy="1607232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3" b="1" dirty="0">
                <a:solidFill>
                  <a:schemeClr val="tx2">
                    <a:lumMod val="50000"/>
                  </a:schemeClr>
                </a:solidFill>
              </a:rPr>
              <a:t>Оперблок:</a:t>
            </a:r>
          </a:p>
          <a:p>
            <a:r>
              <a:rPr lang="ru-RU" sz="1753" b="1" dirty="0">
                <a:solidFill>
                  <a:schemeClr val="tx2">
                    <a:lumMod val="50000"/>
                  </a:schemeClr>
                </a:solidFill>
              </a:rPr>
              <a:t>Заведующий </a:t>
            </a:r>
            <a:r>
              <a:rPr lang="ru-RU" sz="1753" b="1" dirty="0" err="1">
                <a:solidFill>
                  <a:schemeClr val="tx2">
                    <a:lumMod val="50000"/>
                  </a:schemeClr>
                </a:solidFill>
              </a:rPr>
              <a:t>оперблоком</a:t>
            </a:r>
            <a:endParaRPr lang="ru-RU" sz="1753" b="1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ru-RU" sz="1753" b="1" dirty="0">
                <a:solidFill>
                  <a:schemeClr val="tx2">
                    <a:lumMod val="50000"/>
                  </a:schemeClr>
                </a:solidFill>
              </a:rPr>
              <a:t>Старшая операционная сестра </a:t>
            </a:r>
            <a:r>
              <a:rPr lang="ru-RU" sz="1753" b="1" dirty="0" err="1">
                <a:solidFill>
                  <a:schemeClr val="tx2">
                    <a:lumMod val="50000"/>
                  </a:schemeClr>
                </a:solidFill>
              </a:rPr>
              <a:t>оперблока</a:t>
            </a:r>
            <a:endParaRPr lang="ru-RU" sz="1753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15F4818C-6D54-3DB3-AB6A-100282CC89B0}"/>
              </a:ext>
            </a:extLst>
          </p:cNvPr>
          <p:cNvSpPr/>
          <p:nvPr/>
        </p:nvSpPr>
        <p:spPr>
          <a:xfrm>
            <a:off x="6817522" y="2720014"/>
            <a:ext cx="3368328" cy="71726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3" b="1" dirty="0">
                <a:solidFill>
                  <a:schemeClr val="tx2">
                    <a:lumMod val="50000"/>
                  </a:schemeClr>
                </a:solidFill>
              </a:rPr>
              <a:t>Хирург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181B2364-FDB7-8AC0-B9F5-12B946438618}"/>
              </a:ext>
            </a:extLst>
          </p:cNvPr>
          <p:cNvSpPr/>
          <p:nvPr/>
        </p:nvSpPr>
        <p:spPr>
          <a:xfrm>
            <a:off x="1188409" y="4505872"/>
            <a:ext cx="3512484" cy="71726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3" b="1" dirty="0">
                <a:solidFill>
                  <a:schemeClr val="tx2">
                    <a:lumMod val="50000"/>
                  </a:schemeClr>
                </a:solidFill>
              </a:rPr>
              <a:t>Индивидуальны заказ на расходный материал</a:t>
            </a:r>
          </a:p>
        </p:txBody>
      </p:sp>
      <p:sp>
        <p:nvSpPr>
          <p:cNvPr id="12" name="Стрелка: влево 11">
            <a:extLst>
              <a:ext uri="{FF2B5EF4-FFF2-40B4-BE49-F238E27FC236}">
                <a16:creationId xmlns:a16="http://schemas.microsoft.com/office/drawing/2014/main" id="{3A0F784A-FB67-F9EA-3744-B0F7851D5CEF}"/>
              </a:ext>
            </a:extLst>
          </p:cNvPr>
          <p:cNvSpPr/>
          <p:nvPr/>
        </p:nvSpPr>
        <p:spPr>
          <a:xfrm>
            <a:off x="4732535" y="2992295"/>
            <a:ext cx="1592747" cy="259763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1"/>
          </a:p>
        </p:txBody>
      </p:sp>
      <p:sp>
        <p:nvSpPr>
          <p:cNvPr id="13" name="Стрелка: вниз 12">
            <a:extLst>
              <a:ext uri="{FF2B5EF4-FFF2-40B4-BE49-F238E27FC236}">
                <a16:creationId xmlns:a16="http://schemas.microsoft.com/office/drawing/2014/main" id="{4A5B2FC5-18FC-FCC7-5792-229E3F8FADC5}"/>
              </a:ext>
            </a:extLst>
          </p:cNvPr>
          <p:cNvSpPr/>
          <p:nvPr/>
        </p:nvSpPr>
        <p:spPr>
          <a:xfrm>
            <a:off x="2872572" y="3953947"/>
            <a:ext cx="228539" cy="4670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1"/>
          </a:p>
        </p:txBody>
      </p:sp>
      <p:sp>
        <p:nvSpPr>
          <p:cNvPr id="14" name="Стрелка: вниз 13">
            <a:extLst>
              <a:ext uri="{FF2B5EF4-FFF2-40B4-BE49-F238E27FC236}">
                <a16:creationId xmlns:a16="http://schemas.microsoft.com/office/drawing/2014/main" id="{F3DD5D3B-70CA-5BAB-6268-9EB630591659}"/>
              </a:ext>
            </a:extLst>
          </p:cNvPr>
          <p:cNvSpPr/>
          <p:nvPr/>
        </p:nvSpPr>
        <p:spPr>
          <a:xfrm>
            <a:off x="2902458" y="5308004"/>
            <a:ext cx="228539" cy="467057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1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0A09DC9C-12AE-FAE2-252A-8354C3703B6F}"/>
              </a:ext>
            </a:extLst>
          </p:cNvPr>
          <p:cNvSpPr/>
          <p:nvPr/>
        </p:nvSpPr>
        <p:spPr>
          <a:xfrm>
            <a:off x="1332565" y="5859929"/>
            <a:ext cx="3368328" cy="71726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3" b="1" dirty="0">
                <a:solidFill>
                  <a:schemeClr val="tx2">
                    <a:lumMod val="50000"/>
                  </a:schemeClr>
                </a:solidFill>
              </a:rPr>
              <a:t>Аптека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5ACF930-FD62-FC79-86BC-7358246C04F5}"/>
              </a:ext>
            </a:extLst>
          </p:cNvPr>
          <p:cNvSpPr txBox="1"/>
          <p:nvPr/>
        </p:nvSpPr>
        <p:spPr>
          <a:xfrm>
            <a:off x="4873175" y="2039045"/>
            <a:ext cx="1592747" cy="9421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41" dirty="0"/>
              <a:t>Требование на расходный материал</a:t>
            </a:r>
          </a:p>
        </p:txBody>
      </p:sp>
      <p:sp>
        <p:nvSpPr>
          <p:cNvPr id="17" name="Стрелка: влево-вправо 16">
            <a:extLst>
              <a:ext uri="{FF2B5EF4-FFF2-40B4-BE49-F238E27FC236}">
                <a16:creationId xmlns:a16="http://schemas.microsoft.com/office/drawing/2014/main" id="{29F7D24D-21B3-D189-7496-F1971A973F49}"/>
              </a:ext>
            </a:extLst>
          </p:cNvPr>
          <p:cNvSpPr/>
          <p:nvPr/>
        </p:nvSpPr>
        <p:spPr>
          <a:xfrm>
            <a:off x="4943494" y="6088679"/>
            <a:ext cx="1592747" cy="259763"/>
          </a:xfrm>
          <a:prstGeom prst="left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1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F5B2DD2-E5DA-6951-233F-DD5985FF612D}"/>
              </a:ext>
            </a:extLst>
          </p:cNvPr>
          <p:cNvSpPr/>
          <p:nvPr/>
        </p:nvSpPr>
        <p:spPr>
          <a:xfrm>
            <a:off x="6817521" y="5828348"/>
            <a:ext cx="3368328" cy="717264"/>
          </a:xfrm>
          <a:prstGeom prst="roundRect">
            <a:avLst/>
          </a:prstGeom>
          <a:solidFill>
            <a:schemeClr val="accent1"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53" b="1" dirty="0">
                <a:solidFill>
                  <a:schemeClr val="tx2">
                    <a:lumMod val="50000"/>
                  </a:schemeClr>
                </a:solidFill>
              </a:rPr>
              <a:t>Поставщик</a:t>
            </a:r>
          </a:p>
        </p:txBody>
      </p:sp>
      <p:sp>
        <p:nvSpPr>
          <p:cNvPr id="19" name="Стрелка: изогнутая влево 18">
            <a:extLst>
              <a:ext uri="{FF2B5EF4-FFF2-40B4-BE49-F238E27FC236}">
                <a16:creationId xmlns:a16="http://schemas.microsoft.com/office/drawing/2014/main" id="{30CC6402-049F-5C60-D66D-D080E02E6017}"/>
              </a:ext>
            </a:extLst>
          </p:cNvPr>
          <p:cNvSpPr/>
          <p:nvPr/>
        </p:nvSpPr>
        <p:spPr>
          <a:xfrm flipH="1" flipV="1">
            <a:off x="326988" y="3078645"/>
            <a:ext cx="738360" cy="3269796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41">
              <a:solidFill>
                <a:schemeClr val="tx1"/>
              </a:solidFill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197" y="329062"/>
            <a:ext cx="2857209" cy="615829"/>
          </a:xfrm>
          <a:prstGeom prst="rect">
            <a:avLst/>
          </a:prstGeom>
        </p:spPr>
      </p:pic>
      <p:pic>
        <p:nvPicPr>
          <p:cNvPr id="22" name="Изображение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8" y="401059"/>
            <a:ext cx="596582" cy="59658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535" y="7132548"/>
            <a:ext cx="873381" cy="184517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591923" y="7085995"/>
            <a:ext cx="1531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</p:spTree>
    <p:extLst>
      <p:ext uri="{BB962C8B-B14F-4D97-AF65-F5344CB8AC3E}">
        <p14:creationId xmlns:p14="http://schemas.microsoft.com/office/powerpoint/2010/main" val="115709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t="38661" r="2376" b="13823"/>
          <a:stretch/>
        </p:blipFill>
        <p:spPr>
          <a:xfrm>
            <a:off x="686748" y="3426057"/>
            <a:ext cx="6970819" cy="266864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B2E4BDF0-9BDB-7214-24DC-CB93BC52F93D}"/>
              </a:ext>
            </a:extLst>
          </p:cNvPr>
          <p:cNvSpPr txBox="1">
            <a:spLocks/>
          </p:cNvSpPr>
          <p:nvPr/>
        </p:nvSpPr>
        <p:spPr>
          <a:xfrm>
            <a:off x="450048" y="1610133"/>
            <a:ext cx="10045674" cy="1162111"/>
          </a:xfrm>
          <a:prstGeom prst="rect">
            <a:avLst/>
          </a:prstGeom>
        </p:spPr>
        <p:txBody>
          <a:bodyPr vert="horz" lIns="80165" tIns="40082" rIns="80165" bIns="4008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55" b="1" dirty="0">
                <a:latin typeface="Merriweather" panose="00000800000000000000" pitchFamily="2" charset="-52"/>
              </a:rPr>
              <a:t>Оснащение оборудованием, медицинскими инструментами и расходными материалами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2884" y="527845"/>
            <a:ext cx="2857209" cy="615829"/>
          </a:xfrm>
          <a:prstGeom prst="rect">
            <a:avLst/>
          </a:prstGeom>
        </p:spPr>
      </p:pic>
      <p:pic>
        <p:nvPicPr>
          <p:cNvPr id="8" name="Изображение 9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8" y="401059"/>
            <a:ext cx="596582" cy="596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535" y="7132548"/>
            <a:ext cx="873381" cy="184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591923" y="7085995"/>
            <a:ext cx="1531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</p:spTree>
    <p:extLst>
      <p:ext uri="{BB962C8B-B14F-4D97-AF65-F5344CB8AC3E}">
        <p14:creationId xmlns:p14="http://schemas.microsoft.com/office/powerpoint/2010/main" val="30433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9317" y="3155327"/>
            <a:ext cx="8328074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Стандартное оснащение операционного блока наборами инструментов и расходных материалов в зависимости от </a:t>
            </a:r>
            <a:r>
              <a:rPr lang="ru-RU" sz="1800" b="1" kern="100" dirty="0" smtClean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специализации</a:t>
            </a:r>
            <a:endParaRPr lang="en-US" sz="1800" b="1" kern="100" dirty="0" smtClean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Индивидуальные </a:t>
            </a:r>
            <a:r>
              <a:rPr lang="ru-RU" sz="1800" b="1" kern="100" dirty="0" smtClean="0">
                <a:latin typeface="Merriweather" panose="00000800000000000000" pitchFamily="2" charset="-52"/>
                <a:cs typeface="Times New Roman" panose="02020603050405020304" pitchFamily="18" charset="0"/>
              </a:rPr>
              <a:t>наборы</a:t>
            </a:r>
            <a:endParaRPr lang="en-US" sz="1800" b="1" kern="100" dirty="0" smtClean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Автоматизированная</a:t>
            </a:r>
            <a:r>
              <a:rPr lang="ru-R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система управления </a:t>
            </a:r>
            <a:r>
              <a:rPr lang="ru-RU" sz="1800" b="1" kern="100" dirty="0" smtClean="0">
                <a:latin typeface="Merriweather" panose="00000800000000000000" pitchFamily="2" charset="-52"/>
                <a:cs typeface="Times New Roman" panose="02020603050405020304" pitchFamily="18" charset="0"/>
              </a:rPr>
              <a:t>складом</a:t>
            </a:r>
            <a:endParaRPr lang="en-US" sz="1800" b="1" kern="100" dirty="0" smtClean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Оперативные заявки на необходимые, позиции расходных </a:t>
            </a:r>
            <a:r>
              <a:rPr lang="ru-RU" sz="1800" b="1" kern="100" dirty="0" smtClean="0">
                <a:latin typeface="Merriweather" panose="00000800000000000000" pitchFamily="2" charset="-52"/>
                <a:cs typeface="Times New Roman" panose="02020603050405020304" pitchFamily="18" charset="0"/>
              </a:rPr>
              <a:t>материалов</a:t>
            </a:r>
            <a:endParaRPr lang="en-US" sz="1800" b="1" kern="100" dirty="0" smtClean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Консигнационный склад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0134" y="1810131"/>
            <a:ext cx="7301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Оснащение оборудованием, медицинскими инструментами и расходными материалами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685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2324" y="2009361"/>
            <a:ext cx="5928853" cy="458826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Консигнация — форма реализации товара, при которой владелец (консигнант) передаёт его продавцу (консигнатору), но сохраняет право собственности до момента продажи.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ru-RU" sz="2400" dirty="0"/>
              <a:t>Наличие на складе</a:t>
            </a:r>
          </a:p>
          <a:p>
            <a:r>
              <a:rPr lang="ru-RU" sz="2400" dirty="0"/>
              <a:t>Минимальное время логистики (заключение договора-использование)</a:t>
            </a:r>
          </a:p>
          <a:p>
            <a:r>
              <a:rPr lang="ru-RU" sz="2400" dirty="0"/>
              <a:t>Оперативное пополнение израсходованных позиций в автоматическом режиме</a:t>
            </a:r>
          </a:p>
        </p:txBody>
      </p:sp>
      <p:sp>
        <p:nvSpPr>
          <p:cNvPr id="4" name="AutoShape 2" descr="blob:https://web.whatsapp.com/6f543dcb-5b6f-4976-ae68-f6114323eb09"/>
          <p:cNvSpPr>
            <a:spLocks noChangeAspect="1" noChangeArrowheads="1"/>
          </p:cNvSpPr>
          <p:nvPr/>
        </p:nvSpPr>
        <p:spPr bwMode="auto">
          <a:xfrm>
            <a:off x="136392" y="648596"/>
            <a:ext cx="267216" cy="26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65" tIns="40082" rIns="80165" bIns="40082" numCol="1" anchor="t" anchorCtr="0" compatLnSpc="1">
            <a:prstTxWarp prst="textNoShape">
              <a:avLst/>
            </a:prstTxWarp>
          </a:bodyPr>
          <a:lstStyle/>
          <a:p>
            <a:endParaRPr lang="ru-RU" sz="1841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F8F4859-16E8-9F6D-78A1-07ABB1F3C1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4844" y="1095349"/>
            <a:ext cx="5928854" cy="1162111"/>
          </a:xfrm>
          <a:prstGeom prst="rect">
            <a:avLst/>
          </a:prstGeom>
        </p:spPr>
        <p:txBody>
          <a:bodyPr vert="horz" lIns="80165" tIns="40082" rIns="80165" bIns="4008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55" b="1" dirty="0">
                <a:latin typeface="Merriweather" panose="00000800000000000000" pitchFamily="2" charset="-52"/>
              </a:rPr>
              <a:t>Консигнационный </a:t>
            </a:r>
            <a:r>
              <a:rPr lang="ru-RU" sz="2455" b="1" dirty="0" smtClean="0">
                <a:latin typeface="Merriweather" panose="00000800000000000000" pitchFamily="2" charset="-52"/>
              </a:rPr>
              <a:t>склад</a:t>
            </a:r>
            <a:endParaRPr lang="ru-RU" sz="2455" b="1" dirty="0">
              <a:latin typeface="Merriweather" panose="00000800000000000000" pitchFamily="2" charset="-52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2884" y="527845"/>
            <a:ext cx="2857209" cy="615829"/>
          </a:xfrm>
          <a:prstGeom prst="rect">
            <a:avLst/>
          </a:prstGeom>
        </p:spPr>
      </p:pic>
      <p:pic>
        <p:nvPicPr>
          <p:cNvPr id="8" name="Изображение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48" y="401059"/>
            <a:ext cx="596582" cy="596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8"/>
          <a:stretch/>
        </p:blipFill>
        <p:spPr>
          <a:xfrm>
            <a:off x="6171177" y="1676404"/>
            <a:ext cx="4165117" cy="525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4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9317" y="3155327"/>
            <a:ext cx="8328074" cy="4996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Стандартное оснащение операционного блока наборами инструментов и расходных материалов в зависимости от </a:t>
            </a:r>
            <a:r>
              <a:rPr lang="ru-RU" sz="1800" b="1" kern="100" dirty="0" smtClean="0">
                <a:latin typeface="Merriweather" panose="00000800000000000000" pitchFamily="2" charset="-52"/>
                <a:ea typeface="Calibri" panose="020F0502020204030204" pitchFamily="34" charset="0"/>
                <a:cs typeface="Times New Roman" panose="02020603050405020304" pitchFamily="18" charset="0"/>
              </a:rPr>
              <a:t>специализации</a:t>
            </a:r>
            <a:endParaRPr lang="en-US" sz="1800" b="1" kern="100" dirty="0" smtClean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Индивидуальные </a:t>
            </a:r>
            <a:r>
              <a:rPr lang="ru-RU" sz="1800" b="1" kern="100" dirty="0" smtClean="0">
                <a:latin typeface="Merriweather" panose="00000800000000000000" pitchFamily="2" charset="-52"/>
                <a:cs typeface="Times New Roman" panose="02020603050405020304" pitchFamily="18" charset="0"/>
              </a:rPr>
              <a:t>наборы</a:t>
            </a:r>
            <a:endParaRPr lang="en-US" sz="1800" b="1" kern="100" dirty="0" smtClean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Автоматизированная</a:t>
            </a:r>
            <a:r>
              <a:rPr lang="ru-RU" sz="1800" b="1" kern="1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система управления </a:t>
            </a:r>
            <a:r>
              <a:rPr lang="ru-RU" sz="1800" b="1" kern="100" dirty="0" smtClean="0">
                <a:latin typeface="Merriweather" panose="00000800000000000000" pitchFamily="2" charset="-52"/>
                <a:cs typeface="Times New Roman" panose="02020603050405020304" pitchFamily="18" charset="0"/>
              </a:rPr>
              <a:t>складом</a:t>
            </a:r>
            <a:endParaRPr lang="en-US" sz="1800" b="1" kern="100" dirty="0" smtClean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Оперативные заявки на необходимые, позиции расходных </a:t>
            </a:r>
            <a:r>
              <a:rPr lang="ru-RU" sz="1800" b="1" kern="100" dirty="0" smtClean="0">
                <a:latin typeface="Merriweather" panose="00000800000000000000" pitchFamily="2" charset="-52"/>
                <a:cs typeface="Times New Roman" panose="02020603050405020304" pitchFamily="18" charset="0"/>
              </a:rPr>
              <a:t>материалов</a:t>
            </a:r>
            <a:endParaRPr lang="en-US" sz="1800" b="1" kern="100" dirty="0" smtClean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Консигнационный </a:t>
            </a:r>
            <a:r>
              <a:rPr lang="ru-RU" sz="1800" b="1" kern="100" dirty="0" smtClean="0">
                <a:latin typeface="Merriweather" panose="00000800000000000000" pitchFamily="2" charset="-52"/>
                <a:cs typeface="Times New Roman" panose="02020603050405020304" pitchFamily="18" charset="0"/>
              </a:rPr>
              <a:t>склад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800" b="1" kern="100" dirty="0">
                <a:latin typeface="Merriweather" panose="00000800000000000000" pitchFamily="2" charset="-52"/>
                <a:cs typeface="Times New Roman" panose="02020603050405020304" pitchFamily="18" charset="0"/>
              </a:rPr>
              <a:t>Закупка необходимого оборудования</a:t>
            </a: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800" b="1" kern="100" dirty="0">
              <a:latin typeface="Merriweather" panose="00000800000000000000" pitchFamily="2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90134" y="1810131"/>
            <a:ext cx="73011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Оснащение оборудованием, медицинскими инструментами и расходными материалами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7611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9">
            <a:extLst>
              <a:ext uri="{FF2B5EF4-FFF2-40B4-BE49-F238E27FC236}">
                <a16:creationId xmlns:a16="http://schemas.microsoft.com/office/drawing/2014/main" id="{1EB42318-FDA3-C219-3BAF-06A8FB07052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4844" y="1603513"/>
            <a:ext cx="9218950" cy="1046922"/>
          </a:xfrm>
          <a:prstGeom prst="rect">
            <a:avLst/>
          </a:prstGeom>
        </p:spPr>
        <p:txBody>
          <a:bodyPr vert="horz" lIns="80165" tIns="40082" rIns="80165" bIns="4008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55" b="1" dirty="0">
                <a:latin typeface="Merriweather" panose="00000800000000000000" pitchFamily="2" charset="-52"/>
              </a:rPr>
              <a:t>Оснащение оборудованием, медицинскими инструментами и расходными материалами</a:t>
            </a:r>
          </a:p>
        </p:txBody>
      </p:sp>
      <p:sp>
        <p:nvSpPr>
          <p:cNvPr id="7" name="Объект 2">
            <a:extLst>
              <a:ext uri="{FF2B5EF4-FFF2-40B4-BE49-F238E27FC236}">
                <a16:creationId xmlns:a16="http://schemas.microsoft.com/office/drawing/2014/main" id="{683B5AD2-2230-AE43-0700-3F58C6B39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43" y="3079983"/>
            <a:ext cx="4513017" cy="311056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Существующая потребность закупки </a:t>
            </a:r>
            <a:r>
              <a:rPr lang="ru-RU" sz="2400" dirty="0"/>
              <a:t>нового оборудования по согласованию с руководством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pic>
        <p:nvPicPr>
          <p:cNvPr id="8" name="Изображение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535" y="7132548"/>
            <a:ext cx="873381" cy="1845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591923" y="7085995"/>
            <a:ext cx="1531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2725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6f543dcb-5b6f-4976-ae68-f6114323eb09"/>
          <p:cNvSpPr>
            <a:spLocks noChangeAspect="1" noChangeArrowheads="1"/>
          </p:cNvSpPr>
          <p:nvPr/>
        </p:nvSpPr>
        <p:spPr bwMode="auto">
          <a:xfrm>
            <a:off x="136392" y="648596"/>
            <a:ext cx="267216" cy="26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65" tIns="40082" rIns="80165" bIns="40082" numCol="1" anchor="t" anchorCtr="0" compatLnSpc="1">
            <a:prstTxWarp prst="textNoShape">
              <a:avLst/>
            </a:prstTxWarp>
          </a:bodyPr>
          <a:lstStyle/>
          <a:p>
            <a:endParaRPr lang="ru-RU" sz="1841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72FDE76C-9070-BF0C-6E61-8D8A167CEF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4844" y="1095349"/>
            <a:ext cx="9218950" cy="1162111"/>
          </a:xfrm>
          <a:prstGeom prst="rect">
            <a:avLst/>
          </a:prstGeom>
        </p:spPr>
        <p:txBody>
          <a:bodyPr vert="horz" lIns="80165" tIns="40082" rIns="80165" bIns="4008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55" b="1" dirty="0">
                <a:latin typeface="Merriweather" panose="00000800000000000000" pitchFamily="2" charset="-52"/>
              </a:rPr>
              <a:t>Взаимодействие со смежными службами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C9412E-3449-10AC-4530-897F58762D76}"/>
              </a:ext>
            </a:extLst>
          </p:cNvPr>
          <p:cNvSpPr txBox="1"/>
          <p:nvPr/>
        </p:nvSpPr>
        <p:spPr>
          <a:xfrm>
            <a:off x="3333167" y="2621146"/>
            <a:ext cx="4050431" cy="1387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5" dirty="0">
                <a:solidFill>
                  <a:srgbClr val="202124"/>
                </a:solidFill>
                <a:latin typeface="Merriweather" panose="00000800000000000000" pitchFamily="2" charset="-52"/>
              </a:rPr>
              <a:t>Центральное стерилизационное отделение</a:t>
            </a:r>
            <a:endParaRPr lang="ru-RU" sz="2805" dirty="0">
              <a:latin typeface="Merriweather" panose="00000800000000000000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pic>
        <p:nvPicPr>
          <p:cNvPr id="7" name="Изображение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535" y="7132548"/>
            <a:ext cx="873381" cy="18451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591923" y="7085995"/>
            <a:ext cx="1531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</p:spTree>
    <p:extLst>
      <p:ext uri="{BB962C8B-B14F-4D97-AF65-F5344CB8AC3E}">
        <p14:creationId xmlns:p14="http://schemas.microsoft.com/office/powerpoint/2010/main" val="20938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6f543dcb-5b6f-4976-ae68-f6114323eb09"/>
          <p:cNvSpPr>
            <a:spLocks noChangeAspect="1" noChangeArrowheads="1"/>
          </p:cNvSpPr>
          <p:nvPr/>
        </p:nvSpPr>
        <p:spPr bwMode="auto">
          <a:xfrm>
            <a:off x="136392" y="648596"/>
            <a:ext cx="267216" cy="26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65" tIns="40082" rIns="80165" bIns="40082" numCol="1" anchor="t" anchorCtr="0" compatLnSpc="1">
            <a:prstTxWarp prst="textNoShape">
              <a:avLst/>
            </a:prstTxWarp>
          </a:bodyPr>
          <a:lstStyle/>
          <a:p>
            <a:endParaRPr lang="ru-RU" sz="1841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72FDE76C-9070-BF0C-6E61-8D8A167CEF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4844" y="1095349"/>
            <a:ext cx="9218950" cy="1162111"/>
          </a:xfrm>
          <a:prstGeom prst="rect">
            <a:avLst/>
          </a:prstGeom>
        </p:spPr>
        <p:txBody>
          <a:bodyPr vert="horz" lIns="80165" tIns="40082" rIns="80165" bIns="4008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55" b="1" dirty="0">
                <a:latin typeface="Merriweather" panose="00000800000000000000" pitchFamily="2" charset="-52"/>
              </a:rPr>
              <a:t>Взаимодействие со смежными службами</a:t>
            </a:r>
          </a:p>
        </p:txBody>
      </p:sp>
      <p:sp>
        <p:nvSpPr>
          <p:cNvPr id="2" name="Объект 2">
            <a:extLst>
              <a:ext uri="{FF2B5EF4-FFF2-40B4-BE49-F238E27FC236}">
                <a16:creationId xmlns:a16="http://schemas.microsoft.com/office/drawing/2014/main" id="{9ECA6C74-A441-1714-676D-1019A28A3D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44" y="2375758"/>
            <a:ext cx="3690920" cy="3814786"/>
          </a:xfrm>
        </p:spPr>
        <p:txBody>
          <a:bodyPr>
            <a:normAutofit/>
          </a:bodyPr>
          <a:lstStyle/>
          <a:p>
            <a:endParaRPr lang="ru-RU" sz="1578" dirty="0">
              <a:latin typeface="Merriweather" panose="00000800000000000000" pitchFamily="2" charset="-52"/>
            </a:endParaRPr>
          </a:p>
          <a:p>
            <a:r>
              <a:rPr lang="ru-RU" sz="1753" dirty="0">
                <a:latin typeface="Merriweather" panose="00000800000000000000" pitchFamily="2" charset="-52"/>
              </a:rPr>
              <a:t>При поломке оборудования </a:t>
            </a:r>
          </a:p>
          <a:p>
            <a:r>
              <a:rPr lang="ru-RU" sz="1753" dirty="0">
                <a:latin typeface="Merriweather" panose="00000800000000000000" pitchFamily="2" charset="-52"/>
              </a:rPr>
              <a:t>Экстренно решается вопрос о ремонте либо замене оборудования.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7CB9BC-DFFF-8F00-86C8-97D9AA8108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2567" y="2499624"/>
            <a:ext cx="4921227" cy="369092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pic>
        <p:nvPicPr>
          <p:cNvPr id="8" name="Изображение 9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535" y="7132548"/>
            <a:ext cx="873381" cy="1845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591923" y="7085995"/>
            <a:ext cx="1531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</p:spTree>
    <p:extLst>
      <p:ext uri="{BB962C8B-B14F-4D97-AF65-F5344CB8AC3E}">
        <p14:creationId xmlns:p14="http://schemas.microsoft.com/office/powerpoint/2010/main" val="9105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6f543dcb-5b6f-4976-ae68-f6114323eb09"/>
          <p:cNvSpPr>
            <a:spLocks noChangeAspect="1" noChangeArrowheads="1"/>
          </p:cNvSpPr>
          <p:nvPr/>
        </p:nvSpPr>
        <p:spPr bwMode="auto">
          <a:xfrm>
            <a:off x="136392" y="648596"/>
            <a:ext cx="267216" cy="26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80165" tIns="40082" rIns="80165" bIns="40082" numCol="1" anchor="t" anchorCtr="0" compatLnSpc="1">
            <a:prstTxWarp prst="textNoShape">
              <a:avLst/>
            </a:prstTxWarp>
          </a:bodyPr>
          <a:lstStyle/>
          <a:p>
            <a:endParaRPr lang="ru-RU" sz="1841"/>
          </a:p>
        </p:txBody>
      </p:sp>
      <p:sp>
        <p:nvSpPr>
          <p:cNvPr id="9" name="Заголовок 9">
            <a:extLst>
              <a:ext uri="{FF2B5EF4-FFF2-40B4-BE49-F238E27FC236}">
                <a16:creationId xmlns:a16="http://schemas.microsoft.com/office/drawing/2014/main" id="{72FDE76C-9070-BF0C-6E61-8D8A167CEFD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34844" y="1095349"/>
            <a:ext cx="9218950" cy="1162111"/>
          </a:xfrm>
          <a:prstGeom prst="rect">
            <a:avLst/>
          </a:prstGeom>
        </p:spPr>
        <p:txBody>
          <a:bodyPr vert="horz" lIns="80165" tIns="40082" rIns="80165" bIns="40082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55" b="1" dirty="0">
                <a:latin typeface="Merriweather" panose="00000800000000000000" pitchFamily="2" charset="-52"/>
              </a:rPr>
              <a:t>Обучение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D7F64-CEF4-1631-7199-420245D3E7C7}"/>
              </a:ext>
            </a:extLst>
          </p:cNvPr>
          <p:cNvSpPr txBox="1"/>
          <p:nvPr/>
        </p:nvSpPr>
        <p:spPr>
          <a:xfrm>
            <a:off x="565373" y="2252405"/>
            <a:ext cx="4613694" cy="51914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50517" indent="-250517">
              <a:buFont typeface="Arial" panose="020B0604020202020204" pitchFamily="34" charset="0"/>
              <a:buChar char="•"/>
            </a:pPr>
            <a:r>
              <a:rPr lang="ru-RU" sz="1841" dirty="0">
                <a:latin typeface="Merriweather" panose="00000800000000000000" pitchFamily="2" charset="-52"/>
              </a:rPr>
              <a:t>Периодический инструктаж по технике безопасности на рабочем месте ( пожарная безопасность, аварийная ситуация)</a:t>
            </a:r>
          </a:p>
          <a:p>
            <a:pPr marL="250517" indent="-250517">
              <a:buFont typeface="Arial" panose="020B0604020202020204" pitchFamily="34" charset="0"/>
              <a:buChar char="•"/>
            </a:pPr>
            <a:r>
              <a:rPr lang="ru-RU" sz="1841" dirty="0">
                <a:latin typeface="Merriweather" panose="00000800000000000000" pitchFamily="2" charset="-52"/>
              </a:rPr>
              <a:t>Обучение новых сотрудников, всем новым для них нюансам</a:t>
            </a:r>
          </a:p>
          <a:p>
            <a:r>
              <a:rPr lang="ru-RU" sz="1841" dirty="0">
                <a:latin typeface="Merriweather" panose="00000800000000000000" pitchFamily="2" charset="-52"/>
              </a:rPr>
              <a:t>	Оборудование</a:t>
            </a:r>
          </a:p>
          <a:p>
            <a:r>
              <a:rPr lang="ru-RU" sz="1841" dirty="0">
                <a:latin typeface="Merriweather" panose="00000800000000000000" pitchFamily="2" charset="-52"/>
              </a:rPr>
              <a:t>	МИС</a:t>
            </a:r>
          </a:p>
          <a:p>
            <a:r>
              <a:rPr lang="ru-RU" sz="1841" dirty="0">
                <a:latin typeface="Merriweather" panose="00000800000000000000" pitchFamily="2" charset="-52"/>
              </a:rPr>
              <a:t>	Координация и контрольный 	список</a:t>
            </a:r>
          </a:p>
          <a:p>
            <a:pPr marL="250517" indent="-250517">
              <a:buFont typeface="Arial" panose="020B0604020202020204" pitchFamily="34" charset="0"/>
              <a:buChar char="•"/>
            </a:pPr>
            <a:r>
              <a:rPr lang="ru-RU" sz="1841" dirty="0">
                <a:latin typeface="Merriweather" panose="00000800000000000000" pitchFamily="2" charset="-52"/>
              </a:rPr>
              <a:t>Обучение при внедрении нового оборудования и инструмента</a:t>
            </a:r>
          </a:p>
          <a:p>
            <a:pPr marL="250517" indent="-250517">
              <a:buFont typeface="Arial" panose="020B0604020202020204" pitchFamily="34" charset="0"/>
              <a:buChar char="•"/>
            </a:pPr>
            <a:endParaRPr lang="ru-RU" sz="1841" dirty="0">
              <a:latin typeface="Merriweather" panose="00000800000000000000" pitchFamily="2" charset="-52"/>
            </a:endParaRPr>
          </a:p>
          <a:p>
            <a:endParaRPr lang="ru-RU" sz="1841" dirty="0">
              <a:latin typeface="Merriweather" panose="00000800000000000000" pitchFamily="2" charset="-52"/>
            </a:endParaRPr>
          </a:p>
          <a:p>
            <a:endParaRPr lang="ru-RU" sz="1841" dirty="0">
              <a:latin typeface="Merriweather" panose="00000800000000000000" pitchFamily="2" charset="-52"/>
            </a:endParaRPr>
          </a:p>
          <a:p>
            <a:endParaRPr lang="ru-RU" sz="1841" dirty="0">
              <a:latin typeface="Merriweather" panose="00000800000000000000" pitchFamily="2" charset="-52"/>
            </a:endParaRPr>
          </a:p>
          <a:p>
            <a:endParaRPr lang="ru-RU" sz="1841" dirty="0">
              <a:latin typeface="Merriweather" panose="00000800000000000000" pitchFamily="2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9A63A33-BC53-D765-8105-4E07A696E9B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09" y="2354662"/>
            <a:ext cx="4980626" cy="401303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pic>
        <p:nvPicPr>
          <p:cNvPr id="11" name="Изображение 9" descr="Logo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32535" y="7132548"/>
            <a:ext cx="873381" cy="1845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591923" y="7085995"/>
            <a:ext cx="1531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</p:spTree>
    <p:extLst>
      <p:ext uri="{BB962C8B-B14F-4D97-AF65-F5344CB8AC3E}">
        <p14:creationId xmlns:p14="http://schemas.microsoft.com/office/powerpoint/2010/main" val="14669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pic>
        <p:nvPicPr>
          <p:cNvPr id="7" name="Picture 6" descr="C:\Documents and Settings\work\Рабочий стол\для Тани\_dsc8364_1558363165.jpg">
            <a:extLst>
              <a:ext uri="{FF2B5EF4-FFF2-40B4-BE49-F238E27FC236}">
                <a16:creationId xmlns:a16="http://schemas.microsoft.com/office/drawing/2014/main" id="{D85892A3-3EEF-4E0D-E4D5-A6DA689B2A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25708" y="1635747"/>
            <a:ext cx="8933525" cy="503942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652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id="{E65F121F-003D-31F4-9E65-73FCAB561D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844" y="2107096"/>
            <a:ext cx="9124773" cy="4064344"/>
          </a:xfrm>
        </p:spPr>
        <p:txBody>
          <a:bodyPr>
            <a:normAutofit fontScale="62500" lnSpcReduction="20000"/>
          </a:bodyPr>
          <a:lstStyle/>
          <a:p>
            <a:r>
              <a:rPr lang="ru-RU" dirty="0">
                <a:latin typeface="Merriweather" panose="00000800000000000000" pitchFamily="2" charset="-52"/>
              </a:rPr>
              <a:t>Обеспечение безопасности пациента</a:t>
            </a:r>
          </a:p>
          <a:p>
            <a:endParaRPr lang="ru-RU" dirty="0">
              <a:latin typeface="Merriweather" panose="00000800000000000000" pitchFamily="2" charset="-52"/>
            </a:endParaRPr>
          </a:p>
          <a:p>
            <a:r>
              <a:rPr lang="ru-RU" dirty="0">
                <a:latin typeface="Merriweather" panose="00000800000000000000" pitchFamily="2" charset="-52"/>
              </a:rPr>
              <a:t>Предоставление хирургам надлежащего доступа к операционной</a:t>
            </a:r>
          </a:p>
          <a:p>
            <a:endParaRPr lang="ru-RU" dirty="0">
              <a:latin typeface="Merriweather" panose="00000800000000000000" pitchFamily="2" charset="-52"/>
            </a:endParaRPr>
          </a:p>
          <a:p>
            <a:r>
              <a:rPr lang="ru-RU" dirty="0">
                <a:latin typeface="Merriweather" panose="00000800000000000000" pitchFamily="2" charset="-52"/>
              </a:rPr>
              <a:t>Повышение эффективности </a:t>
            </a:r>
            <a:r>
              <a:rPr lang="ru-RU" b="0" i="0" u="none" strike="noStrike" dirty="0">
                <a:effectLst/>
                <a:latin typeface="Merriweather" panose="00000800000000000000" pitchFamily="2" charset="-52"/>
              </a:rPr>
              <a:t>использования операционной</a:t>
            </a:r>
            <a:r>
              <a:rPr lang="ru-RU" dirty="0">
                <a:latin typeface="Merriweather" panose="00000800000000000000" pitchFamily="2" charset="-52"/>
              </a:rPr>
              <a:t>, персонала и материалов</a:t>
            </a:r>
          </a:p>
          <a:p>
            <a:endParaRPr lang="ru-RU" dirty="0">
              <a:latin typeface="Merriweather" panose="00000800000000000000" pitchFamily="2" charset="-52"/>
            </a:endParaRPr>
          </a:p>
          <a:p>
            <a:r>
              <a:rPr lang="ru-RU" dirty="0">
                <a:latin typeface="Merriweather" panose="00000800000000000000" pitchFamily="2" charset="-52"/>
              </a:rPr>
              <a:t>Оптимизация логистики пациента</a:t>
            </a:r>
          </a:p>
          <a:p>
            <a:endParaRPr lang="ru-RU" dirty="0">
              <a:latin typeface="Merriweather" panose="00000800000000000000" pitchFamily="2" charset="-52"/>
            </a:endParaRPr>
          </a:p>
          <a:p>
            <a:r>
              <a:rPr lang="ru-RU" dirty="0">
                <a:latin typeface="Merriweather" panose="00000800000000000000" pitchFamily="2" charset="-52"/>
              </a:rPr>
              <a:t>Повышение удовлетворенности пациентов, хирургов и персонала</a:t>
            </a:r>
            <a:endParaRPr lang="ru-RU" sz="1578" dirty="0">
              <a:latin typeface="Merriweather" panose="00000800000000000000" pitchFamily="2" charset="-52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pic>
        <p:nvPicPr>
          <p:cNvPr id="5" name="Изображение 9" descr="Logo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2535" y="7132548"/>
            <a:ext cx="873381" cy="18451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591923" y="7085995"/>
            <a:ext cx="153141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</p:spTree>
    <p:extLst>
      <p:ext uri="{BB962C8B-B14F-4D97-AF65-F5344CB8AC3E}">
        <p14:creationId xmlns:p14="http://schemas.microsoft.com/office/powerpoint/2010/main" val="196949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A50F8080-3C69-A3FB-1E90-4E4C386CE7A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578" y="1642160"/>
            <a:ext cx="7569422" cy="504628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694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pic>
        <p:nvPicPr>
          <p:cNvPr id="7" name="Объект 4">
            <a:extLst>
              <a:ext uri="{FF2B5EF4-FFF2-40B4-BE49-F238E27FC236}">
                <a16:creationId xmlns:a16="http://schemas.microsoft.com/office/drawing/2014/main" id="{AB8C42DD-BD58-1177-C92F-620EBE409C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1797494"/>
            <a:ext cx="7299732" cy="486648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3720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454" y="1595222"/>
            <a:ext cx="9085342" cy="661281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Merriweather" panose="00000800000000000000" pitchFamily="2" charset="-52"/>
              </a:rPr>
              <a:t>Эффективное функционирование. Принципы. </a:t>
            </a:r>
            <a:endParaRPr lang="ru-RU" sz="2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50374" y="2555793"/>
            <a:ext cx="7934969" cy="4422480"/>
          </a:xfrm>
        </p:spPr>
        <p:txBody>
          <a:bodyPr>
            <a:normAutofit fontScale="85000" lnSpcReduction="10000"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chemeClr val="tx1"/>
                </a:solidFill>
                <a:latin typeface="Merriweather" panose="00000800000000000000" pitchFamily="2" charset="-52"/>
              </a:rPr>
              <a:t>Обеспечение безопасности пациента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chemeClr val="tx1"/>
                </a:solidFill>
                <a:latin typeface="Merriweather" panose="00000800000000000000" pitchFamily="2" charset="-52"/>
              </a:rPr>
              <a:t>Предоставление хирургам надлежащего доступа к операционной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chemeClr val="tx1"/>
                </a:solidFill>
                <a:latin typeface="Merriweather" panose="00000800000000000000" pitchFamily="2" charset="-52"/>
              </a:rPr>
              <a:t>Повышение эффективности использования операционной, персонала и материалов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chemeClr val="tx1"/>
                </a:solidFill>
                <a:latin typeface="Merriweather" panose="00000800000000000000" pitchFamily="2" charset="-52"/>
              </a:rPr>
              <a:t>Оптимизация логистики пациента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sz="3100" dirty="0">
                <a:solidFill>
                  <a:schemeClr val="tx1"/>
                </a:solidFill>
                <a:latin typeface="Merriweather" panose="00000800000000000000" pitchFamily="2" charset="-52"/>
              </a:rPr>
              <a:t>Повышение удовлетворенности пациентов, хирургов и персонала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048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3" y="6978273"/>
            <a:ext cx="404098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5734" y="3986326"/>
            <a:ext cx="341179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endParaRPr lang="en-US" sz="2400" dirty="0" smtClean="0">
              <a:latin typeface="Merriweather" panose="00000800000000000000" pitchFamily="2" charset="-52"/>
            </a:endParaRPr>
          </a:p>
          <a:p>
            <a:pPr algn="ctr"/>
            <a:endParaRPr lang="en-US" sz="2400" dirty="0">
              <a:latin typeface="Merriweather" panose="00000800000000000000" pitchFamily="2" charset="-52"/>
            </a:endParaRPr>
          </a:p>
          <a:p>
            <a:pPr algn="ctr"/>
            <a:r>
              <a:rPr lang="ru-RU" sz="2400" dirty="0" smtClean="0">
                <a:latin typeface="Merriweather" panose="00000800000000000000" pitchFamily="2" charset="-52"/>
              </a:rPr>
              <a:t>.</a:t>
            </a:r>
            <a:endParaRPr lang="ru-RU" sz="2400" dirty="0">
              <a:latin typeface="Merriweather" panose="00000800000000000000" pitchFamily="2" charset="-52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285454" y="1595222"/>
            <a:ext cx="9085342" cy="661281"/>
          </a:xfrm>
        </p:spPr>
        <p:txBody>
          <a:bodyPr>
            <a:normAutofit/>
          </a:bodyPr>
          <a:lstStyle/>
          <a:p>
            <a:r>
              <a:rPr lang="ru-RU" sz="2800" b="1" i="1" dirty="0">
                <a:latin typeface="Merriweather" panose="00000800000000000000" pitchFamily="2" charset="-52"/>
              </a:rPr>
              <a:t>Эффективное </a:t>
            </a:r>
            <a:r>
              <a:rPr lang="ru-RU" sz="2800" b="1" i="1" dirty="0" smtClean="0">
                <a:latin typeface="Merriweather" panose="00000800000000000000" pitchFamily="2" charset="-52"/>
              </a:rPr>
              <a:t>функционирование</a:t>
            </a:r>
            <a:endParaRPr lang="ru-RU" sz="2800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150374" y="2555793"/>
            <a:ext cx="7934969" cy="4422480"/>
          </a:xfrm>
        </p:spPr>
        <p:txBody>
          <a:bodyPr>
            <a:normAutofit fontScale="77500" lnSpcReduction="20000"/>
          </a:bodyPr>
          <a:lstStyle/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sz="3400" dirty="0">
                <a:solidFill>
                  <a:schemeClr val="tx1"/>
                </a:solidFill>
                <a:latin typeface="Merriweather" panose="00000800000000000000" pitchFamily="2" charset="-52"/>
              </a:rPr>
              <a:t>Квалифицированное администрирование.</a:t>
            </a:r>
            <a:endParaRPr lang="en-US" sz="3400" dirty="0">
              <a:solidFill>
                <a:schemeClr val="tx1"/>
              </a:solidFill>
              <a:latin typeface="Merriweather" panose="00000800000000000000" pitchFamily="2" charset="-52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sz="3400" dirty="0">
                <a:solidFill>
                  <a:schemeClr val="tx1"/>
                </a:solidFill>
                <a:latin typeface="Merriweather" panose="00000800000000000000" pitchFamily="2" charset="-52"/>
              </a:rPr>
              <a:t>Стабильная коммуникация  и координирование как внутри отделения, так и за его пределами.</a:t>
            </a:r>
            <a:endParaRPr lang="en-US" sz="3400" dirty="0">
              <a:solidFill>
                <a:schemeClr val="tx1"/>
              </a:solidFill>
              <a:latin typeface="Merriweather" panose="00000800000000000000" pitchFamily="2" charset="-52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sz="3400" dirty="0">
                <a:solidFill>
                  <a:schemeClr val="tx1"/>
                </a:solidFill>
                <a:latin typeface="Merriweather" panose="00000800000000000000" pitchFamily="2" charset="-52"/>
              </a:rPr>
              <a:t>Оптимальное планирование в рамках интегрированной цифровой среды</a:t>
            </a:r>
            <a:endParaRPr lang="en-US" sz="3400" dirty="0">
              <a:solidFill>
                <a:schemeClr val="tx1"/>
              </a:solidFill>
              <a:latin typeface="Merriweather" panose="00000800000000000000" pitchFamily="2" charset="-52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sz="3400" dirty="0">
                <a:solidFill>
                  <a:schemeClr val="tx1"/>
                </a:solidFill>
                <a:latin typeface="Merriweather" panose="00000800000000000000" pitchFamily="2" charset="-52"/>
              </a:rPr>
              <a:t>Внедрение протоколов хирургической безопасности</a:t>
            </a:r>
            <a:endParaRPr lang="en-US" sz="3400" dirty="0">
              <a:solidFill>
                <a:schemeClr val="tx1"/>
              </a:solidFill>
              <a:latin typeface="Merriweather" panose="00000800000000000000" pitchFamily="2" charset="-52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sz="3400" dirty="0">
                <a:solidFill>
                  <a:schemeClr val="tx1"/>
                </a:solidFill>
                <a:latin typeface="Merriweather" panose="00000800000000000000" pitchFamily="2" charset="-52"/>
              </a:rPr>
              <a:t>Соответствующее оснащение </a:t>
            </a:r>
            <a:endParaRPr lang="en-US" sz="3400" dirty="0">
              <a:solidFill>
                <a:schemeClr val="tx1"/>
              </a:solidFill>
              <a:latin typeface="Merriweather" panose="00000800000000000000" pitchFamily="2" charset="-52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sz="3400" dirty="0">
                <a:solidFill>
                  <a:schemeClr val="tx1"/>
                </a:solidFill>
                <a:latin typeface="Merriweather" panose="00000800000000000000" pitchFamily="2" charset="-52"/>
              </a:rPr>
              <a:t>Бесперебойное снабжение</a:t>
            </a:r>
            <a:endParaRPr lang="en-US" sz="3400" dirty="0">
              <a:solidFill>
                <a:schemeClr val="tx1"/>
              </a:solidFill>
              <a:latin typeface="Merriweather" panose="00000800000000000000" pitchFamily="2" charset="-52"/>
            </a:endParaRPr>
          </a:p>
          <a:p>
            <a:pPr marL="571500" indent="-571500" algn="l">
              <a:buFont typeface="Wingdings" panose="05000000000000000000" pitchFamily="2" charset="2"/>
              <a:buChar char="§"/>
            </a:pPr>
            <a:r>
              <a:rPr lang="ru-RU" sz="3400" dirty="0">
                <a:solidFill>
                  <a:schemeClr val="tx1"/>
                </a:solidFill>
                <a:latin typeface="Merriweather" panose="00000800000000000000" pitchFamily="2" charset="-52"/>
              </a:rPr>
              <a:t>Непрекращающийся процесс поддержания и развития навыков персонала</a:t>
            </a:r>
          </a:p>
          <a:p>
            <a:pPr marL="571500" indent="-571500" algn="l">
              <a:buFont typeface="Wingdings" panose="05000000000000000000" pitchFamily="2" charset="2"/>
              <a:buChar char="§"/>
            </a:pP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85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9" descr="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552" y="699350"/>
            <a:ext cx="596582" cy="59658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0F742B-A332-475B-B18D-CB672B5BA6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199" y="716818"/>
            <a:ext cx="2857209" cy="61582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781" y="7009800"/>
            <a:ext cx="873381" cy="1845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39CDC18-2BA7-451E-B4A8-76610315D8E6}"/>
              </a:ext>
            </a:extLst>
          </p:cNvPr>
          <p:cNvSpPr txBox="1"/>
          <p:nvPr/>
        </p:nvSpPr>
        <p:spPr>
          <a:xfrm>
            <a:off x="7652344" y="6978273"/>
            <a:ext cx="1218702" cy="216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МОСКВА</a:t>
            </a:r>
            <a:r>
              <a:rPr lang="en-US" sz="800" spc="140" dirty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 </a:t>
            </a:r>
            <a:r>
              <a:rPr lang="en-US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20</a:t>
            </a:r>
            <a:r>
              <a:rPr lang="ru-RU" sz="800" spc="140" dirty="0" smtClean="0">
                <a:solidFill>
                  <a:srgbClr val="404858"/>
                </a:solidFill>
                <a:latin typeface="Brutal Type" panose="02000603020000020004" pitchFamily="50" charset="-52"/>
                <a:cs typeface="Brutal Type Light"/>
              </a:rPr>
              <a:t>23</a:t>
            </a:r>
            <a:endParaRPr lang="ru-RU" sz="800" spc="140" dirty="0">
              <a:solidFill>
                <a:srgbClr val="0034FF"/>
              </a:solidFill>
              <a:latin typeface="Brutal Type" panose="02000603020000020004" pitchFamily="50" charset="-52"/>
              <a:cs typeface="Brutal Type Light"/>
            </a:endParaRPr>
          </a:p>
        </p:txBody>
      </p:sp>
      <p:sp>
        <p:nvSpPr>
          <p:cNvPr id="6" name="Прямоугольник: скругленные углы 10">
            <a:extLst>
              <a:ext uri="{FF2B5EF4-FFF2-40B4-BE49-F238E27FC236}">
                <a16:creationId xmlns:a16="http://schemas.microsoft.com/office/drawing/2014/main" id="{0EE221FD-791A-EB46-9C78-6AAA90624F5E}"/>
              </a:ext>
            </a:extLst>
          </p:cNvPr>
          <p:cNvSpPr/>
          <p:nvPr/>
        </p:nvSpPr>
        <p:spPr>
          <a:xfrm>
            <a:off x="3521130" y="1257476"/>
            <a:ext cx="3424690" cy="610009"/>
          </a:xfrm>
          <a:prstGeom prst="roundRect">
            <a:avLst>
              <a:gd name="adj" fmla="val 18947"/>
            </a:avLst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2">
                    <a:lumMod val="50000"/>
                  </a:schemeClr>
                </a:solidFill>
              </a:rPr>
              <a:t>Заведующий </a:t>
            </a:r>
            <a:r>
              <a:rPr lang="ru-RU" sz="2000" b="1" dirty="0" err="1">
                <a:solidFill>
                  <a:schemeClr val="tx2">
                    <a:lumMod val="50000"/>
                  </a:schemeClr>
                </a:solidFill>
              </a:rPr>
              <a:t>оперблоком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47423" y="2103419"/>
            <a:ext cx="2224585" cy="154219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6563683" y="2210971"/>
            <a:ext cx="2374770" cy="1542197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Старшая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медсестра ЦСО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47424" y="2289504"/>
            <a:ext cx="19739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Старшая</a:t>
            </a:r>
          </a:p>
          <a:p>
            <a:pPr algn="ctr"/>
            <a:r>
              <a:rPr lang="ru-RU" sz="2000" b="1" dirty="0" smtClean="0"/>
              <a:t>Операционная медсестра </a:t>
            </a:r>
            <a:endParaRPr lang="ru-RU" sz="2000" b="1" dirty="0"/>
          </a:p>
        </p:txBody>
      </p:sp>
      <p:sp>
        <p:nvSpPr>
          <p:cNvPr id="15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1008319" y="4039189"/>
            <a:ext cx="1798976" cy="92859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Операционная медсестра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3224188" y="4039189"/>
            <a:ext cx="1798976" cy="92859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Медсестра эндоскопии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7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6851580" y="4039206"/>
            <a:ext cx="1798976" cy="92859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Медсестра ЦСО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9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1000781" y="5548661"/>
            <a:ext cx="1798976" cy="92859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Младший медицинский персонал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3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3225366" y="5548661"/>
            <a:ext cx="1798976" cy="92859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Младший медицинский персонал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4" name="Прямоугольник: скругленные углы 11">
            <a:extLst>
              <a:ext uri="{FF2B5EF4-FFF2-40B4-BE49-F238E27FC236}">
                <a16:creationId xmlns:a16="http://schemas.microsoft.com/office/drawing/2014/main" id="{50784BDB-837D-23C4-CAA5-9224B03A95D2}"/>
              </a:ext>
            </a:extLst>
          </p:cNvPr>
          <p:cNvSpPr/>
          <p:nvPr/>
        </p:nvSpPr>
        <p:spPr>
          <a:xfrm>
            <a:off x="6851580" y="5508739"/>
            <a:ext cx="1798976" cy="928596"/>
          </a:xfrm>
          <a:prstGeom prst="round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</a:rPr>
              <a:t>Младший медицинский персонал</a:t>
            </a:r>
            <a:endParaRPr lang="ru-RU" sz="1800" b="1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6" name="Двойная стрелка вверх/вниз 25"/>
          <p:cNvSpPr/>
          <p:nvPr/>
        </p:nvSpPr>
        <p:spPr>
          <a:xfrm rot="2931747">
            <a:off x="4316939" y="1950024"/>
            <a:ext cx="156653" cy="58438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войная стрелка вверх/вниз 27"/>
          <p:cNvSpPr/>
          <p:nvPr/>
        </p:nvSpPr>
        <p:spPr>
          <a:xfrm rot="19205149">
            <a:off x="6145078" y="1993823"/>
            <a:ext cx="180528" cy="61995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войная стрелка вверх/вниз 28"/>
          <p:cNvSpPr/>
          <p:nvPr/>
        </p:nvSpPr>
        <p:spPr>
          <a:xfrm rot="2931747">
            <a:off x="1782484" y="3425942"/>
            <a:ext cx="129881" cy="584388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Двойная стрелка вверх/вниз 29"/>
          <p:cNvSpPr/>
          <p:nvPr/>
        </p:nvSpPr>
        <p:spPr>
          <a:xfrm rot="19205149">
            <a:off x="3975724" y="3456483"/>
            <a:ext cx="149281" cy="535323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Двойная стрелка вверх/вниз 30"/>
          <p:cNvSpPr/>
          <p:nvPr/>
        </p:nvSpPr>
        <p:spPr>
          <a:xfrm>
            <a:off x="1818382" y="5032284"/>
            <a:ext cx="163773" cy="45187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Двойная стрелка вверх/вниз 31"/>
          <p:cNvSpPr/>
          <p:nvPr/>
        </p:nvSpPr>
        <p:spPr>
          <a:xfrm>
            <a:off x="4041789" y="5023146"/>
            <a:ext cx="163773" cy="45187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Двойная стрелка вверх/вниз 32"/>
          <p:cNvSpPr/>
          <p:nvPr/>
        </p:nvSpPr>
        <p:spPr>
          <a:xfrm>
            <a:off x="7669181" y="5012332"/>
            <a:ext cx="163773" cy="451877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Двойная стрелка вверх/вниз 33"/>
          <p:cNvSpPr/>
          <p:nvPr/>
        </p:nvSpPr>
        <p:spPr>
          <a:xfrm>
            <a:off x="7669180" y="3767950"/>
            <a:ext cx="163773" cy="256474"/>
          </a:xfrm>
          <a:prstGeom prst="up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0361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3286</Words>
  <Application>Microsoft Office PowerPoint</Application>
  <PresentationFormat>Произвольный</PresentationFormat>
  <Paragraphs>655</Paragraphs>
  <Slides>40</Slides>
  <Notes>39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40</vt:i4>
      </vt:variant>
    </vt:vector>
  </HeadingPairs>
  <TitlesOfParts>
    <vt:vector size="50" baseType="lpstr">
      <vt:lpstr>Arial</vt:lpstr>
      <vt:lpstr>Brutal Type</vt:lpstr>
      <vt:lpstr>Brutal Type Light</vt:lpstr>
      <vt:lpstr>Calibri</vt:lpstr>
      <vt:lpstr>Cambria</vt:lpstr>
      <vt:lpstr>Merriweather</vt:lpstr>
      <vt:lpstr>tgico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Эффективное функционирование. Принципы. </vt:lpstr>
      <vt:lpstr>Эффективное функционирование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Штатный состав операционного блока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Экстренная операция </vt:lpstr>
      <vt:lpstr>Интегрированная операционная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Консигнационный склад</vt:lpstr>
      <vt:lpstr>Презентация PowerPoint</vt:lpstr>
      <vt:lpstr>Оснащение оборудованием, медицинскими инструментами и расходными материалами</vt:lpstr>
      <vt:lpstr>Взаимодействие со смежными службами</vt:lpstr>
      <vt:lpstr>Взаимодействие со смежными службами</vt:lpstr>
      <vt:lpstr>Обучение</vt:lpstr>
      <vt:lpstr>Презентация PowerPoint</vt:lpstr>
    </vt:vector>
  </TitlesOfParts>
  <Company>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 Алексей</dc:creator>
  <cp:lastModifiedBy>Куренёва Елена Владимировна</cp:lastModifiedBy>
  <cp:revision>168</cp:revision>
  <dcterms:created xsi:type="dcterms:W3CDTF">2018-06-05T10:04:09Z</dcterms:created>
  <dcterms:modified xsi:type="dcterms:W3CDTF">2023-10-21T16:08:50Z</dcterms:modified>
</cp:coreProperties>
</file>