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25" r:id="rId5"/>
    <p:sldId id="326" r:id="rId6"/>
    <p:sldId id="327" r:id="rId7"/>
    <p:sldId id="378" r:id="rId8"/>
    <p:sldId id="370" r:id="rId9"/>
    <p:sldId id="328" r:id="rId10"/>
    <p:sldId id="338" r:id="rId11"/>
    <p:sldId id="372" r:id="rId12"/>
    <p:sldId id="371" r:id="rId13"/>
    <p:sldId id="344" r:id="rId14"/>
    <p:sldId id="345" r:id="rId15"/>
    <p:sldId id="348" r:id="rId16"/>
    <p:sldId id="374" r:id="rId17"/>
    <p:sldId id="346" r:id="rId18"/>
    <p:sldId id="347" r:id="rId19"/>
    <p:sldId id="349" r:id="rId20"/>
    <p:sldId id="350" r:id="rId21"/>
    <p:sldId id="351" r:id="rId22"/>
    <p:sldId id="352" r:id="rId23"/>
    <p:sldId id="342" r:id="rId24"/>
    <p:sldId id="355" r:id="rId25"/>
    <p:sldId id="358" r:id="rId26"/>
    <p:sldId id="360" r:id="rId27"/>
    <p:sldId id="361" r:id="rId28"/>
    <p:sldId id="362" r:id="rId29"/>
    <p:sldId id="364" r:id="rId30"/>
    <p:sldId id="365" r:id="rId31"/>
    <p:sldId id="368" r:id="rId32"/>
    <p:sldId id="366" r:id="rId33"/>
    <p:sldId id="369" r:id="rId34"/>
    <p:sldId id="373" r:id="rId35"/>
    <p:sldId id="337" r:id="rId36"/>
    <p:sldId id="339" r:id="rId3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7F5F9-F01B-4BDE-815F-9F10BAB0354E}" v="1643" dt="2024-02-03T20:10:24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205" autoAdjust="0"/>
  </p:normalViewPr>
  <p:slideViewPr>
    <p:cSldViewPr snapToGrid="0">
      <p:cViewPr varScale="1">
        <p:scale>
          <a:sx n="59" d="100"/>
          <a:sy n="59" d="100"/>
        </p:scale>
        <p:origin x="800" y="52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операционный блок</a:t>
            </a:r>
          </a:p>
        </c:rich>
      </c:tx>
      <c:layout>
        <c:manualLayout>
          <c:xMode val="edge"/>
          <c:yMode val="edge"/>
          <c:x val="0.21501380658982144"/>
          <c:y val="3.0468755887495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операций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D0C-47C7-AC49-A7AE1CBFCCA9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F0E-44B1-A66F-E812FBD308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Общее количество операций</c:v>
                </c:pt>
                <c:pt idx="1">
                  <c:v>Лапароскопические операции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5869</c:v>
                </c:pt>
                <c:pt idx="1">
                  <c:v>1538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E-44B1-A66F-E812FBD30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184472770579087"/>
          <c:y val="1.2964187828011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2-й операционный блок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7-42F0-A4C7-4EF07B29AA89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867-42F0-A4C7-4EF07B29AA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Общее количество операций</c:v>
                </c:pt>
                <c:pt idx="1">
                  <c:v>Лапароскопические операции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4823</c:v>
                </c:pt>
                <c:pt idx="1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67-42F0-A4C7-4EF07B29AA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44275704112436"/>
          <c:y val="0.83431788629670467"/>
          <c:w val="0.7248458751315584"/>
          <c:h val="0.14689820388634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операционный блок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операций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Количество прооперированных грыж различной локализации</c:v>
                </c:pt>
                <c:pt idx="1">
                  <c:v>Количество прооперированных паховых грыж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723</c:v>
                </c:pt>
                <c:pt idx="1">
                  <c:v>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A-40DA-AD2A-4E9D3DF975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Откртый способ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Количество прооперированных грыж различной локализации</c:v>
                </c:pt>
                <c:pt idx="1">
                  <c:v>Количество прооперированных паховых грыж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A-40DA-AD2A-4E9D3DF975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Лапароскопически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Количество прооперированных грыж различной локализации</c:v>
                </c:pt>
                <c:pt idx="1">
                  <c:v>Количество прооперированных паховых грыж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CA-40DA-AD2A-4E9D3DF97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9023048"/>
        <c:axId val="129027528"/>
      </c:barChart>
      <c:catAx>
        <c:axId val="12902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9027528"/>
        <c:crosses val="autoZero"/>
        <c:auto val="1"/>
        <c:lblAlgn val="ctr"/>
        <c:lblOffset val="100"/>
        <c:noMultiLvlLbl val="0"/>
      </c:catAx>
      <c:valAx>
        <c:axId val="129027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9023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0.7037</cdr:x>
      <cdr:y>0.5609</cdr:y>
    </cdr:from>
    <cdr:to>
      <cdr:x>0.77922</cdr:x>
      <cdr:y>0.60607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1308" y="3066054"/>
          <a:ext cx="740664" cy="246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0.49347</cdr:x>
      <cdr:y>0.58767</cdr:y>
    </cdr:from>
    <cdr:to>
      <cdr:x>0.55594</cdr:x>
      <cdr:y>0.64789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39587" y="3212358"/>
          <a:ext cx="612648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51%</a:t>
          </a:r>
        </a:p>
      </cdr:txBody>
    </cdr:sp>
  </cdr:relSizeAnchor>
  <cdr:relSizeAnchor xmlns:cdr="http://schemas.openxmlformats.org/drawingml/2006/chartDrawing">
    <cdr:from>
      <cdr:x>0.49151</cdr:x>
      <cdr:y>0.48795</cdr:y>
    </cdr:from>
    <cdr:to>
      <cdr:x>0.60526</cdr:x>
      <cdr:y>0.54919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20295" y="2667283"/>
          <a:ext cx="1115568" cy="33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46,6%</a:t>
          </a:r>
        </a:p>
      </cdr:txBody>
    </cdr:sp>
  </cdr:relSizeAnchor>
  <cdr:relSizeAnchor xmlns:cdr="http://schemas.openxmlformats.org/drawingml/2006/chartDrawing">
    <cdr:from>
      <cdr:x>0.49406</cdr:x>
      <cdr:y>0.54247</cdr:y>
    </cdr:from>
    <cdr:to>
      <cdr:x>0.58254</cdr:x>
      <cdr:y>0.59266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45365" y="2965323"/>
          <a:ext cx="867676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53,4%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37191B4B-0FF0-461E-96B3-B974060ECA54}" type="datetime1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0E476440-F66F-F947-8EFC-EA5202ACF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E80F317E-F260-4333-915B-43D5B9FE40AA}" type="datetime1">
              <a:rPr lang="ru-RU" noProof="0" smtClean="0"/>
              <a:pPr/>
              <a:t>21.02.2024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6B79E9EB-07EB-9D44-9F5A-AB1FBECCDD8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28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74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0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2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24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51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 rtlCol="0"/>
          <a:lstStyle>
            <a:lvl1pPr marL="0" indent="0" algn="ctr">
              <a:buNone/>
              <a:defRPr lang="ru-RU" sz="2400" cap="all" baseline="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rtlCol="0" anchor="ctr"/>
          <a:lstStyle>
            <a:lvl1pPr algn="ctr">
              <a:defRPr lang="ru-RU" sz="6000" spc="300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 rtlCol="0"/>
          <a:lstStyle>
            <a:lvl1pPr algn="ctr">
              <a:lnSpc>
                <a:spcPts val="576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 rtlCol="0"/>
          <a:lstStyle>
            <a:lvl1pPr algn="l">
              <a:lnSpc>
                <a:spcPts val="576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lang="ru-RU">
                <a:solidFill>
                  <a:schemeClr val="accent1"/>
                </a:solidFill>
              </a:defRPr>
            </a:lvl1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Текст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ru-RU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X</a:t>
            </a:r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ru-RU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X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ru-RU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X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ru-RU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X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ru-RU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rtlCol="0" anchor="t" anchorCtr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 rtlCol="0"/>
          <a:lstStyle>
            <a:lvl1pPr marL="0" indent="0">
              <a:buNone/>
              <a:defRPr lang="ru-RU" sz="1400"/>
            </a:lvl1pPr>
            <a:lvl2pPr marL="228600">
              <a:defRPr lang="ru-RU" sz="1400"/>
            </a:lvl2pPr>
            <a:lvl3pPr marL="457200">
              <a:defRPr lang="ru-RU" sz="1400"/>
            </a:lvl3pPr>
            <a:lvl4pPr marL="685800">
              <a:defRPr lang="ru-RU" sz="1400"/>
            </a:lvl4pPr>
            <a:lvl5pPr marL="1143000"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rtlCol="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lang="ru-RU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 rtlCol="0"/>
          <a:lstStyle>
            <a:lvl1pPr marL="0" indent="0">
              <a:buNone/>
              <a:defRPr lang="ru-RU" sz="1400"/>
            </a:lvl1pPr>
            <a:lvl2pPr marL="228600">
              <a:defRPr lang="ru-RU" sz="1400"/>
            </a:lvl2pPr>
            <a:lvl3pPr marL="457200">
              <a:defRPr lang="ru-RU" sz="1400"/>
            </a:lvl3pPr>
            <a:lvl4pPr marL="685800">
              <a:defRPr lang="ru-RU" sz="1400"/>
            </a:lvl4pPr>
            <a:lvl5pPr marL="1143000"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rtlCol="0" anchor="b" anchorCtr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>
            <a:noAutofit/>
          </a:bodyPr>
          <a:lstStyle>
            <a:lvl1pPr marL="0" indent="0">
              <a:lnSpc>
                <a:spcPts val="1720"/>
              </a:lnSpc>
              <a:buNone/>
              <a:defRPr lang="ru-RU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RU" sz="1400"/>
            </a:lvl1pPr>
            <a:lvl2pPr marL="228600">
              <a:lnSpc>
                <a:spcPct val="100000"/>
              </a:lnSpc>
              <a:defRPr lang="ru-RU" sz="1400"/>
            </a:lvl2pPr>
            <a:lvl3pPr marL="457200">
              <a:lnSpc>
                <a:spcPct val="100000"/>
              </a:lnSpc>
              <a:defRPr lang="ru-RU" sz="1400"/>
            </a:lvl3pPr>
            <a:lvl4pPr marL="685800">
              <a:lnSpc>
                <a:spcPct val="100000"/>
              </a:lnSpc>
              <a:defRPr lang="ru-RU" sz="1400"/>
            </a:lvl4pPr>
            <a:lvl5pPr marL="1143000">
              <a:lnSpc>
                <a:spcPct val="100000"/>
              </a:lnSpc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ru-RU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RU" sz="1400"/>
            </a:lvl1pPr>
            <a:lvl2pPr marL="228600">
              <a:lnSpc>
                <a:spcPct val="100000"/>
              </a:lnSpc>
              <a:defRPr lang="ru-RU" sz="1400"/>
            </a:lvl2pPr>
            <a:lvl3pPr marL="457200">
              <a:lnSpc>
                <a:spcPct val="100000"/>
              </a:lnSpc>
              <a:defRPr lang="ru-RU" sz="1400"/>
            </a:lvl3pPr>
            <a:lvl4pPr marL="685800">
              <a:lnSpc>
                <a:spcPct val="100000"/>
              </a:lnSpc>
              <a:defRPr lang="ru-RU" sz="1400"/>
            </a:lvl4pPr>
            <a:lvl5pPr marL="1143000">
              <a:lnSpc>
                <a:spcPct val="100000"/>
              </a:lnSpc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Рисунок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7" name="Текст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rtlCol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lang="ru-RU"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lang="ru-RU" sz="1400"/>
            </a:lvl1pPr>
            <a:lvl2pPr marL="228600">
              <a:lnSpc>
                <a:spcPct val="100000"/>
              </a:lnSpc>
              <a:defRPr lang="ru-RU" sz="1400"/>
            </a:lvl2pPr>
            <a:lvl3pPr marL="457200">
              <a:lnSpc>
                <a:spcPct val="100000"/>
              </a:lnSpc>
              <a:defRPr lang="ru-RU" sz="1400"/>
            </a:lvl3pPr>
            <a:lvl4pPr marL="685800">
              <a:lnSpc>
                <a:spcPct val="100000"/>
              </a:lnSpc>
              <a:defRPr lang="ru-RU" sz="1400"/>
            </a:lvl4pPr>
            <a:lvl5pPr marL="1143000">
              <a:lnSpc>
                <a:spcPct val="100000"/>
              </a:lnSpc>
              <a:defRPr lang="ru-RU" sz="140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sp>
        <p:nvSpPr>
          <p:cNvPr id="14" name="Рисунок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rtlCol="0" anchor="ctr"/>
          <a:lstStyle>
            <a:lvl1pPr marL="0" indent="0" algn="ctr">
              <a:buNone/>
              <a:defRPr lang="ru-RU" sz="900"/>
            </a:lvl1pPr>
          </a:lstStyle>
          <a:p>
            <a:pPr rtl="0"/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rtlCol="0" anchor="ctr"/>
          <a:lstStyle>
            <a:lvl1pPr marL="0" indent="0" algn="ctr">
              <a:lnSpc>
                <a:spcPts val="2460"/>
              </a:lnSpc>
              <a:buNone/>
              <a:defRPr lang="ru-RU" sz="200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rtlCol="0" anchor="b">
            <a:noAutofit/>
          </a:bodyPr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rtlCol="0" anchor="ctr"/>
          <a:lstStyle>
            <a:lvl1pPr marL="0" indent="0" algn="ctr">
              <a:buNone/>
              <a:defRPr lang="ru-RU" sz="1050"/>
            </a:lvl1pPr>
          </a:lstStyle>
          <a:p>
            <a:pPr rtl="0"/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rtlCol="0" anchor="ctr"/>
          <a:lstStyle>
            <a:lvl1pPr marL="0" indent="0" algn="ctr">
              <a:buNone/>
              <a:defRPr lang="ru-RU" sz="2000" cap="all" baseline="0"/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 rtlCol="0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изображение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 rtlCol="0"/>
          <a:lstStyle>
            <a:lvl1pPr>
              <a:defRPr lang="ru-RU" spc="300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ru-RU" sz="2000" cap="all" spc="0" baseline="0"/>
            </a:lvl1pPr>
            <a:lvl2pPr marL="228600">
              <a:defRPr lang="ru-RU" spc="0" baseline="0"/>
            </a:lvl2pPr>
            <a:lvl3pPr marL="457200">
              <a:defRPr lang="ru-RU" spc="0" baseline="0"/>
            </a:lvl3pPr>
            <a:lvl4pPr marL="685800">
              <a:defRPr lang="ru-RU" spc="0" baseline="0"/>
            </a:lvl4pPr>
            <a:lvl5pPr marL="1143000">
              <a:defRPr lang="ru-RU" spc="0" baseline="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pPr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 rtlCol="0"/>
          <a:lstStyle>
            <a:lvl1pPr>
              <a:defRPr lang="ru-RU" spc="300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ru-RU" sz="2000" cap="none" spc="0" baseline="0"/>
            </a:lvl1pPr>
            <a:lvl2pPr marL="228600">
              <a:defRPr lang="ru-RU" spc="0" baseline="0"/>
            </a:lvl2pPr>
            <a:lvl3pPr marL="457200">
              <a:defRPr lang="ru-RU" spc="0" baseline="0"/>
            </a:lvl3pPr>
            <a:lvl4pPr marL="685800">
              <a:defRPr lang="ru-RU" spc="0" baseline="0"/>
            </a:lvl4pPr>
            <a:lvl5pPr marL="1143000">
              <a:defRPr lang="ru-RU" spc="0" baseline="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pPr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lang="ru-RU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lang="ru-RU"/>
            </a:lvl1pPr>
          </a:lstStyle>
          <a:p>
            <a:pPr rtl="0"/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3375025"/>
            <a:ext cx="0" cy="2416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rtlCol="0" anchor="ctr"/>
          <a:lstStyle>
            <a:lvl1pPr algn="ctr">
              <a:defRPr lang="ru-RU" sz="4800" spc="300" baseline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 rtlCol="0"/>
          <a:lstStyle>
            <a:lvl1pPr marL="0" indent="0">
              <a:buNone/>
              <a:defRPr lang="ru-RU"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 rtlCol="0"/>
          <a:lstStyle>
            <a:lvl1pPr>
              <a:defRPr lang="ru-RU" spc="3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 rtlCol="0"/>
          <a:lstStyle>
            <a:lvl1pPr>
              <a:defRPr lang="ru-RU" spc="0" baseline="0"/>
            </a:lvl1pPr>
            <a:lvl2pPr>
              <a:defRPr lang="ru-RU" spc="0" baseline="0"/>
            </a:lvl2pPr>
            <a:lvl3pPr>
              <a:defRPr lang="ru-RU" spc="0" baseline="0"/>
            </a:lvl3pPr>
            <a:lvl4pPr>
              <a:defRPr lang="ru-RU" spc="0" baseline="0"/>
            </a:lvl4pPr>
            <a:lvl5pPr>
              <a:defRPr lang="ru-RU" spc="0" baseline="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pPr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 rtlCol="0"/>
          <a:lstStyle>
            <a:lvl1pPr algn="ctr">
              <a:defRPr lang="ru-RU" spc="3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 rtlCol="0"/>
          <a:lstStyle>
            <a:lvl1pPr>
              <a:defRPr lang="ru-RU" spc="0" baseline="0"/>
            </a:lvl1pPr>
            <a:lvl2pPr>
              <a:defRPr lang="ru-RU" spc="0" baseline="0"/>
            </a:lvl2pPr>
            <a:lvl3pPr>
              <a:defRPr lang="ru-RU" spc="0" baseline="0"/>
            </a:lvl3pPr>
            <a:lvl4pPr>
              <a:defRPr lang="ru-RU" spc="0" baseline="0"/>
            </a:lvl4pPr>
            <a:lvl5pPr>
              <a:defRPr lang="ru-RU" spc="0" baseline="0"/>
            </a:lvl5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pPr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дпись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</a:lstStyle>
          <a:p>
            <a:pPr rtl="0"/>
            <a:endParaRPr lang="ru-RU" dirty="0">
              <a:latin typeface="Calibri Light" panose="020F0302020204030204" pitchFamily="34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 rtlCol="0"/>
          <a:lstStyle>
            <a:lvl1pPr marL="0" indent="0" algn="l">
              <a:buNone/>
              <a:defRPr lang="ru-RU" sz="2000" cap="all" spc="200" baseline="0">
                <a:latin typeface="+mj-lt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rtlCol="0" anchor="b"/>
          <a:lstStyle>
            <a:lvl1pPr algn="l">
              <a:lnSpc>
                <a:spcPts val="5200"/>
              </a:lnSpc>
              <a:defRPr lang="ru-RU" sz="3600" spc="0" baseline="0">
                <a:latin typeface="Calibri Light" panose="020F0302020204030204" pitchFamily="34" charset="0"/>
                <a:cs typeface="+mn-cs"/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Рисунок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 rtlCol="0"/>
          <a:lstStyle>
            <a:lvl1pPr algn="ctr"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Рисунок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6" name="Рисунок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7" name="Рисунок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8" name="Рисунок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0" name="Текст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1" name="Текст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600"/>
            </a:lvl1pPr>
          </a:lstStyle>
          <a:p>
            <a:pPr rtl="0"/>
            <a:endParaRPr lang="ru-RU" dirty="0"/>
          </a:p>
        </p:txBody>
      </p:sp>
      <p:sp>
        <p:nvSpPr>
          <p:cNvPr id="25" name="Текст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27" name="Текст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2" name="Текст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200" b="0">
                <a:solidFill>
                  <a:schemeClr val="tx1"/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ЩЕЛКНИТЕ, ЧТОБЫ ИЗМЕНИТЬ 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ru-RU"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pPr rtl="0"/>
            <a:fld id="{75DF2D63-3FF5-D547-96B9-BE9CCD1ABA5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Нижний колонтитул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593472" y="1802017"/>
            <a:ext cx="2485394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ru-RU"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3368040"/>
            <a:ext cx="0" cy="24231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400" b="0" i="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2000" b="0" i="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b="0" i="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b="0" i="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b="0" i="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jpeg"/><Relationship Id="rId5" Type="http://schemas.microsoft.com/office/2007/relationships/hdphoto" Target="../media/hdphoto2.wdp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7746" y="982068"/>
            <a:ext cx="8741664" cy="4892547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52030" y="2018116"/>
            <a:ext cx="10293096" cy="2820452"/>
          </a:xfr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операционной медицинской сестры при проведении лапароскопической пластики паховой грыжи на базе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«ГБУЗ СГКБ №1 им. Н. и. Пирогова»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6019" y="5450017"/>
            <a:ext cx="4134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Операционная медсестра</a:t>
            </a:r>
          </a:p>
          <a:p>
            <a:pPr algn="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операционного блока №8</a:t>
            </a:r>
          </a:p>
          <a:p>
            <a:pPr algn="r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Дивянина Валерия Сергеевна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08" y="330779"/>
            <a:ext cx="1009880" cy="1302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5215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B073F20-1123-C0E5-5159-741EF903BA88}"/>
              </a:ext>
            </a:extLst>
          </p:cNvPr>
          <p:cNvSpPr txBox="1"/>
          <p:nvPr/>
        </p:nvSpPr>
        <p:spPr>
          <a:xfrm>
            <a:off x="4320212" y="1194741"/>
            <a:ext cx="208047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Видеомонитор</a:t>
            </a:r>
            <a:endParaRPr lang="ru-RU"/>
          </a:p>
        </p:txBody>
      </p:sp>
      <p:pic>
        <p:nvPicPr>
          <p:cNvPr id="11" name="Рисунок 10" descr="Изображение выглядит как машина, электроника, Медицинское оборудование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5A7B3758-77D0-42DF-09B2-1A3BE17E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096" y="2265305"/>
            <a:ext cx="5716126" cy="316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12883E1-FEE3-0F2B-42DB-20FB48F35E85}"/>
              </a:ext>
            </a:extLst>
          </p:cNvPr>
          <p:cNvCxnSpPr/>
          <p:nvPr/>
        </p:nvCxnSpPr>
        <p:spPr>
          <a:xfrm>
            <a:off x="5553545" y="4288249"/>
            <a:ext cx="486972" cy="1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D5F180-9C00-FABF-4F4F-1871AEEAB343}"/>
              </a:ext>
            </a:extLst>
          </p:cNvPr>
          <p:cNvSpPr txBox="1"/>
          <p:nvPr/>
        </p:nvSpPr>
        <p:spPr>
          <a:xfrm>
            <a:off x="5968280" y="4092222"/>
            <a:ext cx="18850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dirty="0">
                <a:latin typeface="Arial"/>
              </a:rPr>
              <a:t>Инсуффлятор</a:t>
            </a:r>
          </a:p>
        </p:txBody>
      </p:sp>
      <p:pic>
        <p:nvPicPr>
          <p:cNvPr id="15" name="Рисунок 14" descr="Изображение выглядит как текст, в помещении, стена, компьютерный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0861054F-C871-2204-B772-4C6E22B92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444" y="449674"/>
            <a:ext cx="4124457" cy="5591762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71B79AA-3F36-E7A0-0BB3-A28B28F2B378}"/>
              </a:ext>
            </a:extLst>
          </p:cNvPr>
          <p:cNvCxnSpPr/>
          <p:nvPr/>
        </p:nvCxnSpPr>
        <p:spPr>
          <a:xfrm flipH="1" flipV="1">
            <a:off x="6399866" y="1470107"/>
            <a:ext cx="2861179" cy="27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443597D-0832-0F88-DCB1-DD3572E5B852}"/>
              </a:ext>
            </a:extLst>
          </p:cNvPr>
          <p:cNvCxnSpPr/>
          <p:nvPr/>
        </p:nvCxnSpPr>
        <p:spPr>
          <a:xfrm flipV="1">
            <a:off x="4364097" y="3514608"/>
            <a:ext cx="1996251" cy="16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FCF05D-EC4B-F9AF-0F7A-B20B53A0D7D8}"/>
              </a:ext>
            </a:extLst>
          </p:cNvPr>
          <p:cNvSpPr txBox="1"/>
          <p:nvPr/>
        </p:nvSpPr>
        <p:spPr>
          <a:xfrm>
            <a:off x="6340592" y="3170296"/>
            <a:ext cx="1364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Источник света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8FC606C-C89D-64F8-AA7C-EA62871AD5A7}"/>
              </a:ext>
            </a:extLst>
          </p:cNvPr>
          <p:cNvCxnSpPr/>
          <p:nvPr/>
        </p:nvCxnSpPr>
        <p:spPr>
          <a:xfrm>
            <a:off x="3210513" y="4974402"/>
            <a:ext cx="1882" cy="8673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69F628-A680-E6EB-2065-8AF56336D63A}"/>
              </a:ext>
            </a:extLst>
          </p:cNvPr>
          <p:cNvSpPr txBox="1"/>
          <p:nvPr/>
        </p:nvSpPr>
        <p:spPr>
          <a:xfrm>
            <a:off x="3029184" y="5841999"/>
            <a:ext cx="408281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Блок обработки видеосигнала</a:t>
            </a:r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A5C0B382-D4D1-D90C-9159-ECCC7E59664F}"/>
              </a:ext>
            </a:extLst>
          </p:cNvPr>
          <p:cNvCxnSpPr/>
          <p:nvPr/>
        </p:nvCxnSpPr>
        <p:spPr>
          <a:xfrm flipV="1">
            <a:off x="702263" y="1800108"/>
            <a:ext cx="1881" cy="713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B4033-733F-E92B-3D62-2D7302673F50}"/>
              </a:ext>
            </a:extLst>
          </p:cNvPr>
          <p:cNvSpPr txBox="1"/>
          <p:nvPr/>
        </p:nvSpPr>
        <p:spPr>
          <a:xfrm>
            <a:off x="611481" y="1655058"/>
            <a:ext cx="241770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Видеокамера</a:t>
            </a:r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46790D-0952-CF10-D5CC-998DA272EAA1}"/>
              </a:ext>
            </a:extLst>
          </p:cNvPr>
          <p:cNvSpPr txBox="1"/>
          <p:nvPr/>
        </p:nvSpPr>
        <p:spPr>
          <a:xfrm>
            <a:off x="2770069" y="322884"/>
            <a:ext cx="412376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Оборудование</a:t>
            </a:r>
            <a:endParaRPr lang="ru-RU" sz="2400" dirty="0"/>
          </a:p>
        </p:txBody>
      </p:sp>
      <p:pic>
        <p:nvPicPr>
          <p:cNvPr id="24" name="Рисунок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05" y="97654"/>
            <a:ext cx="935407" cy="13416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426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бель&#10;&#10;Автоматически созданное описание">
            <a:extLst>
              <a:ext uri="{FF2B5EF4-FFF2-40B4-BE49-F238E27FC236}">
                <a16:creationId xmlns:a16="http://schemas.microsoft.com/office/drawing/2014/main" id="{282B42CB-C7D7-FDC4-7237-D23FD227CC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2284" y="1983798"/>
            <a:ext cx="4099132" cy="4698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5539BD7-EE02-6E36-0B44-690417C36534}"/>
              </a:ext>
            </a:extLst>
          </p:cNvPr>
          <p:cNvCxnSpPr/>
          <p:nvPr/>
        </p:nvCxnSpPr>
        <p:spPr>
          <a:xfrm flipH="1">
            <a:off x="6672864" y="5387789"/>
            <a:ext cx="157778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5AD090-5F40-8141-CAE7-C279DDCDEF49}"/>
              </a:ext>
            </a:extLst>
          </p:cNvPr>
          <p:cNvSpPr txBox="1"/>
          <p:nvPr/>
        </p:nvSpPr>
        <p:spPr>
          <a:xfrm>
            <a:off x="4787871" y="5160853"/>
            <a:ext cx="210670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Электрод-пластина для заземления пациента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57" y="686739"/>
            <a:ext cx="5570069" cy="417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Прямая со стрелкой 3"/>
          <p:cNvCxnSpPr/>
          <p:nvPr/>
        </p:nvCxnSpPr>
        <p:spPr>
          <a:xfrm>
            <a:off x="5841223" y="1600632"/>
            <a:ext cx="18196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78877" y="1081655"/>
            <a:ext cx="29900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Электрохирургический аппарат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6790D-0952-CF10-D5CC-998DA272EAA1}"/>
              </a:ext>
            </a:extLst>
          </p:cNvPr>
          <p:cNvSpPr txBox="1"/>
          <p:nvPr/>
        </p:nvSpPr>
        <p:spPr>
          <a:xfrm>
            <a:off x="7278877" y="155448"/>
            <a:ext cx="412376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Оборудование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6790D-0952-CF10-D5CC-998DA272EAA1}"/>
              </a:ext>
            </a:extLst>
          </p:cNvPr>
          <p:cNvSpPr txBox="1"/>
          <p:nvPr/>
        </p:nvSpPr>
        <p:spPr>
          <a:xfrm>
            <a:off x="7223793" y="155448"/>
            <a:ext cx="4178848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Оборудование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19" y="71022"/>
            <a:ext cx="1138491" cy="17932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3323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DAA076-EE89-E1F8-4188-B517C802D9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38555" y="-424436"/>
            <a:ext cx="5112123" cy="6804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3F1E1C9-F170-8D65-8554-1FD879A96A85}"/>
              </a:ext>
            </a:extLst>
          </p:cNvPr>
          <p:cNvCxnSpPr/>
          <p:nvPr/>
        </p:nvCxnSpPr>
        <p:spPr>
          <a:xfrm flipH="1">
            <a:off x="1990169" y="2500826"/>
            <a:ext cx="1604682" cy="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38765A-6852-27D5-5C72-B03F041D0A23}"/>
              </a:ext>
            </a:extLst>
          </p:cNvPr>
          <p:cNvSpPr txBox="1"/>
          <p:nvPr/>
        </p:nvSpPr>
        <p:spPr>
          <a:xfrm>
            <a:off x="463931" y="2300771"/>
            <a:ext cx="13805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Световод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984F8-88DC-4599-134E-F6619AE9EC0C}"/>
              </a:ext>
            </a:extLst>
          </p:cNvPr>
          <p:cNvSpPr txBox="1"/>
          <p:nvPr/>
        </p:nvSpPr>
        <p:spPr>
          <a:xfrm>
            <a:off x="10112188" y="1801905"/>
            <a:ext cx="16763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Кабель коагуляции</a:t>
            </a: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44678CD-981D-93FB-1F3F-9CEB80EFAA77}"/>
              </a:ext>
            </a:extLst>
          </p:cNvPr>
          <p:cNvCxnSpPr/>
          <p:nvPr/>
        </p:nvCxnSpPr>
        <p:spPr>
          <a:xfrm>
            <a:off x="8353425" y="2064684"/>
            <a:ext cx="1757082" cy="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A89CBAC-34B9-84A5-E7CF-E82734FA343C}"/>
              </a:ext>
            </a:extLst>
          </p:cNvPr>
          <p:cNvCxnSpPr/>
          <p:nvPr/>
        </p:nvCxnSpPr>
        <p:spPr>
          <a:xfrm>
            <a:off x="6165477" y="4816288"/>
            <a:ext cx="26895" cy="968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3A748E3-B7EB-7EA7-A9B6-9394771BBE49}"/>
              </a:ext>
            </a:extLst>
          </p:cNvPr>
          <p:cNvSpPr txBox="1"/>
          <p:nvPr/>
        </p:nvSpPr>
        <p:spPr>
          <a:xfrm>
            <a:off x="4249270" y="5782235"/>
            <a:ext cx="44644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Arial"/>
              </a:rPr>
              <a:t>Лапароскоп с 30-градусной оптикой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16" y="310719"/>
            <a:ext cx="1138491" cy="168649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274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957" y="1167788"/>
            <a:ext cx="8001915" cy="538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82219" y="482602"/>
            <a:ext cx="9199084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Централизованная подача медицинских газов и вакуума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4" y="248576"/>
            <a:ext cx="1138491" cy="17355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7013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нструмент, Бытовая техника, металл&#10;&#10;Автоматически созданное описание">
            <a:extLst>
              <a:ext uri="{FF2B5EF4-FFF2-40B4-BE49-F238E27FC236}">
                <a16:creationId xmlns:a16="http://schemas.microsoft.com/office/drawing/2014/main" id="{2F78F4FD-0FBC-41DB-FA8B-34924A4CD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2118191" y="522274"/>
            <a:ext cx="3391716" cy="452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Изображение выглядит как инструмент, игл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804A0B2D-7198-CC8C-1437-0E92D4B4BA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11537" y="1623479"/>
            <a:ext cx="4276049" cy="5736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3AF373A-0CF3-C4DB-CE99-1A70596FBD95}"/>
              </a:ext>
            </a:extLst>
          </p:cNvPr>
          <p:cNvCxnSpPr/>
          <p:nvPr/>
        </p:nvCxnSpPr>
        <p:spPr>
          <a:xfrm flipH="1">
            <a:off x="5118848" y="6001871"/>
            <a:ext cx="2070846" cy="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6E4BD42-BDA9-C361-2B5C-79C3C9D15346}"/>
              </a:ext>
            </a:extLst>
          </p:cNvPr>
          <p:cNvSpPr txBox="1"/>
          <p:nvPr/>
        </p:nvSpPr>
        <p:spPr>
          <a:xfrm>
            <a:off x="2976283" y="5809128"/>
            <a:ext cx="214256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Игла Вереша</a:t>
            </a:r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DC3C8E8-DE6F-EED6-C7AB-2054757CD1D6}"/>
              </a:ext>
            </a:extLst>
          </p:cNvPr>
          <p:cNvCxnSpPr/>
          <p:nvPr/>
        </p:nvCxnSpPr>
        <p:spPr>
          <a:xfrm flipV="1">
            <a:off x="8004361" y="1581150"/>
            <a:ext cx="8965" cy="762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2D379ED9-7E1D-A93A-268A-E5CF8AFCAA52}"/>
              </a:ext>
            </a:extLst>
          </p:cNvPr>
          <p:cNvCxnSpPr/>
          <p:nvPr/>
        </p:nvCxnSpPr>
        <p:spPr>
          <a:xfrm flipV="1">
            <a:off x="8864414" y="1580590"/>
            <a:ext cx="8964" cy="977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7B38E7-5D70-312D-DEB4-1E0B03C38C75}"/>
              </a:ext>
            </a:extLst>
          </p:cNvPr>
          <p:cNvSpPr txBox="1"/>
          <p:nvPr/>
        </p:nvSpPr>
        <p:spPr>
          <a:xfrm>
            <a:off x="7055223" y="878541"/>
            <a:ext cx="141642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Троакар 10 мм.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AB6B18-B8EF-6D65-C7C5-2D21D5712666}"/>
              </a:ext>
            </a:extLst>
          </p:cNvPr>
          <p:cNvSpPr txBox="1"/>
          <p:nvPr/>
        </p:nvSpPr>
        <p:spPr>
          <a:xfrm>
            <a:off x="8579224" y="869575"/>
            <a:ext cx="11564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Троакар 10 мм.</a:t>
            </a:r>
            <a:endParaRPr lang="ru-RU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8E6F077C-3C28-AFB4-9F04-CC5443CE619A}"/>
              </a:ext>
            </a:extLst>
          </p:cNvPr>
          <p:cNvCxnSpPr/>
          <p:nvPr/>
        </p:nvCxnSpPr>
        <p:spPr>
          <a:xfrm flipV="1">
            <a:off x="9929532" y="1596840"/>
            <a:ext cx="331693" cy="1272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077E5C-C897-D3E9-D06D-D3AFC1A84EF1}"/>
              </a:ext>
            </a:extLst>
          </p:cNvPr>
          <p:cNvSpPr txBox="1"/>
          <p:nvPr/>
        </p:nvSpPr>
        <p:spPr>
          <a:xfrm>
            <a:off x="9888070" y="878541"/>
            <a:ext cx="13178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Троакар 5 мм.</a:t>
            </a:r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26DDD3B-2183-1930-19AA-8457E51EAA6F}"/>
              </a:ext>
            </a:extLst>
          </p:cNvPr>
          <p:cNvCxnSpPr/>
          <p:nvPr/>
        </p:nvCxnSpPr>
        <p:spPr>
          <a:xfrm flipH="1">
            <a:off x="5489752" y="4870419"/>
            <a:ext cx="2357717" cy="8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AEC1BED-597B-A571-6EBB-C7D5ACD3639F}"/>
              </a:ext>
            </a:extLst>
          </p:cNvPr>
          <p:cNvSpPr txBox="1"/>
          <p:nvPr/>
        </p:nvSpPr>
        <p:spPr>
          <a:xfrm>
            <a:off x="3932813" y="4749022"/>
            <a:ext cx="16315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Переходник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3BC09D-2880-1150-3395-6DDCE7D5E994}"/>
              </a:ext>
            </a:extLst>
          </p:cNvPr>
          <p:cNvSpPr txBox="1"/>
          <p:nvPr/>
        </p:nvSpPr>
        <p:spPr>
          <a:xfrm>
            <a:off x="6902822" y="242047"/>
            <a:ext cx="4509247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Инструменты доступа</a:t>
            </a:r>
            <a:endParaRPr lang="ru-RU" sz="2400"/>
          </a:p>
        </p:txBody>
      </p:sp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52" y="242047"/>
            <a:ext cx="1138491" cy="166748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6181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нструмент, металл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55A9162D-3100-F1D1-4BF5-59C5F84A4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82014" y="2371141"/>
            <a:ext cx="3067529" cy="5175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0A413F-4FF8-25A0-4D5C-1F051CCB5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56541" y="732596"/>
            <a:ext cx="3053120" cy="4318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9BBBEC8-D8FC-2A56-B3DC-8442E92568DD}"/>
              </a:ext>
            </a:extLst>
          </p:cNvPr>
          <p:cNvCxnSpPr/>
          <p:nvPr/>
        </p:nvCxnSpPr>
        <p:spPr>
          <a:xfrm>
            <a:off x="3778337" y="2184967"/>
            <a:ext cx="1595717" cy="89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0C29FA6-76A3-5035-F303-7D93ADFA4BAC}"/>
              </a:ext>
            </a:extLst>
          </p:cNvPr>
          <p:cNvCxnSpPr/>
          <p:nvPr/>
        </p:nvCxnSpPr>
        <p:spPr>
          <a:xfrm flipV="1">
            <a:off x="3687502" y="2891601"/>
            <a:ext cx="1541929" cy="17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1E64EC7-05CB-62F6-6C06-44B2585121CB}"/>
              </a:ext>
            </a:extLst>
          </p:cNvPr>
          <p:cNvCxnSpPr/>
          <p:nvPr/>
        </p:nvCxnSpPr>
        <p:spPr>
          <a:xfrm>
            <a:off x="3256272" y="4008403"/>
            <a:ext cx="1" cy="10847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F3577FC-4674-F82A-7B75-CCFC3A99FB77}"/>
              </a:ext>
            </a:extLst>
          </p:cNvPr>
          <p:cNvSpPr txBox="1"/>
          <p:nvPr/>
        </p:nvSpPr>
        <p:spPr>
          <a:xfrm>
            <a:off x="5585621" y="1957558"/>
            <a:ext cx="18736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Диссектор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65C7E-22A9-55DE-473C-3A82D8C577BE}"/>
              </a:ext>
            </a:extLst>
          </p:cNvPr>
          <p:cNvSpPr txBox="1"/>
          <p:nvPr/>
        </p:nvSpPr>
        <p:spPr>
          <a:xfrm>
            <a:off x="5425562" y="2577571"/>
            <a:ext cx="28866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Атравматичный зажим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FC920B-F0B4-0618-0981-0766EE566A3A}"/>
              </a:ext>
            </a:extLst>
          </p:cNvPr>
          <p:cNvSpPr txBox="1"/>
          <p:nvPr/>
        </p:nvSpPr>
        <p:spPr>
          <a:xfrm>
            <a:off x="2715746" y="4957540"/>
            <a:ext cx="133574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</a:rPr>
              <a:t>Ножницы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CABC9F-4BC1-66ED-4BE9-15C15D290B30}"/>
              </a:ext>
            </a:extLst>
          </p:cNvPr>
          <p:cNvSpPr txBox="1"/>
          <p:nvPr/>
        </p:nvSpPr>
        <p:spPr>
          <a:xfrm>
            <a:off x="6765133" y="482266"/>
            <a:ext cx="453614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Рабочие инструменты</a:t>
            </a:r>
            <a:endParaRPr lang="ru-RU" dirty="0"/>
          </a:p>
        </p:txBody>
      </p:sp>
      <p:pic>
        <p:nvPicPr>
          <p:cNvPr id="17" name="Рисунок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808" y="62144"/>
            <a:ext cx="1138491" cy="154657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792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C3A4E2B3-7605-F05D-2C2E-C0E541BA82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7210" y="-277403"/>
            <a:ext cx="5345205" cy="7879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7DEEB-0765-55B7-6997-4AEB128034D6}"/>
              </a:ext>
            </a:extLst>
          </p:cNvPr>
          <p:cNvSpPr txBox="1"/>
          <p:nvPr/>
        </p:nvSpPr>
        <p:spPr>
          <a:xfrm>
            <a:off x="3128682" y="206188"/>
            <a:ext cx="5629835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Рабочие инструменты</a:t>
            </a:r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18" y="133166"/>
            <a:ext cx="1138491" cy="17533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35017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2"/>
          <a:stretch/>
        </p:blipFill>
        <p:spPr>
          <a:xfrm rot="16200000">
            <a:off x="7280924" y="-1000175"/>
            <a:ext cx="2702672" cy="660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70403" y="1752356"/>
            <a:ext cx="2243815" cy="652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ABC9F-4BC1-66ED-4BE9-15C15D290B30}"/>
              </a:ext>
            </a:extLst>
          </p:cNvPr>
          <p:cNvSpPr txBox="1"/>
          <p:nvPr/>
        </p:nvSpPr>
        <p:spPr>
          <a:xfrm>
            <a:off x="2519172" y="245375"/>
            <a:ext cx="3736856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Рабочие инструменты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85615" y="2615495"/>
            <a:ext cx="1545336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85616" y="5156101"/>
            <a:ext cx="14264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1600" y="2431433"/>
            <a:ext cx="229514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Иглодержатель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3976" y="4956046"/>
            <a:ext cx="16916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Отсос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71" y="142043"/>
            <a:ext cx="1138491" cy="17061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5754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21121" y="258315"/>
            <a:ext cx="499491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CABC9F-4BC1-66ED-4BE9-15C15D290B30}"/>
              </a:ext>
            </a:extLst>
          </p:cNvPr>
          <p:cNvSpPr txBox="1"/>
          <p:nvPr/>
        </p:nvSpPr>
        <p:spPr>
          <a:xfrm>
            <a:off x="6419230" y="161837"/>
            <a:ext cx="453614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>
                <a:latin typeface="Arial"/>
              </a:rPr>
              <a:t>Рабочие инструменты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593592" y="3687314"/>
            <a:ext cx="15057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2728" y="3333371"/>
            <a:ext cx="22768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Герниостеплер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ProTack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16" y="161838"/>
            <a:ext cx="1138491" cy="183369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327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61741" y="-509397"/>
            <a:ext cx="5634990" cy="751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8805672" y="1417320"/>
            <a:ext cx="1563624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572768" y="2926080"/>
            <a:ext cx="1847088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572768" y="4425696"/>
            <a:ext cx="1719072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69296" y="1143000"/>
            <a:ext cx="154533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Сетчатый протез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312" y="2551176"/>
            <a:ext cx="13624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Даклон крученый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metric 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312" y="4069777"/>
            <a:ext cx="136245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Нить ПГА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USP 3/0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77" y="88777"/>
            <a:ext cx="1138491" cy="189339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1512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EDB55-C0CF-1610-24F0-07462C63BC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38692" y="956621"/>
            <a:ext cx="5037336" cy="360419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ГБУЗ СГКБ №1 им. Н. И. Пирогова</a:t>
            </a:r>
            <a:endParaRPr lang="ru-RU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D6DE2E-F5E3-8CAF-A5C3-E67C03F53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9656" y="1994053"/>
            <a:ext cx="4300114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endParaRPr lang="ru-RU" sz="2000" dirty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Ежедневно и круглосуточно оказывается экстренная помощь, а также плановая госпитализация и консультативно-диагностический прием больных.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EE032-32DD-3AB8-08D2-5E9DA23B2E19}"/>
              </a:ext>
            </a:extLst>
          </p:cNvPr>
          <p:cNvSpPr txBox="1"/>
          <p:nvPr/>
        </p:nvSpPr>
        <p:spPr>
          <a:xfrm>
            <a:off x="1296455" y="1512767"/>
            <a:ext cx="370651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Arial"/>
              </a:rPr>
              <a:t>Является многопрофильным лечебным учреждением.</a:t>
            </a:r>
            <a:endParaRPr lang="ru-RU" dirty="0"/>
          </a:p>
        </p:txBody>
      </p:sp>
      <p:pic>
        <p:nvPicPr>
          <p:cNvPr id="11" name="Google Shape;248;g28c11a0ea6f_1_403">
            <a:extLst>
              <a:ext uri="{FF2B5EF4-FFF2-40B4-BE49-F238E27FC236}">
                <a16:creationId xmlns:a16="http://schemas.microsoft.com/office/drawing/2014/main" id="{E99A00A4-9693-A19A-94FF-6A33B673A420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6888" y="1435649"/>
            <a:ext cx="6124939" cy="408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9337" y="1994053"/>
            <a:ext cx="620480" cy="176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84" y="14463"/>
            <a:ext cx="1009880" cy="1302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43A0C5-8443-309B-91A9-FAF433D7A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20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02075" y="1587328"/>
            <a:ext cx="371246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пациента на операционном столе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749040"/>
            <a:ext cx="430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Положение Тренделенбурга -лежа на спине с наклоном головного конца операционного стола вниз.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120" y="1737359"/>
            <a:ext cx="5580888" cy="312792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4" y="159798"/>
            <a:ext cx="1138491" cy="16965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303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21</a:t>
            </a:fld>
            <a:endParaRPr lang="ru-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6112" y="1580428"/>
            <a:ext cx="5984704" cy="403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772" y="544033"/>
            <a:ext cx="731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этапы лапароскопической пластики паховой грыжи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9576" y="1837944"/>
            <a:ext cx="630936" cy="39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7824" y="3401568"/>
            <a:ext cx="3502152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Создание доступа к грыжевым воротам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672" y="5619691"/>
            <a:ext cx="572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Положение троакаров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4" y="168676"/>
            <a:ext cx="1138491" cy="16184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3076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546" y="1341483"/>
            <a:ext cx="8729590" cy="419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79092" y="5650211"/>
            <a:ext cx="893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Ревизия паховой грыжи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70" y="150921"/>
            <a:ext cx="1138491" cy="174338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80734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23</a:t>
            </a:fld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006" y="1901952"/>
            <a:ext cx="5531410" cy="377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06273" y="572967"/>
            <a:ext cx="731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этапы лапароскопической пластики паховой грыжи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4712" y="1901952"/>
            <a:ext cx="777240" cy="329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77824" y="3364992"/>
            <a:ext cx="3502152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Мобилизация брюшины с грыжевым мешком внутри брюшной полости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2280" y="5558136"/>
            <a:ext cx="339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Разрез брюшины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8" y="224414"/>
            <a:ext cx="1138491" cy="19019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19813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768" y="805056"/>
            <a:ext cx="8307883" cy="5078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9730" y="5996053"/>
            <a:ext cx="6711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Диссекция пахового промежутка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24" y="346229"/>
            <a:ext cx="1138491" cy="17537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7773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050" y="567677"/>
            <a:ext cx="8534726" cy="5273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16736" y="5881043"/>
            <a:ext cx="997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Выделение грыжевого мешка и элементов семенного канатика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8" y="186431"/>
            <a:ext cx="1138491" cy="17532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9499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96" y="730439"/>
            <a:ext cx="8769514" cy="487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3326" y="5696377"/>
            <a:ext cx="924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Диссекция завершена, все элементы пахового промежутка выделены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820" y="186431"/>
            <a:ext cx="1138491" cy="18514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6878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3856" y="1856232"/>
            <a:ext cx="658368" cy="37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15417" y="466268"/>
            <a:ext cx="731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этапы лапароскопической пластики паховой грыжи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" y="3364992"/>
            <a:ext cx="3502152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Закрытие грыжевых ворот сеткой-протезом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1481" y="1652046"/>
            <a:ext cx="5337746" cy="370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779008" y="5433768"/>
            <a:ext cx="5559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Полипропиленовый сетчатый эндопротез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10" y="186431"/>
            <a:ext cx="1138491" cy="179235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8384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28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60" y="1112790"/>
            <a:ext cx="7881982" cy="4489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2489" y="5722661"/>
            <a:ext cx="855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Введение сетчатого эндопротеза в брюшную полость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8" y="310719"/>
            <a:ext cx="1138491" cy="194907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27751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29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4" y="788588"/>
            <a:ext cx="7981032" cy="4579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01904" y="5742286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Сетчатый эндопротез расположен в паховом промежутке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8" y="310718"/>
            <a:ext cx="1138491" cy="172713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0906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86F16-C3E1-6E51-D140-EF50382CA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9C890-ADC6-0AA7-BBC0-05E856AA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024" y="585215"/>
            <a:ext cx="6858000" cy="5618735"/>
          </a:xfr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</a:lstStyle>
          <a:p>
            <a:pPr marL="0" indent="0" algn="ctr" rtl="0">
              <a:buNone/>
            </a:pPr>
            <a:endParaRPr lang="ru-RU" sz="2000" spc="0" dirty="0">
              <a:latin typeface="Arial"/>
              <a:cs typeface="Arial"/>
            </a:endParaRPr>
          </a:p>
          <a:p>
            <a:pPr marL="0" indent="0" algn="ctr" rtl="0">
              <a:buNone/>
            </a:pPr>
            <a:endParaRPr lang="ru-RU" sz="2000" spc="0" dirty="0">
              <a:latin typeface="Arial"/>
              <a:cs typeface="Arial"/>
            </a:endParaRPr>
          </a:p>
          <a:p>
            <a:pPr marL="0" indent="0" algn="ctr" rtl="0">
              <a:buNone/>
            </a:pP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ru-RU" sz="24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ице </a:t>
            </a:r>
            <a:r>
              <a:rPr lang="ru-RU" sz="2000" spc="0" dirty="0">
                <a:latin typeface="Arial"/>
                <a:cs typeface="Arial"/>
              </a:rPr>
              <a:t>проводится современное обследование и лечение пациентов. В хирургических отделениях проводятся почти все виды оперативных вмешательств</a:t>
            </a:r>
            <a:r>
              <a:rPr lang="ru-RU" dirty="0">
                <a:latin typeface="Arial"/>
                <a:cs typeface="Arial"/>
              </a:rPr>
              <a:t>.</a:t>
            </a:r>
          </a:p>
          <a:p>
            <a:pPr marL="0" indent="0" algn="ctr" rtl="0">
              <a:lnSpc>
                <a:spcPts val="2400"/>
              </a:lnSpc>
              <a:buNone/>
            </a:pPr>
            <a:endParaRPr lang="ru-RU" sz="2000" spc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базе больницы имеются 2 операционных блока, где оказывается помощь больным хирургического, урологического, нейрохирургического, гинекологического, травматолого-ортопедического, сосудистого профиля.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06" y="183059"/>
            <a:ext cx="4399250" cy="2862388"/>
          </a:xfrm>
          <a:prstGeom prst="rect">
            <a:avLst/>
          </a:prstGeom>
          <a:noFill/>
          <a:ln w="28575" cap="flat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Picture 4" descr="Отделение реанимации №26 Самарская городская клиническая больница №1 им.  Н.И. Пирогова на Полевой улице - отзывы, фото, цены, телефон и адрес -  Медицинские центры - Самара - Zoon.ru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06" y="3337323"/>
            <a:ext cx="4399250" cy="2932833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3312" y="183059"/>
            <a:ext cx="1009880" cy="1302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10133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30</a:t>
            </a:fld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6271" y="1784412"/>
            <a:ext cx="5488945" cy="3704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97864" y="1883664"/>
            <a:ext cx="640080" cy="29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25247" y="557005"/>
            <a:ext cx="7315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этапы лапароскопической пластики паховой грыжи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624" y="2794430"/>
            <a:ext cx="3502152" cy="4001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Перитонизация сетки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1868" y="5489073"/>
            <a:ext cx="3812649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Ушивание брюшины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97655"/>
            <a:ext cx="1138491" cy="17860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1631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224" y="2250831"/>
            <a:ext cx="6983604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Операционная сестра играет важную роль во всем операционном процессе, является неотъемлемым помощником хирурга, обеспечивает безопасность и комфортность сложного многопланового вмешательства, несет огромную ответственность за сохранность и исправность дорогостоящей медицинской аппаратуры.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31" y="514904"/>
            <a:ext cx="3280440" cy="560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4" y="115410"/>
            <a:ext cx="1138491" cy="17715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20727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76FCA-E5D9-5BC6-F8F1-95D9E5569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t>32</a:t>
            </a:fld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D9F940-BA56-74F7-87F0-7199A77BB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7"/>
            <a:ext cx="4268540" cy="91998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Знание всех этапов предстоящей операции.</a:t>
            </a:r>
            <a:br>
              <a:rPr lang="ru-RU" dirty="0">
                <a:effectLst/>
              </a:rPr>
            </a:br>
            <a:endParaRPr lang="ru-RU" dirty="0"/>
          </a:p>
          <a:p>
            <a:pPr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7DB5B2-8F12-4C2A-D018-C12FD1616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97596" y="2212975"/>
            <a:ext cx="4469507" cy="1179576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Знание технического устройства лапароскопического оборудования.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FE9FCFF-DB0B-28A0-AC61-CFCB265C5B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87548" y="3702975"/>
            <a:ext cx="4379071" cy="854039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Знание сборки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разборки лапароскопического оборудования.</a:t>
            </a:r>
            <a:b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dirty="0">
                <a:effectLst/>
              </a:rPr>
            </a:br>
            <a:endParaRPr lang="ru-RU" dirty="0"/>
          </a:p>
          <a:p>
            <a:pPr rtl="0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1332" y="1094665"/>
            <a:ext cx="53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1429" y="2282989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1380" y="3813175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98080" y="4873400"/>
            <a:ext cx="4268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Знание особенностей обработки используемого инструментария.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31429" y="4996511"/>
            <a:ext cx="52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514" y="3796182"/>
            <a:ext cx="5202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в работе операционной медицинской сестры при проведении лапароскопических операций</a:t>
            </a:r>
          </a:p>
        </p:txBody>
      </p:sp>
      <p:pic>
        <p:nvPicPr>
          <p:cNvPr id="29" name="Рисунок 2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2988" y="579008"/>
            <a:ext cx="3200400" cy="3217174"/>
          </a:xfrm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261872" y="6019801"/>
            <a:ext cx="566928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60" y="142043"/>
            <a:ext cx="1138491" cy="171674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4375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Белая структура ДНК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135" y="0"/>
            <a:ext cx="12359383" cy="6858000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309" y="2185416"/>
            <a:ext cx="7230120" cy="406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80325" y="1417320"/>
            <a:ext cx="756208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6" name="Рисунок 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309" y="204186"/>
            <a:ext cx="1138491" cy="18159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Picture 4" descr="ГБУЗ СГКБ №1 им. Н.И. Пирогов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24" y="2417205"/>
            <a:ext cx="5769864" cy="3713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3390" y="452143"/>
            <a:ext cx="5007005" cy="1323439"/>
          </a:xfrm>
          <a:prstGeom prst="rect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базе операционного блока благодаря современному медицинскому оборудованию ежедневно выполняются эндохирургические операции.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01" y="520999"/>
            <a:ext cx="4658881" cy="609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08" y="140377"/>
            <a:ext cx="1020125" cy="13040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0603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48181512"/>
              </p:ext>
            </p:extLst>
          </p:nvPr>
        </p:nvGraphicFramePr>
        <p:xfrm>
          <a:off x="506035" y="1497204"/>
          <a:ext cx="6397686" cy="486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2078644"/>
              </p:ext>
            </p:extLst>
          </p:nvPr>
        </p:nvGraphicFramePr>
        <p:xfrm>
          <a:off x="6035040" y="1567542"/>
          <a:ext cx="5568494" cy="487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6439" y="371789"/>
            <a:ext cx="59888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операций за 2023г.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491" y="2450592"/>
            <a:ext cx="923822" cy="369332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22,5%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6444" y="2450592"/>
            <a:ext cx="932688" cy="3693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1951" y="2794278"/>
            <a:ext cx="398641" cy="22324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989132" y="2819924"/>
            <a:ext cx="719260" cy="8229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8" y="147439"/>
            <a:ext cx="1138491" cy="137202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2082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06108" y="345974"/>
            <a:ext cx="845277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Arial"/>
                <a:cs typeface="Arial"/>
              </a:rPr>
              <a:t>Паховая грыжа </a:t>
            </a:r>
            <a:r>
              <a:rPr lang="ru-RU" b="1" dirty="0">
                <a:latin typeface="Arial"/>
                <a:cs typeface="Arial"/>
              </a:rPr>
              <a:t>- </a:t>
            </a:r>
            <a:r>
              <a:rPr lang="ru-RU" dirty="0">
                <a:latin typeface="Arial"/>
                <a:cs typeface="Arial"/>
              </a:rPr>
              <a:t>это расширение пахового канала, в результате которого внутренние органы частично выпячиваются за пределы брюшной полости.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92033" y="5198960"/>
            <a:ext cx="988092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Паховые грыжи занимают весомое место в структуре хирургической заболеваемости населения.  Является самой распространенной из всех грыж передней брюшной стенки. 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70885" y="1917040"/>
            <a:ext cx="652322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62" y="245510"/>
            <a:ext cx="992033" cy="14321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2441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978ADB-AD70-DE7C-4643-85C48AE12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75DF2D63-3FF5-D547-96B9-BE9CCD1ABA58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4304" y="4520185"/>
            <a:ext cx="3611880" cy="1508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уменьшение боли в послеоперационном периоде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8136" y="2421641"/>
            <a:ext cx="2916936" cy="13121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Раннее возвращение больных к активной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60320" y="4520185"/>
            <a:ext cx="3767328" cy="14996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Дает возможность провести одномоментное хирургическое лечение двухсторонней паховой грыжи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05756" y="2421641"/>
            <a:ext cx="3191256" cy="13075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Низкий процент рецидивов и осложнений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28582" y="2417069"/>
            <a:ext cx="2613660" cy="13121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Хороший косметический результат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0933" y="343604"/>
            <a:ext cx="9308592" cy="1136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лечения паховых грыж эндоскопическим методом</a:t>
            </a: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08192" y="1584198"/>
            <a:ext cx="0" cy="475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84832" y="2059686"/>
            <a:ext cx="86776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84832" y="2059686"/>
            <a:ext cx="0" cy="3573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08192" y="2064258"/>
            <a:ext cx="0" cy="3285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0762488" y="2059686"/>
            <a:ext cx="0" cy="3573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636746" y="2055115"/>
            <a:ext cx="22621" cy="24566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25112" y="2064258"/>
            <a:ext cx="18288" cy="24474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4" y="177685"/>
            <a:ext cx="1009880" cy="1302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42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5"/>
          <a:stretch/>
        </p:blipFill>
        <p:spPr>
          <a:xfrm>
            <a:off x="6531428" y="323762"/>
            <a:ext cx="4517298" cy="622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529081"/>
            <a:ext cx="65314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ТАРР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(трансабдоминальная преперитонеальная герниопластика) – заключается в устранении грыжевого дефекта со стороны брюшной полости и укреплению задней стенки пахового канала при помощи сетчатого имплантата.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19723"/>
            <a:ext cx="6531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базе «ГБУЗ СГКБ №1 им. Н.И. Пирогова» 1-го операционного блока проводится лапароскопическая пластика паховой грыжи с использованием сетчатого эндопротеза техникой ТАРР.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07" y="31584"/>
            <a:ext cx="943778" cy="13881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4340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75DF2D63-3FF5-D547-96B9-BE9CCD1ABA58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18404150"/>
              </p:ext>
            </p:extLst>
          </p:nvPr>
        </p:nvGraphicFramePr>
        <p:xfrm>
          <a:off x="1406769" y="984738"/>
          <a:ext cx="9807191" cy="546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315955" y="321547"/>
            <a:ext cx="598881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Статистика операций за 2023г.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41" y="205200"/>
            <a:ext cx="1009880" cy="13025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07211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9D3EA290-8C8E-4DEC-A46D-F69BB3CF1506}" vid="{48419DDE-FF2A-4359-8A54-BA3E908EF11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31739A3-185F-4C3F-BB6F-45700D135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81D8D6-8849-400B-8BC9-21D401C7DD06}">
  <ds:schemaRefs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Широкоэкранный</PresentationFormat>
  <Paragraphs>117</Paragraphs>
  <Slides>33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Posterama</vt:lpstr>
      <vt:lpstr>Times New Roman</vt:lpstr>
      <vt:lpstr>Тема Office</vt:lpstr>
      <vt:lpstr>Профессиональная деятельность операционной медицинской сестры при проведении лапароскопической пластики паховой грыжи на базе  «ГБУЗ СГКБ №1 им. Н. и. Пирогова»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деятельность операционной медицинской сестры при проведении лапароскопической пластики паховой грыжи на базе «ГБУЗ СГКБ №1 им. Н. и. Пирогова»</dc:title>
  <dc:creator/>
  <cp:lastModifiedBy/>
  <cp:revision>483</cp:revision>
  <dcterms:created xsi:type="dcterms:W3CDTF">2022-10-10T06:51:53Z</dcterms:created>
  <dcterms:modified xsi:type="dcterms:W3CDTF">2024-02-21T18:25:37Z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