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5" r:id="rId3"/>
    <p:sldId id="263" r:id="rId4"/>
    <p:sldId id="262" r:id="rId5"/>
    <p:sldId id="265" r:id="rId6"/>
    <p:sldId id="279" r:id="rId7"/>
    <p:sldId id="280" r:id="rId8"/>
    <p:sldId id="281" r:id="rId9"/>
    <p:sldId id="282" r:id="rId10"/>
    <p:sldId id="266" r:id="rId11"/>
    <p:sldId id="267" r:id="rId12"/>
    <p:sldId id="268" r:id="rId13"/>
    <p:sldId id="269" r:id="rId14"/>
    <p:sldId id="284" r:id="rId15"/>
    <p:sldId id="271" r:id="rId16"/>
    <p:sldId id="285" r:id="rId17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4" autoAdjust="0"/>
  </p:normalViewPr>
  <p:slideViewPr>
    <p:cSldViewPr>
      <p:cViewPr varScale="1">
        <p:scale>
          <a:sx n="63" d="100"/>
          <a:sy n="63" d="100"/>
        </p:scale>
        <p:origin x="13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300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54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3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0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996952"/>
            <a:ext cx="5688632" cy="1318046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9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63688" y="1124744"/>
            <a:ext cx="597666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251520" y="2132856"/>
            <a:ext cx="871296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47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04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0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56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80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0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65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70385" y="34081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1787249"/>
            <a:ext cx="423647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Взрывная травма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понятие, классификация, экстренная медицинская помощь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5033427"/>
            <a:ext cx="5446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Тарасова Камилла Антоновна – фельдшер СМП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1867" y="6408329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Сызрань 2024г.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427" y="-471464"/>
            <a:ext cx="3431623" cy="27104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99" y="1340768"/>
            <a:ext cx="4815025" cy="33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020272" y="6426348"/>
            <a:ext cx="2111981" cy="36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817" y="-171400"/>
            <a:ext cx="9792072" cy="1356623"/>
          </a:xfrm>
        </p:spPr>
        <p:txBody>
          <a:bodyPr>
            <a:noAutofit/>
          </a:bodyPr>
          <a:lstStyle/>
          <a:p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диагностики и клинических проявлений взрывных повреждений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2817" y="1185223"/>
            <a:ext cx="9146817" cy="5609065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диагностируются нарушения, связанные с острой потерей объема циркулирующей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крови;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поражением ЦНС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нарушением в функционировании паренхиматозных органов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различных разрушений костной и мышечной систем. </a:t>
            </a:r>
          </a:p>
          <a:p>
            <a:pPr marL="0" indent="0" fontAlgn="base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полное обследование и обоснованность диагнозов могут быть достигнуты лишь при участии нескольких специалистов. Обязательно, помимо травматолога, хирурга пациент должен быть осмотрен офтальмологом,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отоларингологом,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нейрохирургом,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невропатологом,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терапевтом,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урологом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специалистом по функциональной диагностике.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G_1631.jpeg" descr="IMG_16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018" y="3412200"/>
            <a:ext cx="3985437" cy="34247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38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7020272" y="6426348"/>
            <a:ext cx="2111981" cy="36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752" y="0"/>
            <a:ext cx="9036496" cy="1185223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оказания медицинской помощи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33331" y="792977"/>
            <a:ext cx="9144000" cy="1142513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направления оказания медицинской помощи до госпитализации определяются особенностями травм. Массивность поражения при взрывной травме требует максимально возможного комплекса лечебных мероприятий на месте.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752995"/>
            <a:ext cx="3816424" cy="21307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0970" tIns="140970" rIns="140970" bIns="140970" numCol="1" spcCol="1270" anchor="ctr" anchorCtr="0">
            <a:noAutofit/>
          </a:bodyPr>
          <a:lstStyle/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Повреждения внутренних органов </a:t>
            </a:r>
          </a:p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Инфузионная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применением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стационар с предварительным уведомлением. При напряженном пневмотораксе показано немедленное дренирование толстой иглой.</a:t>
            </a:r>
            <a:endPara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4260856"/>
            <a:ext cx="3816424" cy="23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0970" tIns="140970" rIns="140970" bIns="140970" numCol="1" spcCol="1270" anchor="ctr" anchorCtr="0">
            <a:noAutofit/>
          </a:bodyPr>
          <a:lstStyle/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Травмы конечностей</a:t>
            </a:r>
          </a:p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отрывах, открытых переломах, ранах, сопровождающихся обильным кровотечением, накладывают жгут. В остальных случаях проводится перевязка. Конечность фиксируется, вводятся растворы, применяется анестезия для борьбы с травматическим шоком</a:t>
            </a:r>
            <a:endPara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117819" y="1752995"/>
            <a:ext cx="3804906" cy="2130739"/>
            <a:chOff x="6264699" y="8"/>
            <a:chExt cx="2651311" cy="18184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4" name="Прямоугольник 13"/>
            <p:cNvSpPr/>
            <p:nvPr/>
          </p:nvSpPr>
          <p:spPr>
            <a:xfrm>
              <a:off x="6264699" y="8"/>
              <a:ext cx="2651311" cy="181840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6264699" y="8"/>
              <a:ext cx="2651311" cy="18184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Ожоги</a:t>
              </a:r>
            </a:p>
            <a:p>
              <a:pPr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Объем </a:t>
              </a:r>
              <a:r>
                <a:rPr lang="ru-RU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инфузии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рассчитывается </a:t>
              </a:r>
              <a:r>
                <a:rPr lang="ru-R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</a:t>
              </a:r>
              <a:r>
                <a:rPr lang="ru-RU" sz="16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формуле 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 учетом площади ожога и веса пострадавшего. Заливают только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кристаллоидные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растворы. Даются наркотические анальгетики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5117819" y="4260856"/>
            <a:ext cx="3804906" cy="23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0970" tIns="140970" rIns="140970" bIns="140970" numCol="1" spcCol="1270" anchor="ctr" anchorCtr="0">
            <a:noAutofit/>
          </a:bodyPr>
          <a:lstStyle/>
          <a:p>
            <a:pPr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травмы</a:t>
            </a:r>
          </a:p>
          <a:p>
            <a:pPr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ЧМТ может потребоваться перевод на ИВЛ. При травмах глаз накладывается бинокулярная повязка. Отравление ядовитыми газами - показание к вдыханию кислорода. При психозе назначают седативные средства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7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51" y="179631"/>
            <a:ext cx="9144000" cy="921804"/>
          </a:xfrm>
        </p:spPr>
        <p:txBody>
          <a:bodyPr>
            <a:noAutofit/>
          </a:bodyPr>
          <a:lstStyle/>
          <a:p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первой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(очевидцы):</a:t>
            </a:r>
            <a:endParaRPr lang="ru-RU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468668" y="508324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468668" y="256864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468668" y="340684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468668" y="424504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468668" y="5943674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96791" y="1571309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Прекращение наружного кровотечения посредством наложения тугой давящей повязки, закруткой, жгутом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96791" y="2635140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Устранение асфиксии, очищение ротовой полости и дыхательных путей от инородных предметов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23171" y="3740078"/>
            <a:ext cx="7724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дыхания — техника искусственного дыхания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92157" y="44950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Наложение асептических повязок на раневые поверхности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07988" y="5311849"/>
            <a:ext cx="678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Иммобилизация поврежденной конечности с помощью табельных или подручных средств перед транспортировкой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020272" y="6426348"/>
            <a:ext cx="2111981" cy="36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5" y="3730561"/>
            <a:ext cx="416234" cy="41623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7" y="4629162"/>
            <a:ext cx="416234" cy="4162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7" y="5442192"/>
            <a:ext cx="416234" cy="4162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9" y="2768604"/>
            <a:ext cx="416234" cy="41623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2" y="1680488"/>
            <a:ext cx="416234" cy="41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9175"/>
            <a:ext cx="9144000" cy="921804"/>
          </a:xfrm>
        </p:spPr>
        <p:txBody>
          <a:bodyPr>
            <a:noAutofit/>
          </a:bodyPr>
          <a:lstStyle/>
          <a:p>
            <a:pPr fontAlgn="base"/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экстренной медицинской помощи</a:t>
            </a:r>
            <a:endParaRPr lang="ru-RU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468668" y="508324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468668" y="256864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468668" y="340684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468668" y="424504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468668" y="5943674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07604" y="112848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активного кровотечения из раневой поверхности верхней или нижней конечности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5330" y="2409888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Наложение асептической повязки на раны в соответствии с правилами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дисмургии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7000" y="3525495"/>
            <a:ext cx="77248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веществ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(обезболивание наркотическими и ненаркотическими растворами, наложение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гидрогелевой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повязки).</a:t>
            </a:r>
          </a:p>
          <a:p>
            <a:pPr lvl="0" fontAlgn="base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2660" y="4436918"/>
            <a:ext cx="5523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Иммобилизация транспортными шинами поврежденных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конечностей и использование щита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9436" y="5487849"/>
            <a:ext cx="678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венозного доступа, внутривенная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ОЦК посредством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вливания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инфузионных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растворов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020272" y="6426348"/>
            <a:ext cx="2111981" cy="36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2" y="2501466"/>
            <a:ext cx="603938" cy="6039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2" y="1148286"/>
            <a:ext cx="603938" cy="6039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2" y="3490388"/>
            <a:ext cx="603938" cy="60393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2" y="4551003"/>
            <a:ext cx="603938" cy="60393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2" y="5565628"/>
            <a:ext cx="603938" cy="60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2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99391"/>
            <a:ext cx="9144000" cy="1296143"/>
          </a:xfrm>
        </p:spPr>
        <p:txBody>
          <a:bodyPr>
            <a:normAutofit/>
          </a:bodyPr>
          <a:lstStyle/>
          <a:p>
            <a:pPr fontAlgn="base"/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лечения пострадавших с взрывными повреждениями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6426348"/>
            <a:ext cx="2111981" cy="36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303092" y="3623144"/>
            <a:ext cx="4091828" cy="28032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130" y="1237889"/>
            <a:ext cx="529598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шок;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ранних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поздних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осложнений;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выздоровления.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" y="1724908"/>
            <a:ext cx="576064" cy="5760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" y="1124213"/>
            <a:ext cx="576064" cy="5760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" y="2347817"/>
            <a:ext cx="576064" cy="576064"/>
          </a:xfrm>
          <a:prstGeom prst="rect">
            <a:avLst/>
          </a:prstGeom>
        </p:spPr>
      </p:pic>
      <p:pic>
        <p:nvPicPr>
          <p:cNvPr id="6" name="IMG_1632.jpeg" descr="IMG_163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04048" y="2300972"/>
            <a:ext cx="3614631" cy="41253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141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020272" y="6426348"/>
            <a:ext cx="2111981" cy="36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547" y="-2863"/>
            <a:ext cx="8784976" cy="1127607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2546" y="908720"/>
            <a:ext cx="9046747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нашего учреждения по типу ТМО (территориальное медицинское образование) создает условия для максимально тесного и эффективного взаимодействия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догоспитального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госпитального этапов, и мы имеем все возможности для оказания помощи на высоком уровне.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2" y="1986931"/>
            <a:ext cx="7874666" cy="480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0486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1173"/>
            <a:ext cx="9144000" cy="1341941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Взрыв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импульсное высвобождение большого количества энергии в результате самораспространяющегося физического или химического превращения исходного вещества, заключающееся в расширении его первоначального объема, образовании сильно нагретых газов, перемещении окружающей среды и возникновении звукового эффекта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Взрывная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многофакторное травматическое повреждение, возникающее вследствие подрыва взрывчатых веществ. Развивается под действием ударной волны, ранящих снарядов, воздействия газов, пламени, токсических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взрывной травмы: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множественность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механических, химических и термических поражений,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 внутренних органов,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переломов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отрывов конечностей.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диагноз «Взрывная травма» выставляется с учетом осмотра бригадой скорой помощи.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3" y="730559"/>
            <a:ext cx="576064" cy="576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6" y="2216516"/>
            <a:ext cx="601442" cy="6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7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780" y="735004"/>
            <a:ext cx="9144000" cy="88590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Повреждающие факторы взрыва</a:t>
            </a:r>
            <a:b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инициированные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взрывом материальные тела, вещества, процессы и явления, способные формировать следы в окружающей среде.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636629" y="2008256"/>
            <a:ext cx="165936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Ударная волна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468668" y="256864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468668" y="424504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645674" y="2528723"/>
            <a:ext cx="270881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Воздушная ударная волна (взрывной ветер)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636629" y="3297891"/>
            <a:ext cx="303565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Осколки от взрывного устройства и его оболочки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640943" y="4166492"/>
            <a:ext cx="286124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детонации взрывчатого вещества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72"/>
          <p:cNvSpPr txBox="1">
            <a:spLocks noChangeArrowheads="1"/>
          </p:cNvSpPr>
          <p:nvPr/>
        </p:nvSpPr>
        <p:spPr bwMode="gray">
          <a:xfrm>
            <a:off x="647023" y="4891380"/>
            <a:ext cx="284668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Вторичные факторы, возникшие из-за воздействия вышеупомянутых.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20272" y="6426348"/>
            <a:ext cx="2111981" cy="36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" y="1856756"/>
            <a:ext cx="707069" cy="707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4" y="2513689"/>
            <a:ext cx="753956" cy="753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" y="3292174"/>
            <a:ext cx="707069" cy="707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4" y="4130641"/>
            <a:ext cx="718034" cy="718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0" y="5125619"/>
            <a:ext cx="731850" cy="731850"/>
          </a:xfrm>
          <a:prstGeom prst="rect">
            <a:avLst/>
          </a:prstGeom>
        </p:spPr>
      </p:pic>
      <p:pic>
        <p:nvPicPr>
          <p:cNvPr id="16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25" y="1897482"/>
            <a:ext cx="5055739" cy="4627862"/>
          </a:xfrm>
        </p:spPr>
      </p:pic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"/>
            <a:ext cx="8892480" cy="692695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 взрывных воздействий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836712"/>
            <a:ext cx="3528392" cy="540923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генерализованное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сотрясение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крови и плазмы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основных видов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метаболизма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белкового и углеводного, жирового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водно-электролитного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травматическая токсемия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819" y="1772816"/>
            <a:ext cx="5334661" cy="40083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20272" y="6426348"/>
            <a:ext cx="2111981" cy="36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7020272" y="6426348"/>
            <a:ext cx="2111981" cy="36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8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взрывной травмы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11747" y="1397114"/>
            <a:ext cx="9144000" cy="864096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зачастую неадекватен, с трудом выходит на контакт. Это объясняется не только тяжестью физических повреждений, но и реактивным психозом, который нередко наблюдается на фоне запредельного стресса, особенно при массовых поражениях.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14648" y="2916717"/>
            <a:ext cx="2483768" cy="1051405"/>
            <a:chOff x="0" y="0"/>
            <a:chExt cx="3182740" cy="1859857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3182740" cy="1859857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0" y="0"/>
              <a:ext cx="3182740" cy="18598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Повреждения внутренних органов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14648" y="5607241"/>
            <a:ext cx="2415638" cy="1030301"/>
            <a:chOff x="-353551" y="2143700"/>
            <a:chExt cx="3152868" cy="176738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1" name="Прямоугольник 10"/>
            <p:cNvSpPr/>
            <p:nvPr/>
          </p:nvSpPr>
          <p:spPr>
            <a:xfrm>
              <a:off x="-310707" y="2143700"/>
              <a:ext cx="3110024" cy="176738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-353551" y="2143700"/>
              <a:ext cx="3110024" cy="17673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Травмы конечностей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664225" y="2926136"/>
            <a:ext cx="2372271" cy="1222944"/>
            <a:chOff x="6264699" y="8"/>
            <a:chExt cx="2651311" cy="186768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4" name="Прямоугольник 13"/>
            <p:cNvSpPr/>
            <p:nvPr/>
          </p:nvSpPr>
          <p:spPr>
            <a:xfrm>
              <a:off x="6264699" y="8"/>
              <a:ext cx="2651311" cy="181840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6264699" y="49297"/>
              <a:ext cx="2651311" cy="18184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Ожоги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664225" y="5607241"/>
            <a:ext cx="2372272" cy="1030301"/>
            <a:chOff x="6203314" y="2357298"/>
            <a:chExt cx="2725677" cy="167514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7" name="Прямоугольник 16"/>
            <p:cNvSpPr/>
            <p:nvPr/>
          </p:nvSpPr>
          <p:spPr>
            <a:xfrm>
              <a:off x="6203314" y="2357298"/>
              <a:ext cx="2725677" cy="167514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6203314" y="2357298"/>
              <a:ext cx="2725677" cy="167514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Другие травмы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01" y="3212976"/>
            <a:ext cx="3984438" cy="266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8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7020272" y="6426348"/>
            <a:ext cx="2111981" cy="36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8"/>
          </a:xfrm>
        </p:spPr>
        <p:txBody>
          <a:bodyPr>
            <a:normAutofit/>
          </a:bodyPr>
          <a:lstStyle/>
          <a:p>
            <a:pPr lvl="0" algn="ctr" defTabSz="1644650">
              <a:spcAft>
                <a:spcPct val="35000"/>
              </a:spcAft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Повреждения внутренних органов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897093"/>
            <a:ext cx="4572000" cy="572323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Травма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грудной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клетки: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учащенное поверхностное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дыхание;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резкая болезненность рёбер;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крепитация;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патологическая подвижность;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отёк, кровоподтёк в месте повреждения.</a:t>
            </a:r>
          </a:p>
          <a:p>
            <a:pPr indent="457200" algn="just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Повреждение почек: 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болезненность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поясничной области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гематурия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Травмы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брюшной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полости: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⁃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слабость;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⁃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тахикардия;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⁃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гипотония;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⁃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боли, напряжение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мышц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живота;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⁃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притупление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звука при перкуссии боковых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отделов;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⁃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интенсивном внутреннем кровотечении развивается геморрагический шок.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62" y="1389527"/>
            <a:ext cx="4726891" cy="462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7020272" y="6426348"/>
            <a:ext cx="2111981" cy="36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8"/>
          </a:xfrm>
        </p:spPr>
        <p:txBody>
          <a:bodyPr>
            <a:normAutofit/>
          </a:bodyPr>
          <a:lstStyle/>
          <a:p>
            <a:pPr lvl="0" algn="ctr" defTabSz="1644650">
              <a:spcAft>
                <a:spcPct val="35000"/>
              </a:spcAft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Травмы конечностей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897093"/>
            <a:ext cx="4572000" cy="3352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отрывы (полные или частичные, нередко с раздавливанием и размозжением сегмента);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открытые переломы конечностей (возможно грубое смещение); </a:t>
            </a:r>
          </a:p>
          <a:p>
            <a:pPr indent="457200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Раны: 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рваные;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обильно загрязненные, 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инородными телами в виде осколков и вторичных снарядов;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бильное кровотечение.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G_1633.jpeg" descr="IMG_1633.jpeg"/>
          <p:cNvPicPr>
            <a:picLocks noChangeAspect="1"/>
          </p:cNvPicPr>
          <p:nvPr/>
        </p:nvPicPr>
        <p:blipFill rotWithShape="1">
          <a:blip r:embed="rId2">
            <a:extLst/>
          </a:blip>
          <a:srcRect l="12335" r="14331" b="6349"/>
          <a:stretch/>
        </p:blipFill>
        <p:spPr>
          <a:xfrm>
            <a:off x="4572000" y="1340768"/>
            <a:ext cx="4417584" cy="44644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15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7020272" y="6426348"/>
            <a:ext cx="2111981" cy="36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8"/>
          </a:xfrm>
        </p:spPr>
        <p:txBody>
          <a:bodyPr>
            <a:normAutofit/>
          </a:bodyPr>
          <a:lstStyle/>
          <a:p>
            <a:pPr lvl="0" algn="ctr" defTabSz="1644650">
              <a:spcAft>
                <a:spcPct val="35000"/>
              </a:spcAft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Ожоги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8032" y="922643"/>
            <a:ext cx="4572000" cy="364869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степени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(гиперемирована кожа)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и 3 степени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(резкая боль, образование пузырей)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степени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(формирование зон некроза)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Ожоги кожи могут сочетаться с ожогами дыхательных путей, сопровождаться ожоговым шоком, который проявляется жаждой, мышечной дрожью,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спутанностью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сознания, ознобом, тахикардией, уменьшением количества мочи.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4"/>
          <a:stretch/>
        </p:blipFill>
        <p:spPr>
          <a:xfrm>
            <a:off x="4492389" y="746269"/>
            <a:ext cx="4464496" cy="2754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7" r="17999" b="9026"/>
          <a:stretch/>
        </p:blipFill>
        <p:spPr>
          <a:xfrm>
            <a:off x="4500719" y="3676422"/>
            <a:ext cx="4464496" cy="3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3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7020272" y="6426348"/>
            <a:ext cx="2111981" cy="36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8"/>
          </a:xfrm>
        </p:spPr>
        <p:txBody>
          <a:bodyPr>
            <a:normAutofit/>
          </a:bodyPr>
          <a:lstStyle/>
          <a:p>
            <a:pPr lvl="0" algn="ctr" defTabSz="1644650">
              <a:spcAft>
                <a:spcPct val="35000"/>
              </a:spcAft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травмы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8032" y="922643"/>
            <a:ext cx="4572000" cy="483414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Черепно-мозговые травмы: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сотрясения мозга;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тяжелые переломы;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ушибы;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внутримозговые гематомы.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Повреждения глаз: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ожоги;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кровоизлияния;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разрыв сетчатки, радужки, сосудов, зрительного нерва;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травмы хрусталика;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размозжение глаза.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Акустические поражения: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разрыв барабанной перепонки;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повреждения внутреннего уха;</a:t>
            </a:r>
          </a:p>
          <a:p>
            <a:pPr marL="285750" indent="-285750" fontAlgn="base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потеря сознания.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26989"/>
            <a:ext cx="4314825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fe5e5795bbb4719a46cbff6e14c7a43b2a3ac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1940</TotalTime>
  <Words>764</Words>
  <Application>Microsoft Office PowerPoint</Application>
  <PresentationFormat>Экран (4:3)</PresentationFormat>
  <Paragraphs>124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Введение</vt:lpstr>
      <vt:lpstr>Повреждающие факторы взрыва  инициированные взрывом материальные тела, вещества, процессы и явления, способные формировать следы в окружающей среде. </vt:lpstr>
      <vt:lpstr>Патогенез взрывных воздействий</vt:lpstr>
      <vt:lpstr>Симптомы взрывной травмы</vt:lpstr>
      <vt:lpstr>Повреждения внутренних органов</vt:lpstr>
      <vt:lpstr>Травмы конечностей</vt:lpstr>
      <vt:lpstr>Ожоги</vt:lpstr>
      <vt:lpstr>Другие травмы</vt:lpstr>
      <vt:lpstr>Особенности диагностики и клинических проявлений взрывных повреждений</vt:lpstr>
      <vt:lpstr>Направления оказания медицинской помощи</vt:lpstr>
      <vt:lpstr>Оказание первой помощи (очевидцы):</vt:lpstr>
      <vt:lpstr>Оказание экстренной медицинской помощи</vt:lpstr>
      <vt:lpstr>Принципы лечения пострадавших с взрывными повреждениями</vt:lpstr>
      <vt:lpstr>Вывод</vt:lpstr>
      <vt:lpstr>Спасибо за внимание!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Медицинские принадлежности</dc:title>
  <dc:creator>obstinate</dc:creator>
  <dc:description>Шаблон презентации с сайта https://presentation-creation.ru/</dc:description>
  <cp:lastModifiedBy>Работа</cp:lastModifiedBy>
  <cp:revision>519</cp:revision>
  <dcterms:created xsi:type="dcterms:W3CDTF">2018-02-25T09:09:03Z</dcterms:created>
  <dcterms:modified xsi:type="dcterms:W3CDTF">2024-04-08T12:14:01Z</dcterms:modified>
</cp:coreProperties>
</file>