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312" r:id="rId6"/>
    <p:sldId id="313" r:id="rId7"/>
    <p:sldId id="314" r:id="rId8"/>
    <p:sldId id="316" r:id="rId9"/>
    <p:sldId id="315" r:id="rId10"/>
    <p:sldId id="318" r:id="rId11"/>
    <p:sldId id="317" r:id="rId12"/>
    <p:sldId id="319" r:id="rId13"/>
    <p:sldId id="320" r:id="rId14"/>
    <p:sldId id="321" r:id="rId15"/>
    <p:sldId id="322" r:id="rId16"/>
    <p:sldId id="281" r:id="rId17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729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3552" userDrawn="1">
          <p15:clr>
            <a:srgbClr val="A4A3A4"/>
          </p15:clr>
        </p15:guide>
        <p15:guide id="5" orient="horz" pos="768" userDrawn="1">
          <p15:clr>
            <a:srgbClr val="A4A3A4"/>
          </p15:clr>
        </p15:guide>
        <p15:guide id="7" pos="4032" userDrawn="1">
          <p15:clr>
            <a:srgbClr val="A4A3A4"/>
          </p15:clr>
        </p15:guide>
        <p15:guide id="9" pos="3648" userDrawn="1">
          <p15:clr>
            <a:srgbClr val="A4A3A4"/>
          </p15:clr>
        </p15:guide>
        <p15:guide id="10" orient="horz" pos="1536" userDrawn="1">
          <p15:clr>
            <a:srgbClr val="A4A3A4"/>
          </p15:clr>
        </p15:guide>
        <p15:guide id="11" orient="horz" pos="187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3D13D1-606E-4C0A-A2BA-46F347CAEB7D}" v="48" dt="2022-11-11T07:59:02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763"/>
    <p:restoredTop sz="95701"/>
  </p:normalViewPr>
  <p:slideViewPr>
    <p:cSldViewPr>
      <p:cViewPr varScale="1">
        <p:scale>
          <a:sx n="111" d="100"/>
          <a:sy n="111" d="100"/>
        </p:scale>
        <p:origin x="-624" y="-90"/>
      </p:cViewPr>
      <p:guideLst>
        <p:guide orient="horz" pos="528"/>
        <p:guide orient="horz" pos="3552"/>
        <p:guide orient="horz" pos="768"/>
        <p:guide orient="horz" pos="1536"/>
        <p:guide orient="horz" pos="1872"/>
        <p:guide pos="7296"/>
        <p:guide pos="384"/>
        <p:guide pos="4032"/>
        <p:guide pos="36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0" d="100"/>
          <a:sy n="120" d="100"/>
        </p:scale>
        <p:origin x="5040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rgbClr val="107BB0"/>
              </a:solidFill>
            </c:spPr>
          </c:dPt>
          <c:dPt>
            <c:idx val="1"/>
            <c:spPr>
              <a:solidFill>
                <a:srgbClr val="FF3399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0.14722222222222378"/>
                  <c:y val="-0.1018518518518518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107BB0"/>
                        </a:solidFill>
                      </a:rPr>
                      <a:t> Мужское бесплодие</a:t>
                    </a:r>
                    <a:r>
                      <a:rPr lang="ru-RU" dirty="0">
                        <a:solidFill>
                          <a:srgbClr val="107BB0"/>
                        </a:solidFill>
                      </a:rPr>
                      <a:t>
25%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-0.32060532525835894"/>
                  <c:y val="7.87588538312945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FF3399"/>
                        </a:solidFill>
                      </a:rPr>
                      <a:t>Женское бесплодие</a:t>
                    </a:r>
                    <a:r>
                      <a:rPr lang="ru-RU" dirty="0">
                        <a:solidFill>
                          <a:srgbClr val="FF3399"/>
                        </a:solidFill>
                      </a:rPr>
                      <a:t>
48%</a:t>
                    </a:r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-0.17948001831500179"/>
                  <c:y val="-8.240770551620518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B050"/>
                        </a:solidFill>
                      </a:rPr>
                      <a:t>Сочетанное</a:t>
                    </a:r>
                    <a:r>
                      <a:rPr lang="ru-RU" dirty="0">
                        <a:solidFill>
                          <a:srgbClr val="00B050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rgbClr val="00B050"/>
                        </a:solidFill>
                      </a:rPr>
                      <a:t> бесплодие 27</a:t>
                    </a:r>
                    <a:r>
                      <a:rPr lang="ru-RU" dirty="0">
                        <a:solidFill>
                          <a:srgbClr val="00B050"/>
                        </a:solidFill>
                      </a:rPr>
                      <a:t>%</a:t>
                    </a: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200" b="1">
                    <a:solidFill>
                      <a:srgbClr val="FF3399"/>
                    </a:solidFill>
                    <a:latin typeface="Sylfaen" pitchFamily="18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Лист1!$A$4:$A$6</c:f>
              <c:strCache>
                <c:ptCount val="3"/>
                <c:pt idx="0">
                  <c:v>Мужское</c:v>
                </c:pt>
                <c:pt idx="1">
                  <c:v>Женское</c:v>
                </c:pt>
                <c:pt idx="2">
                  <c:v>Сочетанное</c:v>
                </c:pt>
              </c:strCache>
            </c:strRef>
          </c:cat>
          <c:val>
            <c:numRef>
              <c:f>Лист1!$B$4:$B$6</c:f>
              <c:numCache>
                <c:formatCode>0%</c:formatCode>
                <c:ptCount val="3"/>
                <c:pt idx="0">
                  <c:v>0.25</c:v>
                </c:pt>
                <c:pt idx="1">
                  <c:v>0.48000000000000032</c:v>
                </c:pt>
                <c:pt idx="2">
                  <c:v>0.27</c:v>
                </c:pt>
              </c:numCache>
            </c:numRef>
          </c:val>
        </c:ser>
        <c:dLbls>
          <c:showCatName val="1"/>
          <c:showPercent val="1"/>
        </c:dLbls>
        <c:firstSliceAng val="0"/>
        <c:holeSize val="50"/>
      </c:doughnutChart>
    </c:plotArea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CEBBF0B4-4939-9D9E-33C3-F42B85DDFF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EEC2305-6AB8-6127-AFD6-E2471EEA6E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pPr rtl="0"/>
            <a:fld id="{8FEB02C5-E570-47A8-A03F-570717D5299C}" type="datetime1">
              <a:rPr lang="ru-RU" smtClean="0"/>
              <a:pPr rtl="0"/>
              <a:t>14.05.2024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55270DF-B2B7-15B5-8AC3-A416EC9870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A4D7292-6355-7DAB-9BAE-4BA49BF312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952578C0-3825-40B8-AE9F-C96DD660A9DA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348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fld id="{FD820D48-A407-4FEF-91EA-68693003ED23}" type="datetime1">
              <a:rPr lang="ru-RU" smtClean="0"/>
              <a:pPr/>
              <a:t>14.05.2024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US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821E5FCA-B2DD-C941-A2C1-638939433487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5248964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009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009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009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009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2816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009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009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009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009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009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009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009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009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1734DBF-D33A-9B28-288C-C2DAB9E54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345C5D8-082A-AC27-3801-7A6EC3751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8809"/>
          <a:stretch/>
        </p:blipFill>
        <p:spPr>
          <a:xfrm>
            <a:off x="0" y="0"/>
            <a:ext cx="5467552" cy="23500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531883F-9B23-B442-5F02-C2D25BB37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36" y="1234440"/>
            <a:ext cx="4950764" cy="5623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3127248"/>
            <a:ext cx="2029968" cy="2514600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4378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2843784" y="3127248"/>
            <a:ext cx="2029968" cy="2514600"/>
          </a:xfr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=""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406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=""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84064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843F725B-A33F-7FB2-E5C4-96EA15466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0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Объект 5">
            <a:extLst>
              <a:ext uri="{FF2B5EF4-FFF2-40B4-BE49-F238E27FC236}">
                <a16:creationId xmlns="" xmlns:a16="http://schemas.microsoft.com/office/drawing/2014/main" id="{D9DD0DA7-5A1E-5312-178F-13561EF7C23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15200" y="3127248"/>
            <a:ext cx="2029968" cy="2514600"/>
          </a:xfr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5FBC3880-98AC-466C-7AD1-FDC8B39587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6336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Объект 5">
            <a:extLst>
              <a:ext uri="{FF2B5EF4-FFF2-40B4-BE49-F238E27FC236}">
                <a16:creationId xmlns="" xmlns:a16="http://schemas.microsoft.com/office/drawing/2014/main" id="{24965100-8EF5-0264-CEE5-BD5BF19016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46336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786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CC3D06-2435-B655-8AA5-11CCBBEF1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34" y="0"/>
            <a:ext cx="3429766" cy="68214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="" xmlns:a16="http://schemas.microsoft.com/office/drawing/2014/main" id="{5D1E9421-BC85-99CB-EB40-1863FA622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5907" y="3072704"/>
            <a:ext cx="1783080" cy="512064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="" xmlns:a16="http://schemas.microsoft.com/office/drawing/2014/main" id="{47BABAF8-5220-1E24-CE43-927FCCA269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6218" y="2432434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8" name="Текст 33">
            <a:extLst>
              <a:ext uri="{FF2B5EF4-FFF2-40B4-BE49-F238E27FC236}">
                <a16:creationId xmlns="" xmlns:a16="http://schemas.microsoft.com/office/drawing/2014/main" id="{F1D095F8-4552-1F88-C37B-99775B68A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196136" y="4517644"/>
            <a:ext cx="1783080" cy="512064"/>
          </a:xfrm>
          <a:solidFill>
            <a:schemeClr val="accent2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</a:p>
        </p:txBody>
      </p:sp>
      <p:sp>
        <p:nvSpPr>
          <p:cNvPr id="48" name="Текст 40">
            <a:extLst>
              <a:ext uri="{FF2B5EF4-FFF2-40B4-BE49-F238E27FC236}">
                <a16:creationId xmlns="" xmlns:a16="http://schemas.microsoft.com/office/drawing/2014/main" id="{4C4BFA3E-7B57-DCDD-4EA6-16C64A375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3307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5" name="Текст 33">
            <a:extLst>
              <a:ext uri="{FF2B5EF4-FFF2-40B4-BE49-F238E27FC236}">
                <a16:creationId xmlns="" xmlns:a16="http://schemas.microsoft.com/office/drawing/2014/main" id="{C65BF0DD-74C0-E055-CCAC-600751F51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4418179" y="3067943"/>
            <a:ext cx="1783080" cy="512064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</a:p>
        </p:txBody>
      </p:sp>
      <p:sp>
        <p:nvSpPr>
          <p:cNvPr id="44" name="Текст 40">
            <a:extLst>
              <a:ext uri="{FF2B5EF4-FFF2-40B4-BE49-F238E27FC236}">
                <a16:creationId xmlns="" xmlns:a16="http://schemas.microsoft.com/office/drawing/2014/main" id="{25927394-D1A0-C084-C689-F7A4EEE92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9586" y="2432435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9" name="Текст 33">
            <a:extLst>
              <a:ext uri="{FF2B5EF4-FFF2-40B4-BE49-F238E27FC236}">
                <a16:creationId xmlns="" xmlns:a16="http://schemas.microsoft.com/office/drawing/2014/main" id="{08F0F1F2-0D4E-95EA-349B-D734163FD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6640222" y="4517644"/>
            <a:ext cx="1783080" cy="512064"/>
          </a:xfrm>
          <a:solidFill>
            <a:schemeClr val="accent4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</a:p>
        </p:txBody>
      </p:sp>
      <p:sp>
        <p:nvSpPr>
          <p:cNvPr id="46" name="Текст 40">
            <a:extLst>
              <a:ext uri="{FF2B5EF4-FFF2-40B4-BE49-F238E27FC236}">
                <a16:creationId xmlns="" xmlns:a16="http://schemas.microsoft.com/office/drawing/2014/main" id="{B322E7EB-0174-5A8C-5BE3-F501B5670F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7392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33">
            <a:extLst>
              <a:ext uri="{FF2B5EF4-FFF2-40B4-BE49-F238E27FC236}">
                <a16:creationId xmlns="" xmlns:a16="http://schemas.microsoft.com/office/drawing/2014/main" id="{36C15449-A445-41A6-EAD9-37446450CC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862264" y="3072704"/>
            <a:ext cx="1783080" cy="512064"/>
          </a:xfrm>
          <a:solidFill>
            <a:schemeClr val="accent5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</a:p>
        </p:txBody>
      </p:sp>
      <p:sp>
        <p:nvSpPr>
          <p:cNvPr id="45" name="Текст 40">
            <a:extLst>
              <a:ext uri="{FF2B5EF4-FFF2-40B4-BE49-F238E27FC236}">
                <a16:creationId xmlns="" xmlns:a16="http://schemas.microsoft.com/office/drawing/2014/main" id="{E6B7327B-EA3B-790D-AB08-0ED1D2FB40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35230" y="2437196"/>
            <a:ext cx="1796654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212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070F102-837A-486A-0CD4-E957B66B8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31920"/>
            <a:ext cx="5470497" cy="29260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19FAF77-1797-C11F-A1A9-B351E30B3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8215" y="0"/>
            <a:ext cx="4983785" cy="22768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5157787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5157787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2438400"/>
            <a:ext cx="5183188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00800" y="2871216"/>
            <a:ext cx="5183188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E1E66A3-7FD1-08A5-8B20-36C5331DC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3650" y="4014216"/>
            <a:ext cx="5738350" cy="28437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464B067-71A6-CB30-BD46-5499FAAE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458968" cy="29199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740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740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=""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3880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=""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83880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4928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5F45936-2436-D9FD-A05D-F3C70F90F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58530"/>
            <a:ext cx="4700016" cy="30994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DF862D5-CF3B-E45B-934F-ACEF42B35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48072" cy="3436275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=""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4188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79AFB71-7F33-280E-7877-06F4AFFF0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348386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34035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DEDC48-AA67-6FC9-FF0E-CD3CB49A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875107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95418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en-US" sz="3200"/>
            </a:lvl1pPr>
            <a:lvl2pPr>
              <a:defRPr lang="en-US" sz="2800"/>
            </a:lvl2pPr>
            <a:lvl3pPr>
              <a:defRPr lang="en-US" sz="2400"/>
            </a:lvl3pPr>
            <a:lvl4pPr>
              <a:defRPr lang="en-US" sz="2000"/>
            </a:lvl4pPr>
            <a:lvl5pPr>
              <a:defRPr lang="en-US" sz="2000"/>
            </a:lvl5pPr>
            <a:lvl6pPr>
              <a:defRPr lang="en-US" sz="2000"/>
            </a:lvl6pPr>
            <a:lvl7pPr>
              <a:defRPr lang="en-US" sz="2000"/>
            </a:lvl7pPr>
            <a:lvl8pPr>
              <a:defRPr lang="en-US" sz="2000"/>
            </a:lvl8pPr>
            <a:lvl9pPr>
              <a:defRPr lang="en-US"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5754AE8D-13E4-BDDA-7C36-A9E08FD0A0E8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6CE37136-8479-8CDC-7EEB-030C1A8151EF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en-US" sz="3200"/>
            </a:lvl1pPr>
            <a:lvl2pPr marL="457200" indent="0">
              <a:buNone/>
              <a:defRPr lang="en-US" sz="2800"/>
            </a:lvl2pPr>
            <a:lvl3pPr marL="914400" indent="0">
              <a:buNone/>
              <a:defRPr lang="en-US" sz="2400"/>
            </a:lvl3pPr>
            <a:lvl4pPr marL="1371600" indent="0">
              <a:buNone/>
              <a:defRPr lang="en-US" sz="2000"/>
            </a:lvl4pPr>
            <a:lvl5pPr marL="1828800" indent="0">
              <a:buNone/>
              <a:defRPr lang="en-US" sz="2000"/>
            </a:lvl5pPr>
            <a:lvl6pPr marL="2286000" indent="0">
              <a:buNone/>
              <a:defRPr lang="en-US" sz="2000"/>
            </a:lvl6pPr>
            <a:lvl7pPr marL="2743200" indent="0">
              <a:buNone/>
              <a:defRPr lang="en-US" sz="2000"/>
            </a:lvl7pPr>
            <a:lvl8pPr marL="3200400" indent="0">
              <a:buNone/>
              <a:defRPr lang="en-US" sz="2000"/>
            </a:lvl8pPr>
            <a:lvl9pPr marL="3657600" indent="0">
              <a:buNone/>
              <a:defRPr lang="en-US" sz="2000"/>
            </a:lvl9pPr>
          </a:lstStyle>
          <a:p>
            <a:pPr rt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1DC6EFE9-BD9C-6124-823A-BD1C488321D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21B53473-DF27-C657-627F-ED66976E076B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1D3B0F0-DE71-18AB-7957-4CFA29C3A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290"/>
            <a:ext cx="5797296" cy="60007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F04770F-E995-EF98-B4D1-9F13733E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07199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=""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400" b="1" spc="2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24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24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24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24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1784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0328C38-4E83-27EA-9D01-DDDF73498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576" y="3428234"/>
            <a:ext cx="6821424" cy="34297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270B91D-A39E-3D53-DBBB-DF836D19B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4518" cy="5239512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=""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6150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FEC1861-1570-5A6A-D3BA-4A17F008A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437D9B2-AE86-9092-7072-0F717E3C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BF7E0A5-7E8E-4A90-B415-12984C7AB2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=""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3680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EFA7995-D0F4-05F2-CDF1-463407E3B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909" y="0"/>
            <a:ext cx="5160091" cy="4041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92D768B-E662-B315-7576-313DFCE2A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27248"/>
            <a:ext cx="4162200" cy="37307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7" y="2441448"/>
            <a:ext cx="10972800" cy="304495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5839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78303F0-A6CC-605A-D08C-4E4ED07C2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6903" cy="36118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04458FB-E7BB-F476-4A31-9C5AA406E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2680" y="4079057"/>
            <a:ext cx="5989320" cy="2778943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240" y="2651760"/>
            <a:ext cx="6309360" cy="1580714"/>
          </a:xfrm>
        </p:spPr>
        <p:txBody>
          <a:bodyPr lIns="91440" rIns="91440" rtlCol="0" anchor="t"/>
          <a:lstStyle>
            <a:lvl1pPr algn="l">
              <a:lnSpc>
                <a:spcPct val="100000"/>
              </a:lnSpc>
              <a:defRPr lang="en-US" sz="2800" cap="none" spc="2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94138E8D-4D76-2023-4B97-8ACB8894C5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63240" y="4232475"/>
            <a:ext cx="5775960" cy="333945"/>
          </a:xfrm>
        </p:spPr>
        <p:txBody>
          <a:bodyPr rtlCol="0"/>
          <a:lstStyle>
            <a:lvl1pPr marL="0" indent="0">
              <a:buNone/>
              <a:defRPr lang="en-US" sz="1800" spc="2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7" name="Текст 13">
            <a:extLst>
              <a:ext uri="{FF2B5EF4-FFF2-40B4-BE49-F238E27FC236}">
                <a16:creationId xmlns="" xmlns:a16="http://schemas.microsoft.com/office/drawing/2014/main" id="{D1FFE415-7AFC-D826-1BD1-1993DED3B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922" y="3591339"/>
            <a:ext cx="1171575" cy="2387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ru-RU" noProof="0"/>
              <a:t>”</a:t>
            </a:r>
          </a:p>
        </p:txBody>
      </p:sp>
      <p:sp>
        <p:nvSpPr>
          <p:cNvPr id="18" name="Текст 13">
            <a:extLst>
              <a:ext uri="{FF2B5EF4-FFF2-40B4-BE49-F238E27FC236}">
                <a16:creationId xmlns="" xmlns:a16="http://schemas.microsoft.com/office/drawing/2014/main" id="{0962DFC0-ADB3-684B-6F72-9C45BB48C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61" y="1982216"/>
            <a:ext cx="1171575" cy="2386584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ru-RU" noProof="0"/>
              <a:t>“</a:t>
            </a:r>
          </a:p>
        </p:txBody>
      </p:sp>
    </p:spTree>
    <p:extLst>
      <p:ext uri="{BB962C8B-B14F-4D97-AF65-F5344CB8AC3E}">
        <p14:creationId xmlns="" xmlns:p14="http://schemas.microsoft.com/office/powerpoint/2010/main" val="333087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6C6FB24-160F-388E-8450-E5C970E24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4792"/>
            <a:ext cx="5359935" cy="50932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0AF7F25-1C65-DB7F-9FA3-300318BD4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085" y="0"/>
            <a:ext cx="2929915" cy="2752344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=""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Рисунок 23">
            <a:extLst>
              <a:ext uri="{FF2B5EF4-FFF2-40B4-BE49-F238E27FC236}">
                <a16:creationId xmlns=""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120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0" name="Текст 28">
            <a:extLst>
              <a:ext uri="{FF2B5EF4-FFF2-40B4-BE49-F238E27FC236}">
                <a16:creationId xmlns=""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956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1" name="Текст 28">
            <a:extLst>
              <a:ext uri="{FF2B5EF4-FFF2-40B4-BE49-F238E27FC236}">
                <a16:creationId xmlns=""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956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7" name="Рисунок 23">
            <a:extLst>
              <a:ext uri="{FF2B5EF4-FFF2-40B4-BE49-F238E27FC236}">
                <a16:creationId xmlns=""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752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2" name="Текст 28">
            <a:extLst>
              <a:ext uri="{FF2B5EF4-FFF2-40B4-BE49-F238E27FC236}">
                <a16:creationId xmlns=""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9588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28">
            <a:extLst>
              <a:ext uri="{FF2B5EF4-FFF2-40B4-BE49-F238E27FC236}">
                <a16:creationId xmlns=""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9588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8" name="Рисунок 23">
            <a:extLst>
              <a:ext uri="{FF2B5EF4-FFF2-40B4-BE49-F238E27FC236}">
                <a16:creationId xmlns=""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4808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4" name="Текст 28">
            <a:extLst>
              <a:ext uri="{FF2B5EF4-FFF2-40B4-BE49-F238E27FC236}">
                <a16:creationId xmlns=""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644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5" name="Текст 28">
            <a:extLst>
              <a:ext uri="{FF2B5EF4-FFF2-40B4-BE49-F238E27FC236}">
                <a16:creationId xmlns=""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3644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9" name="Рисунок 23">
            <a:extLst>
              <a:ext uri="{FF2B5EF4-FFF2-40B4-BE49-F238E27FC236}">
                <a16:creationId xmlns=""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8864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6" name="Текст 28">
            <a:extLst>
              <a:ext uri="{FF2B5EF4-FFF2-40B4-BE49-F238E27FC236}">
                <a16:creationId xmlns=""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7700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7" name="Текст 28">
            <a:extLst>
              <a:ext uri="{FF2B5EF4-FFF2-40B4-BE49-F238E27FC236}">
                <a16:creationId xmlns=""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700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6A3FD7E-DF96-B9E4-8D70-DA62CC339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6265"/>
            <a:ext cx="5358384" cy="5091735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=""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28">
            <a:extLst>
              <a:ext uri="{FF2B5EF4-FFF2-40B4-BE49-F238E27FC236}">
                <a16:creationId xmlns=""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1" name="Текст 28">
            <a:extLst>
              <a:ext uri="{FF2B5EF4-FFF2-40B4-BE49-F238E27FC236}">
                <a16:creationId xmlns=""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8" name="Текст 28">
            <a:extLst>
              <a:ext uri="{FF2B5EF4-FFF2-40B4-BE49-F238E27FC236}">
                <a16:creationId xmlns="" xmlns:a16="http://schemas.microsoft.com/office/drawing/2014/main" id="{739AFCF1-55F0-974F-0F5C-34444B290B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9" name="Текст 28">
            <a:extLst>
              <a:ext uri="{FF2B5EF4-FFF2-40B4-BE49-F238E27FC236}">
                <a16:creationId xmlns="" xmlns:a16="http://schemas.microsoft.com/office/drawing/2014/main" id="{77CF7DE5-8E6D-2C2C-A514-BAB6D4B6FF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6" name="Рисунок 23">
            <a:extLst>
              <a:ext uri="{FF2B5EF4-FFF2-40B4-BE49-F238E27FC236}">
                <a16:creationId xmlns=""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993392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1" name="Рисунок 23">
            <a:extLst>
              <a:ext uri="{FF2B5EF4-FFF2-40B4-BE49-F238E27FC236}">
                <a16:creationId xmlns="" xmlns:a16="http://schemas.microsoft.com/office/drawing/2014/main" id="{DBA744D6-401F-C995-EF58-BD24A0DD858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993392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2" name="Текст 28">
            <a:extLst>
              <a:ext uri="{FF2B5EF4-FFF2-40B4-BE49-F238E27FC236}">
                <a16:creationId xmlns=""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688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28">
            <a:extLst>
              <a:ext uri="{FF2B5EF4-FFF2-40B4-BE49-F238E27FC236}">
                <a16:creationId xmlns=""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8688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0" name="Текст 28">
            <a:extLst>
              <a:ext uri="{FF2B5EF4-FFF2-40B4-BE49-F238E27FC236}">
                <a16:creationId xmlns="" xmlns:a16="http://schemas.microsoft.com/office/drawing/2014/main" id="{B1201CED-247A-16CA-9F03-BF32393D3B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18688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1" name="Текст 28">
            <a:extLst>
              <a:ext uri="{FF2B5EF4-FFF2-40B4-BE49-F238E27FC236}">
                <a16:creationId xmlns="" xmlns:a16="http://schemas.microsoft.com/office/drawing/2014/main" id="{2D5FA954-036C-191F-7040-1848AB2BE3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18688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7" name="Рисунок 23">
            <a:extLst>
              <a:ext uri="{FF2B5EF4-FFF2-40B4-BE49-F238E27FC236}">
                <a16:creationId xmlns=""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45736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3" name="Рисунок 23">
            <a:extLst>
              <a:ext uri="{FF2B5EF4-FFF2-40B4-BE49-F238E27FC236}">
                <a16:creationId xmlns="" xmlns:a16="http://schemas.microsoft.com/office/drawing/2014/main" id="{8CFBAF86-D36B-F789-2C9C-78C6830B13C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745736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4" name="Текст 28">
            <a:extLst>
              <a:ext uri="{FF2B5EF4-FFF2-40B4-BE49-F238E27FC236}">
                <a16:creationId xmlns=""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6787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5" name="Текст 28">
            <a:extLst>
              <a:ext uri="{FF2B5EF4-FFF2-40B4-BE49-F238E27FC236}">
                <a16:creationId xmlns=""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6787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2" name="Текст 28">
            <a:extLst>
              <a:ext uri="{FF2B5EF4-FFF2-40B4-BE49-F238E27FC236}">
                <a16:creationId xmlns="" xmlns:a16="http://schemas.microsoft.com/office/drawing/2014/main" id="{6E32CE61-2D9B-C245-0D18-C33760B085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6787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28">
            <a:extLst>
              <a:ext uri="{FF2B5EF4-FFF2-40B4-BE49-F238E27FC236}">
                <a16:creationId xmlns="" xmlns:a16="http://schemas.microsoft.com/office/drawing/2014/main" id="{E4068D0A-21CD-897C-9CC1-0BFDAABBD4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6787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8" name="Рисунок 23">
            <a:extLst>
              <a:ext uri="{FF2B5EF4-FFF2-40B4-BE49-F238E27FC236}">
                <a16:creationId xmlns=""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98080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6" name="Рисунок 23">
            <a:extLst>
              <a:ext uri="{FF2B5EF4-FFF2-40B4-BE49-F238E27FC236}">
                <a16:creationId xmlns="" xmlns:a16="http://schemas.microsoft.com/office/drawing/2014/main" id="{C110D526-1AE4-5106-E956-0B2ED3A4D4BC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498080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6" name="Текст 28">
            <a:extLst>
              <a:ext uri="{FF2B5EF4-FFF2-40B4-BE49-F238E27FC236}">
                <a16:creationId xmlns=""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2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7" name="Текст 28">
            <a:extLst>
              <a:ext uri="{FF2B5EF4-FFF2-40B4-BE49-F238E27FC236}">
                <a16:creationId xmlns=""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252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4" name="Текст 28">
            <a:extLst>
              <a:ext uri="{FF2B5EF4-FFF2-40B4-BE49-F238E27FC236}">
                <a16:creationId xmlns="" xmlns:a16="http://schemas.microsoft.com/office/drawing/2014/main" id="{3858F91A-46AA-AF23-2716-3B2B678BB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252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5" name="Текст 28">
            <a:extLst>
              <a:ext uri="{FF2B5EF4-FFF2-40B4-BE49-F238E27FC236}">
                <a16:creationId xmlns="" xmlns:a16="http://schemas.microsoft.com/office/drawing/2014/main" id="{EBC002F6-7435-833F-0E8B-30A53B075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252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9" name="Рисунок 23">
            <a:extLst>
              <a:ext uri="{FF2B5EF4-FFF2-40B4-BE49-F238E27FC236}">
                <a16:creationId xmlns=""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250424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7" name="Рисунок 23">
            <a:extLst>
              <a:ext uri="{FF2B5EF4-FFF2-40B4-BE49-F238E27FC236}">
                <a16:creationId xmlns="" xmlns:a16="http://schemas.microsoft.com/office/drawing/2014/main" id="{2CBF8435-BD05-F386-4E6E-F2B6F6894FD7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250424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0552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Образец фо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E020D11E-3FF2-1E7F-038B-4F9534916FE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60127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104752"/>
            <a:ext cx="11430000" cy="209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&lt;##&gt;</a:t>
            </a:r>
          </a:p>
        </p:txBody>
      </p:sp>
    </p:spTree>
    <p:extLst>
      <p:ext uri="{BB962C8B-B14F-4D97-AF65-F5344CB8AC3E}">
        <p14:creationId xmlns=""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1" r:id="rId4"/>
    <p:sldLayoutId id="2147483662" r:id="rId5"/>
    <p:sldLayoutId id="2147483665" r:id="rId6"/>
    <p:sldLayoutId id="2147483669" r:id="rId7"/>
    <p:sldLayoutId id="2147483658" r:id="rId8"/>
    <p:sldLayoutId id="2147483666" r:id="rId9"/>
    <p:sldLayoutId id="2147483668" r:id="rId10"/>
    <p:sldLayoutId id="2147483670" r:id="rId11"/>
    <p:sldLayoutId id="2147483653" r:id="rId12"/>
    <p:sldLayoutId id="2147483667" r:id="rId13"/>
    <p:sldLayoutId id="2147483661" r:id="rId14"/>
    <p:sldLayoutId id="2147483660" r:id="rId15"/>
    <p:sldLayoutId id="2147483655" r:id="rId16"/>
    <p:sldLayoutId id="2147483659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cap="all" spc="40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881686" y="1500174"/>
            <a:ext cx="6310314" cy="5357826"/>
          </a:xfrm>
        </p:spPr>
        <p:txBody>
          <a:bodyPr rtlCol="0"/>
          <a:lstStyle>
            <a:defPPr>
              <a:defRPr lang="en-US"/>
            </a:defPPr>
          </a:lstStyle>
          <a:p>
            <a:pPr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4400" b="1" i="1" dirty="0" smtClean="0">
                <a:solidFill>
                  <a:srgbClr val="FF3399"/>
                </a:solidFill>
                <a:latin typeface="Sylfaen" pitchFamily="18" charset="0"/>
              </a:rPr>
              <a:t>Актуальные возможности преодоления проблемы бесплодия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4400" b="1" i="1" dirty="0" smtClean="0">
                <a:solidFill>
                  <a:srgbClr val="FF3399"/>
                </a:solidFill>
                <a:latin typeface="Sylfaen" pitchFamily="18" charset="0"/>
              </a:rPr>
              <a:t>в современном акушерстве</a:t>
            </a:r>
          </a:p>
          <a:p>
            <a:endParaRPr lang="uk-UA" dirty="0" smtClean="0">
              <a:latin typeface="Sylfaen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i="1" dirty="0" smtClean="0">
                <a:solidFill>
                  <a:srgbClr val="002060"/>
                </a:solidFill>
                <a:latin typeface="Sylfaen" pitchFamily="18" charset="0"/>
              </a:rPr>
              <a:t>Старшая медицинская сестра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i="1" dirty="0" smtClean="0">
                <a:solidFill>
                  <a:srgbClr val="002060"/>
                </a:solidFill>
                <a:latin typeface="Sylfaen" pitchFamily="18" charset="0"/>
              </a:rPr>
              <a:t>ОВРТ МПЦ  ГБУЗ СО “ТГКБ № 5”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i="1" dirty="0" smtClean="0">
                <a:solidFill>
                  <a:srgbClr val="002060"/>
                </a:solidFill>
                <a:latin typeface="Sylfaen" pitchFamily="18" charset="0"/>
              </a:rPr>
              <a:t>Абрамова Наталия Владимировна</a:t>
            </a:r>
          </a:p>
          <a:p>
            <a:pPr rtl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" y="7141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Sylfaen" pitchFamily="18" charset="0"/>
              </a:rPr>
              <a:t>ГБУЗ Самарской области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Sylfaen" pitchFamily="18" charset="0"/>
              </a:rPr>
              <a:t>«Тольяттинская городская клиническая больница № 5»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Sylfaen" pitchFamily="18" charset="0"/>
              </a:rPr>
              <a:t>Межрайонный перинатальный центр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Sylfaen" pitchFamily="18" charset="0"/>
              </a:rPr>
              <a:t>Отделение вспомогательных репродуктивных технологий</a:t>
            </a:r>
            <a:endParaRPr lang="ru-RU" sz="20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  <p:pic>
        <p:nvPicPr>
          <p:cNvPr id="3074" name="Picture 2" descr="C:\Users\user\Desktop\Самара 23.05.2024\КАРТИНКИ\embribankk-6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6412604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одержимое 7"/>
          <p:cNvSpPr txBox="1">
            <a:spLocks/>
          </p:cNvSpPr>
          <p:nvPr/>
        </p:nvSpPr>
        <p:spPr>
          <a:xfrm>
            <a:off x="0" y="6143644"/>
            <a:ext cx="12192000" cy="7143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одержимое 7"/>
          <p:cNvSpPr txBox="1">
            <a:spLocks/>
          </p:cNvSpPr>
          <p:nvPr/>
        </p:nvSpPr>
        <p:spPr>
          <a:xfrm>
            <a:off x="0" y="6286520"/>
            <a:ext cx="12192000" cy="5714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одержимое 6"/>
          <p:cNvSpPr txBox="1">
            <a:spLocks/>
          </p:cNvSpPr>
          <p:nvPr/>
        </p:nvSpPr>
        <p:spPr>
          <a:xfrm>
            <a:off x="309522" y="1000107"/>
            <a:ext cx="3071834" cy="3429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одержимое 7"/>
          <p:cNvSpPr txBox="1">
            <a:spLocks/>
          </p:cNvSpPr>
          <p:nvPr/>
        </p:nvSpPr>
        <p:spPr>
          <a:xfrm>
            <a:off x="8882082" y="714356"/>
            <a:ext cx="3071834" cy="2071702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8480" y="0"/>
            <a:ext cx="895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Лечение бесплодия</a:t>
            </a:r>
            <a:endParaRPr lang="ru-RU" sz="28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24" name="Содержимое 6"/>
          <p:cNvSpPr txBox="1">
            <a:spLocks/>
          </p:cNvSpPr>
          <p:nvPr/>
        </p:nvSpPr>
        <p:spPr>
          <a:xfrm>
            <a:off x="0" y="3214686"/>
            <a:ext cx="3595670" cy="2928958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одержимое 7"/>
          <p:cNvSpPr txBox="1">
            <a:spLocks/>
          </p:cNvSpPr>
          <p:nvPr/>
        </p:nvSpPr>
        <p:spPr>
          <a:xfrm>
            <a:off x="4738678" y="2714620"/>
            <a:ext cx="3286148" cy="1071569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7" descr="C:\Users\user\Desktop\ТВ 2024\КАРТИНКИ\overview-intrauterineinsemination-v0.1-j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3825" y="1643050"/>
            <a:ext cx="8688175" cy="4895960"/>
          </a:xfrm>
          <a:prstGeom prst="rect">
            <a:avLst/>
          </a:prstGeom>
          <a:noFill/>
        </p:spPr>
      </p:pic>
      <p:pic>
        <p:nvPicPr>
          <p:cNvPr id="11" name="Picture 6" descr="C:\Users\user\Desktop\ТВ 2024\КАРТИНКИ\uluchschenie-kachestva-sperm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1471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667109" y="500042"/>
            <a:ext cx="8524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3399"/>
                </a:solidFill>
                <a:latin typeface="Sylfaen" pitchFamily="18" charset="0"/>
              </a:rPr>
              <a:t>Внутриматочная инсеминация</a:t>
            </a:r>
          </a:p>
          <a:p>
            <a:pPr algn="ctr"/>
            <a:r>
              <a:rPr lang="ru-RU" sz="3200" b="1" dirty="0" smtClean="0">
                <a:solidFill>
                  <a:srgbClr val="FF3399"/>
                </a:solidFill>
                <a:latin typeface="Sylfaen" pitchFamily="18" charset="0"/>
              </a:rPr>
              <a:t> спермой мужа или донора</a:t>
            </a:r>
            <a:endParaRPr lang="ru-RU" sz="3200" b="1" dirty="0">
              <a:solidFill>
                <a:srgbClr val="FF3399"/>
              </a:solidFill>
              <a:latin typeface="Sylfae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3857628"/>
            <a:ext cx="3881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Sylfaen" pitchFamily="18" charset="0"/>
              </a:rPr>
              <a:t>Частота наступления беременности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Sylfaen" pitchFamily="18" charset="0"/>
              </a:rPr>
              <a:t> </a:t>
            </a:r>
            <a:r>
              <a:rPr lang="ru-RU" sz="4800" b="1" dirty="0" smtClean="0">
                <a:solidFill>
                  <a:srgbClr val="FF3399"/>
                </a:solidFill>
                <a:latin typeface="Sylfaen" pitchFamily="18" charset="0"/>
              </a:rPr>
              <a:t>11% – 14%</a:t>
            </a:r>
            <a:endParaRPr lang="ru-RU" sz="4800" b="1" dirty="0">
              <a:solidFill>
                <a:srgbClr val="FF3399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одержимое 7"/>
          <p:cNvSpPr txBox="1">
            <a:spLocks/>
          </p:cNvSpPr>
          <p:nvPr/>
        </p:nvSpPr>
        <p:spPr>
          <a:xfrm>
            <a:off x="0" y="6143644"/>
            <a:ext cx="12192000" cy="7143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одержимое 7"/>
          <p:cNvSpPr txBox="1">
            <a:spLocks/>
          </p:cNvSpPr>
          <p:nvPr/>
        </p:nvSpPr>
        <p:spPr>
          <a:xfrm>
            <a:off x="0" y="6286520"/>
            <a:ext cx="12192000" cy="5714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одержимое 6"/>
          <p:cNvSpPr txBox="1">
            <a:spLocks/>
          </p:cNvSpPr>
          <p:nvPr/>
        </p:nvSpPr>
        <p:spPr>
          <a:xfrm>
            <a:off x="309522" y="1000107"/>
            <a:ext cx="3071834" cy="3429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одержимое 7"/>
          <p:cNvSpPr txBox="1">
            <a:spLocks/>
          </p:cNvSpPr>
          <p:nvPr/>
        </p:nvSpPr>
        <p:spPr>
          <a:xfrm>
            <a:off x="8882082" y="714356"/>
            <a:ext cx="3071834" cy="2071702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8480" y="0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Лечение бесплодия</a:t>
            </a:r>
            <a:endParaRPr lang="ru-RU" sz="28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24" name="Содержимое 6"/>
          <p:cNvSpPr txBox="1">
            <a:spLocks/>
          </p:cNvSpPr>
          <p:nvPr/>
        </p:nvSpPr>
        <p:spPr>
          <a:xfrm>
            <a:off x="0" y="3214686"/>
            <a:ext cx="3595670" cy="2928958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одержимое 7"/>
          <p:cNvSpPr txBox="1">
            <a:spLocks/>
          </p:cNvSpPr>
          <p:nvPr/>
        </p:nvSpPr>
        <p:spPr>
          <a:xfrm>
            <a:off x="4738678" y="2714620"/>
            <a:ext cx="3286148" cy="1071569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8480" y="500042"/>
            <a:ext cx="6429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3399"/>
                </a:solidFill>
                <a:latin typeface="Sylfaen" pitchFamily="18" charset="0"/>
              </a:rPr>
              <a:t>Экстракорпоральное оплодотворение</a:t>
            </a:r>
            <a:endParaRPr lang="ru-RU" sz="3200" b="1" dirty="0">
              <a:solidFill>
                <a:srgbClr val="FF3399"/>
              </a:solidFill>
              <a:latin typeface="Sylfaen" pitchFamily="18" charset="0"/>
            </a:endParaRPr>
          </a:p>
        </p:txBody>
      </p:sp>
      <p:pic>
        <p:nvPicPr>
          <p:cNvPr id="14" name="Picture 6" descr="C:\Users\user\Desktop\ТВ 2024\КАРТИНКИ\overview-in-vitro-fertilisation-v0.2-j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7430"/>
            <a:ext cx="12192000" cy="45005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15" name="Picture 7" descr="C:\Users\user\Desktop\ТВ 2024\КАРТИНКИ\overview-intracytoplasmic-sperm-injection-v01-j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3643425" cy="24282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16" name="Picture 8" descr="C:\Users\user\Desktop\ТВ 2024\КАРТИНКИ\1659381558_14-mykaleidoscope-ru-p-test-na-beremennost-doma-dizain-krasivo-fo-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57953" y="0"/>
            <a:ext cx="2534047" cy="230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1928802"/>
            <a:ext cx="102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3399"/>
                </a:solidFill>
                <a:latin typeface="Sylfaen" pitchFamily="18" charset="0"/>
              </a:rPr>
              <a:t>ИКСИ</a:t>
            </a:r>
            <a:endParaRPr lang="ru-RU" sz="2000" b="1" dirty="0">
              <a:solidFill>
                <a:srgbClr val="FF3399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одержимое 7"/>
          <p:cNvSpPr txBox="1">
            <a:spLocks/>
          </p:cNvSpPr>
          <p:nvPr/>
        </p:nvSpPr>
        <p:spPr>
          <a:xfrm>
            <a:off x="0" y="6143644"/>
            <a:ext cx="12192000" cy="7143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одержимое 7"/>
          <p:cNvSpPr txBox="1">
            <a:spLocks/>
          </p:cNvSpPr>
          <p:nvPr/>
        </p:nvSpPr>
        <p:spPr>
          <a:xfrm>
            <a:off x="0" y="6286520"/>
            <a:ext cx="12192000" cy="5714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одержимое 6"/>
          <p:cNvSpPr txBox="1">
            <a:spLocks/>
          </p:cNvSpPr>
          <p:nvPr/>
        </p:nvSpPr>
        <p:spPr>
          <a:xfrm>
            <a:off x="309522" y="1000107"/>
            <a:ext cx="3071834" cy="3429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одержимое 7"/>
          <p:cNvSpPr txBox="1">
            <a:spLocks/>
          </p:cNvSpPr>
          <p:nvPr/>
        </p:nvSpPr>
        <p:spPr>
          <a:xfrm>
            <a:off x="8882082" y="714356"/>
            <a:ext cx="3071834" cy="2071702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9984" y="0"/>
            <a:ext cx="4786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Лечение бесплодия</a:t>
            </a:r>
            <a:endParaRPr lang="ru-RU" sz="28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24" name="Содержимое 6"/>
          <p:cNvSpPr txBox="1">
            <a:spLocks/>
          </p:cNvSpPr>
          <p:nvPr/>
        </p:nvSpPr>
        <p:spPr>
          <a:xfrm>
            <a:off x="0" y="3214686"/>
            <a:ext cx="3595670" cy="2928958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одержимое 7"/>
          <p:cNvSpPr txBox="1">
            <a:spLocks/>
          </p:cNvSpPr>
          <p:nvPr/>
        </p:nvSpPr>
        <p:spPr>
          <a:xfrm>
            <a:off x="4738678" y="2714620"/>
            <a:ext cx="3286148" cy="1071569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9983" y="785794"/>
            <a:ext cx="4786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3399"/>
                </a:solidFill>
                <a:latin typeface="Sylfaen" pitchFamily="18" charset="0"/>
              </a:rPr>
              <a:t>Криоконсервация</a:t>
            </a:r>
          </a:p>
          <a:p>
            <a:pPr algn="ctr"/>
            <a:r>
              <a:rPr lang="ru-RU" sz="3200" b="1" dirty="0" smtClean="0">
                <a:solidFill>
                  <a:srgbClr val="FF3399"/>
                </a:solidFill>
                <a:latin typeface="Sylfaen" pitchFamily="18" charset="0"/>
              </a:rPr>
              <a:t> гамет  и  эмбрионов</a:t>
            </a:r>
            <a:endParaRPr lang="ru-RU" sz="3200" b="1" dirty="0">
              <a:solidFill>
                <a:srgbClr val="FF3399"/>
              </a:solidFill>
              <a:latin typeface="Sylfaen" pitchFamily="18" charset="0"/>
            </a:endParaRPr>
          </a:p>
        </p:txBody>
      </p:sp>
      <p:pic>
        <p:nvPicPr>
          <p:cNvPr id="13" name="Picture 3" descr="C:\Users\user\Desktop\ТВ 2024\КАРТИНКИ\1b058610c2346fc9c0e1b4a4f21781aa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464" y="2428868"/>
            <a:ext cx="10358510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Users\user\Desktop\ТВ 2024\КАРТИНКИ\iStock-168623063_hig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3966" y="1"/>
            <a:ext cx="3598033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Users\user\Desktop\ТВ 2024\КАРТИНКИ\elle-frozen-embryos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3809984" cy="240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амара 23.05.2024\КАРТИНКИ\vrt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810644" cy="4914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5357826"/>
            <a:ext cx="8810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3399"/>
                </a:solidFill>
                <a:latin typeface="Sylfaen" pitchFamily="18" charset="0"/>
              </a:rPr>
              <a:t>Благодарю за внимание!</a:t>
            </a:r>
            <a:endParaRPr lang="ru-RU" sz="5400" b="1" i="1" dirty="0">
              <a:solidFill>
                <a:srgbClr val="FF3399"/>
              </a:solidFill>
              <a:latin typeface="Sylfaen" pitchFamily="18" charset="0"/>
            </a:endParaRPr>
          </a:p>
        </p:txBody>
      </p:sp>
      <p:pic>
        <p:nvPicPr>
          <p:cNvPr id="6" name="Picture 2" descr="C:\Users\user\Desktop\ТВ 2024\КАРТИНКИ\86155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48827" y="0"/>
            <a:ext cx="2643173" cy="233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user\Desktop\ТВ 2024\КАРТИНКИ\1680985472_sneg-top-p-rebenok-v-kapuste-kartinki-krasivo-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74464" y="2271972"/>
            <a:ext cx="2643174" cy="236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user\Desktop\ТВ 2024\КАРТИНКИ\1666258277_18-mykaleidoscope-ru-p-otkritki-geddes-anna-vkontakte-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48827" y="4548431"/>
            <a:ext cx="2643173" cy="230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277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Самара 23.05.2024\картинки1\u9OcnS2XYN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143380"/>
            <a:ext cx="12192001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6"/>
          <p:cNvSpPr txBox="1">
            <a:spLocks/>
          </p:cNvSpPr>
          <p:nvPr/>
        </p:nvSpPr>
        <p:spPr>
          <a:xfrm>
            <a:off x="1595406" y="642918"/>
            <a:ext cx="5143536" cy="35004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Хирургия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Терапия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Онкология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Инфекция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Педиатрия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Гинекология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Акушерство и родовспоможение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Анестезиология и реанимация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Диагностика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Реабилитация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Содержимое 7"/>
          <p:cNvSpPr txBox="1">
            <a:spLocks/>
          </p:cNvSpPr>
          <p:nvPr/>
        </p:nvSpPr>
        <p:spPr>
          <a:xfrm>
            <a:off x="7167570" y="857232"/>
            <a:ext cx="4500594" cy="32861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5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75 000 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стационарных пациентов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24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200 000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амбулаторных пациентов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24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3 800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 новорожденных 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2400" b="0" i="0" u="none" strike="noStrike" kern="1200" cap="none" spc="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1 000 000 000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 исследований</a:t>
            </a: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 descr="фирменный блан А4 2021 новый.jpg"/>
          <p:cNvPicPr/>
          <p:nvPr/>
        </p:nvPicPr>
        <p:blipFill rotWithShape="1">
          <a:blip r:embed="rId4" cstate="print"/>
          <a:srcRect l="82783" t="4361" r="5126" b="84687"/>
          <a:stretch/>
        </p:blipFill>
        <p:spPr bwMode="auto">
          <a:xfrm>
            <a:off x="0" y="0"/>
            <a:ext cx="1214414" cy="1357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09654" y="71414"/>
            <a:ext cx="1088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</a:rPr>
              <a:t>ГБУЗ  СО  «Тольяттинская  городская  клиническая  больница  № 5»</a:t>
            </a:r>
            <a:endParaRPr lang="ru-RU" sz="24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6"/>
          <p:cNvSpPr txBox="1">
            <a:spLocks/>
          </p:cNvSpPr>
          <p:nvPr/>
        </p:nvSpPr>
        <p:spPr>
          <a:xfrm>
            <a:off x="1595406" y="642918"/>
            <a:ext cx="5143536" cy="35004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Содержимое 7"/>
          <p:cNvSpPr txBox="1">
            <a:spLocks/>
          </p:cNvSpPr>
          <p:nvPr/>
        </p:nvSpPr>
        <p:spPr>
          <a:xfrm>
            <a:off x="7167570" y="857232"/>
            <a:ext cx="4500594" cy="32861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5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одержимое 7"/>
          <p:cNvSpPr txBox="1">
            <a:spLocks/>
          </p:cNvSpPr>
          <p:nvPr/>
        </p:nvSpPr>
        <p:spPr>
          <a:xfrm>
            <a:off x="3024166" y="857232"/>
            <a:ext cx="6143668" cy="342902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Тольятти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Жигулевск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Сызрань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Октябрьск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Ставропольский район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Сызранский район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Шигонский район 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5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P102086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3024165" cy="200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050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857496"/>
            <a:ext cx="302416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5" descr="карта СО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24166" y="4338562"/>
            <a:ext cx="2857489" cy="2519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C:\Users\user\Desktop\Самара 23.05.2024\картинки1\rod_do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14155" y="4714884"/>
            <a:ext cx="3077845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user\Desktop\Самара 23.05.2024\картинки1\mpc50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1686" y="4357694"/>
            <a:ext cx="3319238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219.JPG"/>
          <p:cNvPicPr/>
          <p:nvPr/>
        </p:nvPicPr>
        <p:blipFill>
          <a:blip r:embed="rId8" cstate="print"/>
          <a:srcRect l="8878" t="6969" r="4860"/>
          <a:stretch>
            <a:fillRect/>
          </a:stretch>
        </p:blipFill>
        <p:spPr>
          <a:xfrm>
            <a:off x="9167834" y="2571744"/>
            <a:ext cx="302416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0757.JPG"/>
          <p:cNvPicPr/>
          <p:nvPr/>
        </p:nvPicPr>
        <p:blipFill>
          <a:blip r:embed="rId9" cstate="print"/>
          <a:srcRect r="8991" b="8442"/>
          <a:stretch>
            <a:fillRect/>
          </a:stretch>
        </p:blipFill>
        <p:spPr>
          <a:xfrm>
            <a:off x="9167834" y="714356"/>
            <a:ext cx="3024166" cy="185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Самара 23.05.2024\картинки1\mpc50_star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000636"/>
            <a:ext cx="3004802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</a:rPr>
              <a:t>Межрайонный   перинатальный   центр   ГБУЗ   СО   «ТГКБ № 5»</a:t>
            </a:r>
            <a:endParaRPr lang="ru-RU" sz="24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7"/>
          <p:cNvSpPr txBox="1">
            <a:spLocks/>
          </p:cNvSpPr>
          <p:nvPr/>
        </p:nvSpPr>
        <p:spPr>
          <a:xfrm>
            <a:off x="7167570" y="857232"/>
            <a:ext cx="4500594" cy="32861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5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одержимое 7"/>
          <p:cNvSpPr txBox="1">
            <a:spLocks/>
          </p:cNvSpPr>
          <p:nvPr/>
        </p:nvSpPr>
        <p:spPr>
          <a:xfrm>
            <a:off x="2024034" y="857232"/>
            <a:ext cx="10001320" cy="221457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5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user\Desktop\Самара 23.05.2024\картинки1\Диплом МПЦ II мест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41742" y="2965455"/>
            <a:ext cx="2650258" cy="3892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Изображение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3167042" y="2993666"/>
            <a:ext cx="2757307" cy="386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24" y="3786190"/>
            <a:ext cx="3571900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user\Desktop\Самара 23.05.2024\картинки1\sertificateUNISE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000372"/>
            <a:ext cx="3042636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C:\Users\user\Desktop\Самара 23.05.2024\картинки1\Больница-доброжелательная-к-ребенку (1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595538" cy="202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Содержимое 7"/>
          <p:cNvSpPr txBox="1">
            <a:spLocks/>
          </p:cNvSpPr>
          <p:nvPr/>
        </p:nvSpPr>
        <p:spPr>
          <a:xfrm>
            <a:off x="0" y="6143644"/>
            <a:ext cx="12192000" cy="7143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одержимое 7"/>
          <p:cNvSpPr txBox="1">
            <a:spLocks/>
          </p:cNvSpPr>
          <p:nvPr/>
        </p:nvSpPr>
        <p:spPr>
          <a:xfrm>
            <a:off x="0" y="6286520"/>
            <a:ext cx="12192000" cy="5714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67900" y="271462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Sylfaen" pitchFamily="18" charset="0"/>
              </a:rPr>
              <a:t>2024</a:t>
            </a:r>
            <a:endParaRPr lang="ru-RU" b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0" y="3500438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Sylfaen" pitchFamily="18" charset="0"/>
              </a:rPr>
              <a:t>2015</a:t>
            </a:r>
            <a:endParaRPr lang="ru-RU" b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81356" y="2786058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Sylfaen" pitchFamily="18" charset="0"/>
              </a:rPr>
              <a:t>2012</a:t>
            </a:r>
            <a:endParaRPr lang="ru-RU" b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084" y="278605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Sylfaen" pitchFamily="18" charset="0"/>
              </a:rPr>
              <a:t>2002</a:t>
            </a:r>
            <a:endParaRPr lang="ru-RU" b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38348" y="714356"/>
            <a:ext cx="95726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3399"/>
                </a:solidFill>
                <a:latin typeface="Sylfaen" pitchFamily="18" charset="0"/>
              </a:rPr>
              <a:t>310 000</a:t>
            </a:r>
            <a:r>
              <a:rPr lang="ru-RU" sz="6000" b="1" dirty="0" smtClean="0">
                <a:latin typeface="Sylfaen" pitchFamily="18" charset="0"/>
              </a:rPr>
              <a:t>  </a:t>
            </a:r>
            <a:r>
              <a:rPr lang="ru-RU" sz="4400" b="1" dirty="0" smtClean="0">
                <a:solidFill>
                  <a:srgbClr val="002060"/>
                </a:solidFill>
                <a:latin typeface="Sylfaen" pitchFamily="18" charset="0"/>
              </a:rPr>
              <a:t>родов   за</a:t>
            </a:r>
            <a:r>
              <a:rPr lang="ru-RU" sz="4400" b="1" dirty="0" smtClean="0">
                <a:latin typeface="Sylfaen" pitchFamily="18" charset="0"/>
              </a:rPr>
              <a:t>  </a:t>
            </a:r>
            <a:r>
              <a:rPr lang="ru-RU" sz="6000" b="1" dirty="0" smtClean="0">
                <a:solidFill>
                  <a:srgbClr val="FF3399"/>
                </a:solidFill>
                <a:latin typeface="Sylfaen" pitchFamily="18" charset="0"/>
              </a:rPr>
              <a:t>50</a:t>
            </a:r>
            <a:r>
              <a:rPr lang="ru-RU" sz="4400" b="1" dirty="0" smtClean="0">
                <a:latin typeface="Sylfaen" pitchFamily="18" charset="0"/>
              </a:rPr>
              <a:t>  </a:t>
            </a:r>
            <a:r>
              <a:rPr lang="ru-RU" sz="4400" b="1" dirty="0" smtClean="0">
                <a:solidFill>
                  <a:srgbClr val="002060"/>
                </a:solidFill>
                <a:latin typeface="Sylfaen" pitchFamily="18" charset="0"/>
              </a:rPr>
              <a:t>лет</a:t>
            </a:r>
            <a:r>
              <a:rPr lang="ru-RU" sz="4400" b="1" dirty="0" smtClean="0">
                <a:latin typeface="Sylfaen" pitchFamily="18" charset="0"/>
              </a:rPr>
              <a:t>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Sylfaen" pitchFamily="18" charset="0"/>
              </a:rPr>
              <a:t>плодотворной работы</a:t>
            </a:r>
          </a:p>
          <a:p>
            <a:endParaRPr lang="ru-RU" sz="4400" dirty="0">
              <a:latin typeface="Sylfae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81159" y="0"/>
            <a:ext cx="1031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</a:rPr>
              <a:t>Межрайонный   перинатальный   центр   ГБУЗ   СО   «ТГКБ № 5»</a:t>
            </a:r>
            <a:endParaRPr lang="ru-RU" sz="24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7"/>
          <p:cNvSpPr txBox="1">
            <a:spLocks/>
          </p:cNvSpPr>
          <p:nvPr/>
        </p:nvSpPr>
        <p:spPr>
          <a:xfrm>
            <a:off x="7167570" y="857232"/>
            <a:ext cx="4500594" cy="32861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5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одержимое 7"/>
          <p:cNvSpPr txBox="1">
            <a:spLocks/>
          </p:cNvSpPr>
          <p:nvPr/>
        </p:nvSpPr>
        <p:spPr>
          <a:xfrm>
            <a:off x="0" y="6143644"/>
            <a:ext cx="12192000" cy="7143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одержимое 7"/>
          <p:cNvSpPr txBox="1">
            <a:spLocks/>
          </p:cNvSpPr>
          <p:nvPr/>
        </p:nvSpPr>
        <p:spPr>
          <a:xfrm>
            <a:off x="0" y="6286520"/>
            <a:ext cx="12192000" cy="5714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одержимое 6"/>
          <p:cNvSpPr txBox="1">
            <a:spLocks/>
          </p:cNvSpPr>
          <p:nvPr/>
        </p:nvSpPr>
        <p:spPr>
          <a:xfrm>
            <a:off x="0" y="357166"/>
            <a:ext cx="4238612" cy="4357719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одержимое 7"/>
          <p:cNvSpPr txBox="1">
            <a:spLocks/>
          </p:cNvSpPr>
          <p:nvPr/>
        </p:nvSpPr>
        <p:spPr>
          <a:xfrm>
            <a:off x="9310710" y="0"/>
            <a:ext cx="2881290" cy="4143380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Мужское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Варикоцеле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Инфекции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Гормональные нарушения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Эректильная дисфункция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167174" y="500042"/>
          <a:ext cx="500066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Причины    бесплодия</a:t>
            </a:r>
            <a:endParaRPr lang="ru-RU" sz="28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  <p:pic>
        <p:nvPicPr>
          <p:cNvPr id="2" name="Picture 2" descr="C:\Users\user\Desktop\Самара 23.05.2024\картинки1\Banner_Zdravooxranenie-i-Demografiya-m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86388"/>
            <a:ext cx="12192000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" y="0"/>
            <a:ext cx="4310049" cy="451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3399"/>
                </a:solidFill>
                <a:latin typeface="Sylfaen" pitchFamily="18" charset="0"/>
              </a:rPr>
              <a:t>Женское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Sylfaen" pitchFamily="18" charset="0"/>
              </a:rPr>
              <a:t>Непроходимость маточных труб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ru-RU" sz="2400" dirty="0" smtClean="0">
              <a:solidFill>
                <a:srgbClr val="002060"/>
              </a:solidFill>
              <a:latin typeface="Sylfaen" pitchFamily="18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Sylfaen" pitchFamily="18" charset="0"/>
              </a:rPr>
              <a:t>Нерегулярные овуляции или их отсутствие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ru-RU" sz="2400" dirty="0" smtClean="0">
              <a:solidFill>
                <a:srgbClr val="002060"/>
              </a:solidFill>
              <a:latin typeface="Sylfaen" pitchFamily="18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Sylfaen" pitchFamily="18" charset="0"/>
              </a:rPr>
              <a:t>Гормональные нарушения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ru-RU" sz="2400" dirty="0" smtClean="0">
              <a:solidFill>
                <a:srgbClr val="002060"/>
              </a:solidFill>
              <a:latin typeface="Sylfaen" pitchFamily="18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Sylfaen" pitchFamily="18" charset="0"/>
              </a:rPr>
              <a:t>Эндометриоз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ru-RU" sz="2400" dirty="0" smtClean="0">
              <a:solidFill>
                <a:srgbClr val="002060"/>
              </a:solidFill>
              <a:latin typeface="Sylfaen" pitchFamily="18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Sylfaen" pitchFamily="18" charset="0"/>
              </a:rPr>
              <a:t>Заболевания шейки и тела матки</a:t>
            </a:r>
            <a:endParaRPr lang="ru-RU" sz="2400" dirty="0">
              <a:solidFill>
                <a:srgbClr val="002060"/>
              </a:solidFill>
              <a:latin typeface="Sylfaen" pitchFamily="18" charset="0"/>
            </a:endParaRPr>
          </a:p>
        </p:txBody>
      </p:sp>
      <p:pic>
        <p:nvPicPr>
          <p:cNvPr id="12" name="Picture 2" descr="C:\Users\user\Desktop\Самара 23.05.2024\картинки1\agumama-nieplodnosc-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7306" y="3071810"/>
            <a:ext cx="3607563" cy="2405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7"/>
          <p:cNvSpPr txBox="1">
            <a:spLocks/>
          </p:cNvSpPr>
          <p:nvPr/>
        </p:nvSpPr>
        <p:spPr>
          <a:xfrm>
            <a:off x="7167570" y="857232"/>
            <a:ext cx="4500594" cy="32861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5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одержимое 7"/>
          <p:cNvSpPr txBox="1">
            <a:spLocks/>
          </p:cNvSpPr>
          <p:nvPr/>
        </p:nvSpPr>
        <p:spPr>
          <a:xfrm>
            <a:off x="0" y="6143644"/>
            <a:ext cx="12192000" cy="7143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одержимое 7"/>
          <p:cNvSpPr txBox="1">
            <a:spLocks/>
          </p:cNvSpPr>
          <p:nvPr/>
        </p:nvSpPr>
        <p:spPr>
          <a:xfrm>
            <a:off x="0" y="6286520"/>
            <a:ext cx="12192000" cy="5714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одержимое 6"/>
          <p:cNvSpPr txBox="1">
            <a:spLocks/>
          </p:cNvSpPr>
          <p:nvPr/>
        </p:nvSpPr>
        <p:spPr>
          <a:xfrm>
            <a:off x="0" y="357166"/>
            <a:ext cx="5310182" cy="435771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одержимое 7"/>
          <p:cNvSpPr txBox="1">
            <a:spLocks/>
          </p:cNvSpPr>
          <p:nvPr/>
        </p:nvSpPr>
        <p:spPr>
          <a:xfrm>
            <a:off x="7239008" y="428604"/>
            <a:ext cx="4952992" cy="3071834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3399"/>
                </a:solidFill>
                <a:latin typeface="Sylfaen" pitchFamily="18" charset="0"/>
              </a:rPr>
              <a:t>О</a:t>
            </a:r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тделение </a:t>
            </a:r>
            <a:r>
              <a:rPr lang="ru-RU" sz="2800" b="1" i="1" dirty="0" smtClean="0">
                <a:solidFill>
                  <a:srgbClr val="FF3399"/>
                </a:solidFill>
                <a:latin typeface="Sylfaen" pitchFamily="18" charset="0"/>
              </a:rPr>
              <a:t>В</a:t>
            </a:r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спомогательных </a:t>
            </a:r>
            <a:r>
              <a:rPr lang="ru-RU" sz="2800" b="1" i="1" dirty="0" smtClean="0">
                <a:solidFill>
                  <a:srgbClr val="FF3399"/>
                </a:solidFill>
                <a:latin typeface="Sylfaen" pitchFamily="18" charset="0"/>
              </a:rPr>
              <a:t>Р</a:t>
            </a:r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епродуктивных </a:t>
            </a:r>
            <a:r>
              <a:rPr lang="ru-RU" sz="2800" b="1" i="1" dirty="0" smtClean="0">
                <a:solidFill>
                  <a:srgbClr val="FF3399"/>
                </a:solidFill>
                <a:latin typeface="Sylfaen" pitchFamily="18" charset="0"/>
              </a:rPr>
              <a:t>Т</a:t>
            </a:r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ехнологий</a:t>
            </a:r>
            <a:endParaRPr lang="ru-RU" sz="28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81422" y="571480"/>
            <a:ext cx="47863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</a:rPr>
              <a:t>помощь супружеским парам с нарушением репродуктивной функции</a:t>
            </a:r>
          </a:p>
          <a:p>
            <a:pPr>
              <a:buFont typeface="Arial" pitchFamily="34" charset="0"/>
              <a:buChar char="•"/>
            </a:pPr>
            <a:endParaRPr lang="ru-RU" sz="2400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</a:rPr>
              <a:t>помощь в планировании и подготовке к беременности </a:t>
            </a:r>
          </a:p>
          <a:p>
            <a:pPr>
              <a:buFont typeface="Arial" pitchFamily="34" charset="0"/>
              <a:buChar char="•"/>
            </a:pPr>
            <a:endParaRPr lang="ru-RU" sz="2400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</a:rPr>
              <a:t>помощь беременным женщинам с подозрением на хромосомные аномалии плода (инвазивная пренатальная диагностика)</a:t>
            </a:r>
          </a:p>
        </p:txBody>
      </p:sp>
      <p:pic>
        <p:nvPicPr>
          <p:cNvPr id="12" name="Picture 3" descr="C:\Users\user\Desktop\ТВ 2024\КАРТИНКИ\IMG_1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3555421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74069" y="571480"/>
            <a:ext cx="3117931" cy="227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Самара 23.05.2024\КАРТИНКИ\vrt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1488" y="4624223"/>
            <a:ext cx="3287707" cy="223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8" descr="C:\Users\user\Desktop\20230208_221901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86058"/>
            <a:ext cx="3452794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user\Desktop\20230213_132435.jpg"/>
          <p:cNvPicPr/>
          <p:nvPr/>
        </p:nvPicPr>
        <p:blipFill>
          <a:blip r:embed="rId7" cstate="print">
            <a:lum bright="23000" contrast="36000"/>
          </a:blip>
          <a:srcRect l="12077" r="25241" b="-1877"/>
          <a:stretch>
            <a:fillRect/>
          </a:stretch>
        </p:blipFill>
        <p:spPr bwMode="auto">
          <a:xfrm>
            <a:off x="9024958" y="2786058"/>
            <a:ext cx="316704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Самара 23.05.2024\КАРТИНКИ\45 (1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0960" y="5189895"/>
            <a:ext cx="2643206" cy="1668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user\Desktop\Самара 23.05.2024\КАРТИНКИ\5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525024" y="5207060"/>
            <a:ext cx="2490791" cy="1650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6"/>
          <p:cNvSpPr txBox="1">
            <a:spLocks/>
          </p:cNvSpPr>
          <p:nvPr/>
        </p:nvSpPr>
        <p:spPr>
          <a:xfrm>
            <a:off x="0" y="642918"/>
            <a:ext cx="5453058" cy="250033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spc="50" dirty="0" smtClean="0">
                <a:solidFill>
                  <a:srgbClr val="002060"/>
                </a:solidFill>
                <a:latin typeface="Sylfaen" pitchFamily="18" charset="0"/>
                <a:cs typeface="Arial" panose="020B0604020202020204" pitchFamily="34" charset="0"/>
              </a:rPr>
              <a:t>Консультативные кабинеты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Процедурный кабинет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spc="50" dirty="0" smtClean="0">
                <a:solidFill>
                  <a:srgbClr val="002060"/>
                </a:solidFill>
                <a:latin typeface="Sylfaen" pitchFamily="18" charset="0"/>
                <a:cs typeface="Arial" panose="020B0604020202020204" pitchFamily="34" charset="0"/>
              </a:rPr>
              <a:t>Эндоскопическая операционная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spc="50" dirty="0" smtClean="0">
                <a:solidFill>
                  <a:srgbClr val="002060"/>
                </a:solidFill>
                <a:latin typeface="Sylfaen" pitchFamily="18" charset="0"/>
                <a:cs typeface="Arial" panose="020B0604020202020204" pitchFamily="34" charset="0"/>
              </a:rPr>
              <a:t>Палата временного пребывания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spc="50" dirty="0" smtClean="0">
                <a:solidFill>
                  <a:srgbClr val="002060"/>
                </a:solidFill>
                <a:latin typeface="Sylfaen" pitchFamily="18" charset="0"/>
                <a:cs typeface="Arial" panose="020B0604020202020204" pitchFamily="34" charset="0"/>
              </a:rPr>
              <a:t>Лаборатория ВРТ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spc="50" dirty="0" smtClean="0">
                <a:solidFill>
                  <a:srgbClr val="002060"/>
                </a:solidFill>
                <a:latin typeface="Sylfaen" pitchFamily="18" charset="0"/>
                <a:cs typeface="Arial" panose="020B0604020202020204" pitchFamily="34" charset="0"/>
              </a:rPr>
              <a:t>Андрологическая лаборатория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spc="50" dirty="0" smtClean="0">
                <a:solidFill>
                  <a:srgbClr val="002060"/>
                </a:solidFill>
                <a:latin typeface="Sylfaen" pitchFamily="18" charset="0"/>
                <a:cs typeface="Arial" panose="020B0604020202020204" pitchFamily="34" charset="0"/>
              </a:rPr>
              <a:t>Цитогенетическая лаборатория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spc="50" dirty="0" smtClean="0">
                <a:solidFill>
                  <a:srgbClr val="002060"/>
                </a:solidFill>
                <a:latin typeface="Sylfaen" pitchFamily="18" charset="0"/>
                <a:cs typeface="Arial" panose="020B0604020202020204" pitchFamily="34" charset="0"/>
              </a:rPr>
              <a:t>Регистратура </a:t>
            </a:r>
            <a:endParaRPr kumimoji="0" lang="ru-RU" sz="24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Содержимое 7"/>
          <p:cNvSpPr txBox="1">
            <a:spLocks/>
          </p:cNvSpPr>
          <p:nvPr/>
        </p:nvSpPr>
        <p:spPr>
          <a:xfrm>
            <a:off x="7167570" y="571480"/>
            <a:ext cx="4500594" cy="20002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5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172 820 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spc="50" dirty="0" smtClean="0">
                <a:solidFill>
                  <a:srgbClr val="002060"/>
                </a:solidFill>
                <a:latin typeface="Sylfaen" pitchFamily="18" charset="0"/>
                <a:cs typeface="Arial" panose="020B0604020202020204" pitchFamily="34" charset="0"/>
              </a:rPr>
              <a:t>к</a:t>
            </a:r>
            <a:r>
              <a:rPr kumimoji="0" lang="ru-RU" sz="2400" b="1" i="0" u="none" strike="noStrike" kern="1200" cap="none" spc="5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онсультативных</a:t>
            </a: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 приемов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24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10 139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оперативных</a:t>
            </a:r>
            <a:r>
              <a:rPr kumimoji="0" lang="ru-RU" sz="2400" b="1" i="0" u="none" strike="noStrike" kern="1200" cap="none" spc="5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 вмешательств</a:t>
            </a: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24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43 994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 лабораторных исследований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3399"/>
                </a:solidFill>
                <a:latin typeface="Sylfaen" pitchFamily="18" charset="0"/>
              </a:rPr>
              <a:t>О</a:t>
            </a:r>
            <a:r>
              <a:rPr lang="ru-RU" sz="2800" b="1" dirty="0" smtClean="0">
                <a:solidFill>
                  <a:srgbClr val="002060"/>
                </a:solidFill>
                <a:latin typeface="Sylfaen" pitchFamily="18" charset="0"/>
              </a:rPr>
              <a:t>тделение </a:t>
            </a:r>
            <a:r>
              <a:rPr lang="ru-RU" sz="2800" b="1" dirty="0" smtClean="0">
                <a:solidFill>
                  <a:srgbClr val="FF3399"/>
                </a:solidFill>
                <a:latin typeface="Sylfaen" pitchFamily="18" charset="0"/>
              </a:rPr>
              <a:t>В</a:t>
            </a:r>
            <a:r>
              <a:rPr lang="ru-RU" sz="2800" b="1" dirty="0" smtClean="0">
                <a:solidFill>
                  <a:srgbClr val="002060"/>
                </a:solidFill>
                <a:latin typeface="Sylfaen" pitchFamily="18" charset="0"/>
              </a:rPr>
              <a:t>спомогательных </a:t>
            </a:r>
            <a:r>
              <a:rPr lang="ru-RU" sz="2800" b="1" dirty="0" smtClean="0">
                <a:solidFill>
                  <a:srgbClr val="FF3399"/>
                </a:solidFill>
                <a:latin typeface="Sylfaen" pitchFamily="18" charset="0"/>
              </a:rPr>
              <a:t>Р</a:t>
            </a:r>
            <a:r>
              <a:rPr lang="ru-RU" sz="2800" b="1" dirty="0" smtClean="0">
                <a:solidFill>
                  <a:srgbClr val="002060"/>
                </a:solidFill>
                <a:latin typeface="Sylfaen" pitchFamily="18" charset="0"/>
              </a:rPr>
              <a:t>епродуктивных </a:t>
            </a:r>
            <a:r>
              <a:rPr lang="ru-RU" sz="2800" b="1" dirty="0" smtClean="0">
                <a:solidFill>
                  <a:srgbClr val="FF3399"/>
                </a:solidFill>
                <a:latin typeface="Sylfaen" pitchFamily="18" charset="0"/>
              </a:rPr>
              <a:t>Т</a:t>
            </a:r>
            <a:r>
              <a:rPr lang="ru-RU" sz="2800" b="1" dirty="0" smtClean="0">
                <a:solidFill>
                  <a:srgbClr val="002060"/>
                </a:solidFill>
                <a:latin typeface="Sylfaen" pitchFamily="18" charset="0"/>
              </a:rPr>
              <a:t>ехнологий</a:t>
            </a:r>
            <a:endParaRPr lang="ru-RU" sz="2800" b="1" dirty="0">
              <a:solidFill>
                <a:srgbClr val="002060"/>
              </a:solidFill>
              <a:latin typeface="Sylfaen" pitchFamily="18" charset="0"/>
            </a:endParaRPr>
          </a:p>
        </p:txBody>
      </p:sp>
      <p:pic>
        <p:nvPicPr>
          <p:cNvPr id="11" name="Picture 2" descr="C:\Users\user\Desktop\ТВ 2024\КАРТИНКИ\F_W62DXmYk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00959"/>
            <a:ext cx="3024166" cy="1757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user\Desktop\ТВ 2024\КАРТИНКИ\rx7UrGXqZ2s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283240" y="4929198"/>
            <a:ext cx="2908759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user\Desktop\ТВ 2024\КАРТИНКИ\5yWd0kMeFr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43249"/>
            <a:ext cx="302416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2952728" y="2714620"/>
            <a:ext cx="63579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3399"/>
                </a:solidFill>
                <a:latin typeface="Sylfaen" pitchFamily="18" charset="0"/>
              </a:rPr>
              <a:t>5093 </a:t>
            </a:r>
            <a:r>
              <a:rPr lang="ru-RU" sz="3600" b="1" i="1" dirty="0" smtClean="0">
                <a:solidFill>
                  <a:srgbClr val="002060"/>
                </a:solidFill>
                <a:latin typeface="Sylfae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программы ВРТ*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  <a:latin typeface="Sylfaen" pitchFamily="18" charset="0"/>
              </a:rPr>
              <a:t>(ЭКО + криоперенос + ВМИ)</a:t>
            </a:r>
          </a:p>
          <a:p>
            <a:pPr algn="ctr"/>
            <a:endParaRPr lang="ru-RU" sz="1600" b="1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FF3399"/>
                </a:solidFill>
                <a:latin typeface="Sylfaen" pitchFamily="18" charset="0"/>
              </a:rPr>
              <a:t>2263 </a:t>
            </a:r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Беременности*</a:t>
            </a: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pPr marL="514350" indent="-514350" algn="ctr"/>
            <a:r>
              <a:rPr lang="ru-RU" sz="3600" b="1" i="1" dirty="0" smtClean="0">
                <a:solidFill>
                  <a:srgbClr val="FF3399"/>
                </a:solidFill>
                <a:latin typeface="Sylfaen" pitchFamily="18" charset="0"/>
              </a:rPr>
              <a:t>1479 </a:t>
            </a:r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 Малышей*</a:t>
            </a:r>
          </a:p>
          <a:p>
            <a:pPr algn="ctr"/>
            <a:endParaRPr lang="ru-RU" sz="2800" b="1" i="1" dirty="0" smtClean="0">
              <a:solidFill>
                <a:srgbClr val="FF3399"/>
              </a:solidFill>
              <a:latin typeface="Sylfae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3399"/>
                </a:solidFill>
                <a:latin typeface="Sylfaen" pitchFamily="18" charset="0"/>
              </a:rPr>
              <a:t>40%  </a:t>
            </a:r>
            <a:r>
              <a:rPr lang="ru-RU" b="1" i="1" dirty="0" smtClean="0">
                <a:solidFill>
                  <a:srgbClr val="002060"/>
                </a:solidFill>
                <a:latin typeface="Sylfaen" pitchFamily="18" charset="0"/>
              </a:rPr>
              <a:t>наступления беременности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Sylfaen" pitchFamily="18" charset="0"/>
              </a:rPr>
              <a:t>(на перенос эмбриона)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Sylfaen" pitchFamily="18" charset="0"/>
              </a:rPr>
              <a:t>(*данные на декабрь 2023 года)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user\Desktop\СТАРШАЯ МЕДСЕСТРА\ПРЕЗЕНТАЦИИ, ДОКЛАДЫ\ТВесна 14.03.2024\КАРТИНКИ\TCmDszjYOB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28329" y="2643182"/>
            <a:ext cx="2863671" cy="229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5095869" y="642918"/>
            <a:ext cx="2286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3399"/>
                </a:solidFill>
                <a:latin typeface="Sylfaen" pitchFamily="18" charset="0"/>
              </a:rPr>
              <a:t>15</a:t>
            </a:r>
            <a:r>
              <a:rPr lang="ru-RU" sz="4000" dirty="0" smtClean="0">
                <a:solidFill>
                  <a:srgbClr val="002060"/>
                </a:solidFill>
                <a:latin typeface="Sylfaen" pitchFamily="18" charset="0"/>
              </a:rPr>
              <a:t>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Sylfaen" pitchFamily="18" charset="0"/>
              </a:rPr>
              <a:t>лет</a:t>
            </a:r>
            <a:endParaRPr lang="ru-RU" sz="4000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7"/>
          <p:cNvSpPr txBox="1">
            <a:spLocks/>
          </p:cNvSpPr>
          <p:nvPr/>
        </p:nvSpPr>
        <p:spPr>
          <a:xfrm>
            <a:off x="7167570" y="857232"/>
            <a:ext cx="4500594" cy="32861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5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одержимое 7"/>
          <p:cNvSpPr txBox="1">
            <a:spLocks/>
          </p:cNvSpPr>
          <p:nvPr/>
        </p:nvSpPr>
        <p:spPr>
          <a:xfrm>
            <a:off x="0" y="6143644"/>
            <a:ext cx="12192000" cy="7143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одержимое 7"/>
          <p:cNvSpPr txBox="1">
            <a:spLocks/>
          </p:cNvSpPr>
          <p:nvPr/>
        </p:nvSpPr>
        <p:spPr>
          <a:xfrm>
            <a:off x="0" y="6286520"/>
            <a:ext cx="12192000" cy="5714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одержимое 6"/>
          <p:cNvSpPr txBox="1">
            <a:spLocks/>
          </p:cNvSpPr>
          <p:nvPr/>
        </p:nvSpPr>
        <p:spPr>
          <a:xfrm>
            <a:off x="309522" y="1000107"/>
            <a:ext cx="3071834" cy="3429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одержимое 7"/>
          <p:cNvSpPr txBox="1">
            <a:spLocks/>
          </p:cNvSpPr>
          <p:nvPr/>
        </p:nvSpPr>
        <p:spPr>
          <a:xfrm>
            <a:off x="8882082" y="714356"/>
            <a:ext cx="3071834" cy="2071702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2530" y="0"/>
            <a:ext cx="1073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История возникновения процедуры </a:t>
            </a:r>
            <a:r>
              <a:rPr lang="ru-RU" sz="3200" b="1" i="1" dirty="0" smtClean="0">
                <a:solidFill>
                  <a:srgbClr val="FF3399"/>
                </a:solidFill>
                <a:latin typeface="Sylfaen" pitchFamily="18" charset="0"/>
              </a:rPr>
              <a:t>ЭКО</a:t>
            </a:r>
            <a:endParaRPr lang="ru-RU" sz="3200" b="1" i="1" dirty="0">
              <a:solidFill>
                <a:srgbClr val="FF3399"/>
              </a:solidFill>
              <a:latin typeface="Sylfaen" pitchFamily="18" charset="0"/>
            </a:endParaRPr>
          </a:p>
        </p:txBody>
      </p:sp>
      <p:pic>
        <p:nvPicPr>
          <p:cNvPr id="17" name="Picture 4" descr="C:\Users\user\Desktop\ТВ 2024\КАРТИНКИ\nobel_medicine_2010_fig2_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08" y="0"/>
            <a:ext cx="3071834" cy="3289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Users\user\Desktop\ТВ 2024\КАРТИНКИ\4347b363-82e3-4764-b0e0-8290f6d9ef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8678" y="571480"/>
            <a:ext cx="3143272" cy="212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5" descr="C:\Users\user\Desktop\ТВ 2024\КАРТИНКИ\news_2019_07_25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116" y="3923231"/>
            <a:ext cx="3357554" cy="2934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одержимое 6"/>
          <p:cNvSpPr txBox="1">
            <a:spLocks/>
          </p:cNvSpPr>
          <p:nvPr/>
        </p:nvSpPr>
        <p:spPr>
          <a:xfrm>
            <a:off x="0" y="3214686"/>
            <a:ext cx="3595670" cy="2928958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Патрик Стептоу                 (1913-1988) гинеколог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Роберт Эдвардс                 (1925-2013) эмбриолог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   Нобелевская 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   премия  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   2010 г.</a:t>
            </a:r>
            <a:endParaRPr kumimoji="0" lang="ru-RU" sz="24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одержимое 7"/>
          <p:cNvSpPr txBox="1">
            <a:spLocks/>
          </p:cNvSpPr>
          <p:nvPr/>
        </p:nvSpPr>
        <p:spPr>
          <a:xfrm>
            <a:off x="4738678" y="2714620"/>
            <a:ext cx="3286148" cy="107156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Луиза Джой Браун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25.07.1978 г.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1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itchFamily="18" charset="0"/>
                <a:ea typeface="+mn-ea"/>
                <a:cs typeface="Arial" panose="020B0604020202020204" pitchFamily="34" charset="0"/>
              </a:rPr>
              <a:t>(Великобритания)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C:\Users\user\Desktop\Самара 23.05.2024\КАРТИНКИ\aija5780x8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82148" y="3946932"/>
            <a:ext cx="2328855" cy="291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user\Desktop\Самара 23.05.2024\картинки1\TtVk0dstUX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50763" y="571480"/>
            <a:ext cx="325075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8953521" y="2714621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</a:rPr>
              <a:t>Донцова Алена 07.02.1986 г.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</a:rPr>
              <a:t>(СССР)</a:t>
            </a:r>
            <a:endParaRPr lang="ru-RU" sz="24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  <p:pic>
        <p:nvPicPr>
          <p:cNvPr id="6149" name="Picture 5" descr="C:\Users\user\Desktop\Самара 23.05.2024\КАРТИНКИ\8ddc2a69fb25517b207f8d767b6a588a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095472" y="4981959"/>
            <a:ext cx="2071702" cy="187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одержимое 7"/>
          <p:cNvSpPr txBox="1">
            <a:spLocks/>
          </p:cNvSpPr>
          <p:nvPr/>
        </p:nvSpPr>
        <p:spPr>
          <a:xfrm>
            <a:off x="0" y="6143644"/>
            <a:ext cx="12192000" cy="7143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одержимое 7"/>
          <p:cNvSpPr txBox="1">
            <a:spLocks/>
          </p:cNvSpPr>
          <p:nvPr/>
        </p:nvSpPr>
        <p:spPr>
          <a:xfrm>
            <a:off x="0" y="6286520"/>
            <a:ext cx="12192000" cy="5714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9720" y="0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Диагностика  мужского и  </a:t>
            </a:r>
            <a:r>
              <a:rPr lang="ru-RU" sz="2800" b="1" i="1" dirty="0" smtClean="0">
                <a:solidFill>
                  <a:srgbClr val="FF3399"/>
                </a:solidFill>
                <a:latin typeface="Sylfaen" pitchFamily="18" charset="0"/>
              </a:rPr>
              <a:t>женского </a:t>
            </a:r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бесплодия</a:t>
            </a:r>
            <a:endParaRPr lang="ru-RU" sz="3200" b="1" i="1" dirty="0">
              <a:solidFill>
                <a:srgbClr val="FF3399"/>
              </a:solidFill>
              <a:latin typeface="Sylfaen" pitchFamily="18" charset="0"/>
            </a:endParaRPr>
          </a:p>
        </p:txBody>
      </p:sp>
      <p:sp>
        <p:nvSpPr>
          <p:cNvPr id="24" name="Содержимое 6"/>
          <p:cNvSpPr txBox="1">
            <a:spLocks/>
          </p:cNvSpPr>
          <p:nvPr/>
        </p:nvSpPr>
        <p:spPr>
          <a:xfrm>
            <a:off x="0" y="3214686"/>
            <a:ext cx="3595670" cy="2928958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одержимое 7"/>
          <p:cNvSpPr txBox="1">
            <a:spLocks/>
          </p:cNvSpPr>
          <p:nvPr/>
        </p:nvSpPr>
        <p:spPr>
          <a:xfrm>
            <a:off x="4738678" y="2714620"/>
            <a:ext cx="3286148" cy="1071569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4" descr="C:\Users\user\Desktop\ТВ 2024\КАРТИНКИ\maxresdefault (3)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81158" y="1285860"/>
            <a:ext cx="2714644" cy="2326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5" descr="C:\Users\user\Desktop\ТВ 2024\КАРТИНКИ\maxresdefault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67240" y="1285860"/>
            <a:ext cx="2643206" cy="234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user\Desktop\Самара 23.05.2024\КАРТИНКИ\b2c931bfb65d336fc70f64126a11b0a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10842" y="0"/>
            <a:ext cx="1881158" cy="193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user\Desktop\Самара 23.05.2024\КАРТИНКИ\besplodie1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857364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C:\Users\user\Desktop\Самара 23.05.2024\КАРТИНКИ\hysteroscop_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81686" y="4572008"/>
            <a:ext cx="3286148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Picture1"/>
          <p:cNvPicPr/>
          <p:nvPr/>
        </p:nvPicPr>
        <p:blipFill>
          <a:blip r:embed="rId8"/>
          <a:stretch>
            <a:fillRect/>
          </a:stretch>
        </p:blipFill>
        <p:spPr bwMode="auto">
          <a:xfrm>
            <a:off x="9167834" y="4572008"/>
            <a:ext cx="3024166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C:\Users\user\Desktop\Самара 23.05.2024\КАРТИНКИ\2-1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8546" y="4572008"/>
            <a:ext cx="2143140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9167834" y="4000504"/>
            <a:ext cx="3024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3399"/>
                </a:solidFill>
                <a:latin typeface="Sylfaen" pitchFamily="18" charset="0"/>
              </a:rPr>
              <a:t>Фертилоскопия</a:t>
            </a:r>
            <a:endParaRPr lang="ru-RU" sz="2800" b="1" dirty="0">
              <a:solidFill>
                <a:srgbClr val="FF3399"/>
              </a:solidFill>
              <a:latin typeface="Sylfae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81686" y="4000504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3399"/>
                </a:solidFill>
                <a:latin typeface="Sylfaen" pitchFamily="18" charset="0"/>
              </a:rPr>
              <a:t>Гистероскопия</a:t>
            </a:r>
            <a:endParaRPr lang="ru-RU" sz="2800" b="1" dirty="0">
              <a:solidFill>
                <a:srgbClr val="FF3399"/>
              </a:solidFill>
              <a:latin typeface="Sylfaen" pitchFamily="18" charset="0"/>
            </a:endParaRPr>
          </a:p>
        </p:txBody>
      </p:sp>
      <p:pic>
        <p:nvPicPr>
          <p:cNvPr id="7177" name="Picture 9" descr="C:\Users\user\Desktop\Самара 23.05.2024\КАРТИНКИ\mic1535112922_9343.jp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7381884" y="1285860"/>
            <a:ext cx="2928958" cy="2334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8" name="Picture 10" descr="C:\Users\user\Desktop\Самара 23.05.2024\КАРТИНКИ\2024-04-25_15-14-02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" y="4572008"/>
            <a:ext cx="3760823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/>
          <p:cNvSpPr txBox="1"/>
          <p:nvPr/>
        </p:nvSpPr>
        <p:spPr>
          <a:xfrm>
            <a:off x="3809984" y="4000504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3399"/>
                </a:solidFill>
                <a:latin typeface="Sylfaen" pitchFamily="18" charset="0"/>
              </a:rPr>
              <a:t>УЗИ</a:t>
            </a:r>
            <a:endParaRPr lang="ru-RU" sz="2800" b="1" dirty="0">
              <a:solidFill>
                <a:srgbClr val="FF3399"/>
              </a:solidFill>
              <a:latin typeface="Sylfae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" y="4000504"/>
            <a:ext cx="3809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3399"/>
                </a:solidFill>
                <a:latin typeface="Sylfaen" pitchFamily="18" charset="0"/>
              </a:rPr>
              <a:t>Гормональный фон</a:t>
            </a:r>
            <a:endParaRPr lang="ru-RU" sz="2800" b="1" dirty="0">
              <a:solidFill>
                <a:srgbClr val="FF3399"/>
              </a:solidFill>
              <a:latin typeface="Sylfae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52597" y="785794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Sylfaen" pitchFamily="18" charset="0"/>
              </a:rPr>
              <a:t>Нормоспермия</a:t>
            </a:r>
            <a:endParaRPr lang="ru-RU" sz="2800" b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67240" y="785794"/>
            <a:ext cx="2615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ylfaen" pitchFamily="18" charset="0"/>
              </a:rPr>
              <a:t>Патоспермия</a:t>
            </a:r>
            <a:endParaRPr lang="ru-RU" sz="2800" b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81885" y="785794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ylfaen" pitchFamily="18" charset="0"/>
              </a:rPr>
              <a:t>Биопсия яичка</a:t>
            </a:r>
            <a:endParaRPr lang="ru-RU" sz="2800" b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Droplet">
      <a:dk1>
        <a:srgbClr val="000000"/>
      </a:dk1>
      <a:lt1>
        <a:srgbClr val="FFFFFF"/>
      </a:lt1>
      <a:dk2>
        <a:srgbClr val="0065A8"/>
      </a:dk2>
      <a:lt2>
        <a:srgbClr val="E7E6E6"/>
      </a:lt2>
      <a:accent1>
        <a:srgbClr val="FDCFFD"/>
      </a:accent1>
      <a:accent2>
        <a:srgbClr val="B6DFFF"/>
      </a:accent2>
      <a:accent3>
        <a:srgbClr val="8AE3A8"/>
      </a:accent3>
      <a:accent4>
        <a:srgbClr val="A69BFB"/>
      </a:accent4>
      <a:accent5>
        <a:srgbClr val="B5C3FF"/>
      </a:accent5>
      <a:accent6>
        <a:srgbClr val="73E9C4"/>
      </a:accent6>
      <a:hlink>
        <a:srgbClr val="0563C1"/>
      </a:hlink>
      <a:folHlink>
        <a:srgbClr val="954F72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-Design-TM34316244_Win32_SD_v9" id="{3E0090C2-CA58-4B70-B5D1-01F921C14922}" vid="{00CD7D6A-B673-47B4-AF03-4EFC805EABB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239F86-289C-4137-84E8-C0091446A9E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bb13cd20-357b-48a5-aff4-3bb4b52aae3e"/>
    <ds:schemaRef ds:uri="4f0d45a2-344c-4fe0-9811-4277bf2c2e17"/>
  </ds:schemaRefs>
</ds:datastoreItem>
</file>

<file path=customXml/itemProps2.xml><?xml version="1.0" encoding="utf-8"?>
<ds:datastoreItem xmlns:ds="http://schemas.openxmlformats.org/officeDocument/2006/customXml" ds:itemID="{8441F879-28B8-493E-AE7E-E245EA409B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E57227-B209-41C6-952B-171D14C759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336</Words>
  <PresentationFormat>Произвольный</PresentationFormat>
  <Paragraphs>154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2022-07-23T05:42:44Z</dcterms:created>
  <dcterms:modified xsi:type="dcterms:W3CDTF">2024-05-14T06:14:36Z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