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22"/>
  </p:notesMasterIdLst>
  <p:sldIdLst>
    <p:sldId id="259" r:id="rId2"/>
    <p:sldId id="273" r:id="rId3"/>
    <p:sldId id="274" r:id="rId4"/>
    <p:sldId id="258" r:id="rId5"/>
    <p:sldId id="257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0" r:id="rId17"/>
    <p:sldId id="277" r:id="rId18"/>
    <p:sldId id="275" r:id="rId19"/>
    <p:sldId id="278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3C1"/>
    <a:srgbClr val="FF66FF"/>
    <a:srgbClr val="73BBE8"/>
    <a:srgbClr val="6A7177"/>
    <a:srgbClr val="7397AE"/>
    <a:srgbClr val="618492"/>
    <a:srgbClr val="4F9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Viola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01-41E4-99EC-A9BA67EE7CB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01-41E4-99EC-A9BA67EE7CB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01-41E4-99EC-A9BA67EE7CB9}"/>
              </c:ext>
            </c:extLst>
          </c:dPt>
          <c:dPt>
            <c:idx val="3"/>
            <c:bubble3D val="0"/>
            <c:explosion val="1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301-41E4-99EC-A9BA67EE7CB9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301-41E4-99EC-A9BA67EE7CB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301-41E4-99EC-A9BA67EE7CB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22D9808-70D0-4925-B622-443C0B55C7E8}" type="CATEGORYNAME">
                      <a:rPr lang="ru-RU" sz="2000"/>
                      <a:pPr>
                        <a:defRPr sz="18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01-41E4-99EC-A9BA67EE7CB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19CA3B8-52C2-4224-9439-5A597EB118F8}" type="CATEGORYNAME">
                      <a:rPr lang="ru-RU" sz="2000">
                        <a:solidFill>
                          <a:srgbClr val="FFFF00"/>
                        </a:solidFill>
                      </a:rPr>
                      <a:pPr>
                        <a:defRPr sz="1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01-41E4-99EC-A9BA67EE7CB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5DEE89F-C288-4DEA-9B08-74085C916565}" type="CATEGORYNAME">
                      <a:rPr lang="ru-RU" sz="2000"/>
                      <a:pPr>
                        <a:defRPr sz="1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01-41E4-99EC-A9BA67EE7CB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D048373-A1D5-428B-88A9-F9DAF8281818}" type="CATEGORYNAME">
                      <a:rPr lang="ru-RU" sz="2000">
                        <a:solidFill>
                          <a:srgbClr val="00B0F0"/>
                        </a:solidFill>
                      </a:rPr>
                      <a:pPr>
                        <a:defRPr sz="18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301-41E4-99EC-A9BA67EE7CB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A8B223C-2646-46B7-ADFB-23C7ED77D4F7}" type="CATEGORYNAME">
                      <a:rPr lang="ru-RU" sz="2000"/>
                      <a:pPr>
                        <a:defRPr sz="1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703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301-41E4-99EC-A9BA67EE7CB9}"/>
                </c:ext>
              </c:extLst>
            </c:dLbl>
            <c:dLbl>
              <c:idx val="5"/>
              <c:layout>
                <c:manualLayout>
                  <c:x val="3.3728446491993296E-2"/>
                  <c:y val="1.38952263726878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25E47CC-486F-43B4-A642-A9A6C3B9B450}" type="CATEGORYNAME">
                      <a:rPr lang="ru-RU" sz="2000"/>
                      <a:pPr>
                        <a:defRPr sz="1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87665930952484"/>
                      <c:h val="8.5364048756677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301-41E4-99EC-A9BA67EE7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Лист1!$F$7:$F$12</c:f>
              <c:strCache>
                <c:ptCount val="6"/>
                <c:pt idx="0">
                  <c:v>материнский, 27%</c:v>
                </c:pt>
                <c:pt idx="1">
                  <c:v>специалист, 17%</c:v>
                </c:pt>
                <c:pt idx="2">
                  <c:v>рутинер, 23%</c:v>
                </c:pt>
                <c:pt idx="3">
                  <c:v>нервный, 8%</c:v>
                </c:pt>
                <c:pt idx="4">
                  <c:v>мужеподобный, 14%</c:v>
                </c:pt>
                <c:pt idx="5">
                  <c:v>артистический, 11%</c:v>
                </c:pt>
              </c:strCache>
            </c:strRef>
          </c:cat>
          <c:val>
            <c:numRef>
              <c:f>Лист1!$G$7:$G$12</c:f>
              <c:numCache>
                <c:formatCode>General</c:formatCode>
                <c:ptCount val="6"/>
                <c:pt idx="0">
                  <c:v>27</c:v>
                </c:pt>
                <c:pt idx="1">
                  <c:v>17</c:v>
                </c:pt>
                <c:pt idx="2">
                  <c:v>23</c:v>
                </c:pt>
                <c:pt idx="3">
                  <c:v>8</c:v>
                </c:pt>
                <c:pt idx="4">
                  <c:v>14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01-41E4-99EC-A9BA67EE7CB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CB4C5-FAF4-48BC-9B6B-D5722A0DB6A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5305A-6BFF-4EA4-A72A-9B6701FA4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1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305A-6BFF-4EA4-A72A-9B6701FA44D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9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1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65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7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31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0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9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9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1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1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5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8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7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3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C5047-1A10-4F09-9F0C-1973DAF5A597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E08D10-7C93-4997-ACF9-EC0C75DEF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A13833-2196-4C85-A9F5-99D33D57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87" y="238539"/>
            <a:ext cx="8900560" cy="175922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ИССЛЕДОВАНИЕ ТИПОВ МЕДИЦИНСКИХ СЕСТЕР ПО ХАРДИ.</a:t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ОПЫТ ПРИМЕНЕНИЯ В ПРАКТИЧЕСКОЙ ДЕЯТЕЛЬНОСТИ.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4D6CBA6-CCDA-4E1B-8324-A4B42C6E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8243" y="4770783"/>
            <a:ext cx="2822714" cy="166977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Боровкова Виолетта </a:t>
            </a:r>
            <a:r>
              <a:rPr lang="ru-RU" sz="1600" b="1" dirty="0" err="1">
                <a:solidFill>
                  <a:srgbClr val="0070C0"/>
                </a:solidFill>
              </a:rPr>
              <a:t>Багратовна</a:t>
            </a:r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СТАРШАЯ МЕДИЦИНСКАЯ СЕСТРА </a:t>
            </a:r>
            <a:r>
              <a:rPr lang="ru-RU" sz="1500" b="1" dirty="0">
                <a:solidFill>
                  <a:srgbClr val="0070C0"/>
                </a:solidFill>
              </a:rPr>
              <a:t>пульмонологического </a:t>
            </a:r>
            <a:r>
              <a:rPr lang="ru-RU" sz="1400" b="1" dirty="0">
                <a:solidFill>
                  <a:srgbClr val="0070C0"/>
                </a:solidFill>
              </a:rPr>
              <a:t>ОТДЕЛЕНИЯ  ПЕДИАТРИЧЕСКОГО КОРПУСА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7" name="Рисунок 6" descr="https://avatars.mds.yandex.net/i?id=51c0eafb03b14c574401d5d9a258b71077d08054-10652863-images-thumbs&amp;n=13">
            <a:extLst>
              <a:ext uri="{FF2B5EF4-FFF2-40B4-BE49-F238E27FC236}">
                <a16:creationId xmlns:a16="http://schemas.microsoft.com/office/drawing/2014/main" id="{3B6B018D-24F8-4415-BEE1-B7CAA3A18B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" y="2574234"/>
            <a:ext cx="5158410" cy="357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51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636E79-7D43-449B-898A-9D392937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      </a:t>
            </a:r>
            <a:r>
              <a:rPr lang="ru-RU" sz="4000" b="1" dirty="0">
                <a:solidFill>
                  <a:srgbClr val="7030A0"/>
                </a:solidFill>
              </a:rPr>
              <a:t>Сестра нервного типа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772DFC1-73F4-4233-A0F2-A980C21A2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361805" cy="388077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Эмоционально неустойчивая, вспыльчивая, раздражительная сестра склонна к обсуждению личных проблем</a:t>
            </a:r>
          </a:p>
        </p:txBody>
      </p:sp>
      <p:pic>
        <p:nvPicPr>
          <p:cNvPr id="9" name="Объект 8" descr="https://avatars.mds.yandex.net/i?id=743e5ac1d77e1b398ade4b372a500dbfee1bf46e-7455892-images-thumbs&amp;n=13">
            <a:extLst>
              <a:ext uri="{FF2B5EF4-FFF2-40B4-BE49-F238E27FC236}">
                <a16:creationId xmlns:a16="http://schemas.microsoft.com/office/drawing/2014/main" id="{6DC2F129-15C7-40B3-A790-CA689D5A33A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405">
            <a:off x="5464943" y="2235726"/>
            <a:ext cx="4184650" cy="313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40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410CC9-5822-449F-8B90-6D2842B9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Сестра с мужеподобной</a:t>
            </a:r>
            <a:r>
              <a:rPr lang="en-US" b="1" dirty="0">
                <a:solidFill>
                  <a:srgbClr val="7030A0"/>
                </a:solidFill>
              </a:rPr>
              <a:t>,</a:t>
            </a:r>
            <a:r>
              <a:rPr lang="ru-RU" b="1" dirty="0">
                <a:solidFill>
                  <a:srgbClr val="7030A0"/>
                </a:solidFill>
              </a:rPr>
              <a:t> сильной   личностью</a:t>
            </a:r>
            <a:br>
              <a:rPr lang="en-US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FD74D0-769D-41AD-83EA-05008FBA1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характеризуется крупным телосложением,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решительностью, энергичностью, самоуверенностью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о таких сестрах их воспитанницы нередко говорят: «Строга, но справедлива...».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пациенты узнают по походке</a:t>
            </a:r>
          </a:p>
          <a:p>
            <a:endParaRPr lang="ru-RU" dirty="0"/>
          </a:p>
        </p:txBody>
      </p:sp>
      <p:pic>
        <p:nvPicPr>
          <p:cNvPr id="7" name="Объект 6" descr="https://avatars.mds.yandex.net/i?id=eecd84dc9b783c3e3a5ed1cfb2c566dada121760-8350569-images-thumbs&amp;n=13">
            <a:extLst>
              <a:ext uri="{FF2B5EF4-FFF2-40B4-BE49-F238E27FC236}">
                <a16:creationId xmlns:a16="http://schemas.microsoft.com/office/drawing/2014/main" id="{EA89CD5F-9AE0-4F4D-94FF-E0EBBAE99A0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179">
            <a:off x="938893" y="2281718"/>
            <a:ext cx="3311784" cy="3814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04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AF22248-9995-4C76-B6C9-756AE404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Сестра материнского типа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9C8E7C-430C-49D7-96DB-1ECACD42A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84728"/>
            <a:ext cx="3792029" cy="38807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забота и сочувствие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успевает повсюду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 работа для таких медицинских сестер — неотъемлемое условие жизни. Она умеет хорошо чувствовать</a:t>
            </a:r>
          </a:p>
        </p:txBody>
      </p:sp>
      <p:pic>
        <p:nvPicPr>
          <p:cNvPr id="8" name="Объект 7" descr="https://avatars.mds.yandex.net/i?id=9dfda8fce51832d3964df60feb0e00458d9fdb21-12941205-images-thumbs&amp;n=13">
            <a:extLst>
              <a:ext uri="{FF2B5EF4-FFF2-40B4-BE49-F238E27FC236}">
                <a16:creationId xmlns:a16="http://schemas.microsoft.com/office/drawing/2014/main" id="{839E7792-4C98-4A58-9207-9A0FD7826CD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223">
            <a:off x="5956665" y="1572621"/>
            <a:ext cx="3944655" cy="2538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i?id=d52a60e04841afdc0d86662299c0c8320e0bcfe3-10703102-images-thumbs&amp;n=13">
            <a:extLst>
              <a:ext uri="{FF2B5EF4-FFF2-40B4-BE49-F238E27FC236}">
                <a16:creationId xmlns:a16="http://schemas.microsoft.com/office/drawing/2014/main" id="{B307A407-3F39-4BBC-AA92-4311BB7E9D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30" y="4104860"/>
            <a:ext cx="3700670" cy="235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Утка с утятами рисунок. Скачать и распечатать">
            <a:extLst>
              <a:ext uri="{FF2B5EF4-FFF2-40B4-BE49-F238E27FC236}">
                <a16:creationId xmlns:a16="http://schemas.microsoft.com/office/drawing/2014/main" id="{43099A03-F795-4290-BA31-266C51CE7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6" y="4739951"/>
            <a:ext cx="2801947" cy="18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84AE994-2E45-42D4-B6B7-FDD82F76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     Сестра - специалист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" name="Объект 4" descr="https://avatars.mds.yandex.net/i?id=02f4c88e20c076450c03dac4ca6015c5fd72ba8a-10961631-images-thumbs&amp;n=13">
            <a:extLst>
              <a:ext uri="{FF2B5EF4-FFF2-40B4-BE49-F238E27FC236}">
                <a16:creationId xmlns:a16="http://schemas.microsoft.com/office/drawing/2014/main" id="{20D978AC-3511-4400-B229-E82FAA773A4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2724382"/>
            <a:ext cx="4183062" cy="27538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FA8DD008-F33D-4E60-BEFD-096F48BC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Проявляют любознательность в определённой сфере профессиональной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90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5D8CE-5F6A-40B6-9650-ABC685F2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АНКЕТИРОВАНИЕ НА БАЗЕ ПЕДИАТРИЧЕСКОГО КОРПУСА</a:t>
            </a:r>
          </a:p>
        </p:txBody>
      </p:sp>
      <p:pic>
        <p:nvPicPr>
          <p:cNvPr id="4" name="Picture 4" descr="C:\Users\Сергей\Desktop\Фото для презентации\Педиатрический корпус.jpg">
            <a:extLst>
              <a:ext uri="{FF2B5EF4-FFF2-40B4-BE49-F238E27FC236}">
                <a16:creationId xmlns:a16="http://schemas.microsoft.com/office/drawing/2014/main" id="{5807261A-1FB3-44E3-A876-46C1637B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1457" t="10911" r="18294" b="19323"/>
          <a:stretch>
            <a:fillRect/>
          </a:stretch>
        </p:blipFill>
        <p:spPr bwMode="auto">
          <a:xfrm>
            <a:off x="538842" y="3429000"/>
            <a:ext cx="4110945" cy="306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B5FD36FB-FD09-4F94-B767-741D89A165D3}"/>
              </a:ext>
            </a:extLst>
          </p:cNvPr>
          <p:cNvSpPr/>
          <p:nvPr/>
        </p:nvSpPr>
        <p:spPr>
          <a:xfrm>
            <a:off x="4812637" y="2002536"/>
            <a:ext cx="5310253" cy="151485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Медицинские сестры 173 человека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0A709A2-FCA7-4EB7-B08C-9DD4DA07EE23}"/>
              </a:ext>
            </a:extLst>
          </p:cNvPr>
          <p:cNvSpPr/>
          <p:nvPr/>
        </p:nvSpPr>
        <p:spPr>
          <a:xfrm rot="20907200">
            <a:off x="5548962" y="4263226"/>
            <a:ext cx="4311373" cy="178214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Старшие медицинские сестры 18 человек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328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51105D8-0D39-4872-A72F-2C5CBA9C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317242"/>
            <a:ext cx="10907486" cy="11575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Типы медицинских сестер, преобладающие в педиатрическом корпусе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A552FDC-3BC4-4B9B-ADE9-5993D92FB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865381"/>
              </p:ext>
            </p:extLst>
          </p:nvPr>
        </p:nvGraphicFramePr>
        <p:xfrm>
          <a:off x="324466" y="1810139"/>
          <a:ext cx="11572566" cy="447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948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53DA00-EDD4-4E21-B6DA-E9FC149F6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416727"/>
              </p:ext>
            </p:extLst>
          </p:nvPr>
        </p:nvGraphicFramePr>
        <p:xfrm>
          <a:off x="227991" y="882773"/>
          <a:ext cx="11736018" cy="58766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1703">
                  <a:extLst>
                    <a:ext uri="{9D8B030D-6E8A-4147-A177-3AD203B41FA5}">
                      <a16:colId xmlns:a16="http://schemas.microsoft.com/office/drawing/2014/main" val="2558367816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val="2998989849"/>
                    </a:ext>
                  </a:extLst>
                </a:gridCol>
                <a:gridCol w="1507787">
                  <a:extLst>
                    <a:ext uri="{9D8B030D-6E8A-4147-A177-3AD203B41FA5}">
                      <a16:colId xmlns:a16="http://schemas.microsoft.com/office/drawing/2014/main" val="3792412443"/>
                    </a:ext>
                  </a:extLst>
                </a:gridCol>
                <a:gridCol w="1955260">
                  <a:extLst>
                    <a:ext uri="{9D8B030D-6E8A-4147-A177-3AD203B41FA5}">
                      <a16:colId xmlns:a16="http://schemas.microsoft.com/office/drawing/2014/main" val="1074261648"/>
                    </a:ext>
                  </a:extLst>
                </a:gridCol>
                <a:gridCol w="1391055">
                  <a:extLst>
                    <a:ext uri="{9D8B030D-6E8A-4147-A177-3AD203B41FA5}">
                      <a16:colId xmlns:a16="http://schemas.microsoft.com/office/drawing/2014/main" val="4164679145"/>
                    </a:ext>
                  </a:extLst>
                </a:gridCol>
                <a:gridCol w="1789890">
                  <a:extLst>
                    <a:ext uri="{9D8B030D-6E8A-4147-A177-3AD203B41FA5}">
                      <a16:colId xmlns:a16="http://schemas.microsoft.com/office/drawing/2014/main" val="3387528202"/>
                    </a:ext>
                  </a:extLst>
                </a:gridCol>
                <a:gridCol w="1322961">
                  <a:extLst>
                    <a:ext uri="{9D8B030D-6E8A-4147-A177-3AD203B41FA5}">
                      <a16:colId xmlns:a16="http://schemas.microsoft.com/office/drawing/2014/main" val="94105564"/>
                    </a:ext>
                  </a:extLst>
                </a:gridCol>
              </a:tblGrid>
              <a:tr h="11037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bg1"/>
                          </a:solidFill>
                          <a:latin typeface="+mj-lt"/>
                        </a:rPr>
                        <a:t>Мужеподобный 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bg1"/>
                          </a:solidFill>
                          <a:latin typeface="+mj-lt"/>
                        </a:rPr>
                        <a:t>Артистич. 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bg1"/>
                          </a:solidFill>
                          <a:latin typeface="+mj-lt"/>
                        </a:rPr>
                        <a:t>Материнский 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bg1"/>
                          </a:solidFill>
                          <a:latin typeface="+mj-lt"/>
                        </a:rPr>
                        <a:t>Нервный 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bg1"/>
                          </a:solidFill>
                          <a:latin typeface="+mj-lt"/>
                        </a:rPr>
                        <a:t>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chemeClr val="bg1"/>
                          </a:solidFill>
                          <a:latin typeface="+mj-lt"/>
                        </a:rPr>
                        <a:t>Сестра -робот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559109"/>
                  </a:ext>
                </a:extLst>
              </a:tr>
              <a:tr h="1016517">
                <a:tc>
                  <a:txBody>
                    <a:bodyPr/>
                    <a:lstStyle/>
                    <a:p>
                      <a:r>
                        <a:rPr lang="ru-RU" sz="1400" b="1" dirty="0"/>
                        <a:t>Хирургические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650483"/>
                  </a:ext>
                </a:extLst>
              </a:tr>
              <a:tr h="915796">
                <a:tc>
                  <a:txBody>
                    <a:bodyPr/>
                    <a:lstStyle/>
                    <a:p>
                      <a:r>
                        <a:rPr lang="ru-RU" sz="1400" b="1" dirty="0"/>
                        <a:t>Соматические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98488"/>
                  </a:ext>
                </a:extLst>
              </a:tr>
              <a:tr h="822664">
                <a:tc>
                  <a:txBody>
                    <a:bodyPr/>
                    <a:lstStyle/>
                    <a:p>
                      <a:r>
                        <a:rPr lang="ru-RU" sz="1400" b="1" dirty="0"/>
                        <a:t>Экстренные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359406"/>
                  </a:ext>
                </a:extLst>
              </a:tr>
              <a:tr h="1008928">
                <a:tc>
                  <a:txBody>
                    <a:bodyPr/>
                    <a:lstStyle/>
                    <a:p>
                      <a:r>
                        <a:rPr lang="ru-RU" sz="1400" b="1" dirty="0"/>
                        <a:t>Неонатальная служба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73176"/>
                  </a:ext>
                </a:extLst>
              </a:tr>
              <a:tr h="1008928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Поликлиника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037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3C8468-90D4-4E4F-9C3F-C470117A64CE}"/>
              </a:ext>
            </a:extLst>
          </p:cNvPr>
          <p:cNvSpPr txBox="1"/>
          <p:nvPr/>
        </p:nvSpPr>
        <p:spPr>
          <a:xfrm>
            <a:off x="0" y="98605"/>
            <a:ext cx="1180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Преобладание типов медицинских сестёр по профилям отделений</a:t>
            </a:r>
          </a:p>
        </p:txBody>
      </p:sp>
    </p:spTree>
    <p:extLst>
      <p:ext uri="{BB962C8B-B14F-4D97-AF65-F5344CB8AC3E}">
        <p14:creationId xmlns:p14="http://schemas.microsoft.com/office/powerpoint/2010/main" val="192700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>
            <a:extLst>
              <a:ext uri="{FF2B5EF4-FFF2-40B4-BE49-F238E27FC236}">
                <a16:creationId xmlns:a16="http://schemas.microsoft.com/office/drawing/2014/main" id="{9D996138-C5E2-49D9-9CD0-47A60F366EDC}"/>
              </a:ext>
            </a:extLst>
          </p:cNvPr>
          <p:cNvSpPr/>
          <p:nvPr/>
        </p:nvSpPr>
        <p:spPr>
          <a:xfrm>
            <a:off x="3274144" y="490385"/>
            <a:ext cx="3480619" cy="20844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МУЖЕПОДОБНЫЙ ТИП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СОМАТИЧЕСКИЕ И ЭКСТРЕННЫЕ</a:t>
            </a:r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id="{AE29D11A-34B4-41F6-8B59-4FECA112341F}"/>
              </a:ext>
            </a:extLst>
          </p:cNvPr>
          <p:cNvSpPr/>
          <p:nvPr/>
        </p:nvSpPr>
        <p:spPr>
          <a:xfrm>
            <a:off x="7177547" y="490385"/>
            <a:ext cx="3696930" cy="22392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СЕСТРА-РОБОТ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СОМАТИЧЕСКИЕ И ХИРУРГИЧЕСКИЕ ОТДЕЛЕНИЯ</a:t>
            </a:r>
          </a:p>
          <a:p>
            <a:pPr algn="ctr"/>
            <a:endParaRPr lang="ru-RU" dirty="0"/>
          </a:p>
        </p:txBody>
      </p:sp>
      <p:sp>
        <p:nvSpPr>
          <p:cNvPr id="6" name="Облако 5">
            <a:extLst>
              <a:ext uri="{FF2B5EF4-FFF2-40B4-BE49-F238E27FC236}">
                <a16:creationId xmlns:a16="http://schemas.microsoft.com/office/drawing/2014/main" id="{28CA4CBB-5859-4E4B-85A1-7A3DD0B33838}"/>
              </a:ext>
            </a:extLst>
          </p:cNvPr>
          <p:cNvSpPr/>
          <p:nvPr/>
        </p:nvSpPr>
        <p:spPr>
          <a:xfrm>
            <a:off x="412953" y="293738"/>
            <a:ext cx="2713703" cy="17845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АРТИСТИЧЕС-КИЙ ТИП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ПОЛИКЛИНИКА</a:t>
            </a:r>
          </a:p>
          <a:p>
            <a:pPr algn="ctr"/>
            <a:endParaRPr lang="ru-RU" dirty="0"/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89C876DC-6BB3-4A0C-8583-343B30699362}"/>
              </a:ext>
            </a:extLst>
          </p:cNvPr>
          <p:cNvSpPr/>
          <p:nvPr/>
        </p:nvSpPr>
        <p:spPr>
          <a:xfrm>
            <a:off x="353958" y="2536107"/>
            <a:ext cx="3805084" cy="23671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МАТЕРИНСКИЙ ТИП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НЕОНАТАЛЬНАЯ СЛУЖБА И ХИРУРГИЧЕСКИЕ ОТДЕЛЕНИЯ </a:t>
            </a:r>
          </a:p>
          <a:p>
            <a:pPr algn="ctr"/>
            <a:endParaRPr lang="ru-RU" dirty="0"/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id="{BD54B0A3-CA5D-43FD-8DE6-E9EC83C36F7E}"/>
              </a:ext>
            </a:extLst>
          </p:cNvPr>
          <p:cNvSpPr/>
          <p:nvPr/>
        </p:nvSpPr>
        <p:spPr>
          <a:xfrm>
            <a:off x="4247535" y="2749040"/>
            <a:ext cx="3146323" cy="197997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НЕРВНЫЙ ТИП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ЭКСТРЕННЫЕ ОТДЕЛЕНИЯ</a:t>
            </a:r>
          </a:p>
          <a:p>
            <a:pPr algn="ctr"/>
            <a:endParaRPr lang="ru-RU" dirty="0"/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9224528D-DB37-4D78-9B24-BB4E50BA9208}"/>
              </a:ext>
            </a:extLst>
          </p:cNvPr>
          <p:cNvSpPr/>
          <p:nvPr/>
        </p:nvSpPr>
        <p:spPr>
          <a:xfrm>
            <a:off x="7610169" y="2729683"/>
            <a:ext cx="3588771" cy="19799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СПЕЦИАЛИСТ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ПОЛИКЛИНИКА И ХИРУРГИЧЕСКИЕ ОТДЕЛЕНИЯ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08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0CEEC-744E-4F00-B54A-218E882C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28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ВЫВОД</a:t>
            </a:r>
            <a:r>
              <a:rPr lang="en-US" dirty="0">
                <a:solidFill>
                  <a:srgbClr val="0070C0"/>
                </a:solidFill>
              </a:rPr>
              <a:t>: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Психоэмоциональное состояние медсестер разных типов кардинально различается. Неважно, в каком отделении они работают, долг у них всегда один: помочь врачу и пациенту</a:t>
            </a:r>
            <a:r>
              <a:rPr lang="ru-RU" dirty="0"/>
              <a:t>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FA037-FDA3-409F-9213-3B9481A0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76" y="1533832"/>
            <a:ext cx="8596668" cy="339376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80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E367FC-E9B3-4E89-8E83-6F84776B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67" y="1265854"/>
            <a:ext cx="8596668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618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Медсестра-это ноги безногого, глаза ослепшего, опора ребенку, источник знаний и уверенность для молодой матери, уста тех, кто слишком слаб или погружен в себя, чтобы говорить.</a:t>
            </a:r>
          </a:p>
          <a:p>
            <a:pPr marL="0" indent="0">
              <a:buNone/>
            </a:pPr>
            <a:endParaRPr lang="ru-RU" b="1" dirty="0">
              <a:solidFill>
                <a:srgbClr val="6183C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6183C1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6183C1"/>
              </a:solidFill>
            </a:endParaRPr>
          </a:p>
          <a:p>
            <a:pPr marL="0" indent="0">
              <a:buNone/>
            </a:pPr>
            <a:r>
              <a:rPr lang="ru-RU" sz="3200" b="1" dirty="0" err="1">
                <a:solidFill>
                  <a:srgbClr val="618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Верджиния</a:t>
            </a:r>
            <a:r>
              <a:rPr lang="ru-RU" sz="3200" b="1" dirty="0">
                <a:solidFill>
                  <a:srgbClr val="618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Хендерсон</a:t>
            </a:r>
          </a:p>
        </p:txBody>
      </p:sp>
    </p:spTree>
    <p:extLst>
      <p:ext uri="{BB962C8B-B14F-4D97-AF65-F5344CB8AC3E}">
        <p14:creationId xmlns:p14="http://schemas.microsoft.com/office/powerpoint/2010/main" val="296789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11991F-3B08-45EC-AF13-2F0795D2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62" y="1034574"/>
            <a:ext cx="8596668" cy="652291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800" b="1" dirty="0">
                <a:solidFill>
                  <a:srgbClr val="002060"/>
                </a:solidFill>
              </a:rPr>
              <a:t> медсестры с пациентом происходит, когда пациент расстроен, подавлен, агрессивен, испытывает физические или психологические трудности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ru-RU" dirty="0"/>
          </a:p>
        </p:txBody>
      </p:sp>
      <p:pic>
        <p:nvPicPr>
          <p:cNvPr id="4098" name="Picture 2" descr="Лечебное питание">
            <a:extLst>
              <a:ext uri="{FF2B5EF4-FFF2-40B4-BE49-F238E27FC236}">
                <a16:creationId xmlns:a16="http://schemas.microsoft.com/office/drawing/2014/main" id="{2CF5C1E1-5E28-4C2B-9E5F-93620D8B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94" y="3472026"/>
            <a:ext cx="4730619" cy="29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91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8DC5D7-EB7D-415B-A5B2-FC96FDEFE99C}"/>
              </a:ext>
            </a:extLst>
          </p:cNvPr>
          <p:cNvSpPr txBox="1"/>
          <p:nvPr/>
        </p:nvSpPr>
        <p:spPr>
          <a:xfrm>
            <a:off x="1739678" y="1022554"/>
            <a:ext cx="871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Garamond" panose="02020404030301010803" pitchFamily="18" charset="0"/>
                <a:cs typeface="Dubai" panose="020B0503030403030204" pitchFamily="34" charset="-78"/>
              </a:rPr>
              <a:t>БЛАГОДАРЮ ЗА ВНИМАНИЕ</a:t>
            </a:r>
            <a:r>
              <a:rPr lang="ru-RU" sz="4400" b="1" dirty="0"/>
              <a:t>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7B0B9C-D0A0-4564-ADBE-D324E3BCF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44" y="2089357"/>
            <a:ext cx="6007510" cy="374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69DDD5-3F08-4AE9-A1CB-77882826D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8677"/>
            <a:ext cx="8596668" cy="379268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Медсестрам требуются специальные знания и умения, чтобы общение оказало максимальную помощь и поддержку пациентам.</a:t>
            </a:r>
          </a:p>
          <a:p>
            <a:endParaRPr lang="ru-RU" dirty="0"/>
          </a:p>
        </p:txBody>
      </p:sp>
      <p:pic>
        <p:nvPicPr>
          <p:cNvPr id="2050" name="Picture 2" descr="Рисунки совы в шляпе магистра (31 фото)">
            <a:extLst>
              <a:ext uri="{FF2B5EF4-FFF2-40B4-BE49-F238E27FC236}">
                <a16:creationId xmlns:a16="http://schemas.microsoft.com/office/drawing/2014/main" id="{93B315CF-DC35-403F-817E-07FA721D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4672">
            <a:off x="5070617" y="587957"/>
            <a:ext cx="1876425" cy="14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9C613-0F43-4F5D-AE23-D07E143E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6" y="594175"/>
            <a:ext cx="11877868" cy="70618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</a:rPr>
              <a:t>ИШТВАН ХАРДИ–ВЕНГЕРСКИЙ ВРАЧ ПСИХОТЕРАПЕВТ</a:t>
            </a:r>
          </a:p>
        </p:txBody>
      </p:sp>
      <p:pic>
        <p:nvPicPr>
          <p:cNvPr id="5" name="Объект 4" descr="C:\Users\Viola\AppData\Local\Microsoft\Windows\INetCache\Content.MSO\16BBD96D.tmp">
            <a:extLst>
              <a:ext uri="{FF2B5EF4-FFF2-40B4-BE49-F238E27FC236}">
                <a16:creationId xmlns:a16="http://schemas.microsoft.com/office/drawing/2014/main" id="{3FA93029-A532-40E6-83F4-057E8FC3ACD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2052735"/>
            <a:ext cx="3051110" cy="41054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591976E-309C-4E72-AF20-316274DAB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2122" y="2160589"/>
            <a:ext cx="6467331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Автор книги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«Врач</a:t>
            </a:r>
            <a:r>
              <a:rPr lang="en-US" sz="3600" b="1" dirty="0">
                <a:solidFill>
                  <a:srgbClr val="7030A0"/>
                </a:solidFill>
              </a:rPr>
              <a:t>,</a:t>
            </a:r>
            <a:r>
              <a:rPr lang="ru-RU" sz="3600" b="1" dirty="0">
                <a:solidFill>
                  <a:srgbClr val="7030A0"/>
                </a:solidFill>
              </a:rPr>
              <a:t> сестра</a:t>
            </a:r>
            <a:r>
              <a:rPr lang="en-US" sz="3600" b="1" dirty="0">
                <a:solidFill>
                  <a:srgbClr val="7030A0"/>
                </a:solidFill>
              </a:rPr>
              <a:t>,</a:t>
            </a:r>
            <a:r>
              <a:rPr lang="ru-RU" sz="3600" b="1" dirty="0">
                <a:solidFill>
                  <a:srgbClr val="7030A0"/>
                </a:solidFill>
              </a:rPr>
              <a:t> больной »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выделил 6 типов медицинских сестер.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В основе типологии сестер не только особенности психоэмоционального склада, но и отношение к работе и пациентам. 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4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2CF13-FC81-4A56-AE67-AEAE86AE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707" y="768626"/>
            <a:ext cx="10193235" cy="16563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 своей работе автор обращается к  важной теме взаимоотношений врача</a:t>
            </a:r>
            <a:r>
              <a:rPr lang="en-US" dirty="0">
                <a:solidFill>
                  <a:srgbClr val="7030A0"/>
                </a:solidFill>
              </a:rPr>
              <a:t>,</a:t>
            </a:r>
            <a:r>
              <a:rPr lang="ru-RU" dirty="0">
                <a:solidFill>
                  <a:srgbClr val="7030A0"/>
                </a:solidFill>
              </a:rPr>
              <a:t> сестры и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больного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C:\Users\Viola\AppData\Local\Microsoft\Windows\INetCache\Content.MSO\5CF4BFA5.tmp">
            <a:extLst>
              <a:ext uri="{FF2B5EF4-FFF2-40B4-BE49-F238E27FC236}">
                <a16:creationId xmlns:a16="http://schemas.microsoft.com/office/drawing/2014/main" id="{1FECD9C7-FFCE-45C4-9DF6-513409B5484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" t="2471" r="1269" b="11121"/>
          <a:stretch/>
        </p:blipFill>
        <p:spPr bwMode="auto">
          <a:xfrm>
            <a:off x="1432708" y="2528596"/>
            <a:ext cx="3465863" cy="38535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E9C7AF-C2A6-4268-A683-D1C3864C39A5}"/>
              </a:ext>
            </a:extLst>
          </p:cNvPr>
          <p:cNvSpPr/>
          <p:nvPr/>
        </p:nvSpPr>
        <p:spPr>
          <a:xfrm>
            <a:off x="5850295" y="3105835"/>
            <a:ext cx="54117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j-lt"/>
              </a:rPr>
              <a:t>с целью повышения качества медицинской помощи и комфорта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224224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0325-ADDD-4DE7-B5CB-4D0AEAB0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   Типы медицинских сестер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E38EC-8E15-4700-806C-074FE5BA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Сестра - рутинер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Сестра, играющая заученную роль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Сестра нервного типа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Сестра с мужеподобной</a:t>
            </a:r>
            <a:r>
              <a:rPr lang="en-US" sz="2800" b="1" dirty="0">
                <a:solidFill>
                  <a:srgbClr val="7030A0"/>
                </a:solidFill>
              </a:rPr>
              <a:t>,</a:t>
            </a:r>
            <a:r>
              <a:rPr lang="ru-RU" sz="2800" b="1" dirty="0">
                <a:solidFill>
                  <a:srgbClr val="7030A0"/>
                </a:solidFill>
              </a:rPr>
              <a:t> сильной личностью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Сестра материнского типа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Сестра - специалист</a:t>
            </a:r>
          </a:p>
        </p:txBody>
      </p:sp>
      <p:pic>
        <p:nvPicPr>
          <p:cNvPr id="1026" name="Picture 2" descr="Британцы больше всего доверяют медсестрам | Коммерсантъ UK">
            <a:extLst>
              <a:ext uri="{FF2B5EF4-FFF2-40B4-BE49-F238E27FC236}">
                <a16:creationId xmlns:a16="http://schemas.microsoft.com/office/drawing/2014/main" id="{A82B3F00-6E05-41ED-8AAD-CFADBED18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203" y="1587827"/>
            <a:ext cx="4317043" cy="21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4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32E0E7-30B5-438B-93D6-0AB99B8C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757" y="1184988"/>
            <a:ext cx="8552612" cy="59324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Данная классификация помогает взглянуть на деятельность сестры со стороны, «глазами пациентов».</a:t>
            </a:r>
          </a:p>
          <a:p>
            <a:endParaRPr lang="ru-RU" dirty="0"/>
          </a:p>
        </p:txBody>
      </p:sp>
      <p:pic>
        <p:nvPicPr>
          <p:cNvPr id="1026" name="Picture 2" descr="Старший Мужской Медсестра Толкает Женщину-пациента В Инвалидной Коляске.  Больница Клиники Интерьер Комнаты Изоляции Плоские 3d Изометрические  Векторные Иллюстрации. Клипарты, SVG, векторы, и Набор Иллюстраций Без  Оплаты Отчислений. Image 80953764">
            <a:extLst>
              <a:ext uri="{FF2B5EF4-FFF2-40B4-BE49-F238E27FC236}">
                <a16:creationId xmlns:a16="http://schemas.microsoft.com/office/drawing/2014/main" id="{6309ABDC-5D28-4AE5-A713-5FB66BCB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08" y="3191069"/>
            <a:ext cx="3069772" cy="29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8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4728-35EB-4FAD-894F-DB77E5F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7503"/>
            <a:ext cx="8596668" cy="12686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sz="4900" b="1" dirty="0">
                <a:solidFill>
                  <a:srgbClr val="7030A0"/>
                </a:solidFill>
              </a:rPr>
              <a:t>    	</a:t>
            </a:r>
            <a:r>
              <a:rPr lang="ru-RU" sz="4400" b="1" dirty="0">
                <a:solidFill>
                  <a:srgbClr val="7030A0"/>
                </a:solidFill>
              </a:rPr>
              <a:t>Сестра-рутинер (робот)</a:t>
            </a:r>
            <a:endParaRPr lang="ru-RU" sz="4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730265-81DB-4431-B56F-DD1925E58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68" y="1776873"/>
            <a:ext cx="4185623" cy="1173993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Характерная черта-механическое выполнение своих обязанностей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68515-F1B4-437C-AF0B-C1F3077FB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4927601"/>
            <a:ext cx="4185623" cy="12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                                                 </a:t>
            </a:r>
          </a:p>
          <a:p>
            <a:pPr marL="0" indent="0">
              <a:buNone/>
            </a:pP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DBB357A-11B4-4090-99A8-65A6D8619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3600" y="2395329"/>
            <a:ext cx="3330401" cy="21107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2C3185E-B8A0-45CF-99C7-51FEBEE0F70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17478202"/>
              </p:ext>
            </p:extLst>
          </p:nvPr>
        </p:nvGraphicFramePr>
        <p:xfrm>
          <a:off x="397565" y="3514414"/>
          <a:ext cx="427382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913">
                  <a:extLst>
                    <a:ext uri="{9D8B030D-6E8A-4147-A177-3AD203B41FA5}">
                      <a16:colId xmlns:a16="http://schemas.microsoft.com/office/drawing/2014/main" val="2868421402"/>
                    </a:ext>
                  </a:extLst>
                </a:gridCol>
                <a:gridCol w="2136913">
                  <a:extLst>
                    <a:ext uri="{9D8B030D-6E8A-4147-A177-3AD203B41FA5}">
                      <a16:colId xmlns:a16="http://schemas.microsoft.com/office/drawing/2014/main" val="4243706149"/>
                    </a:ext>
                  </a:extLst>
                </a:gridCol>
              </a:tblGrid>
              <a:tr h="1584360">
                <a:tc>
                  <a:txBody>
                    <a:bodyPr/>
                    <a:lstStyle/>
                    <a:p>
                      <a:r>
                        <a:rPr lang="ru-RU" dirty="0"/>
                        <a:t>Достоинства</a:t>
                      </a:r>
                      <a:r>
                        <a:rPr lang="en-US" dirty="0"/>
                        <a:t>: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Четко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Умело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Недостатки</a:t>
                      </a:r>
                      <a:r>
                        <a:rPr lang="en-US" dirty="0"/>
                        <a:t>: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Отсутствие ухода за пациентом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Отсутствие сопереживания</a:t>
                      </a:r>
                      <a:r>
                        <a:rPr lang="en-US" dirty="0"/>
                        <a:t>,</a:t>
                      </a:r>
                      <a:r>
                        <a:rPr lang="ru-RU" dirty="0"/>
                        <a:t>сочувствия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41758"/>
                  </a:ext>
                </a:extLst>
              </a:tr>
            </a:tbl>
          </a:graphicData>
        </a:graphic>
      </p:graphicFrame>
      <p:pic>
        <p:nvPicPr>
          <p:cNvPr id="2050" name="Picture 2" descr="Медсестры больше представителей других профессий болеют за успех коллектива">
            <a:extLst>
              <a:ext uri="{FF2B5EF4-FFF2-40B4-BE49-F238E27FC236}">
                <a16:creationId xmlns:a16="http://schemas.microsoft.com/office/drawing/2014/main" id="{7F60AB7C-6918-4AF4-90CE-005B1F3B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57" y="2173974"/>
            <a:ext cx="5694681" cy="42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8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66E8F-FE08-4189-85FE-D9AF7498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9401" cy="13208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Сестра, играющая заученную роль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          (артистический тип)</a:t>
            </a:r>
            <a:endParaRPr lang="ru-RU" dirty="0"/>
          </a:p>
        </p:txBody>
      </p:sp>
      <p:pic>
        <p:nvPicPr>
          <p:cNvPr id="3074" name="Picture 2" descr="Люба из «Интернов» рассказала о своей беременности КИНО Светлана Пермякова.">
            <a:extLst>
              <a:ext uri="{FF2B5EF4-FFF2-40B4-BE49-F238E27FC236}">
                <a16:creationId xmlns:a16="http://schemas.microsoft.com/office/drawing/2014/main" id="{6E2BAE50-9851-4AEC-B9BC-457C41069D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62" y="2305878"/>
            <a:ext cx="4084982" cy="373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09BFD128-6B5E-437D-BAE5-24F484E0B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415209"/>
            <a:ext cx="5357642" cy="383319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Они готовы взять на себя роль благодетеля, морального психолога,  помощника и надежного товарища ради сближения с пациентами.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Но все это наиграно!!!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448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975</TotalTime>
  <Words>526</Words>
  <Application>Microsoft Office PowerPoint</Application>
  <PresentationFormat>Широкоэкранный</PresentationFormat>
  <Paragraphs>124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Dubai</vt:lpstr>
      <vt:lpstr>Garamond</vt:lpstr>
      <vt:lpstr>Times New Roman</vt:lpstr>
      <vt:lpstr>Wingdings 3</vt:lpstr>
      <vt:lpstr>Аспект</vt:lpstr>
      <vt:lpstr>ИССЛЕДОВАНИЕ ТИПОВ МЕДИЦИНСКИХ СЕСТЕР ПО ХАРДИ. ОПЫТ ПРИМЕНЕНИЯ В ПРАКТИЧЕСКОЙ ДЕЯТЕЛЬНОСТИ.</vt:lpstr>
      <vt:lpstr>Презентация PowerPoint</vt:lpstr>
      <vt:lpstr>Презентация PowerPoint</vt:lpstr>
      <vt:lpstr>ИШТВАН ХАРДИ–ВЕНГЕРСКИЙ ВРАЧ ПСИХОТЕРАПЕВТ</vt:lpstr>
      <vt:lpstr>В своей работе автор обращается к  важной теме взаимоотношений врача, сестры и больного </vt:lpstr>
      <vt:lpstr>   Типы медицинских сестер </vt:lpstr>
      <vt:lpstr>Презентация PowerPoint</vt:lpstr>
      <vt:lpstr>      Сестра-рутинер (робот)</vt:lpstr>
      <vt:lpstr>Сестра, играющая заученную роль            (артистический тип)</vt:lpstr>
      <vt:lpstr>       Сестра нервного типа </vt:lpstr>
      <vt:lpstr>Сестра с мужеподобной, сильной   личностью </vt:lpstr>
      <vt:lpstr>Сестра материнского типа </vt:lpstr>
      <vt:lpstr>      Сестра - специалист </vt:lpstr>
      <vt:lpstr>АНКЕТИРОВАНИЕ НА БАЗЕ ПЕДИАТРИЧЕСКОГО КОРПУСА</vt:lpstr>
      <vt:lpstr>Типы медицинских сестер, преобладающие в педиатрическом корпусе</vt:lpstr>
      <vt:lpstr>Презентация PowerPoint</vt:lpstr>
      <vt:lpstr>Презентация PowerPoint</vt:lpstr>
      <vt:lpstr>ВЫВОД:  Психоэмоциональное состояние медсестер разных типов кардинально различается. Неважно, в каком отделении они работают, долг у них всегда один: помочь врачу и пациенту.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Viola</dc:creator>
  <cp:lastModifiedBy>Viola</cp:lastModifiedBy>
  <cp:revision>59</cp:revision>
  <dcterms:created xsi:type="dcterms:W3CDTF">2024-05-19T11:20:50Z</dcterms:created>
  <dcterms:modified xsi:type="dcterms:W3CDTF">2024-05-22T18:53:10Z</dcterms:modified>
</cp:coreProperties>
</file>