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view3D>
      <c:rotX val="15"/>
      <c:rotY val="20"/>
      <c:rAngAx val="1"/>
    </c:view3D>
    <c:floor>
      <c:thickness val="0"/>
      <c:spPr>
        <a:noFill/>
        <a:ln w="9360">
          <a:noFill/>
        </a:ln>
      </c:spPr>
    </c:floor>
    <c:sideWall>
      <c:thickness val="0"/>
      <c:spPr>
        <a:noFill/>
        <a:ln w="9360">
          <a:solidFill>
            <a:srgbClr val="8B8B8B"/>
          </a:solidFill>
          <a:round/>
        </a:ln>
      </c:spPr>
    </c:sideWall>
    <c:backWall>
      <c:thickness val="0"/>
      <c:spPr>
        <a:noFill/>
        <a:ln w="9360">
          <a:solidFill>
            <a:srgbClr val="8B8B8B"/>
          </a:solidFill>
          <a:round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Перинатальный контакт</c:v>
                </c:pt>
              </c:strCache>
            </c:strRef>
          </c:tx>
          <c:spPr>
            <a:solidFill>
              <a:srgbClr val="31B6FD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sz="1800" b="0" strike="noStrike" spc="-1">
                    <a:solidFill>
                      <a:srgbClr val="000000"/>
                    </a:solidFill>
                    <a:latin typeface="Candara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"/>
                <c:pt idx="0">
                  <c:v>1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"/>
                <c:pt idx="0">
                  <c:v>0.9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Без проведения профилактики</c:v>
                </c:pt>
              </c:strCache>
            </c:strRef>
          </c:tx>
          <c:spPr>
            <a:solidFill>
              <a:srgbClr val="4584D3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sz="1800" b="0" strike="noStrike" spc="-1">
                    <a:solidFill>
                      <a:srgbClr val="000000"/>
                    </a:solidFill>
                    <a:latin typeface="Candara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"/>
                <c:pt idx="0">
                  <c:v>1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1"/>
                <c:pt idx="0">
                  <c:v>0.4</c:v>
                </c:pt>
              </c:numCache>
            </c:numRef>
          </c:val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Грудное вскармливание</c:v>
                </c:pt>
              </c:strCache>
            </c:strRef>
          </c:tx>
          <c:spPr>
            <a:solidFill>
              <a:srgbClr val="5BD078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sz="1800" b="0" strike="noStrike" spc="-1">
                    <a:solidFill>
                      <a:srgbClr val="000000"/>
                    </a:solidFill>
                    <a:latin typeface="Candara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"/>
                <c:pt idx="0">
                  <c:v>1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1"/>
                <c:pt idx="0">
                  <c:v>0.3</c:v>
                </c:pt>
              </c:numCache>
            </c:numRef>
          </c:val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Во время родов</c:v>
                </c:pt>
              </c:strCache>
            </c:strRef>
          </c:tx>
          <c:spPr>
            <a:solidFill>
              <a:srgbClr val="A5D028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sz="1800" b="0" strike="noStrike" spc="-1">
                    <a:solidFill>
                      <a:srgbClr val="000000"/>
                    </a:solidFill>
                    <a:latin typeface="Candara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"/>
                <c:pt idx="0">
                  <c:v>1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1"/>
                <c:pt idx="0">
                  <c:v>0.15</c:v>
                </c:pt>
              </c:numCache>
            </c:numRef>
          </c:val>
        </c:ser>
        <c:ser>
          <c:idx val="4"/>
          <c:order val="4"/>
          <c:tx>
            <c:strRef>
              <c:f>label 4</c:f>
              <c:strCache>
                <c:ptCount val="1"/>
                <c:pt idx="0">
                  <c:v>Преждевременные роды</c:v>
                </c:pt>
              </c:strCache>
            </c:strRef>
          </c:tx>
          <c:spPr>
            <a:solidFill>
              <a:srgbClr val="F5C040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sz="1800" b="0" strike="noStrike" spc="-1">
                    <a:solidFill>
                      <a:srgbClr val="000000"/>
                    </a:solidFill>
                    <a:latin typeface="Candara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"/>
                <c:pt idx="0">
                  <c:v>1</c:v>
                </c:pt>
              </c:strCache>
            </c:strRef>
          </c:cat>
          <c:val>
            <c:numRef>
              <c:f>4</c:f>
              <c:numCache>
                <c:formatCode>General</c:formatCode>
                <c:ptCount val="1"/>
                <c:pt idx="0">
                  <c:v>0.03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8037632"/>
        <c:axId val="128039168"/>
        <c:axId val="0"/>
      </c:bar3DChart>
      <c:catAx>
        <c:axId val="1280376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9360">
            <a:solidFill>
              <a:srgbClr val="8B8B8B"/>
            </a:solidFill>
            <a:round/>
          </a:ln>
        </c:spPr>
        <c:txPr>
          <a:bodyPr/>
          <a:lstStyle/>
          <a:p>
            <a:pPr>
              <a:defRPr sz="1800" b="0" strike="noStrike" spc="-1">
                <a:solidFill>
                  <a:srgbClr val="000000"/>
                </a:solidFill>
                <a:latin typeface="Candara"/>
              </a:defRPr>
            </a:pPr>
            <a:endParaRPr lang="ru-RU"/>
          </a:p>
        </c:txPr>
        <c:crossAx val="128039168"/>
        <c:crosses val="autoZero"/>
        <c:auto val="1"/>
        <c:lblAlgn val="ctr"/>
        <c:lblOffset val="100"/>
        <c:noMultiLvlLbl val="0"/>
      </c:catAx>
      <c:valAx>
        <c:axId val="128039168"/>
        <c:scaling>
          <c:orientation val="minMax"/>
        </c:scaling>
        <c:delete val="0"/>
        <c:axPos val="l"/>
        <c:majorGridlines>
          <c:spPr>
            <a:ln w="9360">
              <a:solidFill>
                <a:srgbClr val="8B8B8B"/>
              </a:solidFill>
              <a:round/>
            </a:ln>
          </c:spPr>
        </c:majorGridlines>
        <c:numFmt formatCode="0%" sourceLinked="0"/>
        <c:majorTickMark val="out"/>
        <c:minorTickMark val="none"/>
        <c:tickLblPos val="nextTo"/>
        <c:spPr>
          <a:ln w="9360">
            <a:solidFill>
              <a:srgbClr val="8B8B8B"/>
            </a:solidFill>
            <a:round/>
          </a:ln>
        </c:spPr>
        <c:txPr>
          <a:bodyPr/>
          <a:lstStyle/>
          <a:p>
            <a:pPr>
              <a:defRPr sz="1800" b="0" strike="noStrike" spc="-1">
                <a:solidFill>
                  <a:srgbClr val="000000"/>
                </a:solidFill>
                <a:latin typeface="Candara"/>
              </a:defRPr>
            </a:pPr>
            <a:endParaRPr lang="ru-RU"/>
          </a:p>
        </c:txPr>
        <c:crossAx val="128037632"/>
        <c:crosses val="autoZero"/>
        <c:crossBetween val="between"/>
      </c:valAx>
    </c:plotArea>
    <c:legend>
      <c:legendPos val="r"/>
      <c:layout/>
      <c:overlay val="0"/>
      <c:spPr>
        <a:noFill/>
        <a:ln w="0">
          <a:noFill/>
        </a:ln>
      </c:spPr>
      <c:txPr>
        <a:bodyPr/>
        <a:lstStyle/>
        <a:p>
          <a:pPr>
            <a:defRPr sz="1800" b="0" strike="noStrike" spc="-1">
              <a:solidFill>
                <a:srgbClr val="000000"/>
              </a:solidFill>
              <a:latin typeface="Candara"/>
            </a:defRPr>
          </a:pPr>
          <a:endParaRPr lang="ru-RU"/>
        </a:p>
      </c:txPr>
    </c:legend>
    <c:plotVisOnly val="1"/>
    <c:dispBlanksAs val="gap"/>
    <c:showDLblsOverMax val="1"/>
  </c:chart>
  <c:spPr>
    <a:noFill/>
    <a:ln w="0">
      <a:noFill/>
    </a:ln>
  </c:spPr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90DB830-F872-4288-8417-34FBE0F00688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1F4AC95-6354-4AE2-BFE0-A6043A0B9D4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41F255B-211B-43DC-A931-2A14493D0C14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52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53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54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74C7291-1176-4BD9-AB1C-83E6286CA997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9EA24C4F-AC04-4E6D-945B-316AFEDBD96E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4B7DC020-1F9D-42C4-8A9E-71463AAF744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91CEF262-AA97-4180-88E4-6AB59FDD3EA8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9375DEE-8910-47B9-806F-E6779CBC8E48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D1E69F74-0160-4270-B875-6ED76657B040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E428B9C-F794-497F-B857-551CF940806F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4D2BC3C-AAE0-4470-ADCE-9F94B9F5714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CFBB17C-0A75-44E2-BD8E-11237042BAA5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46AABDA2-49A8-4160-86C1-970F7641CC2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F8D26AD-5432-4016-9CC1-717355A4B85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DEBFD08-3C28-4C60-BDDE-8009811BEEEA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95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BEABE8C-BF0B-450C-9DEC-825DC0F35E78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100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101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102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3AC2042-F0BA-4923-8A1D-A8F469767BF3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62BEA57-022B-4284-8DB0-1DD91B49E8B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55EDEFE-D1DA-453F-8DB7-40D901DA62DB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35EEB89-222F-44B6-BE8F-A1D398E77797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A8C4976-B308-47A5-814C-D3456CFDFBA7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9EEC89A-7ABC-43C3-9C94-89F3057DA2E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D873C43-257D-4A93-9438-FAF171D2356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2F78C16-D303-4FB8-B503-EC21B33E5FE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3" hidden="1"/>
          <p:cNvSpPr/>
          <p:nvPr/>
        </p:nvSpPr>
        <p:spPr>
          <a:xfrm>
            <a:off x="228600" y="228600"/>
            <a:ext cx="8694720" cy="2467800"/>
          </a:xfrm>
          <a:prstGeom prst="roundRect">
            <a:avLst>
              <a:gd name="adj" fmla="val 3362"/>
            </a:avLst>
          </a:prstGeom>
          <a:gradFill rotWithShape="0">
            <a:gsLst>
              <a:gs pos="0">
                <a:srgbClr val="0293E0"/>
              </a:gs>
              <a:gs pos="90000">
                <a:srgbClr val="83D3FE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ndara"/>
            </a:endParaRPr>
          </a:p>
        </p:txBody>
      </p:sp>
      <p:grpSp>
        <p:nvGrpSpPr>
          <p:cNvPr id="20" name="Group 15"/>
          <p:cNvGrpSpPr/>
          <p:nvPr/>
        </p:nvGrpSpPr>
        <p:grpSpPr>
          <a:xfrm>
            <a:off x="211680" y="1679400"/>
            <a:ext cx="8722440" cy="1328760"/>
            <a:chOff x="211680" y="1679400"/>
            <a:chExt cx="8722440" cy="1328760"/>
          </a:xfrm>
        </p:grpSpPr>
        <p:sp>
          <p:nvSpPr>
            <p:cNvPr id="2" name="Freeform 14"/>
            <p:cNvSpPr/>
            <p:nvPr/>
          </p:nvSpPr>
          <p:spPr>
            <a:xfrm>
              <a:off x="6047280" y="1824480"/>
              <a:ext cx="2875320" cy="712800"/>
            </a:xfrm>
            <a:custGeom>
              <a:avLst/>
              <a:gdLst>
                <a:gd name="textAreaLeft" fmla="*/ 0 w 2875320"/>
                <a:gd name="textAreaRight" fmla="*/ 2876400 w 2875320"/>
                <a:gd name="textAreaTop" fmla="*/ 0 h 712800"/>
                <a:gd name="textAreaBottom" fmla="*/ 713880 h 712800"/>
              </a:gdLst>
              <a:ahLst/>
              <a:cxnLst/>
              <a:rect l="textAreaLeft" t="textAreaTop" r="textAreaRight" b="textAreaBottom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ndara"/>
              </a:endParaRPr>
            </a:p>
          </p:txBody>
        </p:sp>
        <p:sp>
          <p:nvSpPr>
            <p:cNvPr id="3" name="Freeform 18"/>
            <p:cNvSpPr/>
            <p:nvPr/>
          </p:nvSpPr>
          <p:spPr>
            <a:xfrm>
              <a:off x="2619360" y="1696320"/>
              <a:ext cx="5543280" cy="848880"/>
            </a:xfrm>
            <a:custGeom>
              <a:avLst/>
              <a:gdLst>
                <a:gd name="textAreaLeft" fmla="*/ 0 w 5543280"/>
                <a:gd name="textAreaRight" fmla="*/ 5544360 w 5543280"/>
                <a:gd name="textAreaTop" fmla="*/ 0 h 848880"/>
                <a:gd name="textAreaBottom" fmla="*/ 849960 h 848880"/>
              </a:gdLst>
              <a:ahLst/>
              <a:cxnLst/>
              <a:rect l="textAreaLeft" t="textAreaTop" r="textAreaRight" b="textAreaBottom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ndara"/>
              </a:endParaRPr>
            </a:p>
          </p:txBody>
        </p:sp>
        <p:sp>
          <p:nvSpPr>
            <p:cNvPr id="4" name="Freeform 22"/>
            <p:cNvSpPr/>
            <p:nvPr/>
          </p:nvSpPr>
          <p:spPr>
            <a:xfrm>
              <a:off x="2828880" y="1708560"/>
              <a:ext cx="5466960" cy="773280"/>
            </a:xfrm>
            <a:custGeom>
              <a:avLst/>
              <a:gdLst>
                <a:gd name="textAreaLeft" fmla="*/ 0 w 5466960"/>
                <a:gd name="textAreaRight" fmla="*/ 5468040 w 5466960"/>
                <a:gd name="textAreaTop" fmla="*/ 0 h 773280"/>
                <a:gd name="textAreaBottom" fmla="*/ 774360 h 773280"/>
              </a:gdLst>
              <a:ahLst/>
              <a:cxnLst/>
              <a:rect l="textAreaLeft" t="textAreaTop" r="textAreaRight" b="textAreaBottom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ndara"/>
              </a:endParaRPr>
            </a:p>
          </p:txBody>
        </p:sp>
        <p:sp>
          <p:nvSpPr>
            <p:cNvPr id="5" name="Freeform 26"/>
            <p:cNvSpPr/>
            <p:nvPr/>
          </p:nvSpPr>
          <p:spPr>
            <a:xfrm>
              <a:off x="5609520" y="1694880"/>
              <a:ext cx="3306960" cy="650520"/>
            </a:xfrm>
            <a:custGeom>
              <a:avLst/>
              <a:gdLst>
                <a:gd name="textAreaLeft" fmla="*/ 0 w 3306960"/>
                <a:gd name="textAreaRight" fmla="*/ 3308040 w 3306960"/>
                <a:gd name="textAreaTop" fmla="*/ 0 h 650520"/>
                <a:gd name="textAreaBottom" fmla="*/ 651600 h 650520"/>
              </a:gdLst>
              <a:ahLst/>
              <a:cxnLst/>
              <a:rect l="textAreaLeft" t="textAreaTop" r="textAreaRight" b="textAreaBottom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ndara"/>
              </a:endParaRPr>
            </a:p>
          </p:txBody>
        </p:sp>
        <p:sp useBgFill="1">
          <p:nvSpPr>
            <p:cNvPr id="6" name="Freeform 10"/>
            <p:cNvSpPr/>
            <p:nvPr/>
          </p:nvSpPr>
          <p:spPr>
            <a:xfrm>
              <a:off x="211680" y="1679400"/>
              <a:ext cx="8722440" cy="1328760"/>
            </a:xfrm>
            <a:custGeom>
              <a:avLst/>
              <a:gdLst>
                <a:gd name="textAreaLeft" fmla="*/ 0 w 8722440"/>
                <a:gd name="textAreaRight" fmla="*/ 8723520 w 8722440"/>
                <a:gd name="textAreaTop" fmla="*/ 0 h 1328760"/>
                <a:gd name="textAreaBottom" fmla="*/ 1329840 h 1328760"/>
              </a:gdLst>
              <a:ahLst/>
              <a:cxnLst/>
              <a:rect l="textAreaLeft" t="textAreaTop" r="textAreaRight" b="textAreaBottom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ndara"/>
              </a:endParaRPr>
            </a:p>
          </p:txBody>
        </p:sp>
      </p:grpSp>
      <p:sp>
        <p:nvSpPr>
          <p:cNvPr id="7" name="Rounded Rectangle 15"/>
          <p:cNvSpPr/>
          <p:nvPr/>
        </p:nvSpPr>
        <p:spPr>
          <a:xfrm>
            <a:off x="228600" y="228600"/>
            <a:ext cx="8694720" cy="6033960"/>
          </a:xfrm>
          <a:prstGeom prst="roundRect">
            <a:avLst>
              <a:gd name="adj" fmla="val 1272"/>
            </a:avLst>
          </a:prstGeom>
          <a:gradFill rotWithShape="0"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ndara"/>
            </a:endParaRPr>
          </a:p>
        </p:txBody>
      </p:sp>
      <p:grpSp>
        <p:nvGrpSpPr>
          <p:cNvPr id="8" name="Group 9"/>
          <p:cNvGrpSpPr/>
          <p:nvPr/>
        </p:nvGrpSpPr>
        <p:grpSpPr>
          <a:xfrm>
            <a:off x="211680" y="5353920"/>
            <a:ext cx="8722440" cy="1330560"/>
            <a:chOff x="211680" y="5353920"/>
            <a:chExt cx="8722440" cy="1330560"/>
          </a:xfrm>
        </p:grpSpPr>
        <p:sp>
          <p:nvSpPr>
            <p:cNvPr id="9" name="Freeform 14"/>
            <p:cNvSpPr/>
            <p:nvPr/>
          </p:nvSpPr>
          <p:spPr>
            <a:xfrm>
              <a:off x="6054840" y="5499360"/>
              <a:ext cx="2878920" cy="713880"/>
            </a:xfrm>
            <a:custGeom>
              <a:avLst/>
              <a:gdLst>
                <a:gd name="textAreaLeft" fmla="*/ 0 w 2878920"/>
                <a:gd name="textAreaRight" fmla="*/ 2880000 w 2878920"/>
                <a:gd name="textAreaTop" fmla="*/ 0 h 713880"/>
                <a:gd name="textAreaBottom" fmla="*/ 714960 h 713880"/>
              </a:gdLst>
              <a:ahLst/>
              <a:cxnLst/>
              <a:rect l="textAreaLeft" t="textAreaTop" r="textAreaRight" b="textAreaBottom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ndara"/>
              </a:endParaRPr>
            </a:p>
          </p:txBody>
        </p:sp>
        <p:sp>
          <p:nvSpPr>
            <p:cNvPr id="10" name="Freeform 18"/>
            <p:cNvSpPr/>
            <p:nvPr/>
          </p:nvSpPr>
          <p:spPr>
            <a:xfrm>
              <a:off x="2622240" y="5370840"/>
              <a:ext cx="5550480" cy="850320"/>
            </a:xfrm>
            <a:custGeom>
              <a:avLst/>
              <a:gdLst>
                <a:gd name="textAreaLeft" fmla="*/ 0 w 5550480"/>
                <a:gd name="textAreaRight" fmla="*/ 5551560 w 5550480"/>
                <a:gd name="textAreaTop" fmla="*/ 0 h 850320"/>
                <a:gd name="textAreaBottom" fmla="*/ 851400 h 850320"/>
              </a:gdLst>
              <a:ahLst/>
              <a:cxnLst/>
              <a:rect l="textAreaLeft" t="textAreaTop" r="textAreaRight" b="textAreaBottom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ndara"/>
              </a:endParaRPr>
            </a:p>
          </p:txBody>
        </p:sp>
        <p:sp>
          <p:nvSpPr>
            <p:cNvPr id="11" name="Freeform 22"/>
            <p:cNvSpPr/>
            <p:nvPr/>
          </p:nvSpPr>
          <p:spPr>
            <a:xfrm>
              <a:off x="2832120" y="5383080"/>
              <a:ext cx="5473800" cy="774360"/>
            </a:xfrm>
            <a:custGeom>
              <a:avLst/>
              <a:gdLst>
                <a:gd name="textAreaLeft" fmla="*/ 0 w 5473800"/>
                <a:gd name="textAreaRight" fmla="*/ 5474880 w 5473800"/>
                <a:gd name="textAreaTop" fmla="*/ 0 h 774360"/>
                <a:gd name="textAreaBottom" fmla="*/ 775440 h 774360"/>
              </a:gdLst>
              <a:ahLst/>
              <a:cxnLst/>
              <a:rect l="textAreaLeft" t="textAreaTop" r="textAreaRight" b="textAreaBottom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ndara"/>
              </a:endParaRPr>
            </a:p>
          </p:txBody>
        </p:sp>
        <p:sp>
          <p:nvSpPr>
            <p:cNvPr id="12" name="Freeform 26"/>
            <p:cNvSpPr/>
            <p:nvPr/>
          </p:nvSpPr>
          <p:spPr>
            <a:xfrm>
              <a:off x="5616360" y="5369760"/>
              <a:ext cx="3311280" cy="651240"/>
            </a:xfrm>
            <a:custGeom>
              <a:avLst/>
              <a:gdLst>
                <a:gd name="textAreaLeft" fmla="*/ 0 w 3311280"/>
                <a:gd name="textAreaRight" fmla="*/ 3312360 w 3311280"/>
                <a:gd name="textAreaTop" fmla="*/ 0 h 651240"/>
                <a:gd name="textAreaBottom" fmla="*/ 652320 h 651240"/>
              </a:gdLst>
              <a:ahLst/>
              <a:cxnLst/>
              <a:rect l="textAreaLeft" t="textAreaTop" r="textAreaRight" b="textAreaBottom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ndara"/>
              </a:endParaRPr>
            </a:p>
          </p:txBody>
        </p:sp>
        <p:sp useBgFill="1">
          <p:nvSpPr>
            <p:cNvPr id="13" name="Freeform 10"/>
            <p:cNvSpPr/>
            <p:nvPr/>
          </p:nvSpPr>
          <p:spPr>
            <a:xfrm>
              <a:off x="211680" y="5353920"/>
              <a:ext cx="8722440" cy="1330560"/>
            </a:xfrm>
            <a:custGeom>
              <a:avLst/>
              <a:gdLst>
                <a:gd name="textAreaLeft" fmla="*/ 0 w 8722440"/>
                <a:gd name="textAreaRight" fmla="*/ 8723520 w 8722440"/>
                <a:gd name="textAreaTop" fmla="*/ 0 h 1330560"/>
                <a:gd name="textAreaBottom" fmla="*/ 1331640 h 1330560"/>
              </a:gdLst>
              <a:ahLst/>
              <a:cxnLst/>
              <a:rect l="textAreaLeft" t="textAreaTop" r="textAreaRight" b="textAreaBottom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ndara"/>
              </a:endParaRPr>
            </a:p>
          </p:txBody>
        </p:sp>
      </p:grpSp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chemeClr val="dk1"/>
                </a:solidFill>
                <a:latin typeface="Candara"/>
              </a:rPr>
              <a:t>Для правки текста заглавия щёлкните мышью</a:t>
            </a: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Candara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chemeClr val="dk1"/>
                </a:solidFill>
                <a:latin typeface="Candara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Candara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chemeClr val="dk1"/>
                </a:solidFill>
                <a:latin typeface="Candara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Candara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Candara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Candara"/>
              </a:rPr>
              <a:t>Седьмой уровень структуры</a:t>
            </a:r>
          </a:p>
        </p:txBody>
      </p:sp>
      <p:sp>
        <p:nvSpPr>
          <p:cNvPr id="16" name="PlaceHolder 3"/>
          <p:cNvSpPr>
            <a:spLocks noGrp="1"/>
          </p:cNvSpPr>
          <p:nvPr>
            <p:ph type="ftr" idx="1"/>
          </p:nvPr>
        </p:nvSpPr>
        <p:spPr>
          <a:xfrm>
            <a:off x="193680" y="6250320"/>
            <a:ext cx="378576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17" name="PlaceHolder 4"/>
          <p:cNvSpPr>
            <a:spLocks noGrp="1"/>
          </p:cNvSpPr>
          <p:nvPr>
            <p:ph type="sldNum" idx="2"/>
          </p:nvPr>
        </p:nvSpPr>
        <p:spPr>
          <a:xfrm>
            <a:off x="3990960" y="6250320"/>
            <a:ext cx="116064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ru-RU" sz="1000" b="0" strike="noStrike" spc="-1">
                <a:solidFill>
                  <a:schemeClr val="dk2"/>
                </a:solidFill>
                <a:latin typeface="Candara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fld id="{9C0D97D9-7897-40D4-B8E1-90BAA07380B4}" type="slidenum">
              <a:rPr lang="ru-RU" sz="1000" b="0" strike="noStrike" spc="-1">
                <a:solidFill>
                  <a:schemeClr val="dk2"/>
                </a:solidFill>
                <a:latin typeface="Candara"/>
              </a:rPr>
              <a:t>‹#›</a:t>
            </a:fld>
            <a:endParaRPr lang="ru-RU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" name="PlaceHolder 5"/>
          <p:cNvSpPr>
            <a:spLocks noGrp="1"/>
          </p:cNvSpPr>
          <p:nvPr>
            <p:ph type="dt" idx="3"/>
          </p:nvPr>
        </p:nvSpPr>
        <p:spPr>
          <a:xfrm>
            <a:off x="5163840" y="6250320"/>
            <a:ext cx="378576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13"/>
          <p:cNvSpPr/>
          <p:nvPr/>
        </p:nvSpPr>
        <p:spPr>
          <a:xfrm>
            <a:off x="228600" y="228600"/>
            <a:ext cx="8694720" cy="2467800"/>
          </a:xfrm>
          <a:prstGeom prst="roundRect">
            <a:avLst>
              <a:gd name="adj" fmla="val 3362"/>
            </a:avLst>
          </a:prstGeom>
          <a:gradFill rotWithShape="0">
            <a:gsLst>
              <a:gs pos="0">
                <a:srgbClr val="0293E0"/>
              </a:gs>
              <a:gs pos="90000">
                <a:srgbClr val="83D3FE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ndara"/>
            </a:endParaRPr>
          </a:p>
        </p:txBody>
      </p:sp>
      <p:grpSp>
        <p:nvGrpSpPr>
          <p:cNvPr id="56" name="Group 15"/>
          <p:cNvGrpSpPr/>
          <p:nvPr/>
        </p:nvGrpSpPr>
        <p:grpSpPr>
          <a:xfrm>
            <a:off x="211680" y="1679400"/>
            <a:ext cx="8722440" cy="1328760"/>
            <a:chOff x="211680" y="1679400"/>
            <a:chExt cx="8722440" cy="1328760"/>
          </a:xfrm>
        </p:grpSpPr>
        <p:sp>
          <p:nvSpPr>
            <p:cNvPr id="57" name="Freeform 14"/>
            <p:cNvSpPr/>
            <p:nvPr/>
          </p:nvSpPr>
          <p:spPr>
            <a:xfrm>
              <a:off x="6047280" y="1824480"/>
              <a:ext cx="2875320" cy="712800"/>
            </a:xfrm>
            <a:custGeom>
              <a:avLst/>
              <a:gdLst>
                <a:gd name="textAreaLeft" fmla="*/ 0 w 2875320"/>
                <a:gd name="textAreaRight" fmla="*/ 2876400 w 2875320"/>
                <a:gd name="textAreaTop" fmla="*/ 0 h 712800"/>
                <a:gd name="textAreaBottom" fmla="*/ 713880 h 712800"/>
              </a:gdLst>
              <a:ahLst/>
              <a:cxnLst/>
              <a:rect l="textAreaLeft" t="textAreaTop" r="textAreaRight" b="textAreaBottom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ndara"/>
              </a:endParaRPr>
            </a:p>
          </p:txBody>
        </p:sp>
        <p:sp>
          <p:nvSpPr>
            <p:cNvPr id="58" name="Freeform 18"/>
            <p:cNvSpPr/>
            <p:nvPr/>
          </p:nvSpPr>
          <p:spPr>
            <a:xfrm>
              <a:off x="2619360" y="1696320"/>
              <a:ext cx="5543280" cy="848880"/>
            </a:xfrm>
            <a:custGeom>
              <a:avLst/>
              <a:gdLst>
                <a:gd name="textAreaLeft" fmla="*/ 0 w 5543280"/>
                <a:gd name="textAreaRight" fmla="*/ 5544360 w 5543280"/>
                <a:gd name="textAreaTop" fmla="*/ 0 h 848880"/>
                <a:gd name="textAreaBottom" fmla="*/ 849960 h 848880"/>
              </a:gdLst>
              <a:ahLst/>
              <a:cxnLst/>
              <a:rect l="textAreaLeft" t="textAreaTop" r="textAreaRight" b="textAreaBottom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ndara"/>
              </a:endParaRPr>
            </a:p>
          </p:txBody>
        </p:sp>
        <p:sp>
          <p:nvSpPr>
            <p:cNvPr id="59" name="Freeform 22"/>
            <p:cNvSpPr/>
            <p:nvPr/>
          </p:nvSpPr>
          <p:spPr>
            <a:xfrm>
              <a:off x="2828880" y="1708560"/>
              <a:ext cx="5466960" cy="773280"/>
            </a:xfrm>
            <a:custGeom>
              <a:avLst/>
              <a:gdLst>
                <a:gd name="textAreaLeft" fmla="*/ 0 w 5466960"/>
                <a:gd name="textAreaRight" fmla="*/ 5468040 w 5466960"/>
                <a:gd name="textAreaTop" fmla="*/ 0 h 773280"/>
                <a:gd name="textAreaBottom" fmla="*/ 774360 h 773280"/>
              </a:gdLst>
              <a:ahLst/>
              <a:cxnLst/>
              <a:rect l="textAreaLeft" t="textAreaTop" r="textAreaRight" b="textAreaBottom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ndara"/>
              </a:endParaRPr>
            </a:p>
          </p:txBody>
        </p:sp>
        <p:sp>
          <p:nvSpPr>
            <p:cNvPr id="60" name="Freeform 26"/>
            <p:cNvSpPr/>
            <p:nvPr/>
          </p:nvSpPr>
          <p:spPr>
            <a:xfrm>
              <a:off x="5609520" y="1694880"/>
              <a:ext cx="3306960" cy="650520"/>
            </a:xfrm>
            <a:custGeom>
              <a:avLst/>
              <a:gdLst>
                <a:gd name="textAreaLeft" fmla="*/ 0 w 3306960"/>
                <a:gd name="textAreaRight" fmla="*/ 3308040 w 3306960"/>
                <a:gd name="textAreaTop" fmla="*/ 0 h 650520"/>
                <a:gd name="textAreaBottom" fmla="*/ 651600 h 650520"/>
              </a:gdLst>
              <a:ahLst/>
              <a:cxnLst/>
              <a:rect l="textAreaLeft" t="textAreaTop" r="textAreaRight" b="textAreaBottom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ndara"/>
              </a:endParaRPr>
            </a:p>
          </p:txBody>
        </p:sp>
        <p:sp useBgFill="1">
          <p:nvSpPr>
            <p:cNvPr id="61" name="Freeform 10"/>
            <p:cNvSpPr/>
            <p:nvPr/>
          </p:nvSpPr>
          <p:spPr>
            <a:xfrm>
              <a:off x="211680" y="1679400"/>
              <a:ext cx="8722440" cy="1328760"/>
            </a:xfrm>
            <a:custGeom>
              <a:avLst/>
              <a:gdLst>
                <a:gd name="textAreaLeft" fmla="*/ 0 w 8722440"/>
                <a:gd name="textAreaRight" fmla="*/ 8723520 w 8722440"/>
                <a:gd name="textAreaTop" fmla="*/ 0 h 1328760"/>
                <a:gd name="textAreaBottom" fmla="*/ 1329840 h 1328760"/>
              </a:gdLst>
              <a:ahLst/>
              <a:cxnLst/>
              <a:rect l="textAreaLeft" t="textAreaTop" r="textAreaRight" b="textAreaBottom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ndara"/>
              </a:endParaRPr>
            </a:p>
          </p:txBody>
        </p:sp>
      </p:grpSp>
      <p:sp>
        <p:nvSpPr>
          <p:cNvPr id="62" name="PlaceHolder 1"/>
          <p:cNvSpPr>
            <a:spLocks noGrp="1"/>
          </p:cNvSpPr>
          <p:nvPr>
            <p:ph type="ftr" idx="4"/>
          </p:nvPr>
        </p:nvSpPr>
        <p:spPr>
          <a:xfrm>
            <a:off x="193680" y="6250320"/>
            <a:ext cx="378576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63" name="PlaceHolder 2"/>
          <p:cNvSpPr>
            <a:spLocks noGrp="1"/>
          </p:cNvSpPr>
          <p:nvPr>
            <p:ph type="sldNum" idx="5"/>
          </p:nvPr>
        </p:nvSpPr>
        <p:spPr>
          <a:xfrm>
            <a:off x="3990960" y="6250320"/>
            <a:ext cx="116064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ru-RU" sz="1000" b="0" strike="noStrike" spc="-1">
                <a:solidFill>
                  <a:schemeClr val="dk2"/>
                </a:solidFill>
                <a:latin typeface="Candara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fld id="{5C58C232-2E3C-405B-A6D0-C729DB1B516D}" type="slidenum">
              <a:rPr lang="ru-RU" sz="1000" b="0" strike="noStrike" spc="-1">
                <a:solidFill>
                  <a:schemeClr val="dk2"/>
                </a:solidFill>
                <a:latin typeface="Candara"/>
              </a:rPr>
              <a:t>‹#›</a:t>
            </a:fld>
            <a:endParaRPr lang="ru-RU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dt" idx="6"/>
          </p:nvPr>
        </p:nvSpPr>
        <p:spPr>
          <a:xfrm>
            <a:off x="5163840" y="6250320"/>
            <a:ext cx="378576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  <p:sp>
        <p:nvSpPr>
          <p:cNvPr id="65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chemeClr val="dk1"/>
                </a:solidFill>
                <a:latin typeface="Candara"/>
              </a:rPr>
              <a:t>Для правки текста заглавия щёлкните мышью</a:t>
            </a: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Candara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chemeClr val="dk1"/>
                </a:solidFill>
                <a:latin typeface="Candara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Candara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chemeClr val="dk1"/>
                </a:solidFill>
                <a:latin typeface="Candara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chemeClr val="dk1"/>
                </a:solidFill>
                <a:latin typeface="Candara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chemeClr val="dk1"/>
                </a:solidFill>
                <a:latin typeface="Candara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chemeClr val="dk1"/>
                </a:solidFill>
                <a:latin typeface="Candara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1059480" y="2127960"/>
            <a:ext cx="7174440" cy="2735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90000"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4400" b="1" i="1" strike="noStrike" spc="-1">
                <a:solidFill>
                  <a:schemeClr val="dk1"/>
                </a:solidFill>
                <a:latin typeface="Times New Roman"/>
              </a:rPr>
              <a:t>Профилактика передачи ВИЧ-инфекции от матери к ребенку во время родов</a:t>
            </a:r>
            <a:r>
              <a:rPr sz="4400"/>
              <a:t/>
            </a:r>
            <a:br>
              <a:rPr sz="4400"/>
            </a:br>
            <a:r>
              <a:rPr sz="4400"/>
              <a:t/>
            </a:r>
            <a:br>
              <a:rPr sz="4400"/>
            </a:br>
            <a:r>
              <a:rPr lang="ru-RU" sz="4400" b="0" strike="noStrike" spc="-1">
                <a:solidFill>
                  <a:srgbClr val="FFFFFF"/>
                </a:solidFill>
                <a:latin typeface="Candara"/>
              </a:rPr>
              <a:t> </a:t>
            </a:r>
            <a:r>
              <a:rPr sz="4400"/>
              <a:t/>
            </a:r>
            <a:br>
              <a:rPr sz="4400"/>
            </a:br>
            <a:endParaRPr lang="ru-RU" sz="44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subTitle"/>
          </p:nvPr>
        </p:nvSpPr>
        <p:spPr>
          <a:xfrm>
            <a:off x="1187640" y="332640"/>
            <a:ext cx="6399720" cy="862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algn="ctr" defTabSz="914400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r>
              <a:rPr lang="ru-RU" sz="2800" b="0" strike="noStrike" spc="-1">
                <a:solidFill>
                  <a:schemeClr val="dk1"/>
                </a:solidFill>
                <a:latin typeface="Times New Roman"/>
              </a:rPr>
              <a:t>ГБУЗ СОКБ им.В.Д.Середавина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TextBox 3"/>
          <p:cNvSpPr/>
          <p:nvPr/>
        </p:nvSpPr>
        <p:spPr>
          <a:xfrm>
            <a:off x="4068000" y="4077000"/>
            <a:ext cx="4679280" cy="228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ru-RU" sz="2400" b="0" strike="noStrike" spc="-1">
                <a:solidFill>
                  <a:schemeClr val="dk1"/>
                </a:solidFill>
                <a:latin typeface="Times New Roman"/>
              </a:rPr>
              <a:t>Выполнила: акушерка </a:t>
            </a:r>
            <a:r>
              <a:rPr sz="2400"/>
              <a:t/>
            </a:r>
            <a:br>
              <a:rPr sz="2400"/>
            </a:br>
            <a:r>
              <a:rPr lang="ru-RU" sz="2400" b="0" strike="noStrike" spc="-1">
                <a:solidFill>
                  <a:schemeClr val="dk1"/>
                </a:solidFill>
                <a:latin typeface="Times New Roman"/>
              </a:rPr>
              <a:t>родового отделения №1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lang="ru-RU" sz="2400" b="0" strike="noStrike" spc="-1">
                <a:solidFill>
                  <a:schemeClr val="dk1"/>
                </a:solidFill>
                <a:latin typeface="Times New Roman"/>
              </a:rPr>
              <a:t>ГБУЗ «СОКБ им.В.Д.Середавина» Крюкова Ирина Сергеевна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ct val="100000"/>
              </a:lnSpc>
            </a:pP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ct val="100000"/>
              </a:lnSpc>
            </a:pP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420000" y="6120000"/>
            <a:ext cx="234000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г.Самара 2024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/>
          </p:nvPr>
        </p:nvSpPr>
        <p:spPr>
          <a:xfrm>
            <a:off x="180000" y="2129760"/>
            <a:ext cx="7407360" cy="3449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74320" indent="-274320" defTabSz="914400">
              <a:lnSpc>
                <a:spcPct val="100000"/>
              </a:lnSpc>
              <a:spcBef>
                <a:spcPts val="479"/>
              </a:spcBef>
              <a:buClr>
                <a:srgbClr val="31B6FD"/>
              </a:buClr>
              <a:buFont typeface="Symbol"/>
              <a:buChar char=""/>
            </a:pPr>
            <a:r>
              <a:rPr lang="ru-RU" sz="2400" b="0" strike="noStrike" spc="-1">
                <a:solidFill>
                  <a:schemeClr val="dk2"/>
                </a:solidFill>
                <a:latin typeface="Candara"/>
              </a:rPr>
              <a:t>При поступлении женщины с ВИЧ-инфекцией в первом периоде родов незамедлительно проводится антиретровирусная терапия препаратом Ретровир. 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  <a:p>
            <a:pPr marL="274320" indent="-274320" defTabSz="914400">
              <a:lnSpc>
                <a:spcPct val="100000"/>
              </a:lnSpc>
              <a:spcBef>
                <a:spcPts val="479"/>
              </a:spcBef>
              <a:buClr>
                <a:srgbClr val="31B6FD"/>
              </a:buClr>
              <a:buFont typeface="Symbol"/>
              <a:buChar char=""/>
            </a:pPr>
            <a:r>
              <a:rPr lang="ru-RU" sz="2400" b="0" strike="noStrike" spc="-1">
                <a:solidFill>
                  <a:schemeClr val="dk2"/>
                </a:solidFill>
                <a:latin typeface="Candara"/>
              </a:rPr>
              <a:t>Схема введения: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  <a:p>
            <a:pPr marL="274320" indent="-274320" defTabSz="914400">
              <a:lnSpc>
                <a:spcPct val="100000"/>
              </a:lnSpc>
              <a:spcBef>
                <a:spcPts val="479"/>
              </a:spcBef>
              <a:buClr>
                <a:srgbClr val="31B6FD"/>
              </a:buClr>
              <a:buFont typeface="Symbol"/>
              <a:buChar char=""/>
            </a:pPr>
            <a:r>
              <a:rPr lang="ru-RU" sz="2400" b="0" strike="noStrike" spc="-1">
                <a:solidFill>
                  <a:schemeClr val="dk2"/>
                </a:solidFill>
                <a:latin typeface="Candara"/>
              </a:rPr>
              <a:t>1 час - 2 мг/кг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  <a:p>
            <a:pPr marL="274320" indent="-274320" defTabSz="914400">
              <a:lnSpc>
                <a:spcPct val="100000"/>
              </a:lnSpc>
              <a:spcBef>
                <a:spcPts val="479"/>
              </a:spcBef>
              <a:buClr>
                <a:srgbClr val="31B6FD"/>
              </a:buClr>
              <a:buFont typeface="Symbol"/>
              <a:buChar char=""/>
            </a:pPr>
            <a:r>
              <a:rPr lang="ru-RU" sz="2400" b="0" strike="noStrike" spc="-1">
                <a:solidFill>
                  <a:schemeClr val="dk2"/>
                </a:solidFill>
                <a:latin typeface="Candara"/>
              </a:rPr>
              <a:t>Последующее введение 1 мг/кг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8520" cy="1251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4400" b="0" strike="noStrike" spc="-1">
                <a:solidFill>
                  <a:srgbClr val="FFFFFF"/>
                </a:solidFill>
                <a:latin typeface="Candara"/>
              </a:rPr>
              <a:t>Ведение родов при ВИЧ-инфекции</a:t>
            </a:r>
            <a:endParaRPr lang="ru-RU" sz="4400" b="0" strike="noStrike" spc="-1">
              <a:solidFill>
                <a:schemeClr val="dk1"/>
              </a:solidFill>
              <a:latin typeface="Candara"/>
            </a:endParaRPr>
          </a:p>
        </p:txBody>
      </p:sp>
      <p:pic>
        <p:nvPicPr>
          <p:cNvPr id="134" name="Picture 2"/>
          <p:cNvPicPr/>
          <p:nvPr/>
        </p:nvPicPr>
        <p:blipFill>
          <a:blip r:embed="rId2"/>
          <a:stretch/>
        </p:blipFill>
        <p:spPr>
          <a:xfrm>
            <a:off x="5580000" y="3780000"/>
            <a:ext cx="3611520" cy="21142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/>
          </p:nvPr>
        </p:nvSpPr>
        <p:spPr>
          <a:xfrm>
            <a:off x="971640" y="1589760"/>
            <a:ext cx="7407360" cy="3449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74320" indent="-274320" algn="ctr" defTabSz="914400">
              <a:lnSpc>
                <a:spcPct val="100000"/>
              </a:lnSpc>
              <a:spcBef>
                <a:spcPts val="479"/>
              </a:spcBef>
              <a:buClr>
                <a:srgbClr val="31B6FD"/>
              </a:buClr>
              <a:buFont typeface="Symbol"/>
              <a:buChar char=""/>
            </a:pPr>
            <a:r>
              <a:rPr lang="ru-RU" sz="2400" b="0" strike="noStrike" spc="-1" dirty="0">
                <a:solidFill>
                  <a:schemeClr val="dk2"/>
                </a:solidFill>
                <a:latin typeface="Candara"/>
              </a:rPr>
              <a:t>Женщина с ВИЧ-инфекцией </a:t>
            </a:r>
            <a:r>
              <a:rPr lang="ru-RU" sz="2400" spc="-1" dirty="0" smtClean="0">
                <a:solidFill>
                  <a:schemeClr val="dk2"/>
                </a:solidFill>
                <a:latin typeface="Candara"/>
              </a:rPr>
              <a:t>рожают</a:t>
            </a:r>
            <a:r>
              <a:rPr lang="ru-RU" sz="2400" b="0" strike="noStrike" spc="-1" dirty="0" smtClean="0">
                <a:solidFill>
                  <a:schemeClr val="dk2"/>
                </a:solidFill>
                <a:latin typeface="Candara"/>
              </a:rPr>
              <a:t> </a:t>
            </a:r>
            <a:r>
              <a:rPr lang="ru-RU" sz="2400" b="0" strike="noStrike" spc="-1" dirty="0">
                <a:solidFill>
                  <a:schemeClr val="dk2"/>
                </a:solidFill>
                <a:latin typeface="Candara"/>
              </a:rPr>
              <a:t>в </a:t>
            </a:r>
            <a:r>
              <a:rPr lang="ru-RU" sz="2400" b="0" strike="noStrike" spc="-1" dirty="0" smtClean="0">
                <a:solidFill>
                  <a:schemeClr val="dk2"/>
                </a:solidFill>
                <a:latin typeface="Candara"/>
              </a:rPr>
              <a:t>индивидуальном родовом зале, </a:t>
            </a:r>
            <a:r>
              <a:rPr lang="ru-RU" sz="2400" b="0" strike="noStrike" spc="-1" dirty="0">
                <a:solidFill>
                  <a:schemeClr val="dk2"/>
                </a:solidFill>
                <a:latin typeface="Candara"/>
              </a:rPr>
              <a:t>который оснащен всем необходимым оборудованием</a:t>
            </a:r>
            <a:endParaRPr lang="ru-RU" sz="2400" b="0" strike="noStrike" spc="-1" dirty="0">
              <a:solidFill>
                <a:schemeClr val="dk1"/>
              </a:solidFill>
              <a:latin typeface="Candara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8520" cy="1251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4400" b="0" strike="noStrike" spc="-1">
                <a:solidFill>
                  <a:srgbClr val="FFFFFF"/>
                </a:solidFill>
                <a:latin typeface="Candara"/>
              </a:rPr>
              <a:t>Ведение родов при ВИЧ-инфекции</a:t>
            </a:r>
            <a:endParaRPr lang="ru-RU" sz="4400" b="0" strike="noStrike" spc="-1">
              <a:solidFill>
                <a:schemeClr val="dk1"/>
              </a:solidFill>
              <a:latin typeface="Candara"/>
            </a:endParaRPr>
          </a:p>
        </p:txBody>
      </p:sp>
      <p:pic>
        <p:nvPicPr>
          <p:cNvPr id="137" name="Picture 3"/>
          <p:cNvPicPr/>
          <p:nvPr/>
        </p:nvPicPr>
        <p:blipFill>
          <a:blip r:embed="rId2"/>
          <a:stretch/>
        </p:blipFill>
        <p:spPr>
          <a:xfrm>
            <a:off x="3520800" y="3240000"/>
            <a:ext cx="2418480" cy="32122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138" name="Picture 2"/>
          <p:cNvPicPr/>
          <p:nvPr/>
        </p:nvPicPr>
        <p:blipFill>
          <a:blip r:embed="rId3"/>
          <a:stretch/>
        </p:blipFill>
        <p:spPr>
          <a:xfrm>
            <a:off x="73080" y="3060000"/>
            <a:ext cx="3346200" cy="25192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139" name="Picture 5"/>
          <p:cNvPicPr/>
          <p:nvPr/>
        </p:nvPicPr>
        <p:blipFill>
          <a:blip r:embed="rId4"/>
          <a:stretch/>
        </p:blipFill>
        <p:spPr>
          <a:xfrm>
            <a:off x="5940000" y="3060000"/>
            <a:ext cx="3110040" cy="23392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/>
          </p:nvPr>
        </p:nvSpPr>
        <p:spPr>
          <a:xfrm>
            <a:off x="971640" y="1484640"/>
            <a:ext cx="7847640" cy="2455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74320" indent="-274320" defTabSz="914400">
              <a:lnSpc>
                <a:spcPct val="100000"/>
              </a:lnSpc>
              <a:spcBef>
                <a:spcPts val="479"/>
              </a:spcBef>
              <a:buClr>
                <a:srgbClr val="31B6FD"/>
              </a:buClr>
              <a:buFont typeface="Symbol"/>
              <a:buChar char=""/>
            </a:pPr>
            <a:r>
              <a:rPr lang="ru-RU" sz="2000" b="1" strike="noStrike" spc="-1" dirty="0">
                <a:solidFill>
                  <a:schemeClr val="dk2"/>
                </a:solidFill>
                <a:latin typeface="Candara"/>
              </a:rPr>
              <a:t>Для приема родов используется специально укомплектованный </a:t>
            </a:r>
            <a:endParaRPr lang="ru-RU" sz="2000" b="0" strike="noStrike" spc="-1" dirty="0">
              <a:solidFill>
                <a:schemeClr val="dk1"/>
              </a:solidFill>
              <a:latin typeface="Candara"/>
            </a:endParaRPr>
          </a:p>
          <a:p>
            <a:pPr marL="274320"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ru-RU" sz="2000" b="1" strike="noStrike" spc="-1" dirty="0">
                <a:solidFill>
                  <a:schemeClr val="dk2"/>
                </a:solidFill>
                <a:latin typeface="Candara"/>
              </a:rPr>
              <a:t>Бикс –</a:t>
            </a:r>
            <a:r>
              <a:rPr lang="en-US" sz="2000" b="1" strike="noStrike" spc="-1" dirty="0">
                <a:solidFill>
                  <a:schemeClr val="dk2"/>
                </a:solidFill>
                <a:latin typeface="Candara"/>
              </a:rPr>
              <a:t>Z-21</a:t>
            </a:r>
            <a:endParaRPr lang="ru-RU" sz="2000" b="0" strike="noStrike" spc="-1" dirty="0">
              <a:solidFill>
                <a:schemeClr val="dk1"/>
              </a:solidFill>
              <a:latin typeface="Candara"/>
            </a:endParaRPr>
          </a:p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endParaRPr lang="ru-RU" sz="2000" b="0" strike="noStrike" spc="-1" dirty="0">
              <a:solidFill>
                <a:schemeClr val="dk1"/>
              </a:solidFill>
              <a:latin typeface="Candara"/>
            </a:endParaRPr>
          </a:p>
          <a:p>
            <a:pPr indent="0" algn="ctr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ru-RU" sz="2000" b="1" strike="noStrike" spc="-1" dirty="0">
                <a:solidFill>
                  <a:schemeClr val="dk2"/>
                </a:solidFill>
                <a:latin typeface="Candara"/>
              </a:rPr>
              <a:t>            Для </a:t>
            </a:r>
            <a:r>
              <a:rPr lang="ru-RU" sz="2000" b="1" strike="noStrike" spc="-1" dirty="0" smtClean="0">
                <a:solidFill>
                  <a:schemeClr val="dk2"/>
                </a:solidFill>
                <a:latin typeface="Candara"/>
              </a:rPr>
              <a:t>дезинфекции   </a:t>
            </a:r>
            <a:r>
              <a:rPr lang="ru-RU" sz="2000" b="1" strike="noStrike" spc="-1" dirty="0" err="1" smtClean="0">
                <a:solidFill>
                  <a:schemeClr val="dk2"/>
                </a:solidFill>
                <a:latin typeface="Candara"/>
              </a:rPr>
              <a:t>инструментов,использованного</a:t>
            </a:r>
            <a:r>
              <a:rPr lang="ru-RU" sz="2000" b="1" strike="noStrike" spc="-1" dirty="0" smtClean="0">
                <a:solidFill>
                  <a:schemeClr val="dk2"/>
                </a:solidFill>
                <a:latin typeface="Candara"/>
              </a:rPr>
              <a:t> </a:t>
            </a:r>
            <a:endParaRPr lang="ru-RU" sz="2000" b="0" strike="noStrike" spc="-1" dirty="0">
              <a:solidFill>
                <a:schemeClr val="dk1"/>
              </a:solidFill>
              <a:latin typeface="Candara"/>
            </a:endParaRPr>
          </a:p>
          <a:p>
            <a:pPr indent="0" algn="ctr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ru-RU" sz="2000" b="1" strike="noStrike" spc="-1" dirty="0">
                <a:solidFill>
                  <a:schemeClr val="dk2"/>
                </a:solidFill>
                <a:latin typeface="Candara"/>
              </a:rPr>
              <a:t>белья</a:t>
            </a:r>
            <a:r>
              <a:rPr lang="ru-RU" sz="2000" b="1" strike="noStrike" spc="-1" dirty="0" smtClean="0">
                <a:solidFill>
                  <a:schemeClr val="dk2"/>
                </a:solidFill>
                <a:latin typeface="Candara"/>
              </a:rPr>
              <a:t>, отходов </a:t>
            </a:r>
            <a:r>
              <a:rPr lang="ru-RU" sz="2000" b="1" strike="noStrike" spc="-1" dirty="0">
                <a:solidFill>
                  <a:schemeClr val="dk2"/>
                </a:solidFill>
                <a:latin typeface="Candara"/>
              </a:rPr>
              <a:t>используются</a:t>
            </a:r>
            <a:endParaRPr lang="ru-RU" sz="2000" b="0" strike="noStrike" spc="-1" dirty="0">
              <a:solidFill>
                <a:schemeClr val="dk1"/>
              </a:solidFill>
              <a:latin typeface="Candara"/>
            </a:endParaRPr>
          </a:p>
          <a:p>
            <a:pPr indent="0" algn="ctr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ru-RU" sz="2000" b="1" strike="noStrike" spc="-1" dirty="0">
                <a:solidFill>
                  <a:schemeClr val="dk2"/>
                </a:solidFill>
                <a:latin typeface="Candara"/>
              </a:rPr>
              <a:t> отдельные кашпо</a:t>
            </a:r>
            <a:endParaRPr lang="ru-RU" sz="2000" b="0" strike="noStrike" spc="-1" dirty="0">
              <a:solidFill>
                <a:schemeClr val="dk1"/>
              </a:solidFill>
              <a:latin typeface="Candara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8520" cy="1251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4400" b="0" strike="noStrike" spc="-1">
                <a:solidFill>
                  <a:srgbClr val="FFFFFF"/>
                </a:solidFill>
                <a:latin typeface="Candara"/>
              </a:rPr>
              <a:t>Ведение родов при ВИЧ-инфекции</a:t>
            </a:r>
            <a:endParaRPr lang="ru-RU" sz="4400" b="0" strike="noStrike" spc="-1">
              <a:solidFill>
                <a:schemeClr val="dk1"/>
              </a:solidFill>
              <a:latin typeface="Candara"/>
            </a:endParaRPr>
          </a:p>
        </p:txBody>
      </p:sp>
      <p:pic>
        <p:nvPicPr>
          <p:cNvPr id="142" name="Picture 2"/>
          <p:cNvPicPr/>
          <p:nvPr/>
        </p:nvPicPr>
        <p:blipFill>
          <a:blip r:embed="rId2"/>
          <a:stretch/>
        </p:blipFill>
        <p:spPr>
          <a:xfrm>
            <a:off x="0" y="2996952"/>
            <a:ext cx="2771800" cy="19792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143" name="Picture 3"/>
          <p:cNvPicPr/>
          <p:nvPr/>
        </p:nvPicPr>
        <p:blipFill>
          <a:blip r:embed="rId3"/>
          <a:stretch/>
        </p:blipFill>
        <p:spPr>
          <a:xfrm>
            <a:off x="2483768" y="4617603"/>
            <a:ext cx="3380400" cy="21538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144" name="Picture 2"/>
          <p:cNvPicPr/>
          <p:nvPr/>
        </p:nvPicPr>
        <p:blipFill>
          <a:blip r:embed="rId4"/>
          <a:stretch/>
        </p:blipFill>
        <p:spPr>
          <a:xfrm>
            <a:off x="6120000" y="4207320"/>
            <a:ext cx="2117520" cy="28123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/>
          </p:nvPr>
        </p:nvSpPr>
        <p:spPr>
          <a:xfrm>
            <a:off x="971640" y="1340640"/>
            <a:ext cx="7407360" cy="3449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74320" indent="-274320" defTabSz="914400">
              <a:lnSpc>
                <a:spcPct val="100000"/>
              </a:lnSpc>
              <a:spcBef>
                <a:spcPts val="479"/>
              </a:spcBef>
              <a:buClr>
                <a:srgbClr val="31B6FD"/>
              </a:buClr>
              <a:buFont typeface="Symbol"/>
              <a:buChar char=""/>
            </a:pPr>
            <a:r>
              <a:rPr lang="ru-RU" sz="2400" b="0" strike="noStrike" spc="-1">
                <a:solidFill>
                  <a:schemeClr val="dk2"/>
                </a:solidFill>
                <a:latin typeface="Candara"/>
              </a:rPr>
              <a:t>Новорожденному после рождения проводится гигиеническая ванна с 0,25% водным раствором хлоргексидина из расчета 5 мл/1 литр воды  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8520" cy="1251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4400" b="0" strike="noStrike" spc="-1">
                <a:solidFill>
                  <a:srgbClr val="FFFFFF"/>
                </a:solidFill>
                <a:latin typeface="Candara"/>
              </a:rPr>
              <a:t>Ведение родов при ВИЧ-инфекции</a:t>
            </a:r>
            <a:endParaRPr lang="ru-RU" sz="4400" b="0" strike="noStrike" spc="-1">
              <a:solidFill>
                <a:schemeClr val="dk1"/>
              </a:solidFill>
              <a:latin typeface="Candara"/>
            </a:endParaRPr>
          </a:p>
        </p:txBody>
      </p:sp>
      <p:pic>
        <p:nvPicPr>
          <p:cNvPr id="147" name="Picture 2"/>
          <p:cNvPicPr/>
          <p:nvPr/>
        </p:nvPicPr>
        <p:blipFill>
          <a:blip r:embed="rId2"/>
          <a:stretch/>
        </p:blipFill>
        <p:spPr>
          <a:xfrm>
            <a:off x="539640" y="2781000"/>
            <a:ext cx="2474280" cy="32864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148" name="Picture 3"/>
          <p:cNvPicPr/>
          <p:nvPr/>
        </p:nvPicPr>
        <p:blipFill>
          <a:blip r:embed="rId3"/>
          <a:stretch/>
        </p:blipFill>
        <p:spPr>
          <a:xfrm>
            <a:off x="4068000" y="2781000"/>
            <a:ext cx="4292280" cy="32317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/>
          </p:nvPr>
        </p:nvSpPr>
        <p:spPr>
          <a:xfrm>
            <a:off x="755640" y="1556640"/>
            <a:ext cx="7407360" cy="4535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79166" lnSpcReduction="10000"/>
          </a:bodyPr>
          <a:lstStyle/>
          <a:p>
            <a:pPr marL="274320" indent="0" defTabSz="914400">
              <a:lnSpc>
                <a:spcPct val="100000"/>
              </a:lnSpc>
              <a:spcBef>
                <a:spcPts val="700"/>
              </a:spcBef>
              <a:buNone/>
              <a:tabLst>
                <a:tab pos="0" algn="l"/>
              </a:tabLst>
            </a:pPr>
            <a:r>
              <a:rPr lang="ru-RU" sz="3500" b="1" i="1" strike="noStrike" spc="-1">
                <a:solidFill>
                  <a:schemeClr val="dk2"/>
                </a:solidFill>
                <a:latin typeface="Candara"/>
              </a:rPr>
              <a:t>С учетом факторов  профилактики заражения плода в родах:</a:t>
            </a:r>
            <a:endParaRPr lang="ru-RU" sz="3500" b="0" strike="noStrike" spc="-1">
              <a:solidFill>
                <a:schemeClr val="dk1"/>
              </a:solidFill>
              <a:latin typeface="Candara"/>
            </a:endParaRPr>
          </a:p>
          <a:p>
            <a:pPr marL="274320" indent="-274320" defTabSz="914400">
              <a:lnSpc>
                <a:spcPct val="100000"/>
              </a:lnSpc>
              <a:spcBef>
                <a:spcPts val="479"/>
              </a:spcBef>
              <a:buClr>
                <a:srgbClr val="31B6FD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ru-RU" sz="2400" b="0" strike="noStrike" spc="-1">
                <a:solidFill>
                  <a:schemeClr val="dk2"/>
                </a:solidFill>
                <a:latin typeface="Candara"/>
              </a:rPr>
              <a:t>Недопущение длительного 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chemeClr val="dk2"/>
                </a:solidFill>
                <a:latin typeface="Candara"/>
              </a:rPr>
              <a:t>безводного промежутка (более 4-х часов);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  <a:p>
            <a:pPr marL="274320" indent="-274320" defTabSz="914400">
              <a:lnSpc>
                <a:spcPct val="100000"/>
              </a:lnSpc>
              <a:spcBef>
                <a:spcPts val="479"/>
              </a:spcBef>
              <a:buClr>
                <a:srgbClr val="31B6FD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ru-RU" sz="2400" b="0" strike="noStrike" spc="-1">
                <a:solidFill>
                  <a:schemeClr val="dk2"/>
                </a:solidFill>
                <a:latin typeface="Candara"/>
              </a:rPr>
              <a:t>Раннее начало профилактики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chemeClr val="dk2"/>
                </a:solidFill>
                <a:latin typeface="Candara"/>
              </a:rPr>
              <a:t> антиретровирусными препаратами 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chemeClr val="dk2"/>
                </a:solidFill>
                <a:latin typeface="Candara"/>
              </a:rPr>
              <a:t>с началом родовой деятельности;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  <a:p>
            <a:pPr marL="274320" indent="-274320" defTabSz="914400">
              <a:lnSpc>
                <a:spcPct val="100000"/>
              </a:lnSpc>
              <a:spcBef>
                <a:spcPts val="479"/>
              </a:spcBef>
              <a:buClr>
                <a:srgbClr val="31B6FD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ru-RU" sz="2400" b="0" strike="noStrike" spc="-1">
                <a:solidFill>
                  <a:schemeClr val="dk2"/>
                </a:solidFill>
                <a:latin typeface="Candara"/>
              </a:rPr>
              <a:t>Уменьшение объема кровопотери;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  <a:p>
            <a:pPr marL="274320" indent="-274320" defTabSz="914400">
              <a:lnSpc>
                <a:spcPct val="100000"/>
              </a:lnSpc>
              <a:spcBef>
                <a:spcPts val="479"/>
              </a:spcBef>
              <a:buClr>
                <a:srgbClr val="31B6FD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ru-RU" sz="2400" b="0" strike="noStrike" spc="-1">
                <a:solidFill>
                  <a:schemeClr val="dk2"/>
                </a:solidFill>
                <a:latin typeface="Candara"/>
              </a:rPr>
              <a:t>Уменьшение травмы плода и родовых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  <a:p>
            <a:pPr marL="274320" indent="-274320" defTabSz="914400">
              <a:lnSpc>
                <a:spcPct val="100000"/>
              </a:lnSpc>
              <a:spcBef>
                <a:spcPts val="479"/>
              </a:spcBef>
              <a:buClr>
                <a:srgbClr val="31B6FD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ru-RU" sz="2400" b="0" strike="noStrike" spc="-1">
                <a:solidFill>
                  <a:schemeClr val="dk2"/>
                </a:solidFill>
                <a:latin typeface="Candara"/>
              </a:rPr>
              <a:t> путей во втором периоде родов;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  <a:p>
            <a:pPr marL="274320" indent="-274320" defTabSz="914400">
              <a:lnSpc>
                <a:spcPct val="100000"/>
              </a:lnSpc>
              <a:spcBef>
                <a:spcPts val="479"/>
              </a:spcBef>
              <a:buClr>
                <a:srgbClr val="31B6FD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ru-RU" sz="2400" b="0" strike="noStrike" spc="-1">
                <a:solidFill>
                  <a:schemeClr val="dk2"/>
                </a:solidFill>
                <a:latin typeface="Candara"/>
              </a:rPr>
              <a:t>Пересечение пуповины сразу после 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  <a:p>
            <a:pPr marL="274320" indent="-274320" defTabSz="914400">
              <a:lnSpc>
                <a:spcPct val="100000"/>
              </a:lnSpc>
              <a:spcBef>
                <a:spcPts val="479"/>
              </a:spcBef>
              <a:buClr>
                <a:srgbClr val="31B6FD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ru-RU" sz="2400" b="0" strike="noStrike" spc="-1">
                <a:solidFill>
                  <a:schemeClr val="dk2"/>
                </a:solidFill>
                <a:latin typeface="Candara"/>
                <a:ea typeface="WenQuanYi Zen Hei Sharp"/>
              </a:rPr>
              <a:t>рождения.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  <a:p>
            <a:pPr marL="274320" indent="-274320" defTabSz="914400">
              <a:lnSpc>
                <a:spcPct val="100000"/>
              </a:lnSpc>
              <a:spcBef>
                <a:spcPts val="479"/>
              </a:spcBef>
              <a:buClr>
                <a:srgbClr val="31B6FD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ru-RU" sz="2400" b="0" strike="noStrike" spc="-1">
                <a:solidFill>
                  <a:schemeClr val="dk2"/>
                </a:solidFill>
                <a:latin typeface="Candara"/>
                <a:ea typeface="WenQuanYi Zen Hei Sharp"/>
              </a:rPr>
              <a:t>Санация дыхательных путей плода;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title"/>
          </p:nvPr>
        </p:nvSpPr>
        <p:spPr>
          <a:xfrm>
            <a:off x="539640" y="476640"/>
            <a:ext cx="8228520" cy="1251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4400" b="0" strike="noStrike" spc="-1">
                <a:solidFill>
                  <a:srgbClr val="FFFFFF"/>
                </a:solidFill>
                <a:latin typeface="Candara"/>
              </a:rPr>
              <a:t>Профилактика  ВИЧ-инфекции во время родов</a:t>
            </a:r>
            <a:r>
              <a:rPr sz="4400"/>
              <a:t/>
            </a:r>
            <a:br>
              <a:rPr sz="4400"/>
            </a:br>
            <a:endParaRPr lang="ru-RU" sz="4400" b="0" strike="noStrike" spc="-1">
              <a:solidFill>
                <a:schemeClr val="dk1"/>
              </a:solidFill>
              <a:latin typeface="Candara"/>
            </a:endParaRPr>
          </a:p>
        </p:txBody>
      </p:sp>
      <p:pic>
        <p:nvPicPr>
          <p:cNvPr id="151" name="Picture 2"/>
          <p:cNvPicPr/>
          <p:nvPr/>
        </p:nvPicPr>
        <p:blipFill>
          <a:blip r:embed="rId2"/>
          <a:stretch/>
        </p:blipFill>
        <p:spPr>
          <a:xfrm>
            <a:off x="6084000" y="2925000"/>
            <a:ext cx="2869200" cy="30952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/>
          </p:nvPr>
        </p:nvSpPr>
        <p:spPr>
          <a:xfrm>
            <a:off x="251640" y="1628640"/>
            <a:ext cx="7407360" cy="3449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chemeClr val="dk2"/>
                </a:solidFill>
                <a:latin typeface="Candara"/>
              </a:rPr>
              <a:t>Детей,рожденных у ВИЧ инфицированных матерей не следует прикладывать к груди ;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chemeClr val="dk2"/>
                </a:solidFill>
                <a:latin typeface="Candara"/>
              </a:rPr>
              <a:t>У новорожденных сразу после рождения осуществляется забор крови на антитела к ВИЧ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chemeClr val="dk2"/>
                </a:solidFill>
                <a:latin typeface="Candara"/>
              </a:rPr>
              <a:t>С добровольного медицинского согласия 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chemeClr val="dk2"/>
                </a:solidFill>
                <a:latin typeface="Candara"/>
              </a:rPr>
              <a:t>матери новорожденным так же 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chemeClr val="dk2"/>
                </a:solidFill>
                <a:latin typeface="Candara"/>
              </a:rPr>
              <a:t>проводится химиопрофилактика 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chemeClr val="dk2"/>
                </a:solidFill>
                <a:latin typeface="Candara"/>
              </a:rPr>
              <a:t>ВИЧ-инфекции .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chemeClr val="dk2"/>
                </a:solidFill>
                <a:latin typeface="Candara"/>
              </a:rPr>
              <a:t>Все данные о ребенке(профилактике ВИЧ 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chemeClr val="dk2"/>
                </a:solidFill>
                <a:latin typeface="Candara"/>
              </a:rPr>
              <a:t>инфекции, способе родоразрешения и вскармливания передаются в СПИД центр, а так же в детскую поликлинику.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title"/>
          </p:nvPr>
        </p:nvSpPr>
        <p:spPr>
          <a:xfrm>
            <a:off x="539640" y="548640"/>
            <a:ext cx="8228520" cy="1251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800" b="1" strike="noStrike" spc="-1">
                <a:solidFill>
                  <a:srgbClr val="002060"/>
                </a:solidFill>
                <a:latin typeface="Candara"/>
              </a:rPr>
              <a:t>Профилактика ВИЧ-инфекции у новорожденных</a:t>
            </a:r>
            <a:endParaRPr lang="ru-RU" sz="2800" b="0" strike="noStrike" spc="-1">
              <a:solidFill>
                <a:schemeClr val="dk1"/>
              </a:solidFill>
              <a:latin typeface="Candara"/>
            </a:endParaRPr>
          </a:p>
        </p:txBody>
      </p:sp>
      <p:pic>
        <p:nvPicPr>
          <p:cNvPr id="154" name="Picture 2"/>
          <p:cNvPicPr/>
          <p:nvPr/>
        </p:nvPicPr>
        <p:blipFill>
          <a:blip r:embed="rId2"/>
          <a:stretch/>
        </p:blipFill>
        <p:spPr>
          <a:xfrm>
            <a:off x="6804360" y="2637000"/>
            <a:ext cx="2178720" cy="29174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/>
          </p:nvPr>
        </p:nvSpPr>
        <p:spPr>
          <a:xfrm>
            <a:off x="-28080" y="2421000"/>
            <a:ext cx="7407360" cy="3449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88611" lnSpcReduction="10000"/>
          </a:bodyPr>
          <a:lstStyle/>
          <a:p>
            <a:pPr marL="274320" indent="-274320" defTabSz="914400">
              <a:lnSpc>
                <a:spcPct val="100000"/>
              </a:lnSpc>
              <a:spcBef>
                <a:spcPts val="479"/>
              </a:spcBef>
              <a:buClr>
                <a:srgbClr val="31B6FD"/>
              </a:buClr>
              <a:buFont typeface="Symbol"/>
              <a:buChar char=""/>
            </a:pPr>
            <a:r>
              <a:rPr lang="ru-RU" sz="2400" b="1" i="1" u="sng" strike="noStrike" spc="-1">
                <a:solidFill>
                  <a:schemeClr val="dk2"/>
                </a:solidFill>
                <a:uFillTx/>
                <a:latin typeface="Candara"/>
              </a:rPr>
              <a:t>Необходимо убедиться: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  <a:p>
            <a:pPr marL="274320" indent="-274320" defTabSz="914400">
              <a:lnSpc>
                <a:spcPct val="100000"/>
              </a:lnSpc>
              <a:spcBef>
                <a:spcPts val="479"/>
              </a:spcBef>
              <a:buClr>
                <a:srgbClr val="31B6FD"/>
              </a:buClr>
              <a:buFont typeface="Courier New"/>
              <a:buChar char="o"/>
            </a:pPr>
            <a:r>
              <a:rPr lang="ru-RU" sz="2400" b="0" strike="noStrike" spc="-1">
                <a:solidFill>
                  <a:schemeClr val="dk2"/>
                </a:solidFill>
                <a:latin typeface="Candara"/>
              </a:rPr>
              <a:t>В целостности аптечки по профилактики парентеральных инфекцией;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  <a:p>
            <a:pPr marL="274320" indent="-274320" defTabSz="914400">
              <a:lnSpc>
                <a:spcPct val="100000"/>
              </a:lnSpc>
              <a:spcBef>
                <a:spcPts val="479"/>
              </a:spcBef>
              <a:buClr>
                <a:srgbClr val="31B6FD"/>
              </a:buClr>
              <a:buFont typeface="Courier New"/>
              <a:buChar char="o"/>
            </a:pPr>
            <a:r>
              <a:rPr lang="ru-RU" sz="2400" b="0" strike="noStrike" spc="-1">
                <a:solidFill>
                  <a:schemeClr val="dk2"/>
                </a:solidFill>
                <a:latin typeface="Candara"/>
              </a:rPr>
              <a:t>Выполнять все процедуры с помощником(второй акушеркой,врачом,санитаркой и т.д.),если Вас потребуется заменить в случае аварии;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  <a:p>
            <a:pPr marL="274320" indent="-274320" defTabSz="914400">
              <a:lnSpc>
                <a:spcPct val="100000"/>
              </a:lnSpc>
              <a:spcBef>
                <a:spcPts val="479"/>
              </a:spcBef>
              <a:buClr>
                <a:srgbClr val="31B6FD"/>
              </a:buClr>
              <a:buFont typeface="Courier New"/>
              <a:buChar char="o"/>
            </a:pPr>
            <a:r>
              <a:rPr lang="ru-RU" sz="2400" b="0" strike="noStrike" spc="-1">
                <a:solidFill>
                  <a:schemeClr val="dk2"/>
                </a:solidFill>
                <a:latin typeface="Candara"/>
              </a:rPr>
              <a:t>Проводить манипуляции в защитной спецодежде( очки,фартук,халат,защитный экран,маска,чепчик,одноразовые клеенчатые бахилы, поврежденные места кожи заклеить лейкопластырем).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title"/>
          </p:nvPr>
        </p:nvSpPr>
        <p:spPr>
          <a:xfrm>
            <a:off x="397080" y="332640"/>
            <a:ext cx="8228520" cy="151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4400" b="0" strike="noStrike" spc="-1">
                <a:solidFill>
                  <a:schemeClr val="dk1"/>
                </a:solidFill>
                <a:latin typeface="Candara"/>
              </a:rPr>
              <a:t>Меры профилактики при работе с ВИЧ-инфицированными пациентами</a:t>
            </a:r>
          </a:p>
        </p:txBody>
      </p:sp>
      <p:pic>
        <p:nvPicPr>
          <p:cNvPr id="157" name="Picture 2"/>
          <p:cNvPicPr/>
          <p:nvPr/>
        </p:nvPicPr>
        <p:blipFill>
          <a:blip r:embed="rId2"/>
          <a:stretch/>
        </p:blipFill>
        <p:spPr>
          <a:xfrm>
            <a:off x="6660000" y="3719160"/>
            <a:ext cx="2230200" cy="29862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158" name="Picture 3"/>
          <p:cNvPicPr/>
          <p:nvPr/>
        </p:nvPicPr>
        <p:blipFill>
          <a:blip r:embed="rId3"/>
          <a:stretch/>
        </p:blipFill>
        <p:spPr>
          <a:xfrm>
            <a:off x="7020000" y="1440000"/>
            <a:ext cx="1420920" cy="22784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2"/>
          <p:cNvPicPr/>
          <p:nvPr/>
        </p:nvPicPr>
        <p:blipFill>
          <a:blip r:embed="rId2"/>
          <a:stretch/>
        </p:blipFill>
        <p:spPr>
          <a:xfrm>
            <a:off x="-143640" y="-17640"/>
            <a:ext cx="9142920" cy="6856920"/>
          </a:xfrm>
          <a:prstGeom prst="rect">
            <a:avLst/>
          </a:prstGeom>
          <a:ln w="0">
            <a:noFill/>
          </a:ln>
        </p:spPr>
      </p:pic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-1189080" y="1987560"/>
            <a:ext cx="11448360" cy="1251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7200" b="1" i="1" strike="noStrik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andara"/>
              </a:rPr>
              <a:t>Спасибо за внимание!</a:t>
            </a:r>
            <a:endParaRPr lang="ru-RU" sz="7200" b="1" strike="noStrik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8520" cy="1251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chemeClr val="dk1"/>
                </a:solidFill>
                <a:latin typeface="FreeSerif"/>
              </a:rPr>
              <a:t>Нормативно-справочная документация: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457200" y="144000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333"/>
          </a:bodyPr>
          <a:lstStyle/>
          <a:p>
            <a:pPr marL="432000" indent="-32400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Candara"/>
              </a:rPr>
              <a:t>Приказ №1130Н Об утверждении порядка оказания медицинской помощи по профилю «Акушерство и гинекология» глава 6</a:t>
            </a:r>
          </a:p>
          <a:p>
            <a:pPr marL="432000" indent="-32400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Candara"/>
              </a:rPr>
              <a:t>Клинические рекомендации «ВИЧ -инфекция у беременных» МинЗдрав России от 2021 г.</a:t>
            </a:r>
          </a:p>
          <a:p>
            <a:pPr marL="432000" indent="-32400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Candara"/>
              </a:rPr>
              <a:t>Приказ  ГБУЗ «СОКБ им.В.Д.Середавина от 15.09.2021 № 1385 «О профилактике профессионального инфицирования Гемоконтактными инфекциями работников больницы на рабочем месте»</a:t>
            </a:r>
          </a:p>
          <a:p>
            <a:pPr marL="432000" indent="0" defTabSz="914400">
              <a:lnSpc>
                <a:spcPct val="100000"/>
              </a:lnSpc>
              <a:spcBef>
                <a:spcPts val="1417"/>
              </a:spcBef>
              <a:buNone/>
              <a:tabLst>
                <a:tab pos="0" algn="l"/>
              </a:tabLst>
            </a:pP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  <a:p>
            <a:pPr indent="0" defTabSz="914400">
              <a:lnSpc>
                <a:spcPct val="100000"/>
              </a:lnSpc>
              <a:spcBef>
                <a:spcPts val="1417"/>
              </a:spcBef>
              <a:buNone/>
              <a:tabLst>
                <a:tab pos="0" algn="l"/>
              </a:tabLst>
            </a:pPr>
            <a:r>
              <a:rPr lang="ru-RU" sz="1800" b="0" strike="noStrike" spc="-1">
                <a:solidFill>
                  <a:schemeClr val="dk1"/>
                </a:solidFill>
                <a:latin typeface="Candara"/>
                <a:ea typeface="WenQuanYi Zen Hei Sharp"/>
              </a:rPr>
              <a:t>Заболеваемость ВИЧ в Самарской области за последние 5 лет снизилась на 30 %, и тем самым По уровню поражённости ВИЧ-инфекцией Самарская область сместилась с третьего на пятое место в РФ среди регионов.</a:t>
            </a:r>
            <a:endParaRPr lang="ru-RU" sz="1800" b="0" strike="noStrike" spc="-1">
              <a:solidFill>
                <a:schemeClr val="dk1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/>
          </p:nvPr>
        </p:nvSpPr>
        <p:spPr>
          <a:xfrm>
            <a:off x="323640" y="2205000"/>
            <a:ext cx="4247280" cy="39200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94722" lnSpcReduction="10000"/>
          </a:bodyPr>
          <a:lstStyle/>
          <a:p>
            <a:pPr marL="274320" indent="-274320" defTabSz="914400">
              <a:lnSpc>
                <a:spcPct val="100000"/>
              </a:lnSpc>
              <a:spcBef>
                <a:spcPts val="479"/>
              </a:spcBef>
              <a:buClr>
                <a:srgbClr val="31B6FD"/>
              </a:buClr>
              <a:buFont typeface="Symbol"/>
              <a:buChar char=""/>
            </a:pPr>
            <a:r>
              <a:rPr lang="ru-RU" sz="2400" b="0" strike="noStrike" spc="-1">
                <a:solidFill>
                  <a:schemeClr val="dk2"/>
                </a:solidFill>
                <a:latin typeface="Candara"/>
              </a:rPr>
              <a:t>Болезнь, вызванная вирусом иммунодефицита человека, или ВИЧ-инфекция – антропонозное заболевание с контактным путем передачи, которое характеризуется поражением иммунной системы с развитием синдрома приобретенного иммунодефицита (СПИД).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8520" cy="1251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3600" b="0" strike="noStrike" spc="-1">
                <a:solidFill>
                  <a:schemeClr val="dk1"/>
                </a:solidFill>
                <a:latin typeface="Times New Roman"/>
              </a:rPr>
              <a:t>Что такое ВИЧ-инфекция?</a:t>
            </a:r>
            <a:endParaRPr lang="ru-RU" sz="3600" b="0" strike="noStrike" spc="-1">
              <a:solidFill>
                <a:schemeClr val="dk1"/>
              </a:solidFill>
              <a:latin typeface="Candara"/>
            </a:endParaRPr>
          </a:p>
        </p:txBody>
      </p:sp>
      <p:pic>
        <p:nvPicPr>
          <p:cNvPr id="111" name="Picture 2"/>
          <p:cNvPicPr/>
          <p:nvPr/>
        </p:nvPicPr>
        <p:blipFill>
          <a:blip r:embed="rId2"/>
          <a:stretch/>
        </p:blipFill>
        <p:spPr>
          <a:xfrm>
            <a:off x="4496760" y="3069000"/>
            <a:ext cx="4282920" cy="3026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2"/>
          <p:cNvPicPr/>
          <p:nvPr/>
        </p:nvPicPr>
        <p:blipFill>
          <a:blip r:embed="rId2"/>
          <a:stretch/>
        </p:blipFill>
        <p:spPr>
          <a:xfrm>
            <a:off x="4267440" y="2853000"/>
            <a:ext cx="4427280" cy="2951280"/>
          </a:xfrm>
          <a:prstGeom prst="rect">
            <a:avLst/>
          </a:prstGeom>
          <a:ln w="0">
            <a:noFill/>
          </a:ln>
        </p:spPr>
      </p:pic>
      <p:sp>
        <p:nvSpPr>
          <p:cNvPr id="113" name="PlaceHolder 1"/>
          <p:cNvSpPr>
            <a:spLocks noGrp="1"/>
          </p:cNvSpPr>
          <p:nvPr>
            <p:ph/>
          </p:nvPr>
        </p:nvSpPr>
        <p:spPr>
          <a:xfrm>
            <a:off x="179640" y="1628640"/>
            <a:ext cx="7911360" cy="3449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74320" indent="-274320" defTabSz="914400">
              <a:lnSpc>
                <a:spcPct val="100000"/>
              </a:lnSpc>
              <a:spcBef>
                <a:spcPts val="479"/>
              </a:spcBef>
              <a:buClr>
                <a:srgbClr val="31B6FD"/>
              </a:buClr>
              <a:buFont typeface="Symbol"/>
              <a:buChar char=""/>
            </a:pPr>
            <a:r>
              <a:rPr lang="ru-RU" sz="2400" b="1" i="1" strike="noStrike" spc="-1">
                <a:solidFill>
                  <a:schemeClr val="dk1">
                    <a:lumMod val="75000"/>
                    <a:lumOff val="25000"/>
                  </a:schemeClr>
                </a:solidFill>
                <a:latin typeface="Times New Roman"/>
              </a:rPr>
              <a:t>Естественный</a:t>
            </a:r>
            <a:r>
              <a:rPr lang="ru-RU" sz="2400" b="1" strike="noStrike" spc="-1">
                <a:solidFill>
                  <a:schemeClr val="dk1">
                    <a:lumMod val="75000"/>
                    <a:lumOff val="25000"/>
                  </a:schemeClr>
                </a:solidFill>
                <a:latin typeface="Times New Roman"/>
              </a:rPr>
              <a:t>  </a:t>
            </a:r>
            <a:r>
              <a:rPr lang="ru-RU" sz="2400" b="0" strike="noStrike" spc="-1">
                <a:solidFill>
                  <a:schemeClr val="dk1">
                    <a:lumMod val="75000"/>
                    <a:lumOff val="25000"/>
                  </a:schemeClr>
                </a:solidFill>
                <a:latin typeface="Times New Roman"/>
              </a:rPr>
              <a:t>(половой, от матери к ребенку)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  <a:p>
            <a:pPr marL="274320" indent="-274320" defTabSz="914400">
              <a:lnSpc>
                <a:spcPct val="100000"/>
              </a:lnSpc>
              <a:spcBef>
                <a:spcPts val="479"/>
              </a:spcBef>
              <a:buClr>
                <a:srgbClr val="31B6FD"/>
              </a:buClr>
              <a:buFont typeface="Symbol"/>
              <a:buChar char=""/>
            </a:pPr>
            <a:r>
              <a:rPr lang="ru-RU" sz="2400" b="1" i="1" strike="noStrike" spc="-1">
                <a:solidFill>
                  <a:schemeClr val="dk1">
                    <a:lumMod val="75000"/>
                    <a:lumOff val="25000"/>
                  </a:schemeClr>
                </a:solidFill>
                <a:latin typeface="Times New Roman"/>
              </a:rPr>
              <a:t>Искусственный </a:t>
            </a:r>
            <a:r>
              <a:rPr lang="ru-RU" sz="2400" b="0" strike="noStrike" spc="-1">
                <a:solidFill>
                  <a:schemeClr val="dk1">
                    <a:lumMod val="75000"/>
                    <a:lumOff val="25000"/>
                  </a:schemeClr>
                </a:solidFill>
                <a:latin typeface="Times New Roman"/>
              </a:rPr>
              <a:t>(парентеральный-инъекционный, транфузионный,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chemeClr val="dk1">
                    <a:lumMod val="75000"/>
                    <a:lumOff val="25000"/>
                  </a:schemeClr>
                </a:solidFill>
                <a:latin typeface="Times New Roman"/>
              </a:rPr>
              <a:t>трансплантационный, 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chemeClr val="dk1">
                    <a:lumMod val="75000"/>
                    <a:lumOff val="25000"/>
                  </a:schemeClr>
                </a:solidFill>
                <a:latin typeface="Times New Roman"/>
              </a:rPr>
              <a:t>в том числе при 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chemeClr val="dk1">
                    <a:lumMod val="75000"/>
                    <a:lumOff val="25000"/>
                  </a:schemeClr>
                </a:solidFill>
                <a:latin typeface="Times New Roman"/>
              </a:rPr>
              <a:t>попадании зараженного 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chemeClr val="dk1">
                    <a:lumMod val="75000"/>
                    <a:lumOff val="25000"/>
                  </a:schemeClr>
                </a:solidFill>
                <a:latin typeface="Times New Roman"/>
              </a:rPr>
              <a:t>материала на поврежденную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chemeClr val="dk1">
                    <a:lumMod val="75000"/>
                    <a:lumOff val="25000"/>
                  </a:schemeClr>
                </a:solidFill>
                <a:latin typeface="Times New Roman"/>
              </a:rPr>
              <a:t> кожу и слизистые оболочки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chemeClr val="dk1">
                    <a:lumMod val="75000"/>
                    <a:lumOff val="25000"/>
                  </a:schemeClr>
                </a:solidFill>
                <a:latin typeface="Times New Roman"/>
              </a:rPr>
              <a:t> глаз,носа,ротовой полости) 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chemeClr val="dk1">
                    <a:lumMod val="75000"/>
                    <a:lumOff val="25000"/>
                  </a:schemeClr>
                </a:solidFill>
                <a:latin typeface="Times New Roman"/>
              </a:rPr>
              <a:t>Вирус передается через 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chemeClr val="dk1">
                    <a:lumMod val="75000"/>
                    <a:lumOff val="25000"/>
                  </a:schemeClr>
                </a:solidFill>
                <a:latin typeface="Times New Roman"/>
              </a:rPr>
              <a:t>кровь,сперму,секрет  влагалища,грудное молоко</a:t>
            </a:r>
            <a:r>
              <a:rPr lang="ru-RU" sz="2400" b="0" strike="noStrike" spc="-1">
                <a:solidFill>
                  <a:schemeClr val="dk2"/>
                </a:solidFill>
                <a:latin typeface="Times New Roman"/>
              </a:rPr>
              <a:t>.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8520" cy="1251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4400" b="0" strike="noStrike" spc="-1">
                <a:solidFill>
                  <a:schemeClr val="dk1"/>
                </a:solidFill>
                <a:latin typeface="Candara"/>
              </a:rPr>
              <a:t>Пути передачи вируса: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/>
          </p:nvPr>
        </p:nvSpPr>
        <p:spPr>
          <a:xfrm>
            <a:off x="107640" y="1989000"/>
            <a:ext cx="7407360" cy="431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274320" indent="-274320" defTabSz="914400">
              <a:lnSpc>
                <a:spcPct val="100000"/>
              </a:lnSpc>
              <a:spcBef>
                <a:spcPts val="479"/>
              </a:spcBef>
              <a:buClr>
                <a:srgbClr val="31B6FD"/>
              </a:buClr>
              <a:buFont typeface="Symbol"/>
              <a:buChar char=""/>
            </a:pPr>
            <a:r>
              <a:rPr lang="ru-RU" sz="2400" b="1" strike="noStrike" spc="-1">
                <a:solidFill>
                  <a:schemeClr val="dk2"/>
                </a:solidFill>
                <a:latin typeface="Times New Roman"/>
              </a:rPr>
              <a:t>Антенатально</a:t>
            </a:r>
            <a:r>
              <a:rPr lang="ru-RU" sz="2400" b="0" strike="noStrike" spc="-1">
                <a:solidFill>
                  <a:schemeClr val="dk2"/>
                </a:solidFill>
                <a:latin typeface="Times New Roman"/>
              </a:rPr>
              <a:t> – трансплацентарно от 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chemeClr val="dk2"/>
                </a:solidFill>
                <a:latin typeface="Times New Roman"/>
              </a:rPr>
              <a:t>ВИЧ-инфицированной матери;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  <a:p>
            <a:pPr marL="274320" indent="-274320" defTabSz="914400">
              <a:lnSpc>
                <a:spcPct val="100000"/>
              </a:lnSpc>
              <a:spcBef>
                <a:spcPts val="479"/>
              </a:spcBef>
              <a:buClr>
                <a:srgbClr val="31B6FD"/>
              </a:buClr>
              <a:buFont typeface="Symbol"/>
              <a:buChar char=""/>
              <a:tabLst>
                <a:tab pos="0" algn="l"/>
              </a:tabLst>
            </a:pPr>
            <a:r>
              <a:rPr lang="ru-RU" sz="2400" b="1" strike="noStrike" spc="-1">
                <a:solidFill>
                  <a:schemeClr val="dk2"/>
                </a:solidFill>
                <a:latin typeface="Times New Roman"/>
              </a:rPr>
              <a:t>Интранатально</a:t>
            </a:r>
            <a:r>
              <a:rPr lang="ru-RU" sz="2400" b="0" strike="noStrike" spc="-1">
                <a:solidFill>
                  <a:schemeClr val="dk2"/>
                </a:solidFill>
                <a:latin typeface="Times New Roman"/>
              </a:rPr>
              <a:t> – через повреждения на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chemeClr val="dk2"/>
                </a:solidFill>
                <a:latin typeface="Times New Roman"/>
              </a:rPr>
              <a:t> коже – при контакте с инфицированной кровью или выделениями матери или при заглатывании материнской крови и ли других жидкостей;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  <a:p>
            <a:pPr marL="274320" indent="-274320" defTabSz="914400">
              <a:lnSpc>
                <a:spcPct val="100000"/>
              </a:lnSpc>
              <a:spcBef>
                <a:spcPts val="479"/>
              </a:spcBef>
              <a:buClr>
                <a:srgbClr val="31B6FD"/>
              </a:buClr>
              <a:buFont typeface="Symbol"/>
              <a:buChar char=""/>
              <a:tabLst>
                <a:tab pos="0" algn="l"/>
              </a:tabLst>
            </a:pPr>
            <a:r>
              <a:rPr lang="ru-RU" sz="2400" b="1" strike="noStrike" spc="-1">
                <a:solidFill>
                  <a:schemeClr val="dk2"/>
                </a:solidFill>
                <a:latin typeface="Times New Roman"/>
              </a:rPr>
              <a:t>При грудном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chemeClr val="dk2"/>
                </a:solidFill>
                <a:latin typeface="Times New Roman"/>
              </a:rPr>
              <a:t>вскармливании  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chemeClr val="dk2"/>
                </a:solidFill>
                <a:latin typeface="Times New Roman"/>
              </a:rPr>
              <a:t>ВИЧ-инфицированой 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chemeClr val="dk2"/>
                </a:solidFill>
                <a:latin typeface="Times New Roman"/>
              </a:rPr>
              <a:t>матери.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8520" cy="1251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4400" b="0" strike="noStrike" spc="-1">
                <a:solidFill>
                  <a:srgbClr val="FFFFFF"/>
                </a:solidFill>
                <a:latin typeface="Candara"/>
              </a:rPr>
              <a:t>Вертикальный путь передачи(от матери к ребенку)</a:t>
            </a:r>
            <a:endParaRPr lang="ru-RU" sz="4400" b="0" strike="noStrike" spc="-1">
              <a:solidFill>
                <a:schemeClr val="dk1"/>
              </a:solidFill>
              <a:latin typeface="Candara"/>
            </a:endParaRPr>
          </a:p>
        </p:txBody>
      </p:sp>
      <p:pic>
        <p:nvPicPr>
          <p:cNvPr id="117" name="Picture 2"/>
          <p:cNvPicPr/>
          <p:nvPr/>
        </p:nvPicPr>
        <p:blipFill>
          <a:blip r:embed="rId2"/>
          <a:stretch/>
        </p:blipFill>
        <p:spPr>
          <a:xfrm>
            <a:off x="6084000" y="1628640"/>
            <a:ext cx="2728800" cy="18176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118" name="Picture 3"/>
          <p:cNvPicPr/>
          <p:nvPr/>
        </p:nvPicPr>
        <p:blipFill>
          <a:blip r:embed="rId3"/>
          <a:stretch/>
        </p:blipFill>
        <p:spPr>
          <a:xfrm>
            <a:off x="3348000" y="4437000"/>
            <a:ext cx="4679280" cy="23000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8520" cy="1251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4400" b="0" strike="noStrike" spc="-1">
                <a:solidFill>
                  <a:srgbClr val="FFFFFF"/>
                </a:solidFill>
                <a:latin typeface="Candara"/>
              </a:rPr>
              <a:t>Заражение детей ВИЧ-инфекцией</a:t>
            </a:r>
            <a:r>
              <a:rPr sz="4400"/>
              <a:t/>
            </a:r>
            <a:br>
              <a:rPr sz="4400"/>
            </a:br>
            <a:endParaRPr lang="ru-RU" sz="4400" b="0" strike="noStrike" spc="-1">
              <a:solidFill>
                <a:schemeClr val="dk1"/>
              </a:solidFill>
              <a:latin typeface="Candara"/>
            </a:endParaRPr>
          </a:p>
        </p:txBody>
      </p:sp>
      <p:graphicFrame>
        <p:nvGraphicFramePr>
          <p:cNvPr id="120" name="Объект 9"/>
          <p:cNvGraphicFramePr/>
          <p:nvPr/>
        </p:nvGraphicFramePr>
        <p:xfrm>
          <a:off x="871560" y="2674800"/>
          <a:ext cx="7407720" cy="345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/>
          </p:nvPr>
        </p:nvSpPr>
        <p:spPr>
          <a:xfrm>
            <a:off x="360000" y="1620000"/>
            <a:ext cx="8279280" cy="2899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74320" indent="-274320" defTabSz="914400">
              <a:lnSpc>
                <a:spcPct val="100000"/>
              </a:lnSpc>
              <a:spcBef>
                <a:spcPts val="479"/>
              </a:spcBef>
              <a:buClr>
                <a:srgbClr val="31B6FD"/>
              </a:buClr>
              <a:buFont typeface="Symbol"/>
              <a:buChar char=""/>
            </a:pPr>
            <a:r>
              <a:rPr lang="ru-RU" sz="2400" b="1" strike="noStrike" spc="-1">
                <a:solidFill>
                  <a:srgbClr val="002060"/>
                </a:solidFill>
                <a:latin typeface="Bahnschrift Light"/>
              </a:rPr>
              <a:t>ВИЧ-инфекции напрямую никак не влияет на плод и течение беременности, но опасность вызывают сопутствующие заболевания матери, которые ВИЧ усугубляет или же является причиной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  <a:p>
            <a:pPr marL="274320" indent="-274320" defTabSz="914400">
              <a:lnSpc>
                <a:spcPct val="100000"/>
              </a:lnSpc>
              <a:spcBef>
                <a:spcPts val="479"/>
              </a:spcBef>
              <a:buClr>
                <a:srgbClr val="31B6FD"/>
              </a:buClr>
              <a:buFont typeface="Symbol"/>
              <a:buChar char=""/>
            </a:pPr>
            <a:r>
              <a:rPr lang="ru-RU" sz="2400" b="1" strike="noStrike" spc="-1">
                <a:solidFill>
                  <a:srgbClr val="002060"/>
                </a:solidFill>
                <a:latin typeface="Bahnschrift Light"/>
              </a:rPr>
              <a:t> У матери признаки инфицирования плода могут отсутствовать, инфицирование  же плода на ранних сроках может вызвать самопроизвольный аборт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8520" cy="1251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4400" b="0" strike="noStrike" spc="-1">
                <a:solidFill>
                  <a:srgbClr val="FFFFFF"/>
                </a:solidFill>
                <a:latin typeface="Candara"/>
              </a:rPr>
              <a:t>Влияние ВИЧ-инфекции на плод</a:t>
            </a:r>
            <a:endParaRPr lang="ru-RU" sz="4400" b="0" strike="noStrike" spc="-1">
              <a:solidFill>
                <a:schemeClr val="dk1"/>
              </a:solidFill>
              <a:latin typeface="Candara"/>
            </a:endParaRPr>
          </a:p>
        </p:txBody>
      </p:sp>
      <p:pic>
        <p:nvPicPr>
          <p:cNvPr id="123" name="Picture 2"/>
          <p:cNvPicPr/>
          <p:nvPr/>
        </p:nvPicPr>
        <p:blipFill>
          <a:blip r:embed="rId2"/>
          <a:stretch/>
        </p:blipFill>
        <p:spPr>
          <a:xfrm>
            <a:off x="5940000" y="4642920"/>
            <a:ext cx="2754000" cy="18363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124" name="Picture 3"/>
          <p:cNvPicPr/>
          <p:nvPr/>
        </p:nvPicPr>
        <p:blipFill>
          <a:blip r:embed="rId3"/>
          <a:stretch/>
        </p:blipFill>
        <p:spPr>
          <a:xfrm>
            <a:off x="687600" y="5040000"/>
            <a:ext cx="2011680" cy="18039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/>
          </p:nvPr>
        </p:nvSpPr>
        <p:spPr>
          <a:xfrm>
            <a:off x="4356000" y="1989000"/>
            <a:ext cx="4571280" cy="4247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98333"/>
          </a:bodyPr>
          <a:lstStyle/>
          <a:p>
            <a:pPr marL="274320" indent="-274320" defTabSz="914400">
              <a:lnSpc>
                <a:spcPct val="100000"/>
              </a:lnSpc>
              <a:spcBef>
                <a:spcPts val="660"/>
              </a:spcBef>
              <a:buClr>
                <a:srgbClr val="31B6FD"/>
              </a:buClr>
              <a:buFont typeface="Wingdings" charset="2"/>
              <a:buChar char=""/>
            </a:pPr>
            <a:r>
              <a:rPr lang="ru-RU" sz="3300" b="1" strike="noStrike" spc="-1">
                <a:solidFill>
                  <a:schemeClr val="dk2"/>
                </a:solidFill>
                <a:latin typeface="Times New Roman"/>
              </a:rPr>
              <a:t>До беременности</a:t>
            </a:r>
            <a:endParaRPr lang="ru-RU" sz="3300" b="0" strike="noStrike" spc="-1">
              <a:solidFill>
                <a:schemeClr val="dk1"/>
              </a:solidFill>
              <a:latin typeface="Candara"/>
            </a:endParaRPr>
          </a:p>
          <a:p>
            <a:pPr marL="274320" indent="-274320" defTabSz="914400">
              <a:lnSpc>
                <a:spcPct val="100000"/>
              </a:lnSpc>
              <a:spcBef>
                <a:spcPts val="660"/>
              </a:spcBef>
              <a:buClr>
                <a:srgbClr val="31B6FD"/>
              </a:buClr>
              <a:buFont typeface="Wingdings" charset="2"/>
              <a:buChar char=""/>
            </a:pPr>
            <a:r>
              <a:rPr lang="ru-RU" sz="3300" b="1" strike="noStrike" spc="-1">
                <a:solidFill>
                  <a:schemeClr val="dk2"/>
                </a:solidFill>
                <a:latin typeface="Times New Roman"/>
              </a:rPr>
              <a:t>На 13 неделе беременности</a:t>
            </a:r>
            <a:endParaRPr lang="ru-RU" sz="3300" b="0" strike="noStrike" spc="-1">
              <a:solidFill>
                <a:schemeClr val="dk1"/>
              </a:solidFill>
              <a:latin typeface="Candara"/>
            </a:endParaRPr>
          </a:p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ru-RU" sz="2200" b="1" i="1" strike="noStrike" spc="-1">
                <a:solidFill>
                  <a:schemeClr val="dk2"/>
                </a:solidFill>
                <a:latin typeface="Candara"/>
              </a:rPr>
              <a:t>Начало антиретровирусной терапии с 14-27 недель увеличивает риск передачи ВИЧ-инфекции от матери к ребенку в 2-3 раза, с 28 недели и позднее – в 4-5 раз.</a:t>
            </a:r>
            <a:endParaRPr lang="ru-RU" sz="22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8520" cy="1251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4400" b="0" strike="noStrike" spc="-1">
                <a:solidFill>
                  <a:srgbClr val="FFFFFF"/>
                </a:solidFill>
                <a:latin typeface="Candara"/>
              </a:rPr>
              <a:t>Сроки начала антиретровирусной терапии</a:t>
            </a:r>
            <a:endParaRPr lang="ru-RU" sz="4400" b="0" strike="noStrike" spc="-1">
              <a:solidFill>
                <a:schemeClr val="dk1"/>
              </a:solidFill>
              <a:latin typeface="Candara"/>
            </a:endParaRPr>
          </a:p>
        </p:txBody>
      </p:sp>
      <p:pic>
        <p:nvPicPr>
          <p:cNvPr id="127" name="Picture 2"/>
          <p:cNvPicPr/>
          <p:nvPr/>
        </p:nvPicPr>
        <p:blipFill>
          <a:blip r:embed="rId2"/>
          <a:stretch/>
        </p:blipFill>
        <p:spPr>
          <a:xfrm>
            <a:off x="343800" y="1989000"/>
            <a:ext cx="3888000" cy="2592000"/>
          </a:xfrm>
          <a:prstGeom prst="rect">
            <a:avLst/>
          </a:prstGeom>
          <a:ln w="0">
            <a:noFill/>
          </a:ln>
        </p:spPr>
      </p:pic>
      <p:sp>
        <p:nvSpPr>
          <p:cNvPr id="128" name="Прямоугольник 1"/>
          <p:cNvSpPr/>
          <p:nvPr/>
        </p:nvSpPr>
        <p:spPr>
          <a:xfrm>
            <a:off x="355320" y="5301360"/>
            <a:ext cx="803304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1" strike="noStrike" spc="-1">
                <a:solidFill>
                  <a:schemeClr val="accent2">
                    <a:lumMod val="75000"/>
                  </a:schemeClr>
                </a:solidFill>
                <a:latin typeface="Arial"/>
              </a:rPr>
              <a:t>Окончательное решение о способе родоразрешения женщины с ВИЧ-инфекцией принимается лечащим врачом на основе клинических рекомендаций.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/>
          </p:nvPr>
        </p:nvSpPr>
        <p:spPr>
          <a:xfrm>
            <a:off x="3492000" y="2349000"/>
            <a:ext cx="5399640" cy="3449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87222" lnSpcReduction="10000"/>
          </a:bodyPr>
          <a:lstStyle/>
          <a:p>
            <a:pPr marL="274320" indent="-274320" defTabSz="914400">
              <a:lnSpc>
                <a:spcPct val="100000"/>
              </a:lnSpc>
              <a:spcBef>
                <a:spcPts val="700"/>
              </a:spcBef>
              <a:buClr>
                <a:srgbClr val="31B6FD"/>
              </a:buClr>
              <a:buFont typeface="Symbol"/>
              <a:buChar char=""/>
            </a:pPr>
            <a:r>
              <a:rPr lang="ru-RU" sz="3500" b="1" i="1" strike="noStrike" spc="-1">
                <a:solidFill>
                  <a:schemeClr val="dk2"/>
                </a:solidFill>
                <a:latin typeface="Candara"/>
              </a:rPr>
              <a:t>Показания:</a:t>
            </a:r>
            <a:endParaRPr lang="ru-RU" sz="3500" b="0" strike="noStrike" spc="-1">
              <a:solidFill>
                <a:schemeClr val="dk1"/>
              </a:solidFill>
              <a:latin typeface="Candara"/>
            </a:endParaRPr>
          </a:p>
          <a:p>
            <a:pPr marL="274320" indent="-274320" defTabSz="914400">
              <a:lnSpc>
                <a:spcPct val="100000"/>
              </a:lnSpc>
              <a:spcBef>
                <a:spcPts val="479"/>
              </a:spcBef>
              <a:buClr>
                <a:srgbClr val="31B6FD"/>
              </a:buClr>
              <a:buFont typeface="Wingdings" charset="2"/>
              <a:buChar char=""/>
            </a:pPr>
            <a:r>
              <a:rPr lang="ru-RU" sz="2400" b="0" strike="noStrike" spc="-1">
                <a:solidFill>
                  <a:schemeClr val="dk2"/>
                </a:solidFill>
                <a:latin typeface="Candara"/>
              </a:rPr>
              <a:t>Отсутствие обменной карты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  <a:p>
            <a:pPr marL="274320" indent="-274320" defTabSz="914400">
              <a:lnSpc>
                <a:spcPct val="100000"/>
              </a:lnSpc>
              <a:spcBef>
                <a:spcPts val="479"/>
              </a:spcBef>
              <a:buClr>
                <a:srgbClr val="31B6FD"/>
              </a:buClr>
              <a:buFont typeface="Wingdings" charset="2"/>
              <a:buChar char=""/>
            </a:pPr>
            <a:r>
              <a:rPr lang="ru-RU" sz="2400" b="0" strike="noStrike" spc="-1">
                <a:solidFill>
                  <a:schemeClr val="dk2"/>
                </a:solidFill>
                <a:latin typeface="Candara"/>
              </a:rPr>
              <a:t>отсутствие результатов исследования на антитела к ВИЧ, неразборчивое заполнение результатов в обменной карте, от последнего обследования на ВИЧ прошло уже более 2-х месяцев;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chemeClr val="dk2"/>
                </a:solidFill>
                <a:latin typeface="Candara"/>
              </a:rPr>
              <a:t>Желательно экспресс тестирование на ВИЧ </a:t>
            </a:r>
            <a:r>
              <a:rPr lang="ru-RU" sz="2400" b="0" strike="noStrike" spc="-1">
                <a:solidFill>
                  <a:schemeClr val="dk2"/>
                </a:solidFill>
                <a:latin typeface="Candara"/>
              </a:rPr>
              <a:t>до рождения ребенка для проведения химиопрофилактики в родах.</a:t>
            </a: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endParaRPr lang="ru-RU" sz="2400" b="0" strike="noStrike" spc="-1">
              <a:solidFill>
                <a:schemeClr val="dk1"/>
              </a:solidFill>
              <a:latin typeface="Candara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8520" cy="1251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4400" b="0" strike="noStrike" spc="-1">
                <a:solidFill>
                  <a:srgbClr val="FFFFFF"/>
                </a:solidFill>
                <a:latin typeface="Candara"/>
              </a:rPr>
              <a:t>Диагностика ВИЧ-инфекции в родильном отделении</a:t>
            </a:r>
            <a:endParaRPr lang="ru-RU" sz="4400" b="0" strike="noStrike" spc="-1">
              <a:solidFill>
                <a:schemeClr val="dk1"/>
              </a:solidFill>
              <a:latin typeface="Candara"/>
            </a:endParaRPr>
          </a:p>
        </p:txBody>
      </p:sp>
      <p:pic>
        <p:nvPicPr>
          <p:cNvPr id="131" name="Picture 2"/>
          <p:cNvPicPr/>
          <p:nvPr/>
        </p:nvPicPr>
        <p:blipFill>
          <a:blip r:embed="rId2"/>
          <a:stretch/>
        </p:blipFill>
        <p:spPr>
          <a:xfrm>
            <a:off x="323640" y="2205000"/>
            <a:ext cx="3010680" cy="40312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rgbClr val="000000"/>
      </a:dk1>
      <a:lt1>
        <a:srgbClr val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</a:majorFont>
      <a:minorFont>
        <a:latin typeface="Candara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</a:schemeClr>
            </a:gs>
            <a:gs pos="100000">
              <a:schemeClr val="phClr">
                <a:tint val="90000"/>
                <a:lumMod val="90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tint val="96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  <a:tileRect/>
        </a:gradFill>
      </a:fillStyleLst>
      <a:lnStyleLst>
        <a:ln w="9525" cap="flat" cmpd="sng" algn="ctr">
          <a:prstDash val="solid"/>
        </a:ln>
        <a:ln w="15875" cap="flat" cmpd="sng" algn="ctr">
          <a:prstDash val="solid"/>
        </a:ln>
        <a:ln w="254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40000">
              <a:schemeClr val="phClr">
                <a:tint val="94000"/>
                <a:shade val="94000"/>
                <a:lumMod val="114000"/>
              </a:schemeClr>
            </a:gs>
            <a:gs pos="74000">
              <a:schemeClr val="phClr">
                <a:tint val="94000"/>
                <a:shade val="94000"/>
                <a:lumMod val="100000"/>
              </a:schemeClr>
            </a:gs>
            <a:gs pos="100000">
              <a:schemeClr val="phClr">
                <a:tint val="98000"/>
                <a:shade val="100000"/>
                <a:lumMod val="74000"/>
              </a:schemeClr>
            </a:gs>
          </a:gsLst>
          <a:path path="circle">
            <a:fillToRect l="20000" t="-40000" r="20000" b="140000"/>
          </a:path>
          <a:tileRect/>
        </a:gradFill>
        <a:blipFill rotWithShape="1">
          <a:blip xmlns:r="http://schemas.openxmlformats.org/officeDocument/2006/relationships" r:embed="rId1"/>
          <a:srcRect/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лна">
  <a:themeElements>
    <a:clrScheme name="Волна">
      <a:dk1>
        <a:srgbClr val="000000"/>
      </a:dk1>
      <a:lt1>
        <a:srgbClr val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</a:majorFont>
      <a:minorFont>
        <a:latin typeface="Candara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</a:schemeClr>
            </a:gs>
            <a:gs pos="100000">
              <a:schemeClr val="phClr">
                <a:tint val="90000"/>
                <a:lumMod val="90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tint val="96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  <a:tileRect/>
        </a:gradFill>
      </a:fillStyleLst>
      <a:lnStyleLst>
        <a:ln w="9525" cap="flat" cmpd="sng" algn="ctr">
          <a:prstDash val="solid"/>
        </a:ln>
        <a:ln w="15875" cap="flat" cmpd="sng" algn="ctr">
          <a:prstDash val="solid"/>
        </a:ln>
        <a:ln w="254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40000">
              <a:schemeClr val="phClr">
                <a:tint val="94000"/>
                <a:shade val="94000"/>
                <a:lumMod val="114000"/>
              </a:schemeClr>
            </a:gs>
            <a:gs pos="74000">
              <a:schemeClr val="phClr">
                <a:tint val="94000"/>
                <a:shade val="94000"/>
                <a:lumMod val="100000"/>
              </a:schemeClr>
            </a:gs>
            <a:gs pos="100000">
              <a:schemeClr val="phClr">
                <a:tint val="98000"/>
                <a:shade val="100000"/>
                <a:lumMod val="74000"/>
              </a:schemeClr>
            </a:gs>
          </a:gsLst>
          <a:path path="circle">
            <a:fillToRect l="20000" t="-40000" r="20000" b="140000"/>
          </a:path>
          <a:tileRect/>
        </a:gradFill>
        <a:blipFill rotWithShape="1">
          <a:blip xmlns:r="http://schemas.openxmlformats.org/officeDocument/2006/relationships" r:embed="rId1"/>
          <a:srcRect/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23119</TotalTime>
  <Words>665</Words>
  <Application>Microsoft Office PowerPoint</Application>
  <PresentationFormat>Экран (4:3)</PresentationFormat>
  <Paragraphs>91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Волна</vt:lpstr>
      <vt:lpstr>Волна</vt:lpstr>
      <vt:lpstr>Профилактика передачи ВИЧ-инфекции от матери к ребенку во время родов    </vt:lpstr>
      <vt:lpstr>Нормативно-справочная документация:</vt:lpstr>
      <vt:lpstr>Что такое ВИЧ-инфекция?</vt:lpstr>
      <vt:lpstr>Пути передачи вируса:</vt:lpstr>
      <vt:lpstr>Вертикальный путь передачи(от матери к ребенку)</vt:lpstr>
      <vt:lpstr>Заражение детей ВИЧ-инфекцией </vt:lpstr>
      <vt:lpstr>Влияние ВИЧ-инфекции на плод</vt:lpstr>
      <vt:lpstr>Сроки начала антиретровирусной терапии</vt:lpstr>
      <vt:lpstr>Диагностика ВИЧ-инфекции в родильном отделении</vt:lpstr>
      <vt:lpstr>Ведение родов при ВИЧ-инфекции</vt:lpstr>
      <vt:lpstr>Ведение родов при ВИЧ-инфекции</vt:lpstr>
      <vt:lpstr>Ведение родов при ВИЧ-инфекции</vt:lpstr>
      <vt:lpstr>Ведение родов при ВИЧ-инфекции</vt:lpstr>
      <vt:lpstr>Профилактика  ВИЧ-инфекции во время родов </vt:lpstr>
      <vt:lpstr>Профилактика ВИЧ-инфекции у новорожденных</vt:lpstr>
      <vt:lpstr>Меры профилактики при работе с ВИЧ-инфицированными пациентами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Профилактика передачи ВИЧ-инфекции от матери к ребенку во время родов    </dc:title>
  <dc:subject/>
  <dc:creator>Admin</dc:creator>
  <dc:description/>
  <cp:lastModifiedBy>Admin</cp:lastModifiedBy>
  <cp:revision>31</cp:revision>
  <dcterms:created xsi:type="dcterms:W3CDTF">2024-01-13T19:15:58Z</dcterms:created>
  <dcterms:modified xsi:type="dcterms:W3CDTF">2024-05-22T15:34:04Z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Экран (4:3)</vt:lpwstr>
  </property>
  <property fmtid="{D5CDD505-2E9C-101B-9397-08002B2CF9AE}" pid="3" name="Slides">
    <vt:i4>17</vt:i4>
  </property>
</Properties>
</file>