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70" r:id="rId3"/>
    <p:sldId id="752" r:id="rId4"/>
    <p:sldId id="750" r:id="rId5"/>
    <p:sldId id="753" r:id="rId6"/>
    <p:sldId id="718" r:id="rId7"/>
    <p:sldId id="740" r:id="rId8"/>
    <p:sldId id="372" r:id="rId9"/>
    <p:sldId id="368" r:id="rId10"/>
    <p:sldId id="459" r:id="rId11"/>
    <p:sldId id="738" r:id="rId12"/>
    <p:sldId id="746" r:id="rId13"/>
    <p:sldId id="376" r:id="rId14"/>
    <p:sldId id="402" r:id="rId15"/>
    <p:sldId id="375" r:id="rId16"/>
    <p:sldId id="754" r:id="rId17"/>
    <p:sldId id="755" r:id="rId18"/>
    <p:sldId id="454" r:id="rId19"/>
    <p:sldId id="756" r:id="rId20"/>
    <p:sldId id="455" r:id="rId21"/>
    <p:sldId id="457" r:id="rId22"/>
    <p:sldId id="735" r:id="rId23"/>
    <p:sldId id="760" r:id="rId24"/>
    <p:sldId id="748" r:id="rId25"/>
    <p:sldId id="714" r:id="rId26"/>
    <p:sldId id="715" r:id="rId27"/>
    <p:sldId id="710" r:id="rId28"/>
    <p:sldId id="711" r:id="rId29"/>
    <p:sldId id="758" r:id="rId30"/>
    <p:sldId id="722" r:id="rId31"/>
    <p:sldId id="759" r:id="rId32"/>
    <p:sldId id="744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Ошибки,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ошибки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4A-8C4E-BBBD-8D9034E3654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A4A-8C4E-BBBD-8D9034E365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325-4147-9942-56F3BAA7E4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325-4147-9942-56F3BAA7E4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325-4147-9942-56F3BAA7E4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325-4147-9942-56F3BAA7E4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инфекционный контроль</c:v>
                </c:pt>
                <c:pt idx="1">
                  <c:v>ошибка идентификации</c:v>
                </c:pt>
                <c:pt idx="2">
                  <c:v>ошибка медсестры</c:v>
                </c:pt>
                <c:pt idx="3">
                  <c:v>ошибки лекарственной терапии</c:v>
                </c:pt>
                <c:pt idx="4">
                  <c:v>ошибки при инвазивных вмешательствах</c:v>
                </c:pt>
                <c:pt idx="5">
                  <c:v>небезопасное окружение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</c:v>
                </c:pt>
                <c:pt idx="1">
                  <c:v>22</c:v>
                </c:pt>
                <c:pt idx="2">
                  <c:v>17.5</c:v>
                </c:pt>
                <c:pt idx="3">
                  <c:v>10</c:v>
                </c:pt>
                <c:pt idx="4">
                  <c:v>6</c:v>
                </c:pt>
                <c:pt idx="5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4A-8C4E-BBBD-8D9034E36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3007363662875475"/>
          <c:w val="0.99654457994868906"/>
          <c:h val="0.569926363371245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Потенциальные риски ошибок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потенциально низкий риск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26-E74C-B687-740C7FA562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риск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26-E74C-B687-740C7FA5626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риск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26-E74C-B687-740C7FA562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4631760"/>
        <c:axId val="704633408"/>
      </c:barChart>
      <c:catAx>
        <c:axId val="70463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4633408"/>
        <c:crosses val="autoZero"/>
        <c:auto val="1"/>
        <c:lblAlgn val="ctr"/>
        <c:lblOffset val="100"/>
        <c:noMultiLvlLbl val="0"/>
      </c:catAx>
      <c:valAx>
        <c:axId val="70463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463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причины ошибок,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причины ошибок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10-8F48-959E-5DC2D2455735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510-8F48-959E-5DC2D24557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6F-9044-A412-4E8251604F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только человеческий фактор</c:v>
                </c:pt>
                <c:pt idx="1">
                  <c:v>человеческий фактор с игнорированием установленных правил</c:v>
                </c:pt>
                <c:pt idx="2">
                  <c:v>проблемы с оборудованием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35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0-8F48-959E-5DC2D2455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232012747998358E-2"/>
          <c:y val="0.5376631467754116"/>
          <c:w val="0.94795740663946249"/>
          <c:h val="0.445317741613563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50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A0-6641-9DF6-68E1577892AB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A0-6641-9DF6-68E1577892AB}"/>
              </c:ext>
            </c:extLst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A0-6641-9DF6-68E1577892AB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A0-6641-9DF6-68E1577892A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2A5FAA0-1951-3D4E-A9F0-E87EB5D9649A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 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8A0-6641-9DF6-68E1577892A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E9C64B2-8C93-BC42-B712-EC62F4D59135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 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A0-6641-9DF6-68E1577892A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AA86135-BF4F-CF4A-88FF-6980A29401F4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 %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8A0-6641-9DF6-68E1577892A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D280B7B-8B85-5744-BFFC-CF3702DF869C}" type="VALUE">
                      <a:rPr lang="en-US" smtClean="0"/>
                      <a:pPr/>
                      <a:t>[ЗНАЧЕНИЕ]</a:t>
                    </a:fld>
                    <a:r>
                      <a:rPr lang="en-US"/>
                      <a:t> 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8A0-6641-9DF6-68E1577892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неправильное назначение</c:v>
                </c:pt>
                <c:pt idx="1">
                  <c:v>нечеткая передача информации</c:v>
                </c:pt>
                <c:pt idx="2">
                  <c:v>некоректное дозирование,  разведение</c:v>
                </c:pt>
                <c:pt idx="3">
                  <c:v>отсутствие необходимых лекарств для экстренной помощи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</c:v>
                </c:pt>
                <c:pt idx="1">
                  <c:v>11</c:v>
                </c:pt>
                <c:pt idx="2">
                  <c:v>11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A0-6641-9DF6-68E1577892A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22877175904618E-2"/>
          <c:y val="0.66651367847428289"/>
          <c:w val="0.95353514512496851"/>
          <c:h val="0.321702931775410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11B6AC-BD59-B044-8F27-1DBF2F9D2B3C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374721F6-429A-F846-B0AE-FECE4BA3014C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Порядок идентификации при обращении в поликлинику</a:t>
          </a:r>
        </a:p>
      </dgm:t>
    </dgm:pt>
    <dgm:pt modelId="{CDC8DC7E-838D-6B4E-9DC0-3A2A05327039}" type="parTrans" cxnId="{703C6343-8F1A-2045-83E4-E96EFEAC0A52}">
      <dgm:prSet/>
      <dgm:spPr/>
      <dgm:t>
        <a:bodyPr/>
        <a:lstStyle/>
        <a:p>
          <a:endParaRPr lang="ru-RU"/>
        </a:p>
      </dgm:t>
    </dgm:pt>
    <dgm:pt modelId="{C2241B6D-EC93-0845-A87F-DF2D37F229C6}" type="sibTrans" cxnId="{703C6343-8F1A-2045-83E4-E96EFEAC0A52}">
      <dgm:prSet/>
      <dgm:spPr/>
      <dgm:t>
        <a:bodyPr/>
        <a:lstStyle/>
        <a:p>
          <a:endParaRPr lang="ru-RU"/>
        </a:p>
      </dgm:t>
    </dgm:pt>
    <dgm:pt modelId="{C65EB432-AC0B-194C-B7B3-709922A3D004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Порядок идентификации при обращении в плановое приемное отделение</a:t>
          </a:r>
        </a:p>
      </dgm:t>
    </dgm:pt>
    <dgm:pt modelId="{321DEE96-DBEF-DB4D-8539-F910DEF47C1A}" type="parTrans" cxnId="{89EF3F31-4483-BE4F-8B1D-96BED472848C}">
      <dgm:prSet/>
      <dgm:spPr/>
      <dgm:t>
        <a:bodyPr/>
        <a:lstStyle/>
        <a:p>
          <a:endParaRPr lang="ru-RU"/>
        </a:p>
      </dgm:t>
    </dgm:pt>
    <dgm:pt modelId="{DFCCACE6-B553-154B-A532-BCF4DEA4727C}" type="sibTrans" cxnId="{89EF3F31-4483-BE4F-8B1D-96BED472848C}">
      <dgm:prSet/>
      <dgm:spPr/>
      <dgm:t>
        <a:bodyPr/>
        <a:lstStyle/>
        <a:p>
          <a:endParaRPr lang="ru-RU"/>
        </a:p>
      </dgm:t>
    </dgm:pt>
    <dgm:pt modelId="{FF9AAB58-1780-5749-909C-FD5745E2305D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Порядок идентификации при обращении в экстренное приемное отделение</a:t>
          </a:r>
        </a:p>
      </dgm:t>
    </dgm:pt>
    <dgm:pt modelId="{FFCDAF82-1BE2-AA4C-BCB0-E9D937928E5F}" type="parTrans" cxnId="{83F0609A-2C16-0640-8247-C280688137D6}">
      <dgm:prSet/>
      <dgm:spPr/>
      <dgm:t>
        <a:bodyPr/>
        <a:lstStyle/>
        <a:p>
          <a:endParaRPr lang="ru-RU"/>
        </a:p>
      </dgm:t>
    </dgm:pt>
    <dgm:pt modelId="{24D2D254-4CCB-FF41-851B-B3B7B00422D6}" type="sibTrans" cxnId="{83F0609A-2C16-0640-8247-C280688137D6}">
      <dgm:prSet/>
      <dgm:spPr/>
      <dgm:t>
        <a:bodyPr/>
        <a:lstStyle/>
        <a:p>
          <a:endParaRPr lang="ru-RU"/>
        </a:p>
      </dgm:t>
    </dgm:pt>
    <dgm:pt modelId="{908EBEEF-6710-E141-9920-8C08ECB82B81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Порядок идентификации в отделении стационара при поступлении</a:t>
          </a:r>
        </a:p>
      </dgm:t>
    </dgm:pt>
    <dgm:pt modelId="{3B22DB0D-7C24-4949-B799-AB2143F14355}" type="parTrans" cxnId="{4B5D3E84-817A-E845-B7F9-D56761B0319F}">
      <dgm:prSet/>
      <dgm:spPr/>
      <dgm:t>
        <a:bodyPr/>
        <a:lstStyle/>
        <a:p>
          <a:endParaRPr lang="ru-RU"/>
        </a:p>
      </dgm:t>
    </dgm:pt>
    <dgm:pt modelId="{689B1549-B1EB-4D40-AA17-1D7D12C97F75}" type="sibTrans" cxnId="{4B5D3E84-817A-E845-B7F9-D56761B0319F}">
      <dgm:prSet/>
      <dgm:spPr/>
      <dgm:t>
        <a:bodyPr/>
        <a:lstStyle/>
        <a:p>
          <a:endParaRPr lang="ru-RU"/>
        </a:p>
      </dgm:t>
    </dgm:pt>
    <dgm:pt modelId="{1A0F44D6-A364-C541-831A-49EEFBDB6A2B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Порядок идентификации при проведении диагностических и лечебных процедур</a:t>
          </a:r>
        </a:p>
      </dgm:t>
    </dgm:pt>
    <dgm:pt modelId="{E713BBEB-B72E-5542-822E-C6F2C601304E}" type="parTrans" cxnId="{89FCA463-113D-5A43-B4A1-4DA20FBD197D}">
      <dgm:prSet/>
      <dgm:spPr/>
      <dgm:t>
        <a:bodyPr/>
        <a:lstStyle/>
        <a:p>
          <a:endParaRPr lang="ru-RU"/>
        </a:p>
      </dgm:t>
    </dgm:pt>
    <dgm:pt modelId="{B3D068C6-E002-8947-91E5-1F78B0D291B5}" type="sibTrans" cxnId="{89FCA463-113D-5A43-B4A1-4DA20FBD197D}">
      <dgm:prSet/>
      <dgm:spPr/>
      <dgm:t>
        <a:bodyPr/>
        <a:lstStyle/>
        <a:p>
          <a:endParaRPr lang="ru-RU"/>
        </a:p>
      </dgm:t>
    </dgm:pt>
    <dgm:pt modelId="{DF965C75-5CCC-6342-A38C-A631C19D38D7}">
      <dgm:prSet custT="1"/>
      <dgm:spPr>
        <a:solidFill>
          <a:srgbClr val="E2A6B7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Порядок идентификации при переводе пациента (между отделениями/</a:t>
          </a:r>
        </a:p>
        <a:p>
          <a:r>
            <a:rPr lang="ru-RU" sz="2000" dirty="0">
              <a:solidFill>
                <a:schemeClr val="tx1"/>
              </a:solidFill>
            </a:rPr>
            <a:t>стационарами)</a:t>
          </a:r>
        </a:p>
      </dgm:t>
    </dgm:pt>
    <dgm:pt modelId="{C7324F9C-B186-1941-B462-C7AD516C102A}" type="parTrans" cxnId="{F6F90358-5232-BC46-8B39-FBDE1AD56E2E}">
      <dgm:prSet/>
      <dgm:spPr/>
      <dgm:t>
        <a:bodyPr/>
        <a:lstStyle/>
        <a:p>
          <a:endParaRPr lang="ru-RU"/>
        </a:p>
      </dgm:t>
    </dgm:pt>
    <dgm:pt modelId="{1D0B94F7-85F7-A544-A965-60CCD0D159D3}" type="sibTrans" cxnId="{F6F90358-5232-BC46-8B39-FBDE1AD56E2E}">
      <dgm:prSet/>
      <dgm:spPr/>
      <dgm:t>
        <a:bodyPr/>
        <a:lstStyle/>
        <a:p>
          <a:endParaRPr lang="ru-RU"/>
        </a:p>
      </dgm:t>
    </dgm:pt>
    <dgm:pt modelId="{14D4FA55-80D0-2642-AAB8-EAE0B187405A}">
      <dgm:prSet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Порядок внесения изменений в идентификационные данные</a:t>
          </a:r>
        </a:p>
      </dgm:t>
    </dgm:pt>
    <dgm:pt modelId="{6F8127CA-83CC-834E-8DE0-F5F2118E367C}" type="parTrans" cxnId="{84AAFEC8-7D36-F04A-B728-5444B5955EE6}">
      <dgm:prSet/>
      <dgm:spPr/>
      <dgm:t>
        <a:bodyPr/>
        <a:lstStyle/>
        <a:p>
          <a:endParaRPr lang="ru-RU"/>
        </a:p>
      </dgm:t>
    </dgm:pt>
    <dgm:pt modelId="{E1CB2B86-6B37-A949-96BC-EF83CCD02BA9}" type="sibTrans" cxnId="{84AAFEC8-7D36-F04A-B728-5444B5955EE6}">
      <dgm:prSet/>
      <dgm:spPr/>
      <dgm:t>
        <a:bodyPr/>
        <a:lstStyle/>
        <a:p>
          <a:endParaRPr lang="ru-RU"/>
        </a:p>
      </dgm:t>
    </dgm:pt>
    <dgm:pt modelId="{63FC151A-8802-DD40-BD92-02445FF27B82}" type="pres">
      <dgm:prSet presAssocID="{C411B6AC-BD59-B044-8F27-1DBF2F9D2B3C}" presName="diagram" presStyleCnt="0">
        <dgm:presLayoutVars>
          <dgm:dir/>
          <dgm:resizeHandles val="exact"/>
        </dgm:presLayoutVars>
      </dgm:prSet>
      <dgm:spPr/>
    </dgm:pt>
    <dgm:pt modelId="{83E9DE21-B1C6-5340-82A2-AD3399BCAA10}" type="pres">
      <dgm:prSet presAssocID="{374721F6-429A-F846-B0AE-FECE4BA3014C}" presName="node" presStyleLbl="node1" presStyleIdx="0" presStyleCnt="7">
        <dgm:presLayoutVars>
          <dgm:bulletEnabled val="1"/>
        </dgm:presLayoutVars>
      </dgm:prSet>
      <dgm:spPr/>
    </dgm:pt>
    <dgm:pt modelId="{B6E7A824-F5E9-8141-BCAE-84B1547F20DD}" type="pres">
      <dgm:prSet presAssocID="{C2241B6D-EC93-0845-A87F-DF2D37F229C6}" presName="sibTrans" presStyleCnt="0"/>
      <dgm:spPr/>
    </dgm:pt>
    <dgm:pt modelId="{DE661B48-8F46-9B48-86E8-613D49266677}" type="pres">
      <dgm:prSet presAssocID="{C65EB432-AC0B-194C-B7B3-709922A3D004}" presName="node" presStyleLbl="node1" presStyleIdx="1" presStyleCnt="7">
        <dgm:presLayoutVars>
          <dgm:bulletEnabled val="1"/>
        </dgm:presLayoutVars>
      </dgm:prSet>
      <dgm:spPr/>
    </dgm:pt>
    <dgm:pt modelId="{D98952CB-FBDE-9848-AEA5-B0A1A2BC7823}" type="pres">
      <dgm:prSet presAssocID="{DFCCACE6-B553-154B-A532-BCF4DEA4727C}" presName="sibTrans" presStyleCnt="0"/>
      <dgm:spPr/>
    </dgm:pt>
    <dgm:pt modelId="{0B56CAAA-A3C6-C745-A549-1BDCACF80C8C}" type="pres">
      <dgm:prSet presAssocID="{FF9AAB58-1780-5749-909C-FD5745E2305D}" presName="node" presStyleLbl="node1" presStyleIdx="2" presStyleCnt="7">
        <dgm:presLayoutVars>
          <dgm:bulletEnabled val="1"/>
        </dgm:presLayoutVars>
      </dgm:prSet>
      <dgm:spPr/>
    </dgm:pt>
    <dgm:pt modelId="{96F5AB03-617A-754A-BB92-52CE08FEA40B}" type="pres">
      <dgm:prSet presAssocID="{24D2D254-4CCB-FF41-851B-B3B7B00422D6}" presName="sibTrans" presStyleCnt="0"/>
      <dgm:spPr/>
    </dgm:pt>
    <dgm:pt modelId="{4B9A0965-828E-F345-A161-750C9B56F6FE}" type="pres">
      <dgm:prSet presAssocID="{908EBEEF-6710-E141-9920-8C08ECB82B81}" presName="node" presStyleLbl="node1" presStyleIdx="3" presStyleCnt="7">
        <dgm:presLayoutVars>
          <dgm:bulletEnabled val="1"/>
        </dgm:presLayoutVars>
      </dgm:prSet>
      <dgm:spPr/>
    </dgm:pt>
    <dgm:pt modelId="{24A77C6E-9FFB-CE47-8307-018CEBBAFAA6}" type="pres">
      <dgm:prSet presAssocID="{689B1549-B1EB-4D40-AA17-1D7D12C97F75}" presName="sibTrans" presStyleCnt="0"/>
      <dgm:spPr/>
    </dgm:pt>
    <dgm:pt modelId="{CC69CE4D-F42F-2B43-A528-AC6826B8200E}" type="pres">
      <dgm:prSet presAssocID="{1A0F44D6-A364-C541-831A-49EEFBDB6A2B}" presName="node" presStyleLbl="node1" presStyleIdx="4" presStyleCnt="7">
        <dgm:presLayoutVars>
          <dgm:bulletEnabled val="1"/>
        </dgm:presLayoutVars>
      </dgm:prSet>
      <dgm:spPr/>
    </dgm:pt>
    <dgm:pt modelId="{49206614-3EC0-3D48-8A6D-7C154259DE33}" type="pres">
      <dgm:prSet presAssocID="{B3D068C6-E002-8947-91E5-1F78B0D291B5}" presName="sibTrans" presStyleCnt="0"/>
      <dgm:spPr/>
    </dgm:pt>
    <dgm:pt modelId="{3AAC5E96-DE75-CD45-AD30-8331028197F8}" type="pres">
      <dgm:prSet presAssocID="{DF965C75-5CCC-6342-A38C-A631C19D38D7}" presName="node" presStyleLbl="node1" presStyleIdx="5" presStyleCnt="7">
        <dgm:presLayoutVars>
          <dgm:bulletEnabled val="1"/>
        </dgm:presLayoutVars>
      </dgm:prSet>
      <dgm:spPr/>
    </dgm:pt>
    <dgm:pt modelId="{FCA845AD-A590-DB46-8B84-76546277488A}" type="pres">
      <dgm:prSet presAssocID="{1D0B94F7-85F7-A544-A965-60CCD0D159D3}" presName="sibTrans" presStyleCnt="0"/>
      <dgm:spPr/>
    </dgm:pt>
    <dgm:pt modelId="{68D856B9-A28E-2B4B-BF48-3E541D27FF5C}" type="pres">
      <dgm:prSet presAssocID="{14D4FA55-80D0-2642-AAB8-EAE0B187405A}" presName="node" presStyleLbl="node1" presStyleIdx="6" presStyleCnt="7" custLinFactNeighborX="1877" custLinFactNeighborY="-9172">
        <dgm:presLayoutVars>
          <dgm:bulletEnabled val="1"/>
        </dgm:presLayoutVars>
      </dgm:prSet>
      <dgm:spPr/>
    </dgm:pt>
  </dgm:ptLst>
  <dgm:cxnLst>
    <dgm:cxn modelId="{821C8B03-E8B5-C54A-96C3-9E79AD65ACC8}" type="presOf" srcId="{374721F6-429A-F846-B0AE-FECE4BA3014C}" destId="{83E9DE21-B1C6-5340-82A2-AD3399BCAA10}" srcOrd="0" destOrd="0" presId="urn:microsoft.com/office/officeart/2005/8/layout/default"/>
    <dgm:cxn modelId="{B66FA32A-0A19-1340-A00C-7A1BC01C8FC4}" type="presOf" srcId="{DF965C75-5CCC-6342-A38C-A631C19D38D7}" destId="{3AAC5E96-DE75-CD45-AD30-8331028197F8}" srcOrd="0" destOrd="0" presId="urn:microsoft.com/office/officeart/2005/8/layout/default"/>
    <dgm:cxn modelId="{89EF3F31-4483-BE4F-8B1D-96BED472848C}" srcId="{C411B6AC-BD59-B044-8F27-1DBF2F9D2B3C}" destId="{C65EB432-AC0B-194C-B7B3-709922A3D004}" srcOrd="1" destOrd="0" parTransId="{321DEE96-DBEF-DB4D-8539-F910DEF47C1A}" sibTransId="{DFCCACE6-B553-154B-A532-BCF4DEA4727C}"/>
    <dgm:cxn modelId="{E713DD42-4993-644D-A2AB-1D0C969C3105}" type="presOf" srcId="{1A0F44D6-A364-C541-831A-49EEFBDB6A2B}" destId="{CC69CE4D-F42F-2B43-A528-AC6826B8200E}" srcOrd="0" destOrd="0" presId="urn:microsoft.com/office/officeart/2005/8/layout/default"/>
    <dgm:cxn modelId="{703C6343-8F1A-2045-83E4-E96EFEAC0A52}" srcId="{C411B6AC-BD59-B044-8F27-1DBF2F9D2B3C}" destId="{374721F6-429A-F846-B0AE-FECE4BA3014C}" srcOrd="0" destOrd="0" parTransId="{CDC8DC7E-838D-6B4E-9DC0-3A2A05327039}" sibTransId="{C2241B6D-EC93-0845-A87F-DF2D37F229C6}"/>
    <dgm:cxn modelId="{F6F90358-5232-BC46-8B39-FBDE1AD56E2E}" srcId="{C411B6AC-BD59-B044-8F27-1DBF2F9D2B3C}" destId="{DF965C75-5CCC-6342-A38C-A631C19D38D7}" srcOrd="5" destOrd="0" parTransId="{C7324F9C-B186-1941-B462-C7AD516C102A}" sibTransId="{1D0B94F7-85F7-A544-A965-60CCD0D159D3}"/>
    <dgm:cxn modelId="{89FCA463-113D-5A43-B4A1-4DA20FBD197D}" srcId="{C411B6AC-BD59-B044-8F27-1DBF2F9D2B3C}" destId="{1A0F44D6-A364-C541-831A-49EEFBDB6A2B}" srcOrd="4" destOrd="0" parTransId="{E713BBEB-B72E-5542-822E-C6F2C601304E}" sibTransId="{B3D068C6-E002-8947-91E5-1F78B0D291B5}"/>
    <dgm:cxn modelId="{7830E26A-E242-504A-B179-9B0328A6004B}" type="presOf" srcId="{C411B6AC-BD59-B044-8F27-1DBF2F9D2B3C}" destId="{63FC151A-8802-DD40-BD92-02445FF27B82}" srcOrd="0" destOrd="0" presId="urn:microsoft.com/office/officeart/2005/8/layout/default"/>
    <dgm:cxn modelId="{5278D776-F8AA-8446-984D-7838F17FAE16}" type="presOf" srcId="{908EBEEF-6710-E141-9920-8C08ECB82B81}" destId="{4B9A0965-828E-F345-A161-750C9B56F6FE}" srcOrd="0" destOrd="0" presId="urn:microsoft.com/office/officeart/2005/8/layout/default"/>
    <dgm:cxn modelId="{4B5D3E84-817A-E845-B7F9-D56761B0319F}" srcId="{C411B6AC-BD59-B044-8F27-1DBF2F9D2B3C}" destId="{908EBEEF-6710-E141-9920-8C08ECB82B81}" srcOrd="3" destOrd="0" parTransId="{3B22DB0D-7C24-4949-B799-AB2143F14355}" sibTransId="{689B1549-B1EB-4D40-AA17-1D7D12C97F75}"/>
    <dgm:cxn modelId="{83F0609A-2C16-0640-8247-C280688137D6}" srcId="{C411B6AC-BD59-B044-8F27-1DBF2F9D2B3C}" destId="{FF9AAB58-1780-5749-909C-FD5745E2305D}" srcOrd="2" destOrd="0" parTransId="{FFCDAF82-1BE2-AA4C-BCB0-E9D937928E5F}" sibTransId="{24D2D254-4CCB-FF41-851B-B3B7B00422D6}"/>
    <dgm:cxn modelId="{84AAFEC8-7D36-F04A-B728-5444B5955EE6}" srcId="{C411B6AC-BD59-B044-8F27-1DBF2F9D2B3C}" destId="{14D4FA55-80D0-2642-AAB8-EAE0B187405A}" srcOrd="6" destOrd="0" parTransId="{6F8127CA-83CC-834E-8DE0-F5F2118E367C}" sibTransId="{E1CB2B86-6B37-A949-96BC-EF83CCD02BA9}"/>
    <dgm:cxn modelId="{EBEEF4D1-FF8E-BC43-A44B-40B4A1E73E60}" type="presOf" srcId="{14D4FA55-80D0-2642-AAB8-EAE0B187405A}" destId="{68D856B9-A28E-2B4B-BF48-3E541D27FF5C}" srcOrd="0" destOrd="0" presId="urn:microsoft.com/office/officeart/2005/8/layout/default"/>
    <dgm:cxn modelId="{4A1397F0-A0F6-8A48-A136-BBFB28330BF2}" type="presOf" srcId="{C65EB432-AC0B-194C-B7B3-709922A3D004}" destId="{DE661B48-8F46-9B48-86E8-613D49266677}" srcOrd="0" destOrd="0" presId="urn:microsoft.com/office/officeart/2005/8/layout/default"/>
    <dgm:cxn modelId="{07E185FD-2AAB-654B-9E0B-6D698C004728}" type="presOf" srcId="{FF9AAB58-1780-5749-909C-FD5745E2305D}" destId="{0B56CAAA-A3C6-C745-A549-1BDCACF80C8C}" srcOrd="0" destOrd="0" presId="urn:microsoft.com/office/officeart/2005/8/layout/default"/>
    <dgm:cxn modelId="{2E317D4A-01FC-134D-9B95-99A79C9EEB8F}" type="presParOf" srcId="{63FC151A-8802-DD40-BD92-02445FF27B82}" destId="{83E9DE21-B1C6-5340-82A2-AD3399BCAA10}" srcOrd="0" destOrd="0" presId="urn:microsoft.com/office/officeart/2005/8/layout/default"/>
    <dgm:cxn modelId="{1055CFDE-073A-9B41-B41E-EFA84C0801C0}" type="presParOf" srcId="{63FC151A-8802-DD40-BD92-02445FF27B82}" destId="{B6E7A824-F5E9-8141-BCAE-84B1547F20DD}" srcOrd="1" destOrd="0" presId="urn:microsoft.com/office/officeart/2005/8/layout/default"/>
    <dgm:cxn modelId="{8F9CFBDE-E11A-6C4E-BEB0-1D6910730A03}" type="presParOf" srcId="{63FC151A-8802-DD40-BD92-02445FF27B82}" destId="{DE661B48-8F46-9B48-86E8-613D49266677}" srcOrd="2" destOrd="0" presId="urn:microsoft.com/office/officeart/2005/8/layout/default"/>
    <dgm:cxn modelId="{F47B9772-97D9-D24F-B57B-03FCF7C97307}" type="presParOf" srcId="{63FC151A-8802-DD40-BD92-02445FF27B82}" destId="{D98952CB-FBDE-9848-AEA5-B0A1A2BC7823}" srcOrd="3" destOrd="0" presId="urn:microsoft.com/office/officeart/2005/8/layout/default"/>
    <dgm:cxn modelId="{D6F05786-D852-934A-A999-3A912666A01B}" type="presParOf" srcId="{63FC151A-8802-DD40-BD92-02445FF27B82}" destId="{0B56CAAA-A3C6-C745-A549-1BDCACF80C8C}" srcOrd="4" destOrd="0" presId="urn:microsoft.com/office/officeart/2005/8/layout/default"/>
    <dgm:cxn modelId="{F307AD70-243A-3044-8649-CD8F32570C1E}" type="presParOf" srcId="{63FC151A-8802-DD40-BD92-02445FF27B82}" destId="{96F5AB03-617A-754A-BB92-52CE08FEA40B}" srcOrd="5" destOrd="0" presId="urn:microsoft.com/office/officeart/2005/8/layout/default"/>
    <dgm:cxn modelId="{A865B3FF-1324-C34B-AC41-FBBB583DE918}" type="presParOf" srcId="{63FC151A-8802-DD40-BD92-02445FF27B82}" destId="{4B9A0965-828E-F345-A161-750C9B56F6FE}" srcOrd="6" destOrd="0" presId="urn:microsoft.com/office/officeart/2005/8/layout/default"/>
    <dgm:cxn modelId="{B4BA020D-60F5-8F43-B62B-439243DA0BA9}" type="presParOf" srcId="{63FC151A-8802-DD40-BD92-02445FF27B82}" destId="{24A77C6E-9FFB-CE47-8307-018CEBBAFAA6}" srcOrd="7" destOrd="0" presId="urn:microsoft.com/office/officeart/2005/8/layout/default"/>
    <dgm:cxn modelId="{CE8EF008-8379-DB4D-9A6E-A033AC8173A7}" type="presParOf" srcId="{63FC151A-8802-DD40-BD92-02445FF27B82}" destId="{CC69CE4D-F42F-2B43-A528-AC6826B8200E}" srcOrd="8" destOrd="0" presId="urn:microsoft.com/office/officeart/2005/8/layout/default"/>
    <dgm:cxn modelId="{19C1CCFA-0735-3340-9896-5DA07F8D7E0A}" type="presParOf" srcId="{63FC151A-8802-DD40-BD92-02445FF27B82}" destId="{49206614-3EC0-3D48-8A6D-7C154259DE33}" srcOrd="9" destOrd="0" presId="urn:microsoft.com/office/officeart/2005/8/layout/default"/>
    <dgm:cxn modelId="{5F0B5E93-065D-1545-AA00-575247DB656B}" type="presParOf" srcId="{63FC151A-8802-DD40-BD92-02445FF27B82}" destId="{3AAC5E96-DE75-CD45-AD30-8331028197F8}" srcOrd="10" destOrd="0" presId="urn:microsoft.com/office/officeart/2005/8/layout/default"/>
    <dgm:cxn modelId="{3AB854CC-5185-9844-A199-5DFB642D9BE9}" type="presParOf" srcId="{63FC151A-8802-DD40-BD92-02445FF27B82}" destId="{FCA845AD-A590-DB46-8B84-76546277488A}" srcOrd="11" destOrd="0" presId="urn:microsoft.com/office/officeart/2005/8/layout/default"/>
    <dgm:cxn modelId="{DF51A555-FD43-9042-AFE2-7FE95E8F2CB8}" type="presParOf" srcId="{63FC151A-8802-DD40-BD92-02445FF27B82}" destId="{68D856B9-A28E-2B4B-BF48-3E541D27FF5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392B85-2A69-A745-A656-BA13D9244888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2919A3-A2B0-3A40-9699-1ED8FEA95AA7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3200" b="1" dirty="0">
              <a:solidFill>
                <a:srgbClr val="002060"/>
              </a:solidFill>
            </a:rPr>
            <a:t>Методика идентификации</a:t>
          </a:r>
          <a:r>
            <a:rPr lang="en-US" sz="3200" b="1" dirty="0">
              <a:solidFill>
                <a:srgbClr val="002060"/>
              </a:solidFill>
            </a:rPr>
            <a:t> </a:t>
          </a:r>
          <a:r>
            <a:rPr lang="en-US" sz="2400" dirty="0">
              <a:solidFill>
                <a:schemeClr val="tx1"/>
              </a:solidFill>
            </a:rPr>
            <a:t>(</a:t>
          </a:r>
          <a:r>
            <a:rPr lang="ru-RU" sz="2400" dirty="0">
              <a:solidFill>
                <a:schemeClr val="tx1"/>
              </a:solidFill>
            </a:rPr>
            <a:t>общие принципы)</a:t>
          </a:r>
          <a:endParaRPr lang="ru-RU" sz="3200" dirty="0">
            <a:solidFill>
              <a:schemeClr val="tx1"/>
            </a:solidFill>
          </a:endParaRPr>
        </a:p>
        <a:p>
          <a:r>
            <a:rPr lang="ru-RU" sz="2000" dirty="0">
              <a:solidFill>
                <a:schemeClr val="tx1"/>
              </a:solidFill>
            </a:rPr>
            <a:t>1. Представиться пациенту</a:t>
          </a:r>
        </a:p>
      </dgm:t>
    </dgm:pt>
    <dgm:pt modelId="{527BA9E3-2EB4-F740-ADB0-8FEB83F63C86}" type="parTrans" cxnId="{E40F4D0A-4A0C-2348-8AC3-9B58D81A9087}">
      <dgm:prSet/>
      <dgm:spPr/>
      <dgm:t>
        <a:bodyPr/>
        <a:lstStyle/>
        <a:p>
          <a:endParaRPr lang="ru-RU"/>
        </a:p>
      </dgm:t>
    </dgm:pt>
    <dgm:pt modelId="{BAC03021-727B-F94B-99FE-E2BE4B894E0E}" type="sibTrans" cxnId="{E40F4D0A-4A0C-2348-8AC3-9B58D81A9087}">
      <dgm:prSet/>
      <dgm:spPr>
        <a:solidFill>
          <a:schemeClr val="bg1">
            <a:lumMod val="5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65A47082-6F92-FC4A-8AA9-7644532FEBF1}">
      <dgm:prSet phldrT="[Текст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2. Попросить пациента отчетливо назвать свою фамилию, имя, отчество и дату рождения</a:t>
          </a:r>
        </a:p>
      </dgm:t>
    </dgm:pt>
    <dgm:pt modelId="{118A1D5B-6445-1F44-9B2B-0E8AE1C63ADB}" type="parTrans" cxnId="{10DCEB00-2E73-2D44-B83F-C203D3E3E06F}">
      <dgm:prSet/>
      <dgm:spPr/>
      <dgm:t>
        <a:bodyPr/>
        <a:lstStyle/>
        <a:p>
          <a:endParaRPr lang="ru-RU"/>
        </a:p>
      </dgm:t>
    </dgm:pt>
    <dgm:pt modelId="{3FF342ED-6FE8-0D4C-86E4-9166F6EBCC15}" type="sibTrans" cxnId="{10DCEB00-2E73-2D44-B83F-C203D3E3E06F}">
      <dgm:prSet/>
      <dgm:spPr>
        <a:solidFill>
          <a:schemeClr val="bg1">
            <a:lumMod val="5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94FAA64D-0E4B-8546-922E-4BF403CB679A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3. Полученную информацию сверить с информацией, содержащейся в документах, удостоверяющих личность (паспорт), первичной медицинской документацией, листе назначений, направлении на обследование, идентификационном браслете и </a:t>
          </a:r>
          <a:r>
            <a:rPr lang="ru-RU" sz="1800" dirty="0" err="1">
              <a:solidFill>
                <a:schemeClr val="tx1"/>
              </a:solidFill>
            </a:rPr>
            <a:t>тд</a:t>
          </a:r>
          <a:endParaRPr lang="ru-RU" sz="1800" dirty="0">
            <a:solidFill>
              <a:schemeClr val="tx1"/>
            </a:solidFill>
          </a:endParaRPr>
        </a:p>
      </dgm:t>
    </dgm:pt>
    <dgm:pt modelId="{38A406BD-9D94-1347-AB1E-C278D6B60A7C}" type="parTrans" cxnId="{780D2129-F1F4-D845-B6C5-1199E234641C}">
      <dgm:prSet/>
      <dgm:spPr/>
      <dgm:t>
        <a:bodyPr/>
        <a:lstStyle/>
        <a:p>
          <a:endParaRPr lang="ru-RU"/>
        </a:p>
      </dgm:t>
    </dgm:pt>
    <dgm:pt modelId="{60D74C89-C0B1-354F-8568-68F70E51F100}" type="sibTrans" cxnId="{780D2129-F1F4-D845-B6C5-1199E234641C}">
      <dgm:prSet/>
      <dgm:spPr>
        <a:solidFill>
          <a:schemeClr val="bg1">
            <a:lumMod val="5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46AC51BE-7A58-6A49-B67D-93CEAC3B84AA}">
      <dgm:prSet custT="1"/>
      <dgm:spPr>
        <a:solidFill>
          <a:srgbClr val="E2A6B7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5. Если пациент высказывает недовольство или недоумение необходимо детально объяснить ему значение идентификации для снижения рисков оказания медпомощи (ознакомить с текстом бланка «Памятка пациента»)</a:t>
          </a:r>
        </a:p>
      </dgm:t>
    </dgm:pt>
    <dgm:pt modelId="{6EB44151-5737-6C45-8323-14C495CB362D}" type="parTrans" cxnId="{371814EA-929F-5549-A892-D736EB4EBABA}">
      <dgm:prSet/>
      <dgm:spPr/>
      <dgm:t>
        <a:bodyPr/>
        <a:lstStyle/>
        <a:p>
          <a:endParaRPr lang="ru-RU"/>
        </a:p>
      </dgm:t>
    </dgm:pt>
    <dgm:pt modelId="{91176150-8B38-A64F-8DCE-F4433D3B68B5}" type="sibTrans" cxnId="{371814EA-929F-5549-A892-D736EB4EBABA}">
      <dgm:prSet/>
      <dgm:spPr/>
      <dgm:t>
        <a:bodyPr/>
        <a:lstStyle/>
        <a:p>
          <a:endParaRPr lang="ru-RU"/>
        </a:p>
      </dgm:t>
    </dgm:pt>
    <dgm:pt modelId="{BE85E9E7-328A-1C4D-9C27-AF9097D93C1E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4. Если личность пациента в ходе идентификации не подтверждена, нельзя выполнять лечебные/диагностические процедуры или выполнять забор биоматериала При расхождении идентификационной информации необходимо незамедлительно сообщить об этом заведующему отделением/лечащему врачу</a:t>
          </a:r>
        </a:p>
      </dgm:t>
    </dgm:pt>
    <dgm:pt modelId="{28D81CB8-1287-A24F-B764-E15AFA882511}" type="parTrans" cxnId="{2C02214A-0085-C84D-9A22-DD5E86EDD84F}">
      <dgm:prSet/>
      <dgm:spPr/>
      <dgm:t>
        <a:bodyPr/>
        <a:lstStyle/>
        <a:p>
          <a:endParaRPr lang="ru-RU"/>
        </a:p>
      </dgm:t>
    </dgm:pt>
    <dgm:pt modelId="{D09484B8-FA74-CD4B-9BE6-5D7F6E1553F6}" type="sibTrans" cxnId="{2C02214A-0085-C84D-9A22-DD5E86EDD84F}">
      <dgm:prSet/>
      <dgm:spPr>
        <a:solidFill>
          <a:schemeClr val="bg1">
            <a:lumMod val="5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4E6B1A1A-72B7-B94E-8083-961F18E768D0}">
      <dgm:prSet/>
      <dgm:spPr/>
      <dgm:t>
        <a:bodyPr/>
        <a:lstStyle/>
        <a:p>
          <a:endParaRPr lang="ru-RU"/>
        </a:p>
      </dgm:t>
    </dgm:pt>
    <dgm:pt modelId="{CA057D6D-755B-9346-8579-3636DBBBBD91}" type="parTrans" cxnId="{FA7763EF-BDB1-EE45-B54B-ABA05AA6C88B}">
      <dgm:prSet/>
      <dgm:spPr/>
      <dgm:t>
        <a:bodyPr/>
        <a:lstStyle/>
        <a:p>
          <a:endParaRPr lang="ru-RU"/>
        </a:p>
      </dgm:t>
    </dgm:pt>
    <dgm:pt modelId="{78200270-2B3D-B64F-B0E7-9542D6FCE75A}" type="sibTrans" cxnId="{FA7763EF-BDB1-EE45-B54B-ABA05AA6C88B}">
      <dgm:prSet/>
      <dgm:spPr/>
      <dgm:t>
        <a:bodyPr/>
        <a:lstStyle/>
        <a:p>
          <a:endParaRPr lang="ru-RU"/>
        </a:p>
      </dgm:t>
    </dgm:pt>
    <dgm:pt modelId="{ECFF2CE8-234F-774C-AA97-686E3CA15846}">
      <dgm:prSet/>
      <dgm:spPr/>
      <dgm:t>
        <a:bodyPr/>
        <a:lstStyle/>
        <a:p>
          <a:endParaRPr lang="ru-RU"/>
        </a:p>
      </dgm:t>
    </dgm:pt>
    <dgm:pt modelId="{2D944849-3A05-0A43-9380-BA2ADE03B535}" type="parTrans" cxnId="{860285F5-8C88-F643-887D-64A09D0EF3FB}">
      <dgm:prSet/>
      <dgm:spPr/>
      <dgm:t>
        <a:bodyPr/>
        <a:lstStyle/>
        <a:p>
          <a:endParaRPr lang="ru-RU"/>
        </a:p>
      </dgm:t>
    </dgm:pt>
    <dgm:pt modelId="{B6E8E31E-4BA0-9947-879F-4959EF4F18B8}" type="sibTrans" cxnId="{860285F5-8C88-F643-887D-64A09D0EF3FB}">
      <dgm:prSet/>
      <dgm:spPr/>
      <dgm:t>
        <a:bodyPr/>
        <a:lstStyle/>
        <a:p>
          <a:endParaRPr lang="ru-RU"/>
        </a:p>
      </dgm:t>
    </dgm:pt>
    <dgm:pt modelId="{478101B8-D64A-6C4D-BE48-4573E72DCE61}" type="pres">
      <dgm:prSet presAssocID="{0F392B85-2A69-A745-A656-BA13D9244888}" presName="outerComposite" presStyleCnt="0">
        <dgm:presLayoutVars>
          <dgm:chMax val="5"/>
          <dgm:dir/>
          <dgm:resizeHandles val="exact"/>
        </dgm:presLayoutVars>
      </dgm:prSet>
      <dgm:spPr/>
    </dgm:pt>
    <dgm:pt modelId="{90483D50-1A9B-D94F-9F53-B5A8D92500BF}" type="pres">
      <dgm:prSet presAssocID="{0F392B85-2A69-A745-A656-BA13D9244888}" presName="dummyMaxCanvas" presStyleCnt="0">
        <dgm:presLayoutVars/>
      </dgm:prSet>
      <dgm:spPr/>
    </dgm:pt>
    <dgm:pt modelId="{5CF4F6B9-5141-484D-9393-8B38F92A84A4}" type="pres">
      <dgm:prSet presAssocID="{0F392B85-2A69-A745-A656-BA13D9244888}" presName="FiveNodes_1" presStyleLbl="node1" presStyleIdx="0" presStyleCnt="5" custLinFactNeighborX="3063">
        <dgm:presLayoutVars>
          <dgm:bulletEnabled val="1"/>
        </dgm:presLayoutVars>
      </dgm:prSet>
      <dgm:spPr/>
    </dgm:pt>
    <dgm:pt modelId="{75B19D4F-3F7B-0242-A636-D120A773562C}" type="pres">
      <dgm:prSet presAssocID="{0F392B85-2A69-A745-A656-BA13D9244888}" presName="FiveNodes_2" presStyleLbl="node1" presStyleIdx="1" presStyleCnt="5" custScaleX="109237" custLinFactNeighborX="2083" custLinFactNeighborY="2326">
        <dgm:presLayoutVars>
          <dgm:bulletEnabled val="1"/>
        </dgm:presLayoutVars>
      </dgm:prSet>
      <dgm:spPr/>
    </dgm:pt>
    <dgm:pt modelId="{B686455F-570B-FB4F-BCBE-A8DA705E5901}" type="pres">
      <dgm:prSet presAssocID="{0F392B85-2A69-A745-A656-BA13D9244888}" presName="FiveNodes_3" presStyleLbl="node1" presStyleIdx="2" presStyleCnt="5" custScaleX="116978">
        <dgm:presLayoutVars>
          <dgm:bulletEnabled val="1"/>
        </dgm:presLayoutVars>
      </dgm:prSet>
      <dgm:spPr/>
    </dgm:pt>
    <dgm:pt modelId="{6DD3F16D-E816-1B4D-A857-0AB24B96E4BB}" type="pres">
      <dgm:prSet presAssocID="{0F392B85-2A69-A745-A656-BA13D9244888}" presName="FiveNodes_4" presStyleLbl="node1" presStyleIdx="3" presStyleCnt="5" custScaleX="115061" custLinFactNeighborX="-174" custLinFactNeighborY="7184">
        <dgm:presLayoutVars>
          <dgm:bulletEnabled val="1"/>
        </dgm:presLayoutVars>
      </dgm:prSet>
      <dgm:spPr/>
    </dgm:pt>
    <dgm:pt modelId="{63A02575-7CCE-5149-A238-28C43B5DACE5}" type="pres">
      <dgm:prSet presAssocID="{0F392B85-2A69-A745-A656-BA13D9244888}" presName="FiveNodes_5" presStyleLbl="node1" presStyleIdx="4" presStyleCnt="5" custScaleX="109757">
        <dgm:presLayoutVars>
          <dgm:bulletEnabled val="1"/>
        </dgm:presLayoutVars>
      </dgm:prSet>
      <dgm:spPr/>
    </dgm:pt>
    <dgm:pt modelId="{DC48C773-430F-1B44-9446-F1A00B23E54C}" type="pres">
      <dgm:prSet presAssocID="{0F392B85-2A69-A745-A656-BA13D9244888}" presName="FiveConn_1-2" presStyleLbl="fgAccFollowNode1" presStyleIdx="0" presStyleCnt="4">
        <dgm:presLayoutVars>
          <dgm:bulletEnabled val="1"/>
        </dgm:presLayoutVars>
      </dgm:prSet>
      <dgm:spPr/>
    </dgm:pt>
    <dgm:pt modelId="{7F434297-8B2C-9C4C-866C-17A76619DDD2}" type="pres">
      <dgm:prSet presAssocID="{0F392B85-2A69-A745-A656-BA13D9244888}" presName="FiveConn_2-3" presStyleLbl="fgAccFollowNode1" presStyleIdx="1" presStyleCnt="4">
        <dgm:presLayoutVars>
          <dgm:bulletEnabled val="1"/>
        </dgm:presLayoutVars>
      </dgm:prSet>
      <dgm:spPr/>
    </dgm:pt>
    <dgm:pt modelId="{6C7C06D0-4122-A24C-95FE-60E5F653CB2E}" type="pres">
      <dgm:prSet presAssocID="{0F392B85-2A69-A745-A656-BA13D9244888}" presName="FiveConn_3-4" presStyleLbl="fgAccFollowNode1" presStyleIdx="2" presStyleCnt="4">
        <dgm:presLayoutVars>
          <dgm:bulletEnabled val="1"/>
        </dgm:presLayoutVars>
      </dgm:prSet>
      <dgm:spPr/>
    </dgm:pt>
    <dgm:pt modelId="{B215D8CB-0D80-FE42-BE22-7AF01E0A2F67}" type="pres">
      <dgm:prSet presAssocID="{0F392B85-2A69-A745-A656-BA13D9244888}" presName="FiveConn_4-5" presStyleLbl="fgAccFollowNode1" presStyleIdx="3" presStyleCnt="4">
        <dgm:presLayoutVars>
          <dgm:bulletEnabled val="1"/>
        </dgm:presLayoutVars>
      </dgm:prSet>
      <dgm:spPr/>
    </dgm:pt>
    <dgm:pt modelId="{AD193065-0A09-714F-B787-B73CF58E89D6}" type="pres">
      <dgm:prSet presAssocID="{0F392B85-2A69-A745-A656-BA13D9244888}" presName="FiveNodes_1_text" presStyleLbl="node1" presStyleIdx="4" presStyleCnt="5">
        <dgm:presLayoutVars>
          <dgm:bulletEnabled val="1"/>
        </dgm:presLayoutVars>
      </dgm:prSet>
      <dgm:spPr/>
    </dgm:pt>
    <dgm:pt modelId="{C13067F4-FE2E-0A49-BD26-96E2B6AE2599}" type="pres">
      <dgm:prSet presAssocID="{0F392B85-2A69-A745-A656-BA13D9244888}" presName="FiveNodes_2_text" presStyleLbl="node1" presStyleIdx="4" presStyleCnt="5">
        <dgm:presLayoutVars>
          <dgm:bulletEnabled val="1"/>
        </dgm:presLayoutVars>
      </dgm:prSet>
      <dgm:spPr/>
    </dgm:pt>
    <dgm:pt modelId="{EE3CAC8E-02D9-6944-8D9D-50C872117C8D}" type="pres">
      <dgm:prSet presAssocID="{0F392B85-2A69-A745-A656-BA13D9244888}" presName="FiveNodes_3_text" presStyleLbl="node1" presStyleIdx="4" presStyleCnt="5">
        <dgm:presLayoutVars>
          <dgm:bulletEnabled val="1"/>
        </dgm:presLayoutVars>
      </dgm:prSet>
      <dgm:spPr/>
    </dgm:pt>
    <dgm:pt modelId="{31AF41A9-A1CE-0346-A601-510CD8C3A2F2}" type="pres">
      <dgm:prSet presAssocID="{0F392B85-2A69-A745-A656-BA13D9244888}" presName="FiveNodes_4_text" presStyleLbl="node1" presStyleIdx="4" presStyleCnt="5">
        <dgm:presLayoutVars>
          <dgm:bulletEnabled val="1"/>
        </dgm:presLayoutVars>
      </dgm:prSet>
      <dgm:spPr/>
    </dgm:pt>
    <dgm:pt modelId="{9B74456C-57A5-7143-96F7-EB5DFD899B7D}" type="pres">
      <dgm:prSet presAssocID="{0F392B85-2A69-A745-A656-BA13D9244888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0DCEB00-2E73-2D44-B83F-C203D3E3E06F}" srcId="{0F392B85-2A69-A745-A656-BA13D9244888}" destId="{65A47082-6F92-FC4A-8AA9-7644532FEBF1}" srcOrd="1" destOrd="0" parTransId="{118A1D5B-6445-1F44-9B2B-0E8AE1C63ADB}" sibTransId="{3FF342ED-6FE8-0D4C-86E4-9166F6EBCC15}"/>
    <dgm:cxn modelId="{02A40D08-F9FE-844F-A104-E6B332D65213}" type="presOf" srcId="{65A47082-6F92-FC4A-8AA9-7644532FEBF1}" destId="{C13067F4-FE2E-0A49-BD26-96E2B6AE2599}" srcOrd="1" destOrd="0" presId="urn:microsoft.com/office/officeart/2005/8/layout/vProcess5"/>
    <dgm:cxn modelId="{E40F4D0A-4A0C-2348-8AC3-9B58D81A9087}" srcId="{0F392B85-2A69-A745-A656-BA13D9244888}" destId="{EB2919A3-A2B0-3A40-9699-1ED8FEA95AA7}" srcOrd="0" destOrd="0" parTransId="{527BA9E3-2EB4-F740-ADB0-8FEB83F63C86}" sibTransId="{BAC03021-727B-F94B-99FE-E2BE4B894E0E}"/>
    <dgm:cxn modelId="{780D2129-F1F4-D845-B6C5-1199E234641C}" srcId="{0F392B85-2A69-A745-A656-BA13D9244888}" destId="{94FAA64D-0E4B-8546-922E-4BF403CB679A}" srcOrd="2" destOrd="0" parTransId="{38A406BD-9D94-1347-AB1E-C278D6B60A7C}" sibTransId="{60D74C89-C0B1-354F-8568-68F70E51F100}"/>
    <dgm:cxn modelId="{F7A84E49-FC27-6347-9763-5D68B22E7A04}" type="presOf" srcId="{EB2919A3-A2B0-3A40-9699-1ED8FEA95AA7}" destId="{AD193065-0A09-714F-B787-B73CF58E89D6}" srcOrd="1" destOrd="0" presId="urn:microsoft.com/office/officeart/2005/8/layout/vProcess5"/>
    <dgm:cxn modelId="{2C02214A-0085-C84D-9A22-DD5E86EDD84F}" srcId="{0F392B85-2A69-A745-A656-BA13D9244888}" destId="{BE85E9E7-328A-1C4D-9C27-AF9097D93C1E}" srcOrd="3" destOrd="0" parTransId="{28D81CB8-1287-A24F-B764-E15AFA882511}" sibTransId="{D09484B8-FA74-CD4B-9BE6-5D7F6E1553F6}"/>
    <dgm:cxn modelId="{DEE3344A-32E6-A347-A358-0B80C0E89C11}" type="presOf" srcId="{94FAA64D-0E4B-8546-922E-4BF403CB679A}" destId="{EE3CAC8E-02D9-6944-8D9D-50C872117C8D}" srcOrd="1" destOrd="0" presId="urn:microsoft.com/office/officeart/2005/8/layout/vProcess5"/>
    <dgm:cxn modelId="{28046D4B-6680-9143-8437-706414D99182}" type="presOf" srcId="{BE85E9E7-328A-1C4D-9C27-AF9097D93C1E}" destId="{6DD3F16D-E816-1B4D-A857-0AB24B96E4BB}" srcOrd="0" destOrd="0" presId="urn:microsoft.com/office/officeart/2005/8/layout/vProcess5"/>
    <dgm:cxn modelId="{1088DB62-DACF-8946-A719-30231487A06D}" type="presOf" srcId="{65A47082-6F92-FC4A-8AA9-7644532FEBF1}" destId="{75B19D4F-3F7B-0242-A636-D120A773562C}" srcOrd="0" destOrd="0" presId="urn:microsoft.com/office/officeart/2005/8/layout/vProcess5"/>
    <dgm:cxn modelId="{2D750767-97EF-664D-8C41-6E0E4C0A6176}" type="presOf" srcId="{BAC03021-727B-F94B-99FE-E2BE4B894E0E}" destId="{DC48C773-430F-1B44-9446-F1A00B23E54C}" srcOrd="0" destOrd="0" presId="urn:microsoft.com/office/officeart/2005/8/layout/vProcess5"/>
    <dgm:cxn modelId="{CC703DAB-1C1E-534C-A6E7-1F19E47ECC84}" type="presOf" srcId="{3FF342ED-6FE8-0D4C-86E4-9166F6EBCC15}" destId="{7F434297-8B2C-9C4C-866C-17A76619DDD2}" srcOrd="0" destOrd="0" presId="urn:microsoft.com/office/officeart/2005/8/layout/vProcess5"/>
    <dgm:cxn modelId="{EC19D1B4-E4F7-ED41-8ADB-2A53A49923CA}" type="presOf" srcId="{46AC51BE-7A58-6A49-B67D-93CEAC3B84AA}" destId="{9B74456C-57A5-7143-96F7-EB5DFD899B7D}" srcOrd="1" destOrd="0" presId="urn:microsoft.com/office/officeart/2005/8/layout/vProcess5"/>
    <dgm:cxn modelId="{A92122BD-1D02-B448-9ECF-CDC6E7819BC4}" type="presOf" srcId="{0F392B85-2A69-A745-A656-BA13D9244888}" destId="{478101B8-D64A-6C4D-BE48-4573E72DCE61}" srcOrd="0" destOrd="0" presId="urn:microsoft.com/office/officeart/2005/8/layout/vProcess5"/>
    <dgm:cxn modelId="{C7DC8FC3-E91C-5143-BC4E-327258E60AAF}" type="presOf" srcId="{94FAA64D-0E4B-8546-922E-4BF403CB679A}" destId="{B686455F-570B-FB4F-BCBE-A8DA705E5901}" srcOrd="0" destOrd="0" presId="urn:microsoft.com/office/officeart/2005/8/layout/vProcess5"/>
    <dgm:cxn modelId="{95C7BED2-08D1-0B46-925E-FF4F87D2FAE3}" type="presOf" srcId="{EB2919A3-A2B0-3A40-9699-1ED8FEA95AA7}" destId="{5CF4F6B9-5141-484D-9393-8B38F92A84A4}" srcOrd="0" destOrd="0" presId="urn:microsoft.com/office/officeart/2005/8/layout/vProcess5"/>
    <dgm:cxn modelId="{858E58DE-1A80-494E-9B17-714F2D126F4C}" type="presOf" srcId="{46AC51BE-7A58-6A49-B67D-93CEAC3B84AA}" destId="{63A02575-7CCE-5149-A238-28C43B5DACE5}" srcOrd="0" destOrd="0" presId="urn:microsoft.com/office/officeart/2005/8/layout/vProcess5"/>
    <dgm:cxn modelId="{5C3D55E0-7669-3A4F-8A12-332988E40F35}" type="presOf" srcId="{BE85E9E7-328A-1C4D-9C27-AF9097D93C1E}" destId="{31AF41A9-A1CE-0346-A601-510CD8C3A2F2}" srcOrd="1" destOrd="0" presId="urn:microsoft.com/office/officeart/2005/8/layout/vProcess5"/>
    <dgm:cxn modelId="{E12759E9-C1A2-5E45-AD2C-C3A2AD9309DA}" type="presOf" srcId="{D09484B8-FA74-CD4B-9BE6-5D7F6E1553F6}" destId="{B215D8CB-0D80-FE42-BE22-7AF01E0A2F67}" srcOrd="0" destOrd="0" presId="urn:microsoft.com/office/officeart/2005/8/layout/vProcess5"/>
    <dgm:cxn modelId="{371814EA-929F-5549-A892-D736EB4EBABA}" srcId="{0F392B85-2A69-A745-A656-BA13D9244888}" destId="{46AC51BE-7A58-6A49-B67D-93CEAC3B84AA}" srcOrd="4" destOrd="0" parTransId="{6EB44151-5737-6C45-8323-14C495CB362D}" sibTransId="{91176150-8B38-A64F-8DCE-F4433D3B68B5}"/>
    <dgm:cxn modelId="{FA7763EF-BDB1-EE45-B54B-ABA05AA6C88B}" srcId="{0F392B85-2A69-A745-A656-BA13D9244888}" destId="{4E6B1A1A-72B7-B94E-8083-961F18E768D0}" srcOrd="6" destOrd="0" parTransId="{CA057D6D-755B-9346-8579-3636DBBBBD91}" sibTransId="{78200270-2B3D-B64F-B0E7-9542D6FCE75A}"/>
    <dgm:cxn modelId="{A9B1F7F3-1DCD-4447-97F3-A4D8948F4655}" type="presOf" srcId="{60D74C89-C0B1-354F-8568-68F70E51F100}" destId="{6C7C06D0-4122-A24C-95FE-60E5F653CB2E}" srcOrd="0" destOrd="0" presId="urn:microsoft.com/office/officeart/2005/8/layout/vProcess5"/>
    <dgm:cxn modelId="{860285F5-8C88-F643-887D-64A09D0EF3FB}" srcId="{0F392B85-2A69-A745-A656-BA13D9244888}" destId="{ECFF2CE8-234F-774C-AA97-686E3CA15846}" srcOrd="5" destOrd="0" parTransId="{2D944849-3A05-0A43-9380-BA2ADE03B535}" sibTransId="{B6E8E31E-4BA0-9947-879F-4959EF4F18B8}"/>
    <dgm:cxn modelId="{794121AF-8BFD-B14E-A4AC-F0B203DD519C}" type="presParOf" srcId="{478101B8-D64A-6C4D-BE48-4573E72DCE61}" destId="{90483D50-1A9B-D94F-9F53-B5A8D92500BF}" srcOrd="0" destOrd="0" presId="urn:microsoft.com/office/officeart/2005/8/layout/vProcess5"/>
    <dgm:cxn modelId="{9F9D8310-9B17-1E45-848B-04B276185512}" type="presParOf" srcId="{478101B8-D64A-6C4D-BE48-4573E72DCE61}" destId="{5CF4F6B9-5141-484D-9393-8B38F92A84A4}" srcOrd="1" destOrd="0" presId="urn:microsoft.com/office/officeart/2005/8/layout/vProcess5"/>
    <dgm:cxn modelId="{A3B69395-3A12-DA4D-BF57-FD5F7E482644}" type="presParOf" srcId="{478101B8-D64A-6C4D-BE48-4573E72DCE61}" destId="{75B19D4F-3F7B-0242-A636-D120A773562C}" srcOrd="2" destOrd="0" presId="urn:microsoft.com/office/officeart/2005/8/layout/vProcess5"/>
    <dgm:cxn modelId="{0CEAF5D2-DD96-D144-BBAB-273A7206F5D6}" type="presParOf" srcId="{478101B8-D64A-6C4D-BE48-4573E72DCE61}" destId="{B686455F-570B-FB4F-BCBE-A8DA705E5901}" srcOrd="3" destOrd="0" presId="urn:microsoft.com/office/officeart/2005/8/layout/vProcess5"/>
    <dgm:cxn modelId="{5FEC96E1-D551-5440-9AFD-1192A2590C5E}" type="presParOf" srcId="{478101B8-D64A-6C4D-BE48-4573E72DCE61}" destId="{6DD3F16D-E816-1B4D-A857-0AB24B96E4BB}" srcOrd="4" destOrd="0" presId="urn:microsoft.com/office/officeart/2005/8/layout/vProcess5"/>
    <dgm:cxn modelId="{C946010D-0628-4543-91AB-A7F6EAB1B0E7}" type="presParOf" srcId="{478101B8-D64A-6C4D-BE48-4573E72DCE61}" destId="{63A02575-7CCE-5149-A238-28C43B5DACE5}" srcOrd="5" destOrd="0" presId="urn:microsoft.com/office/officeart/2005/8/layout/vProcess5"/>
    <dgm:cxn modelId="{7522819E-0A9D-2D4F-A9AC-9594C7B8CA6B}" type="presParOf" srcId="{478101B8-D64A-6C4D-BE48-4573E72DCE61}" destId="{DC48C773-430F-1B44-9446-F1A00B23E54C}" srcOrd="6" destOrd="0" presId="urn:microsoft.com/office/officeart/2005/8/layout/vProcess5"/>
    <dgm:cxn modelId="{5F4AB031-871E-C041-9B5C-2C67AE976B8D}" type="presParOf" srcId="{478101B8-D64A-6C4D-BE48-4573E72DCE61}" destId="{7F434297-8B2C-9C4C-866C-17A76619DDD2}" srcOrd="7" destOrd="0" presId="urn:microsoft.com/office/officeart/2005/8/layout/vProcess5"/>
    <dgm:cxn modelId="{EB7DCC5B-134D-8140-B0A2-942B5A76C976}" type="presParOf" srcId="{478101B8-D64A-6C4D-BE48-4573E72DCE61}" destId="{6C7C06D0-4122-A24C-95FE-60E5F653CB2E}" srcOrd="8" destOrd="0" presId="urn:microsoft.com/office/officeart/2005/8/layout/vProcess5"/>
    <dgm:cxn modelId="{E3ECA695-E396-FF42-86D0-D43DFE0398D7}" type="presParOf" srcId="{478101B8-D64A-6C4D-BE48-4573E72DCE61}" destId="{B215D8CB-0D80-FE42-BE22-7AF01E0A2F67}" srcOrd="9" destOrd="0" presId="urn:microsoft.com/office/officeart/2005/8/layout/vProcess5"/>
    <dgm:cxn modelId="{8CD27E60-D477-BC44-B333-768B6281C6C2}" type="presParOf" srcId="{478101B8-D64A-6C4D-BE48-4573E72DCE61}" destId="{AD193065-0A09-714F-B787-B73CF58E89D6}" srcOrd="10" destOrd="0" presId="urn:microsoft.com/office/officeart/2005/8/layout/vProcess5"/>
    <dgm:cxn modelId="{330048B7-F961-964E-9EE5-7E6B1F6C712C}" type="presParOf" srcId="{478101B8-D64A-6C4D-BE48-4573E72DCE61}" destId="{C13067F4-FE2E-0A49-BD26-96E2B6AE2599}" srcOrd="11" destOrd="0" presId="urn:microsoft.com/office/officeart/2005/8/layout/vProcess5"/>
    <dgm:cxn modelId="{0DF8079E-EC9C-D549-8D1A-C9958CEB1C35}" type="presParOf" srcId="{478101B8-D64A-6C4D-BE48-4573E72DCE61}" destId="{EE3CAC8E-02D9-6944-8D9D-50C872117C8D}" srcOrd="12" destOrd="0" presId="urn:microsoft.com/office/officeart/2005/8/layout/vProcess5"/>
    <dgm:cxn modelId="{A2F589BE-67F8-AB4C-A745-864EEC376110}" type="presParOf" srcId="{478101B8-D64A-6C4D-BE48-4573E72DCE61}" destId="{31AF41A9-A1CE-0346-A601-510CD8C3A2F2}" srcOrd="13" destOrd="0" presId="urn:microsoft.com/office/officeart/2005/8/layout/vProcess5"/>
    <dgm:cxn modelId="{6BFCC47C-456E-CA40-B19B-0B23FE7932DC}" type="presParOf" srcId="{478101B8-D64A-6C4D-BE48-4573E72DCE61}" destId="{9B74456C-57A5-7143-96F7-EB5DFD899B7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C61D2B-0CC4-41DD-AB7A-9FE55524EF9A}" type="doc">
      <dgm:prSet loTypeId="urn:microsoft.com/office/officeart/2005/8/layout/cycle2" loCatId="cycle" qsTypeId="urn:microsoft.com/office/officeart/2005/8/quickstyle/simple1#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8DB0E36-AF03-490B-A279-CC503CAC04C5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600" b="1"/>
            <a:t>проблема</a:t>
          </a:r>
          <a:endParaRPr lang="ru-RU" sz="1600" b="1" dirty="0"/>
        </a:p>
      </dgm:t>
    </dgm:pt>
    <dgm:pt modelId="{4BA81D58-BE7F-42CB-A039-7D1895A2E6DC}" type="parTrans" cxnId="{119C766A-0885-4E5A-9B0A-B84DC0921A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10532B9-4959-4080-A498-47BBD8933277}" type="sibTrans" cxnId="{119C766A-0885-4E5A-9B0A-B84DC0921A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B4DB6E1-574D-411C-BAA9-11266BA3985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800" b="1"/>
            <a:t>Анализ</a:t>
          </a:r>
          <a:endParaRPr lang="ru-RU" sz="1800" b="1" dirty="0"/>
        </a:p>
      </dgm:t>
    </dgm:pt>
    <dgm:pt modelId="{A4F007EF-2824-4816-8E52-1EE336F4D8B6}" type="parTrans" cxnId="{EAE77999-953C-4544-9DDE-5393F7DDEC7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684F516-725B-41CE-ABEF-CF26DA7F4382}" type="sibTrans" cxnId="{EAE77999-953C-4544-9DDE-5393F7DDEC7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A0E53C6-D50C-4D3E-B5EF-8C8BF9E8E68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/>
            <a:t>Внедрение</a:t>
          </a:r>
          <a:endParaRPr lang="ru-RU" sz="1600" b="1" dirty="0"/>
        </a:p>
      </dgm:t>
    </dgm:pt>
    <dgm:pt modelId="{6723B9BD-5010-4B03-96B0-883FD97713F3}" type="parTrans" cxnId="{D6A0BB85-1F07-433D-BC5F-5E2D31EB007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DEC9F6E-96B6-4F56-855F-BC419BB13524}" type="sibTrans" cxnId="{D6A0BB85-1F07-433D-BC5F-5E2D31EB007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D356F50-99A3-419A-9941-34713738438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800" b="1"/>
            <a:t>Контроль</a:t>
          </a:r>
          <a:endParaRPr lang="ru-RU" sz="1800" b="1" dirty="0"/>
        </a:p>
      </dgm:t>
    </dgm:pt>
    <dgm:pt modelId="{4EA69C92-4114-4CDC-9062-DF0D56316667}" type="parTrans" cxnId="{B0EA5807-DF84-401B-8398-97FF01273A7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CD4B1AC-7A5F-42EC-AC30-B4D718A1C48C}" type="sibTrans" cxnId="{B0EA5807-DF84-401B-8398-97FF01273A7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C1FEBB2-EA90-4364-A8DB-01AE7C323709}" type="pres">
      <dgm:prSet presAssocID="{96C61D2B-0CC4-41DD-AB7A-9FE55524EF9A}" presName="cycle" presStyleCnt="0">
        <dgm:presLayoutVars>
          <dgm:dir/>
          <dgm:resizeHandles val="exact"/>
        </dgm:presLayoutVars>
      </dgm:prSet>
      <dgm:spPr/>
    </dgm:pt>
    <dgm:pt modelId="{04B8363D-7F5E-4A7A-B8FA-EA45AFA9DE55}" type="pres">
      <dgm:prSet presAssocID="{F8DB0E36-AF03-490B-A279-CC503CAC04C5}" presName="node" presStyleLbl="node1" presStyleIdx="0" presStyleCnt="4" custScaleX="121096" custScaleY="124049">
        <dgm:presLayoutVars>
          <dgm:bulletEnabled val="1"/>
        </dgm:presLayoutVars>
      </dgm:prSet>
      <dgm:spPr/>
    </dgm:pt>
    <dgm:pt modelId="{DF1C907E-C8BA-4156-B042-A12C95C075BF}" type="pres">
      <dgm:prSet presAssocID="{710532B9-4959-4080-A498-47BBD8933277}" presName="sibTrans" presStyleLbl="sibTrans2D1" presStyleIdx="0" presStyleCnt="4"/>
      <dgm:spPr/>
    </dgm:pt>
    <dgm:pt modelId="{D1453CB7-EA8A-4AB5-AE53-C7BFCE8E82E8}" type="pres">
      <dgm:prSet presAssocID="{710532B9-4959-4080-A498-47BBD8933277}" presName="connectorText" presStyleLbl="sibTrans2D1" presStyleIdx="0" presStyleCnt="4"/>
      <dgm:spPr/>
    </dgm:pt>
    <dgm:pt modelId="{A4BC4BC3-DBCD-4C23-BCCE-1E1E4472A275}" type="pres">
      <dgm:prSet presAssocID="{EB4DB6E1-574D-411C-BAA9-11266BA39850}" presName="node" presStyleLbl="node1" presStyleIdx="1" presStyleCnt="4" custScaleX="119398" custScaleY="116868">
        <dgm:presLayoutVars>
          <dgm:bulletEnabled val="1"/>
        </dgm:presLayoutVars>
      </dgm:prSet>
      <dgm:spPr/>
    </dgm:pt>
    <dgm:pt modelId="{638352ED-A6E5-40B4-807B-583226126053}" type="pres">
      <dgm:prSet presAssocID="{6684F516-725B-41CE-ABEF-CF26DA7F4382}" presName="sibTrans" presStyleLbl="sibTrans2D1" presStyleIdx="1" presStyleCnt="4"/>
      <dgm:spPr/>
    </dgm:pt>
    <dgm:pt modelId="{EE48B337-C5C6-4BF2-AE53-7F3F51DD67B0}" type="pres">
      <dgm:prSet presAssocID="{6684F516-725B-41CE-ABEF-CF26DA7F4382}" presName="connectorText" presStyleLbl="sibTrans2D1" presStyleIdx="1" presStyleCnt="4"/>
      <dgm:spPr/>
    </dgm:pt>
    <dgm:pt modelId="{D09F4614-3FA4-4744-BCA0-B4B4C801E0A8}" type="pres">
      <dgm:prSet presAssocID="{4A0E53C6-D50C-4D3E-B5EF-8C8BF9E8E687}" presName="node" presStyleLbl="node1" presStyleIdx="2" presStyleCnt="4" custScaleX="132500" custScaleY="128079">
        <dgm:presLayoutVars>
          <dgm:bulletEnabled val="1"/>
        </dgm:presLayoutVars>
      </dgm:prSet>
      <dgm:spPr/>
    </dgm:pt>
    <dgm:pt modelId="{BB973F71-4E99-4F51-BD31-0721F7E9CBE2}" type="pres">
      <dgm:prSet presAssocID="{1DEC9F6E-96B6-4F56-855F-BC419BB13524}" presName="sibTrans" presStyleLbl="sibTrans2D1" presStyleIdx="2" presStyleCnt="4"/>
      <dgm:spPr/>
    </dgm:pt>
    <dgm:pt modelId="{C58E1BE0-B603-4FE6-A562-34E07DE85F3C}" type="pres">
      <dgm:prSet presAssocID="{1DEC9F6E-96B6-4F56-855F-BC419BB13524}" presName="connectorText" presStyleLbl="sibTrans2D1" presStyleIdx="2" presStyleCnt="4"/>
      <dgm:spPr/>
    </dgm:pt>
    <dgm:pt modelId="{0729037A-8A3A-4103-9CC5-AB5BEBA2BD92}" type="pres">
      <dgm:prSet presAssocID="{5D356F50-99A3-419A-9941-34713738438A}" presName="node" presStyleLbl="node1" presStyleIdx="3" presStyleCnt="4" custScaleX="125328" custScaleY="127295">
        <dgm:presLayoutVars>
          <dgm:bulletEnabled val="1"/>
        </dgm:presLayoutVars>
      </dgm:prSet>
      <dgm:spPr/>
    </dgm:pt>
    <dgm:pt modelId="{9044340F-35CB-4A87-9BEB-17A0B154E3B2}" type="pres">
      <dgm:prSet presAssocID="{CCD4B1AC-7A5F-42EC-AC30-B4D718A1C48C}" presName="sibTrans" presStyleLbl="sibTrans2D1" presStyleIdx="3" presStyleCnt="4"/>
      <dgm:spPr/>
    </dgm:pt>
    <dgm:pt modelId="{83E68E2B-4C8E-4765-9613-859ADDAB568C}" type="pres">
      <dgm:prSet presAssocID="{CCD4B1AC-7A5F-42EC-AC30-B4D718A1C48C}" presName="connectorText" presStyleLbl="sibTrans2D1" presStyleIdx="3" presStyleCnt="4"/>
      <dgm:spPr/>
    </dgm:pt>
  </dgm:ptLst>
  <dgm:cxnLst>
    <dgm:cxn modelId="{B0EA5807-DF84-401B-8398-97FF01273A78}" srcId="{96C61D2B-0CC4-41DD-AB7A-9FE55524EF9A}" destId="{5D356F50-99A3-419A-9941-34713738438A}" srcOrd="3" destOrd="0" parTransId="{4EA69C92-4114-4CDC-9062-DF0D56316667}" sibTransId="{CCD4B1AC-7A5F-42EC-AC30-B4D718A1C48C}"/>
    <dgm:cxn modelId="{5A029D0E-056F-4913-B2D6-D43B82BC2A99}" type="presOf" srcId="{6684F516-725B-41CE-ABEF-CF26DA7F4382}" destId="{EE48B337-C5C6-4BF2-AE53-7F3F51DD67B0}" srcOrd="1" destOrd="0" presId="urn:microsoft.com/office/officeart/2005/8/layout/cycle2"/>
    <dgm:cxn modelId="{A733B117-5797-4663-ACB0-B9C62ADE5E29}" type="presOf" srcId="{5D356F50-99A3-419A-9941-34713738438A}" destId="{0729037A-8A3A-4103-9CC5-AB5BEBA2BD92}" srcOrd="0" destOrd="0" presId="urn:microsoft.com/office/officeart/2005/8/layout/cycle2"/>
    <dgm:cxn modelId="{F45D3029-1CBC-4D4A-A9E3-25762F418387}" type="presOf" srcId="{710532B9-4959-4080-A498-47BBD8933277}" destId="{DF1C907E-C8BA-4156-B042-A12C95C075BF}" srcOrd="0" destOrd="0" presId="urn:microsoft.com/office/officeart/2005/8/layout/cycle2"/>
    <dgm:cxn modelId="{C2F5743B-88F7-43FD-A46A-FBC81D122727}" type="presOf" srcId="{1DEC9F6E-96B6-4F56-855F-BC419BB13524}" destId="{C58E1BE0-B603-4FE6-A562-34E07DE85F3C}" srcOrd="1" destOrd="0" presId="urn:microsoft.com/office/officeart/2005/8/layout/cycle2"/>
    <dgm:cxn modelId="{95E6544D-A634-44FA-9728-B118CF284C4F}" type="presOf" srcId="{710532B9-4959-4080-A498-47BBD8933277}" destId="{D1453CB7-EA8A-4AB5-AE53-C7BFCE8E82E8}" srcOrd="1" destOrd="0" presId="urn:microsoft.com/office/officeart/2005/8/layout/cycle2"/>
    <dgm:cxn modelId="{DA432C50-2670-450D-8D3F-7F369B02AD6F}" type="presOf" srcId="{1DEC9F6E-96B6-4F56-855F-BC419BB13524}" destId="{BB973F71-4E99-4F51-BD31-0721F7E9CBE2}" srcOrd="0" destOrd="0" presId="urn:microsoft.com/office/officeart/2005/8/layout/cycle2"/>
    <dgm:cxn modelId="{727C2C54-B31C-4C7A-A048-6D13DAA4E244}" type="presOf" srcId="{CCD4B1AC-7A5F-42EC-AC30-B4D718A1C48C}" destId="{9044340F-35CB-4A87-9BEB-17A0B154E3B2}" srcOrd="0" destOrd="0" presId="urn:microsoft.com/office/officeart/2005/8/layout/cycle2"/>
    <dgm:cxn modelId="{1D2BE15E-495F-41D6-9AEC-4E01E8301A07}" type="presOf" srcId="{CCD4B1AC-7A5F-42EC-AC30-B4D718A1C48C}" destId="{83E68E2B-4C8E-4765-9613-859ADDAB568C}" srcOrd="1" destOrd="0" presId="urn:microsoft.com/office/officeart/2005/8/layout/cycle2"/>
    <dgm:cxn modelId="{119C766A-0885-4E5A-9B0A-B84DC0921A46}" srcId="{96C61D2B-0CC4-41DD-AB7A-9FE55524EF9A}" destId="{F8DB0E36-AF03-490B-A279-CC503CAC04C5}" srcOrd="0" destOrd="0" parTransId="{4BA81D58-BE7F-42CB-A039-7D1895A2E6DC}" sibTransId="{710532B9-4959-4080-A498-47BBD8933277}"/>
    <dgm:cxn modelId="{D6A0BB85-1F07-433D-BC5F-5E2D31EB007A}" srcId="{96C61D2B-0CC4-41DD-AB7A-9FE55524EF9A}" destId="{4A0E53C6-D50C-4D3E-B5EF-8C8BF9E8E687}" srcOrd="2" destOrd="0" parTransId="{6723B9BD-5010-4B03-96B0-883FD97713F3}" sibTransId="{1DEC9F6E-96B6-4F56-855F-BC419BB13524}"/>
    <dgm:cxn modelId="{F1127D92-EB5B-476F-955B-AA7F23DD3665}" type="presOf" srcId="{6684F516-725B-41CE-ABEF-CF26DA7F4382}" destId="{638352ED-A6E5-40B4-807B-583226126053}" srcOrd="0" destOrd="0" presId="urn:microsoft.com/office/officeart/2005/8/layout/cycle2"/>
    <dgm:cxn modelId="{D1457F94-46B8-4E1F-B461-8DF346633409}" type="presOf" srcId="{4A0E53C6-D50C-4D3E-B5EF-8C8BF9E8E687}" destId="{D09F4614-3FA4-4744-BCA0-B4B4C801E0A8}" srcOrd="0" destOrd="0" presId="urn:microsoft.com/office/officeart/2005/8/layout/cycle2"/>
    <dgm:cxn modelId="{EAE77999-953C-4544-9DDE-5393F7DDEC71}" srcId="{96C61D2B-0CC4-41DD-AB7A-9FE55524EF9A}" destId="{EB4DB6E1-574D-411C-BAA9-11266BA39850}" srcOrd="1" destOrd="0" parTransId="{A4F007EF-2824-4816-8E52-1EE336F4D8B6}" sibTransId="{6684F516-725B-41CE-ABEF-CF26DA7F4382}"/>
    <dgm:cxn modelId="{16AA469C-3CF1-424F-BFAA-29FFF9EF6AC1}" type="presOf" srcId="{F8DB0E36-AF03-490B-A279-CC503CAC04C5}" destId="{04B8363D-7F5E-4A7A-B8FA-EA45AFA9DE55}" srcOrd="0" destOrd="0" presId="urn:microsoft.com/office/officeart/2005/8/layout/cycle2"/>
    <dgm:cxn modelId="{9652B39E-3085-4D61-84A6-91561B82E560}" type="presOf" srcId="{EB4DB6E1-574D-411C-BAA9-11266BA39850}" destId="{A4BC4BC3-DBCD-4C23-BCCE-1E1E4472A275}" srcOrd="0" destOrd="0" presId="urn:microsoft.com/office/officeart/2005/8/layout/cycle2"/>
    <dgm:cxn modelId="{42F98EAE-0972-4135-B17C-99F85D3F55F5}" type="presOf" srcId="{96C61D2B-0CC4-41DD-AB7A-9FE55524EF9A}" destId="{8C1FEBB2-EA90-4364-A8DB-01AE7C323709}" srcOrd="0" destOrd="0" presId="urn:microsoft.com/office/officeart/2005/8/layout/cycle2"/>
    <dgm:cxn modelId="{CDBE3265-3329-41DE-A9C3-2656311F5E90}" type="presParOf" srcId="{8C1FEBB2-EA90-4364-A8DB-01AE7C323709}" destId="{04B8363D-7F5E-4A7A-B8FA-EA45AFA9DE55}" srcOrd="0" destOrd="0" presId="urn:microsoft.com/office/officeart/2005/8/layout/cycle2"/>
    <dgm:cxn modelId="{A205B3B2-5AB3-404E-844D-5CE0D2A8A765}" type="presParOf" srcId="{8C1FEBB2-EA90-4364-A8DB-01AE7C323709}" destId="{DF1C907E-C8BA-4156-B042-A12C95C075BF}" srcOrd="1" destOrd="0" presId="urn:microsoft.com/office/officeart/2005/8/layout/cycle2"/>
    <dgm:cxn modelId="{B3E5A1C5-F8EC-455B-87AD-81DE4651FD21}" type="presParOf" srcId="{DF1C907E-C8BA-4156-B042-A12C95C075BF}" destId="{D1453CB7-EA8A-4AB5-AE53-C7BFCE8E82E8}" srcOrd="0" destOrd="0" presId="urn:microsoft.com/office/officeart/2005/8/layout/cycle2"/>
    <dgm:cxn modelId="{AA018655-9FF1-437C-B5C7-8AE805F3A1E2}" type="presParOf" srcId="{8C1FEBB2-EA90-4364-A8DB-01AE7C323709}" destId="{A4BC4BC3-DBCD-4C23-BCCE-1E1E4472A275}" srcOrd="2" destOrd="0" presId="urn:microsoft.com/office/officeart/2005/8/layout/cycle2"/>
    <dgm:cxn modelId="{3B5F657A-A748-49DA-9FF9-49A8486449AD}" type="presParOf" srcId="{8C1FEBB2-EA90-4364-A8DB-01AE7C323709}" destId="{638352ED-A6E5-40B4-807B-583226126053}" srcOrd="3" destOrd="0" presId="urn:microsoft.com/office/officeart/2005/8/layout/cycle2"/>
    <dgm:cxn modelId="{64BCF24B-142C-488A-8315-5B90A0BFE555}" type="presParOf" srcId="{638352ED-A6E5-40B4-807B-583226126053}" destId="{EE48B337-C5C6-4BF2-AE53-7F3F51DD67B0}" srcOrd="0" destOrd="0" presId="urn:microsoft.com/office/officeart/2005/8/layout/cycle2"/>
    <dgm:cxn modelId="{9523252B-DBBF-4E5D-843F-2F7F4983E974}" type="presParOf" srcId="{8C1FEBB2-EA90-4364-A8DB-01AE7C323709}" destId="{D09F4614-3FA4-4744-BCA0-B4B4C801E0A8}" srcOrd="4" destOrd="0" presId="urn:microsoft.com/office/officeart/2005/8/layout/cycle2"/>
    <dgm:cxn modelId="{125853D8-98ED-4E6F-81DF-90EED1017637}" type="presParOf" srcId="{8C1FEBB2-EA90-4364-A8DB-01AE7C323709}" destId="{BB973F71-4E99-4F51-BD31-0721F7E9CBE2}" srcOrd="5" destOrd="0" presId="urn:microsoft.com/office/officeart/2005/8/layout/cycle2"/>
    <dgm:cxn modelId="{3B208797-BDD9-4895-8D35-7D4AE7FEB399}" type="presParOf" srcId="{BB973F71-4E99-4F51-BD31-0721F7E9CBE2}" destId="{C58E1BE0-B603-4FE6-A562-34E07DE85F3C}" srcOrd="0" destOrd="0" presId="urn:microsoft.com/office/officeart/2005/8/layout/cycle2"/>
    <dgm:cxn modelId="{54E27B9C-F8D8-467E-9DEC-9D41FA7A13CA}" type="presParOf" srcId="{8C1FEBB2-EA90-4364-A8DB-01AE7C323709}" destId="{0729037A-8A3A-4103-9CC5-AB5BEBA2BD92}" srcOrd="6" destOrd="0" presId="urn:microsoft.com/office/officeart/2005/8/layout/cycle2"/>
    <dgm:cxn modelId="{5974A14F-58C7-439A-BD6E-A620E4E9B169}" type="presParOf" srcId="{8C1FEBB2-EA90-4364-A8DB-01AE7C323709}" destId="{9044340F-35CB-4A87-9BEB-17A0B154E3B2}" srcOrd="7" destOrd="0" presId="urn:microsoft.com/office/officeart/2005/8/layout/cycle2"/>
    <dgm:cxn modelId="{A16848F9-966C-4A7A-8E26-BF48C72794AB}" type="presParOf" srcId="{9044340F-35CB-4A87-9BEB-17A0B154E3B2}" destId="{83E68E2B-4C8E-4765-9613-859ADDAB568C}" srcOrd="0" destOrd="0" presId="urn:microsoft.com/office/officeart/2005/8/layout/cycle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B1E437-4607-244C-87BD-39F5C83ED60A}" type="doc">
      <dgm:prSet loTypeId="urn:microsoft.com/office/officeart/2005/8/layout/chevron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96A0505-7072-DA4F-B8FB-C246EDA49797}">
      <dgm:prSet phldrT="[Текст]" custT="1"/>
      <dgm:spPr/>
      <dgm:t>
        <a:bodyPr/>
        <a:lstStyle/>
        <a:p>
          <a:r>
            <a:rPr lang="ru-RU" sz="2800" dirty="0">
              <a:solidFill>
                <a:schemeClr val="tx1"/>
              </a:solidFill>
            </a:rPr>
            <a:t>1</a:t>
          </a:r>
        </a:p>
      </dgm:t>
    </dgm:pt>
    <dgm:pt modelId="{B9595015-58E0-0444-BC5F-D4F80868E176}" type="parTrans" cxnId="{D3B86871-1EBE-CC44-B783-0C985E37FCE8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399A23A2-8636-3F4D-80ED-3AAF7A6F7076}" type="sibTrans" cxnId="{D3B86871-1EBE-CC44-B783-0C985E37FCE8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B3324875-6491-B14C-907D-7F2E3797C103}">
      <dgm:prSet phldrT="[Текст]" custT="1"/>
      <dgm:spPr/>
      <dgm:t>
        <a:bodyPr/>
        <a:lstStyle/>
        <a:p>
          <a:pPr>
            <a:buNone/>
          </a:pPr>
          <a:r>
            <a:rPr lang="ru-RU" sz="2800" dirty="0">
              <a:solidFill>
                <a:schemeClr val="tx1"/>
              </a:solidFill>
            </a:rPr>
            <a:t>2</a:t>
          </a:r>
        </a:p>
      </dgm:t>
    </dgm:pt>
    <dgm:pt modelId="{8A435B52-5906-9A45-AEE5-707974E5D880}" type="parTrans" cxnId="{45BA1A4C-D49C-9742-A249-BC587B294BAF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69E9AD67-9B30-A74A-B591-6B84F5FD9AFD}" type="sibTrans" cxnId="{45BA1A4C-D49C-9742-A249-BC587B294BAF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D488A815-2D17-9542-8510-086F0962259F}">
      <dgm:prSet phldrT="[Текст]" custT="1"/>
      <dgm:spPr/>
      <dgm:t>
        <a:bodyPr/>
        <a:lstStyle/>
        <a:p>
          <a:r>
            <a:rPr lang="ru-RU" sz="2800" dirty="0">
              <a:solidFill>
                <a:schemeClr val="tx1"/>
              </a:solidFill>
            </a:rPr>
            <a:t>3</a:t>
          </a:r>
        </a:p>
      </dgm:t>
    </dgm:pt>
    <dgm:pt modelId="{62F77BE0-27A9-CD4D-9A85-54A389354A36}" type="parTrans" cxnId="{C5E73DA4-5F57-0445-BCF0-19F994A91FBD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3D14BF6A-8D22-6946-BC7C-CD8C3A9C29DA}" type="sibTrans" cxnId="{C5E73DA4-5F57-0445-BCF0-19F994A91FBD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E58D5CA7-3BEC-DB46-AEE9-5E405FD1D196}">
      <dgm:prSet custT="1"/>
      <dgm:spPr/>
      <dgm:t>
        <a:bodyPr/>
        <a:lstStyle/>
        <a:p>
          <a:r>
            <a:rPr lang="ru-RU" sz="2800" dirty="0">
              <a:solidFill>
                <a:schemeClr val="tx1"/>
              </a:solidFill>
            </a:rPr>
            <a:t>4</a:t>
          </a:r>
        </a:p>
      </dgm:t>
    </dgm:pt>
    <dgm:pt modelId="{3DCDA81D-87E7-F345-8065-219966504C1F}" type="parTrans" cxnId="{27E5C923-4A9B-DD4C-BBB0-EF19E455CD7F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E9A07A68-F7A0-B14B-AF5A-27182C0F3F0C}" type="sibTrans" cxnId="{27E5C923-4A9B-DD4C-BBB0-EF19E455CD7F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683B2320-7CCF-D142-9F79-184792432149}">
      <dgm:prSet custT="1"/>
      <dgm:spPr/>
      <dgm:t>
        <a:bodyPr/>
        <a:lstStyle/>
        <a:p>
          <a:r>
            <a:rPr lang="ru-RU" sz="2800" dirty="0">
              <a:solidFill>
                <a:schemeClr val="tx1"/>
              </a:solidFill>
            </a:rPr>
            <a:t>5</a:t>
          </a:r>
        </a:p>
      </dgm:t>
    </dgm:pt>
    <dgm:pt modelId="{E245CC88-B97B-AA4F-B847-37506BB61806}" type="parTrans" cxnId="{D2C01C1F-2EAB-3149-B560-08635EF90986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56F5F472-C749-C244-A8A8-E6F3753AC078}" type="sibTrans" cxnId="{D2C01C1F-2EAB-3149-B560-08635EF90986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B1FF9552-76A5-104A-8026-79D90190507A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определение процесса назначения ЛП</a:t>
          </a:r>
          <a:endParaRPr lang="ru-RU" sz="2800" dirty="0">
            <a:solidFill>
              <a:schemeClr val="tx1"/>
            </a:solidFill>
          </a:endParaRPr>
        </a:p>
        <a:p>
          <a:pPr marL="285750" lvl="1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dirty="0">
            <a:solidFill>
              <a:schemeClr val="tx1"/>
            </a:solidFill>
          </a:endParaRPr>
        </a:p>
      </dgm:t>
    </dgm:pt>
    <dgm:pt modelId="{4567EDB1-E2D8-344B-8C3A-DAD46E38F043}" type="parTrans" cxnId="{863E6692-92FE-9C4C-8484-40F1DDDDA059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9490078D-4F40-3E4A-A518-B30F39AA87AF}" type="sibTrans" cxnId="{863E6692-92FE-9C4C-8484-40F1DDDDA059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CADF79B4-BFCA-0F4C-803A-6520821AC571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определение </a:t>
          </a:r>
          <a:r>
            <a:rPr lang="ru-RU" sz="28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потенциальных ошибок </a:t>
          </a:r>
          <a:r>
            <a:rPr lang="ru-RU" sz="2800" b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для каждого этапа   </a:t>
          </a:r>
          <a:endParaRPr lang="ru-RU" sz="2800" dirty="0">
            <a:solidFill>
              <a:schemeClr val="tx1"/>
            </a:solidFill>
          </a:endParaRPr>
        </a:p>
        <a:p>
          <a:pPr marL="171450" lvl="1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dirty="0">
            <a:solidFill>
              <a:schemeClr val="tx1"/>
            </a:solidFill>
          </a:endParaRPr>
        </a:p>
      </dgm:t>
    </dgm:pt>
    <dgm:pt modelId="{C5AB7FCA-1DFF-8D42-A813-3686378723C5}" type="parTrans" cxnId="{3E3A77CB-8632-2544-B597-DEE100E5D6AB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6A60BAA7-3AE8-DA45-B943-646945AB148D}" type="sibTrans" cxnId="{3E3A77CB-8632-2544-B597-DEE100E5D6AB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2D226EBF-4987-C949-AAA4-9FE95B979FA7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Подсчет индексов значимости </a:t>
          </a:r>
          <a:endParaRPr lang="ru-RU" sz="2800" dirty="0">
            <a:solidFill>
              <a:schemeClr val="tx1"/>
            </a:solidFill>
          </a:endParaRPr>
        </a:p>
        <a:p>
          <a:pPr marL="171450" lvl="1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dirty="0">
            <a:solidFill>
              <a:schemeClr val="tx1"/>
            </a:solidFill>
          </a:endParaRPr>
        </a:p>
      </dgm:t>
    </dgm:pt>
    <dgm:pt modelId="{7333DF40-86E1-4D46-A492-E3593D467444}" type="parTrans" cxnId="{89B7F097-F088-B14A-BA16-D5EF9DC7BC6A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3924691B-EB25-704B-AD05-9D297900A60D}" type="sibTrans" cxnId="{89B7F097-F088-B14A-BA16-D5EF9DC7BC6A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02DD4135-53FE-2E48-AA3F-5AF8DDA186C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изучение процессы, предшествующие ошибке</a:t>
          </a:r>
          <a:endParaRPr lang="ru-RU" sz="2800" dirty="0">
            <a:solidFill>
              <a:schemeClr val="tx1"/>
            </a:solidFill>
          </a:endParaRPr>
        </a:p>
        <a:p>
          <a:pPr marL="171450" lvl="1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dirty="0">
            <a:solidFill>
              <a:schemeClr val="tx1"/>
            </a:solidFill>
          </a:endParaRPr>
        </a:p>
      </dgm:t>
    </dgm:pt>
    <dgm:pt modelId="{3C16ECBB-ECA8-154C-9F31-2C63DFA47C69}" type="parTrans" cxnId="{89CAC972-3B1B-734B-ABA4-1BEF5E597496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6C487412-1B6B-0941-90F8-ED540D2773FF}" type="sibTrans" cxnId="{89CAC972-3B1B-734B-ABA4-1BEF5E597496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760883D5-34EC-7C4C-842A-B9A97AEBF55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Разработка плана предупреждения</a:t>
          </a:r>
          <a:endParaRPr lang="ru-RU" sz="2800" dirty="0">
            <a:solidFill>
              <a:schemeClr val="tx1"/>
            </a:solidFill>
          </a:endParaRPr>
        </a:p>
        <a:p>
          <a:pPr marL="171450" lvl="1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dirty="0">
            <a:solidFill>
              <a:schemeClr val="tx1"/>
            </a:solidFill>
          </a:endParaRPr>
        </a:p>
      </dgm:t>
    </dgm:pt>
    <dgm:pt modelId="{3453C32F-32F3-134D-BA80-DD8CAFB9E047}" type="parTrans" cxnId="{0C5D4AC2-87FE-BA42-A72E-F8E660931359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43D27F58-F5ED-DE4D-8827-57F7CC34DBA4}" type="sibTrans" cxnId="{0C5D4AC2-87FE-BA42-A72E-F8E660931359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83E964EF-2DE1-A04A-BA84-D85EB8CD924B}" type="pres">
      <dgm:prSet presAssocID="{6AB1E437-4607-244C-87BD-39F5C83ED60A}" presName="linearFlow" presStyleCnt="0">
        <dgm:presLayoutVars>
          <dgm:dir/>
          <dgm:animLvl val="lvl"/>
          <dgm:resizeHandles val="exact"/>
        </dgm:presLayoutVars>
      </dgm:prSet>
      <dgm:spPr/>
    </dgm:pt>
    <dgm:pt modelId="{20F4C275-EE62-F64F-80B3-09D044B5E831}" type="pres">
      <dgm:prSet presAssocID="{096A0505-7072-DA4F-B8FB-C246EDA49797}" presName="composite" presStyleCnt="0"/>
      <dgm:spPr/>
    </dgm:pt>
    <dgm:pt modelId="{C090A652-D51F-DC4D-9B12-BAACB87886EE}" type="pres">
      <dgm:prSet presAssocID="{096A0505-7072-DA4F-B8FB-C246EDA49797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DEEC1BCA-064F-5F44-8F37-B62B6393E899}" type="pres">
      <dgm:prSet presAssocID="{096A0505-7072-DA4F-B8FB-C246EDA49797}" presName="descendantText" presStyleLbl="alignAcc1" presStyleIdx="0" presStyleCnt="5">
        <dgm:presLayoutVars>
          <dgm:bulletEnabled val="1"/>
        </dgm:presLayoutVars>
      </dgm:prSet>
      <dgm:spPr/>
    </dgm:pt>
    <dgm:pt modelId="{2528E974-4C22-9D4B-883A-5FEFC60D01BD}" type="pres">
      <dgm:prSet presAssocID="{399A23A2-8636-3F4D-80ED-3AAF7A6F7076}" presName="sp" presStyleCnt="0"/>
      <dgm:spPr/>
    </dgm:pt>
    <dgm:pt modelId="{71A46500-598C-314C-B692-381510EE1FF0}" type="pres">
      <dgm:prSet presAssocID="{B3324875-6491-B14C-907D-7F2E3797C103}" presName="composite" presStyleCnt="0"/>
      <dgm:spPr/>
    </dgm:pt>
    <dgm:pt modelId="{6DAE22EC-C012-C74D-A76D-91D36A9B04D2}" type="pres">
      <dgm:prSet presAssocID="{B3324875-6491-B14C-907D-7F2E3797C103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A44843AE-B75A-1D48-B0C5-A74C54C33235}" type="pres">
      <dgm:prSet presAssocID="{B3324875-6491-B14C-907D-7F2E3797C103}" presName="descendantText" presStyleLbl="alignAcc1" presStyleIdx="1" presStyleCnt="5">
        <dgm:presLayoutVars>
          <dgm:bulletEnabled val="1"/>
        </dgm:presLayoutVars>
      </dgm:prSet>
      <dgm:spPr/>
    </dgm:pt>
    <dgm:pt modelId="{2D4945C7-F44D-1E4C-952F-4E82787B1F1B}" type="pres">
      <dgm:prSet presAssocID="{69E9AD67-9B30-A74A-B591-6B84F5FD9AFD}" presName="sp" presStyleCnt="0"/>
      <dgm:spPr/>
    </dgm:pt>
    <dgm:pt modelId="{23BFEBEE-D80E-3B4E-B3D2-F86F2E377CB4}" type="pres">
      <dgm:prSet presAssocID="{D488A815-2D17-9542-8510-086F0962259F}" presName="composite" presStyleCnt="0"/>
      <dgm:spPr/>
    </dgm:pt>
    <dgm:pt modelId="{F53308A8-328D-254F-B8DF-5727A2975B08}" type="pres">
      <dgm:prSet presAssocID="{D488A815-2D17-9542-8510-086F0962259F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239E19D5-4E98-E547-AF3B-0AD46D1E12A9}" type="pres">
      <dgm:prSet presAssocID="{D488A815-2D17-9542-8510-086F0962259F}" presName="descendantText" presStyleLbl="alignAcc1" presStyleIdx="2" presStyleCnt="5">
        <dgm:presLayoutVars>
          <dgm:bulletEnabled val="1"/>
        </dgm:presLayoutVars>
      </dgm:prSet>
      <dgm:spPr/>
    </dgm:pt>
    <dgm:pt modelId="{232255B0-2A77-584F-99E3-4B5694B77A63}" type="pres">
      <dgm:prSet presAssocID="{3D14BF6A-8D22-6946-BC7C-CD8C3A9C29DA}" presName="sp" presStyleCnt="0"/>
      <dgm:spPr/>
    </dgm:pt>
    <dgm:pt modelId="{CB1754FB-6DC5-D542-94DE-63998F9E98AF}" type="pres">
      <dgm:prSet presAssocID="{E58D5CA7-3BEC-DB46-AEE9-5E405FD1D196}" presName="composite" presStyleCnt="0"/>
      <dgm:spPr/>
    </dgm:pt>
    <dgm:pt modelId="{4A616E16-6A9E-CC47-B6B1-3689BF41C92B}" type="pres">
      <dgm:prSet presAssocID="{E58D5CA7-3BEC-DB46-AEE9-5E405FD1D196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B2D6C169-31D5-8649-8DCC-F7731FDA668D}" type="pres">
      <dgm:prSet presAssocID="{E58D5CA7-3BEC-DB46-AEE9-5E405FD1D196}" presName="descendantText" presStyleLbl="alignAcc1" presStyleIdx="3" presStyleCnt="5">
        <dgm:presLayoutVars>
          <dgm:bulletEnabled val="1"/>
        </dgm:presLayoutVars>
      </dgm:prSet>
      <dgm:spPr/>
    </dgm:pt>
    <dgm:pt modelId="{73933AC2-BCBC-3645-9BCF-C8EE43B0B074}" type="pres">
      <dgm:prSet presAssocID="{E9A07A68-F7A0-B14B-AF5A-27182C0F3F0C}" presName="sp" presStyleCnt="0"/>
      <dgm:spPr/>
    </dgm:pt>
    <dgm:pt modelId="{60CEBE4B-DC08-3349-8B5B-8772393B97B7}" type="pres">
      <dgm:prSet presAssocID="{683B2320-7CCF-D142-9F79-184792432149}" presName="composite" presStyleCnt="0"/>
      <dgm:spPr/>
    </dgm:pt>
    <dgm:pt modelId="{6D8A1E3A-808D-C549-860A-AE1DF37DD1A0}" type="pres">
      <dgm:prSet presAssocID="{683B2320-7CCF-D142-9F79-184792432149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5DD59B94-0AB5-F64B-B200-B175387397FE}" type="pres">
      <dgm:prSet presAssocID="{683B2320-7CCF-D142-9F79-184792432149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B4EB6D1E-7C2A-6A4C-9A80-4CAEFCA32BB5}" type="presOf" srcId="{683B2320-7CCF-D142-9F79-184792432149}" destId="{6D8A1E3A-808D-C549-860A-AE1DF37DD1A0}" srcOrd="0" destOrd="0" presId="urn:microsoft.com/office/officeart/2005/8/layout/chevron2"/>
    <dgm:cxn modelId="{D2C01C1F-2EAB-3149-B560-08635EF90986}" srcId="{6AB1E437-4607-244C-87BD-39F5C83ED60A}" destId="{683B2320-7CCF-D142-9F79-184792432149}" srcOrd="4" destOrd="0" parTransId="{E245CC88-B97B-AA4F-B847-37506BB61806}" sibTransId="{56F5F472-C749-C244-A8A8-E6F3753AC078}"/>
    <dgm:cxn modelId="{27E5C923-4A9B-DD4C-BBB0-EF19E455CD7F}" srcId="{6AB1E437-4607-244C-87BD-39F5C83ED60A}" destId="{E58D5CA7-3BEC-DB46-AEE9-5E405FD1D196}" srcOrd="3" destOrd="0" parTransId="{3DCDA81D-87E7-F345-8065-219966504C1F}" sibTransId="{E9A07A68-F7A0-B14B-AF5A-27182C0F3F0C}"/>
    <dgm:cxn modelId="{D0C0CB36-0825-1445-931B-64D2068881AD}" type="presOf" srcId="{B3324875-6491-B14C-907D-7F2E3797C103}" destId="{6DAE22EC-C012-C74D-A76D-91D36A9B04D2}" srcOrd="0" destOrd="0" presId="urn:microsoft.com/office/officeart/2005/8/layout/chevron2"/>
    <dgm:cxn modelId="{EEB0C83D-C202-CE4F-9EC7-C90DF4465F8F}" type="presOf" srcId="{6AB1E437-4607-244C-87BD-39F5C83ED60A}" destId="{83E964EF-2DE1-A04A-BA84-D85EB8CD924B}" srcOrd="0" destOrd="0" presId="urn:microsoft.com/office/officeart/2005/8/layout/chevron2"/>
    <dgm:cxn modelId="{45BA1A4C-D49C-9742-A249-BC587B294BAF}" srcId="{6AB1E437-4607-244C-87BD-39F5C83ED60A}" destId="{B3324875-6491-B14C-907D-7F2E3797C103}" srcOrd="1" destOrd="0" parTransId="{8A435B52-5906-9A45-AEE5-707974E5D880}" sibTransId="{69E9AD67-9B30-A74A-B591-6B84F5FD9AFD}"/>
    <dgm:cxn modelId="{0FA5825E-14AC-164B-9AAA-1D2CE2B0BB5B}" type="presOf" srcId="{02DD4135-53FE-2E48-AA3F-5AF8DDA186C4}" destId="{B2D6C169-31D5-8649-8DCC-F7731FDA668D}" srcOrd="0" destOrd="0" presId="urn:microsoft.com/office/officeart/2005/8/layout/chevron2"/>
    <dgm:cxn modelId="{7EBFE260-C199-7146-916E-9D1341E1DD2F}" type="presOf" srcId="{CADF79B4-BFCA-0F4C-803A-6520821AC571}" destId="{A44843AE-B75A-1D48-B0C5-A74C54C33235}" srcOrd="0" destOrd="0" presId="urn:microsoft.com/office/officeart/2005/8/layout/chevron2"/>
    <dgm:cxn modelId="{633CE468-F3C1-DD44-B607-930E4BD3A54B}" type="presOf" srcId="{760883D5-34EC-7C4C-842A-B9A97AEBF554}" destId="{5DD59B94-0AB5-F64B-B200-B175387397FE}" srcOrd="0" destOrd="0" presId="urn:microsoft.com/office/officeart/2005/8/layout/chevron2"/>
    <dgm:cxn modelId="{D3B86871-1EBE-CC44-B783-0C985E37FCE8}" srcId="{6AB1E437-4607-244C-87BD-39F5C83ED60A}" destId="{096A0505-7072-DA4F-B8FB-C246EDA49797}" srcOrd="0" destOrd="0" parTransId="{B9595015-58E0-0444-BC5F-D4F80868E176}" sibTransId="{399A23A2-8636-3F4D-80ED-3AAF7A6F7076}"/>
    <dgm:cxn modelId="{2183D871-247B-5E47-9877-E805DEDBFC15}" type="presOf" srcId="{E58D5CA7-3BEC-DB46-AEE9-5E405FD1D196}" destId="{4A616E16-6A9E-CC47-B6B1-3689BF41C92B}" srcOrd="0" destOrd="0" presId="urn:microsoft.com/office/officeart/2005/8/layout/chevron2"/>
    <dgm:cxn modelId="{89CAC972-3B1B-734B-ABA4-1BEF5E597496}" srcId="{E58D5CA7-3BEC-DB46-AEE9-5E405FD1D196}" destId="{02DD4135-53FE-2E48-AA3F-5AF8DDA186C4}" srcOrd="0" destOrd="0" parTransId="{3C16ECBB-ECA8-154C-9F31-2C63DFA47C69}" sibTransId="{6C487412-1B6B-0941-90F8-ED540D2773FF}"/>
    <dgm:cxn modelId="{F6B1697C-AB7D-8F44-AD1A-090E9C7A16E8}" type="presOf" srcId="{D488A815-2D17-9542-8510-086F0962259F}" destId="{F53308A8-328D-254F-B8DF-5727A2975B08}" srcOrd="0" destOrd="0" presId="urn:microsoft.com/office/officeart/2005/8/layout/chevron2"/>
    <dgm:cxn modelId="{863E6692-92FE-9C4C-8484-40F1DDDDA059}" srcId="{096A0505-7072-DA4F-B8FB-C246EDA49797}" destId="{B1FF9552-76A5-104A-8026-79D90190507A}" srcOrd="0" destOrd="0" parTransId="{4567EDB1-E2D8-344B-8C3A-DAD46E38F043}" sibTransId="{9490078D-4F40-3E4A-A518-B30F39AA87AF}"/>
    <dgm:cxn modelId="{89B7F097-F088-B14A-BA16-D5EF9DC7BC6A}" srcId="{D488A815-2D17-9542-8510-086F0962259F}" destId="{2D226EBF-4987-C949-AAA4-9FE95B979FA7}" srcOrd="0" destOrd="0" parTransId="{7333DF40-86E1-4D46-A492-E3593D467444}" sibTransId="{3924691B-EB25-704B-AD05-9D297900A60D}"/>
    <dgm:cxn modelId="{C5E73DA4-5F57-0445-BCF0-19F994A91FBD}" srcId="{6AB1E437-4607-244C-87BD-39F5C83ED60A}" destId="{D488A815-2D17-9542-8510-086F0962259F}" srcOrd="2" destOrd="0" parTransId="{62F77BE0-27A9-CD4D-9A85-54A389354A36}" sibTransId="{3D14BF6A-8D22-6946-BC7C-CD8C3A9C29DA}"/>
    <dgm:cxn modelId="{32A718B6-572F-6B45-964D-FC9CCAEDE7C6}" type="presOf" srcId="{2D226EBF-4987-C949-AAA4-9FE95B979FA7}" destId="{239E19D5-4E98-E547-AF3B-0AD46D1E12A9}" srcOrd="0" destOrd="0" presId="urn:microsoft.com/office/officeart/2005/8/layout/chevron2"/>
    <dgm:cxn modelId="{0C5D4AC2-87FE-BA42-A72E-F8E660931359}" srcId="{683B2320-7CCF-D142-9F79-184792432149}" destId="{760883D5-34EC-7C4C-842A-B9A97AEBF554}" srcOrd="0" destOrd="0" parTransId="{3453C32F-32F3-134D-BA80-DD8CAFB9E047}" sibTransId="{43D27F58-F5ED-DE4D-8827-57F7CC34DBA4}"/>
    <dgm:cxn modelId="{3E3A77CB-8632-2544-B597-DEE100E5D6AB}" srcId="{B3324875-6491-B14C-907D-7F2E3797C103}" destId="{CADF79B4-BFCA-0F4C-803A-6520821AC571}" srcOrd="0" destOrd="0" parTransId="{C5AB7FCA-1DFF-8D42-A813-3686378723C5}" sibTransId="{6A60BAA7-3AE8-DA45-B943-646945AB148D}"/>
    <dgm:cxn modelId="{5BF67EDD-3E12-1D4B-A6E4-21B7C74B170B}" type="presOf" srcId="{096A0505-7072-DA4F-B8FB-C246EDA49797}" destId="{C090A652-D51F-DC4D-9B12-BAACB87886EE}" srcOrd="0" destOrd="0" presId="urn:microsoft.com/office/officeart/2005/8/layout/chevron2"/>
    <dgm:cxn modelId="{E4E064E9-BF2D-7B45-800F-A76956FB300C}" type="presOf" srcId="{B1FF9552-76A5-104A-8026-79D90190507A}" destId="{DEEC1BCA-064F-5F44-8F37-B62B6393E899}" srcOrd="0" destOrd="0" presId="urn:microsoft.com/office/officeart/2005/8/layout/chevron2"/>
    <dgm:cxn modelId="{DC974E03-EFF3-6A49-8B0B-8757C41196EB}" type="presParOf" srcId="{83E964EF-2DE1-A04A-BA84-D85EB8CD924B}" destId="{20F4C275-EE62-F64F-80B3-09D044B5E831}" srcOrd="0" destOrd="0" presId="urn:microsoft.com/office/officeart/2005/8/layout/chevron2"/>
    <dgm:cxn modelId="{B631958E-0142-DB47-B00B-4D32474D69D3}" type="presParOf" srcId="{20F4C275-EE62-F64F-80B3-09D044B5E831}" destId="{C090A652-D51F-DC4D-9B12-BAACB87886EE}" srcOrd="0" destOrd="0" presId="urn:microsoft.com/office/officeart/2005/8/layout/chevron2"/>
    <dgm:cxn modelId="{64DEA5ED-3808-0E46-9139-4ABB710808FD}" type="presParOf" srcId="{20F4C275-EE62-F64F-80B3-09D044B5E831}" destId="{DEEC1BCA-064F-5F44-8F37-B62B6393E899}" srcOrd="1" destOrd="0" presId="urn:microsoft.com/office/officeart/2005/8/layout/chevron2"/>
    <dgm:cxn modelId="{68909053-7FFC-3546-B844-6E10F32947EA}" type="presParOf" srcId="{83E964EF-2DE1-A04A-BA84-D85EB8CD924B}" destId="{2528E974-4C22-9D4B-883A-5FEFC60D01BD}" srcOrd="1" destOrd="0" presId="urn:microsoft.com/office/officeart/2005/8/layout/chevron2"/>
    <dgm:cxn modelId="{7E3A6BA4-C36F-F84A-9AE3-A84114DC917C}" type="presParOf" srcId="{83E964EF-2DE1-A04A-BA84-D85EB8CD924B}" destId="{71A46500-598C-314C-B692-381510EE1FF0}" srcOrd="2" destOrd="0" presId="urn:microsoft.com/office/officeart/2005/8/layout/chevron2"/>
    <dgm:cxn modelId="{A53CD746-4561-CE4D-9487-C3FB434A482D}" type="presParOf" srcId="{71A46500-598C-314C-B692-381510EE1FF0}" destId="{6DAE22EC-C012-C74D-A76D-91D36A9B04D2}" srcOrd="0" destOrd="0" presId="urn:microsoft.com/office/officeart/2005/8/layout/chevron2"/>
    <dgm:cxn modelId="{323312E7-84AB-7148-8870-B94A62CBEF1C}" type="presParOf" srcId="{71A46500-598C-314C-B692-381510EE1FF0}" destId="{A44843AE-B75A-1D48-B0C5-A74C54C33235}" srcOrd="1" destOrd="0" presId="urn:microsoft.com/office/officeart/2005/8/layout/chevron2"/>
    <dgm:cxn modelId="{A447B65C-F833-834E-AA58-66C6C2D00E33}" type="presParOf" srcId="{83E964EF-2DE1-A04A-BA84-D85EB8CD924B}" destId="{2D4945C7-F44D-1E4C-952F-4E82787B1F1B}" srcOrd="3" destOrd="0" presId="urn:microsoft.com/office/officeart/2005/8/layout/chevron2"/>
    <dgm:cxn modelId="{D0D78C81-107B-B741-8D13-F076596CD110}" type="presParOf" srcId="{83E964EF-2DE1-A04A-BA84-D85EB8CD924B}" destId="{23BFEBEE-D80E-3B4E-B3D2-F86F2E377CB4}" srcOrd="4" destOrd="0" presId="urn:microsoft.com/office/officeart/2005/8/layout/chevron2"/>
    <dgm:cxn modelId="{8B73FA1F-EA1C-B445-9FF3-C2BE5EA539D4}" type="presParOf" srcId="{23BFEBEE-D80E-3B4E-B3D2-F86F2E377CB4}" destId="{F53308A8-328D-254F-B8DF-5727A2975B08}" srcOrd="0" destOrd="0" presId="urn:microsoft.com/office/officeart/2005/8/layout/chevron2"/>
    <dgm:cxn modelId="{CA885357-372C-3442-9B61-B58584E52A1D}" type="presParOf" srcId="{23BFEBEE-D80E-3B4E-B3D2-F86F2E377CB4}" destId="{239E19D5-4E98-E547-AF3B-0AD46D1E12A9}" srcOrd="1" destOrd="0" presId="urn:microsoft.com/office/officeart/2005/8/layout/chevron2"/>
    <dgm:cxn modelId="{C9EEB167-36AF-BE42-BE2C-742DD0D315AA}" type="presParOf" srcId="{83E964EF-2DE1-A04A-BA84-D85EB8CD924B}" destId="{232255B0-2A77-584F-99E3-4B5694B77A63}" srcOrd="5" destOrd="0" presId="urn:microsoft.com/office/officeart/2005/8/layout/chevron2"/>
    <dgm:cxn modelId="{2C25E35D-8E9B-3145-AC70-2D504C36D4E3}" type="presParOf" srcId="{83E964EF-2DE1-A04A-BA84-D85EB8CD924B}" destId="{CB1754FB-6DC5-D542-94DE-63998F9E98AF}" srcOrd="6" destOrd="0" presId="urn:microsoft.com/office/officeart/2005/8/layout/chevron2"/>
    <dgm:cxn modelId="{245E9BBD-BC7F-E743-9255-CE71104B557C}" type="presParOf" srcId="{CB1754FB-6DC5-D542-94DE-63998F9E98AF}" destId="{4A616E16-6A9E-CC47-B6B1-3689BF41C92B}" srcOrd="0" destOrd="0" presId="urn:microsoft.com/office/officeart/2005/8/layout/chevron2"/>
    <dgm:cxn modelId="{A0C3F4C6-E99D-3D43-BF21-BEB8A0801DDE}" type="presParOf" srcId="{CB1754FB-6DC5-D542-94DE-63998F9E98AF}" destId="{B2D6C169-31D5-8649-8DCC-F7731FDA668D}" srcOrd="1" destOrd="0" presId="urn:microsoft.com/office/officeart/2005/8/layout/chevron2"/>
    <dgm:cxn modelId="{EA6B222F-29B1-2043-B79E-CD16E7D27992}" type="presParOf" srcId="{83E964EF-2DE1-A04A-BA84-D85EB8CD924B}" destId="{73933AC2-BCBC-3645-9BCF-C8EE43B0B074}" srcOrd="7" destOrd="0" presId="urn:microsoft.com/office/officeart/2005/8/layout/chevron2"/>
    <dgm:cxn modelId="{01E7DFA8-E269-5045-BC39-0E4C54FFBE96}" type="presParOf" srcId="{83E964EF-2DE1-A04A-BA84-D85EB8CD924B}" destId="{60CEBE4B-DC08-3349-8B5B-8772393B97B7}" srcOrd="8" destOrd="0" presId="urn:microsoft.com/office/officeart/2005/8/layout/chevron2"/>
    <dgm:cxn modelId="{2DC6DC71-1FA9-5047-A919-10808A5DEE46}" type="presParOf" srcId="{60CEBE4B-DC08-3349-8B5B-8772393B97B7}" destId="{6D8A1E3A-808D-C549-860A-AE1DF37DD1A0}" srcOrd="0" destOrd="0" presId="urn:microsoft.com/office/officeart/2005/8/layout/chevron2"/>
    <dgm:cxn modelId="{33F05340-9162-7F46-B378-183AB1437687}" type="presParOf" srcId="{60CEBE4B-DC08-3349-8B5B-8772393B97B7}" destId="{5DD59B94-0AB5-F64B-B200-B175387397F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9DE21-B1C6-5340-82A2-AD3399BCAA10}">
      <dsp:nvSpPr>
        <dsp:cNvPr id="0" name=""/>
        <dsp:cNvSpPr/>
      </dsp:nvSpPr>
      <dsp:spPr>
        <a:xfrm>
          <a:off x="763476" y="2901"/>
          <a:ext cx="2842289" cy="170537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Порядок идентификации при обращении в поликлинику</a:t>
          </a:r>
        </a:p>
      </dsp:txBody>
      <dsp:txXfrm>
        <a:off x="763476" y="2901"/>
        <a:ext cx="2842289" cy="1705373"/>
      </dsp:txXfrm>
    </dsp:sp>
    <dsp:sp modelId="{DE661B48-8F46-9B48-86E8-613D49266677}">
      <dsp:nvSpPr>
        <dsp:cNvPr id="0" name=""/>
        <dsp:cNvSpPr/>
      </dsp:nvSpPr>
      <dsp:spPr>
        <a:xfrm>
          <a:off x="3889995" y="2901"/>
          <a:ext cx="2842289" cy="17053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Порядок идентификации при обращении в плановое приемное отделение</a:t>
          </a:r>
        </a:p>
      </dsp:txBody>
      <dsp:txXfrm>
        <a:off x="3889995" y="2901"/>
        <a:ext cx="2842289" cy="1705373"/>
      </dsp:txXfrm>
    </dsp:sp>
    <dsp:sp modelId="{0B56CAAA-A3C6-C745-A549-1BDCACF80C8C}">
      <dsp:nvSpPr>
        <dsp:cNvPr id="0" name=""/>
        <dsp:cNvSpPr/>
      </dsp:nvSpPr>
      <dsp:spPr>
        <a:xfrm>
          <a:off x="7016513" y="2901"/>
          <a:ext cx="2842289" cy="17053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Порядок идентификации при обращении в экстренное приемное отделение</a:t>
          </a:r>
        </a:p>
      </dsp:txBody>
      <dsp:txXfrm>
        <a:off x="7016513" y="2901"/>
        <a:ext cx="2842289" cy="1705373"/>
      </dsp:txXfrm>
    </dsp:sp>
    <dsp:sp modelId="{4B9A0965-828E-F345-A161-750C9B56F6FE}">
      <dsp:nvSpPr>
        <dsp:cNvPr id="0" name=""/>
        <dsp:cNvSpPr/>
      </dsp:nvSpPr>
      <dsp:spPr>
        <a:xfrm>
          <a:off x="763476" y="1992504"/>
          <a:ext cx="2842289" cy="170537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Порядок идентификации в отделении стационара при поступлении</a:t>
          </a:r>
        </a:p>
      </dsp:txBody>
      <dsp:txXfrm>
        <a:off x="763476" y="1992504"/>
        <a:ext cx="2842289" cy="1705373"/>
      </dsp:txXfrm>
    </dsp:sp>
    <dsp:sp modelId="{CC69CE4D-F42F-2B43-A528-AC6826B8200E}">
      <dsp:nvSpPr>
        <dsp:cNvPr id="0" name=""/>
        <dsp:cNvSpPr/>
      </dsp:nvSpPr>
      <dsp:spPr>
        <a:xfrm>
          <a:off x="3889995" y="1992504"/>
          <a:ext cx="2842289" cy="1705373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Порядок идентификации при проведении диагностических и лечебных процедур</a:t>
          </a:r>
        </a:p>
      </dsp:txBody>
      <dsp:txXfrm>
        <a:off x="3889995" y="1992504"/>
        <a:ext cx="2842289" cy="1705373"/>
      </dsp:txXfrm>
    </dsp:sp>
    <dsp:sp modelId="{3AAC5E96-DE75-CD45-AD30-8331028197F8}">
      <dsp:nvSpPr>
        <dsp:cNvPr id="0" name=""/>
        <dsp:cNvSpPr/>
      </dsp:nvSpPr>
      <dsp:spPr>
        <a:xfrm>
          <a:off x="7016513" y="1992504"/>
          <a:ext cx="2842289" cy="1705373"/>
        </a:xfrm>
        <a:prstGeom prst="rect">
          <a:avLst/>
        </a:prstGeom>
        <a:solidFill>
          <a:srgbClr val="E2A6B7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Порядок идентификации при переводе пациента (между отделениями/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стационарами)</a:t>
          </a:r>
        </a:p>
      </dsp:txBody>
      <dsp:txXfrm>
        <a:off x="7016513" y="1992504"/>
        <a:ext cx="2842289" cy="1705373"/>
      </dsp:txXfrm>
    </dsp:sp>
    <dsp:sp modelId="{68D856B9-A28E-2B4B-BF48-3E541D27FF5C}">
      <dsp:nvSpPr>
        <dsp:cNvPr id="0" name=""/>
        <dsp:cNvSpPr/>
      </dsp:nvSpPr>
      <dsp:spPr>
        <a:xfrm>
          <a:off x="3943344" y="3825690"/>
          <a:ext cx="2842289" cy="1705373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Порядок внесения изменений в идентификационные данные</a:t>
          </a:r>
        </a:p>
      </dsp:txBody>
      <dsp:txXfrm>
        <a:off x="3943344" y="3825690"/>
        <a:ext cx="2842289" cy="1705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4F6B9-5141-484D-9393-8B38F92A84A4}">
      <dsp:nvSpPr>
        <dsp:cNvPr id="0" name=""/>
        <dsp:cNvSpPr/>
      </dsp:nvSpPr>
      <dsp:spPr>
        <a:xfrm>
          <a:off x="56771" y="0"/>
          <a:ext cx="9101625" cy="114061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rgbClr val="002060"/>
              </a:solidFill>
            </a:rPr>
            <a:t>Методика идентификации</a:t>
          </a:r>
          <a:r>
            <a:rPr lang="en-US" sz="3200" b="1" kern="1200" dirty="0">
              <a:solidFill>
                <a:srgbClr val="002060"/>
              </a:solidFill>
            </a:rPr>
            <a:t> </a:t>
          </a:r>
          <a:r>
            <a:rPr lang="en-US" sz="2400" kern="1200" dirty="0">
              <a:solidFill>
                <a:schemeClr val="tx1"/>
              </a:solidFill>
            </a:rPr>
            <a:t>(</a:t>
          </a:r>
          <a:r>
            <a:rPr lang="ru-RU" sz="2400" kern="1200" dirty="0">
              <a:solidFill>
                <a:schemeClr val="tx1"/>
              </a:solidFill>
            </a:rPr>
            <a:t>общие принципы)</a:t>
          </a:r>
          <a:endParaRPr lang="ru-RU" sz="3200" kern="1200" dirty="0">
            <a:solidFill>
              <a:schemeClr val="tx1"/>
            </a:solidFill>
          </a:endParaRP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1. Представиться пациенту</a:t>
          </a:r>
        </a:p>
      </dsp:txBody>
      <dsp:txXfrm>
        <a:off x="90179" y="33408"/>
        <a:ext cx="7737358" cy="1073800"/>
      </dsp:txXfrm>
    </dsp:sp>
    <dsp:sp modelId="{75B19D4F-3F7B-0242-A636-D120A773562C}">
      <dsp:nvSpPr>
        <dsp:cNvPr id="0" name=""/>
        <dsp:cNvSpPr/>
      </dsp:nvSpPr>
      <dsp:spPr>
        <a:xfrm>
          <a:off x="226883" y="1325566"/>
          <a:ext cx="9942342" cy="114061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2. Попросить пациента отчетливо назвать свою фамилию, имя, отчество и дату рождения</a:t>
          </a:r>
        </a:p>
      </dsp:txBody>
      <dsp:txXfrm>
        <a:off x="260291" y="1358974"/>
        <a:ext cx="8323195" cy="1073800"/>
      </dsp:txXfrm>
    </dsp:sp>
    <dsp:sp modelId="{B686455F-570B-FB4F-BCBE-A8DA705E5901}">
      <dsp:nvSpPr>
        <dsp:cNvPr id="0" name=""/>
        <dsp:cNvSpPr/>
      </dsp:nvSpPr>
      <dsp:spPr>
        <a:xfrm>
          <a:off x="364685" y="2598070"/>
          <a:ext cx="10646899" cy="1140616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3. Полученную информацию сверить с информацией, содержащейся в документах, удостоверяющих личность (паспорт), первичной медицинской документацией, листе назначений, направлении на обследование, идентификационном браслете и </a:t>
          </a:r>
          <a:r>
            <a:rPr lang="ru-RU" sz="1800" kern="1200" dirty="0" err="1">
              <a:solidFill>
                <a:schemeClr val="tx1"/>
              </a:solidFill>
            </a:rPr>
            <a:t>тд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98093" y="2631478"/>
        <a:ext cx="8917747" cy="1073800"/>
      </dsp:txXfrm>
    </dsp:sp>
    <dsp:sp modelId="{6DD3F16D-E816-1B4D-A857-0AB24B96E4BB}">
      <dsp:nvSpPr>
        <dsp:cNvPr id="0" name=""/>
        <dsp:cNvSpPr/>
      </dsp:nvSpPr>
      <dsp:spPr>
        <a:xfrm>
          <a:off x="1115754" y="3979048"/>
          <a:ext cx="10472421" cy="114061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4. Если личность пациента в ходе идентификации не подтверждена, нельзя выполнять лечебные/диагностические процедуры или выполнять забор биоматериала При расхождении идентификационной информации необходимо незамедлительно сообщить об этом заведующему отделением/лечащему врачу</a:t>
          </a:r>
        </a:p>
      </dsp:txBody>
      <dsp:txXfrm>
        <a:off x="1149162" y="4012456"/>
        <a:ext cx="8770510" cy="1073800"/>
      </dsp:txXfrm>
    </dsp:sp>
    <dsp:sp modelId="{63A02575-7CCE-5149-A238-28C43B5DACE5}">
      <dsp:nvSpPr>
        <dsp:cNvPr id="0" name=""/>
        <dsp:cNvSpPr/>
      </dsp:nvSpPr>
      <dsp:spPr>
        <a:xfrm>
          <a:off x="2052633" y="5196141"/>
          <a:ext cx="9989671" cy="1140616"/>
        </a:xfrm>
        <a:prstGeom prst="roundRect">
          <a:avLst>
            <a:gd name="adj" fmla="val 10000"/>
          </a:avLst>
        </a:prstGeom>
        <a:solidFill>
          <a:srgbClr val="E2A6B7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5. Если пациент высказывает недовольство или недоумение необходимо детально объяснить ему значение идентификации для снижения рисков оказания медпомощи (ознакомить с текстом бланка «Памятка пациента»)</a:t>
          </a:r>
        </a:p>
      </dsp:txBody>
      <dsp:txXfrm>
        <a:off x="2086041" y="5229549"/>
        <a:ext cx="8363134" cy="1073800"/>
      </dsp:txXfrm>
    </dsp:sp>
    <dsp:sp modelId="{DC48C773-430F-1B44-9446-F1A00B23E54C}">
      <dsp:nvSpPr>
        <dsp:cNvPr id="0" name=""/>
        <dsp:cNvSpPr/>
      </dsp:nvSpPr>
      <dsp:spPr>
        <a:xfrm>
          <a:off x="8138213" y="833283"/>
          <a:ext cx="741400" cy="741400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8305028" y="833283"/>
        <a:ext cx="407770" cy="557904"/>
      </dsp:txXfrm>
    </dsp:sp>
    <dsp:sp modelId="{7F434297-8B2C-9C4C-866C-17A76619DDD2}">
      <dsp:nvSpPr>
        <dsp:cNvPr id="0" name=""/>
        <dsp:cNvSpPr/>
      </dsp:nvSpPr>
      <dsp:spPr>
        <a:xfrm>
          <a:off x="8817880" y="2132319"/>
          <a:ext cx="741400" cy="741400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8984695" y="2132319"/>
        <a:ext cx="407770" cy="557904"/>
      </dsp:txXfrm>
    </dsp:sp>
    <dsp:sp modelId="{6C7C06D0-4122-A24C-95FE-60E5F653CB2E}">
      <dsp:nvSpPr>
        <dsp:cNvPr id="0" name=""/>
        <dsp:cNvSpPr/>
      </dsp:nvSpPr>
      <dsp:spPr>
        <a:xfrm>
          <a:off x="9497547" y="3412344"/>
          <a:ext cx="741400" cy="741400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9664362" y="3412344"/>
        <a:ext cx="407770" cy="557904"/>
      </dsp:txXfrm>
    </dsp:sp>
    <dsp:sp modelId="{B215D8CB-0D80-FE42-BE22-7AF01E0A2F67}">
      <dsp:nvSpPr>
        <dsp:cNvPr id="0" name=""/>
        <dsp:cNvSpPr/>
      </dsp:nvSpPr>
      <dsp:spPr>
        <a:xfrm>
          <a:off x="10177214" y="4724053"/>
          <a:ext cx="741400" cy="741400"/>
        </a:xfrm>
        <a:prstGeom prst="downArrow">
          <a:avLst>
            <a:gd name="adj1" fmla="val 55000"/>
            <a:gd name="adj2" fmla="val 45000"/>
          </a:avLst>
        </a:prstGeom>
        <a:solidFill>
          <a:schemeClr val="bg1">
            <a:lumMod val="5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/>
        </a:p>
      </dsp:txBody>
      <dsp:txXfrm>
        <a:off x="10344029" y="4724053"/>
        <a:ext cx="407770" cy="5579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8363D-7F5E-4A7A-B8FA-EA45AFA9DE55}">
      <dsp:nvSpPr>
        <dsp:cNvPr id="0" name=""/>
        <dsp:cNvSpPr/>
      </dsp:nvSpPr>
      <dsp:spPr>
        <a:xfrm>
          <a:off x="1099894" y="-3645"/>
          <a:ext cx="1372668" cy="1406141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проблема</a:t>
          </a:r>
          <a:endParaRPr lang="ru-RU" sz="1600" b="1" kern="1200" dirty="0"/>
        </a:p>
      </dsp:txBody>
      <dsp:txXfrm>
        <a:off x="1300917" y="202280"/>
        <a:ext cx="970622" cy="994291"/>
      </dsp:txXfrm>
    </dsp:sp>
    <dsp:sp modelId="{DF1C907E-C8BA-4156-B042-A12C95C075BF}">
      <dsp:nvSpPr>
        <dsp:cNvPr id="0" name=""/>
        <dsp:cNvSpPr/>
      </dsp:nvSpPr>
      <dsp:spPr>
        <a:xfrm rot="2700000">
          <a:off x="2303594" y="1114730"/>
          <a:ext cx="178448" cy="3825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>
        <a:off x="2311434" y="1172317"/>
        <a:ext cx="124914" cy="229540"/>
      </dsp:txXfrm>
    </dsp:sp>
    <dsp:sp modelId="{A4BC4BC3-DBCD-4C23-BCCE-1E1E4472A275}">
      <dsp:nvSpPr>
        <dsp:cNvPr id="0" name=""/>
        <dsp:cNvSpPr/>
      </dsp:nvSpPr>
      <dsp:spPr>
        <a:xfrm>
          <a:off x="2312074" y="1239610"/>
          <a:ext cx="1353420" cy="1324742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Анализ</a:t>
          </a:r>
          <a:endParaRPr lang="ru-RU" sz="1800" b="1" kern="1200" dirty="0"/>
        </a:p>
      </dsp:txBody>
      <dsp:txXfrm>
        <a:off x="2510278" y="1433614"/>
        <a:ext cx="957012" cy="936734"/>
      </dsp:txXfrm>
    </dsp:sp>
    <dsp:sp modelId="{638352ED-A6E5-40B4-807B-583226126053}">
      <dsp:nvSpPr>
        <dsp:cNvPr id="0" name=""/>
        <dsp:cNvSpPr/>
      </dsp:nvSpPr>
      <dsp:spPr>
        <a:xfrm rot="8100000">
          <a:off x="2337225" y="2284578"/>
          <a:ext cx="155356" cy="3825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 rot="10800000">
        <a:off x="2377007" y="2344614"/>
        <a:ext cx="108749" cy="229540"/>
      </dsp:txXfrm>
    </dsp:sp>
    <dsp:sp modelId="{D09F4614-3FA4-4744-BCA0-B4B4C801E0A8}">
      <dsp:nvSpPr>
        <dsp:cNvPr id="0" name=""/>
        <dsp:cNvSpPr/>
      </dsp:nvSpPr>
      <dsp:spPr>
        <a:xfrm>
          <a:off x="1035260" y="2378626"/>
          <a:ext cx="1501936" cy="1451823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Внедрение</a:t>
          </a:r>
          <a:endParaRPr lang="ru-RU" sz="1600" b="1" kern="1200" dirty="0"/>
        </a:p>
      </dsp:txBody>
      <dsp:txXfrm>
        <a:off x="1255213" y="2591241"/>
        <a:ext cx="1062030" cy="1026593"/>
      </dsp:txXfrm>
    </dsp:sp>
    <dsp:sp modelId="{BB973F71-4E99-4F51-BD31-0721F7E9CBE2}">
      <dsp:nvSpPr>
        <dsp:cNvPr id="0" name=""/>
        <dsp:cNvSpPr/>
      </dsp:nvSpPr>
      <dsp:spPr>
        <a:xfrm rot="13500000">
          <a:off x="1114304" y="2306710"/>
          <a:ext cx="130762" cy="3825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 rot="10800000">
        <a:off x="1147788" y="2397094"/>
        <a:ext cx="91533" cy="229540"/>
      </dsp:txXfrm>
    </dsp:sp>
    <dsp:sp modelId="{0729037A-8A3A-4103-9CC5-AB5BEBA2BD92}">
      <dsp:nvSpPr>
        <dsp:cNvPr id="0" name=""/>
        <dsp:cNvSpPr/>
      </dsp:nvSpPr>
      <dsp:spPr>
        <a:xfrm>
          <a:off x="-126647" y="1180513"/>
          <a:ext cx="1420639" cy="1442936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Контроль</a:t>
          </a:r>
          <a:endParaRPr lang="ru-RU" sz="1800" b="1" kern="1200" dirty="0"/>
        </a:p>
      </dsp:txBody>
      <dsp:txXfrm>
        <a:off x="81401" y="1391826"/>
        <a:ext cx="1004543" cy="1020310"/>
      </dsp:txXfrm>
    </dsp:sp>
    <dsp:sp modelId="{9044340F-35CB-4A87-9BEB-17A0B154E3B2}">
      <dsp:nvSpPr>
        <dsp:cNvPr id="0" name=""/>
        <dsp:cNvSpPr/>
      </dsp:nvSpPr>
      <dsp:spPr>
        <a:xfrm rot="18900000">
          <a:off x="1112466" y="1104975"/>
          <a:ext cx="153854" cy="38256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chemeClr val="tx1"/>
            </a:solidFill>
          </a:endParaRPr>
        </a:p>
      </dsp:txBody>
      <dsp:txXfrm>
        <a:off x="1119225" y="1197808"/>
        <a:ext cx="107698" cy="2295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0A652-D51F-DC4D-9B12-BAACB87886EE}">
      <dsp:nvSpPr>
        <dsp:cNvPr id="0" name=""/>
        <dsp:cNvSpPr/>
      </dsp:nvSpPr>
      <dsp:spPr>
        <a:xfrm rot="5400000">
          <a:off x="-144549" y="148331"/>
          <a:ext cx="963661" cy="67456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</a:rPr>
            <a:t>1</a:t>
          </a:r>
        </a:p>
      </dsp:txBody>
      <dsp:txXfrm rot="-5400000">
        <a:off x="1" y="341062"/>
        <a:ext cx="674562" cy="289099"/>
      </dsp:txXfrm>
    </dsp:sp>
    <dsp:sp modelId="{DEEC1BCA-064F-5F44-8F37-B62B6393E899}">
      <dsp:nvSpPr>
        <dsp:cNvPr id="0" name=""/>
        <dsp:cNvSpPr/>
      </dsp:nvSpPr>
      <dsp:spPr>
        <a:xfrm rot="5400000">
          <a:off x="5281726" y="-4603381"/>
          <a:ext cx="626709" cy="9841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определение процесса назначения ЛП</a:t>
          </a:r>
          <a:endParaRPr lang="ru-RU" sz="2800" kern="1200" dirty="0">
            <a:solidFill>
              <a:schemeClr val="tx1"/>
            </a:solidFill>
          </a:endParaRPr>
        </a:p>
        <a:p>
          <a:pPr marL="285750" lvl="1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kern="1200" dirty="0">
            <a:solidFill>
              <a:schemeClr val="tx1"/>
            </a:solidFill>
          </a:endParaRPr>
        </a:p>
      </dsp:txBody>
      <dsp:txXfrm rot="-5400000">
        <a:off x="674563" y="34375"/>
        <a:ext cx="9810444" cy="565523"/>
      </dsp:txXfrm>
    </dsp:sp>
    <dsp:sp modelId="{6DAE22EC-C012-C74D-A76D-91D36A9B04D2}">
      <dsp:nvSpPr>
        <dsp:cNvPr id="0" name=""/>
        <dsp:cNvSpPr/>
      </dsp:nvSpPr>
      <dsp:spPr>
        <a:xfrm rot="5400000">
          <a:off x="-144549" y="993359"/>
          <a:ext cx="963661" cy="674562"/>
        </a:xfrm>
        <a:prstGeom prst="chevron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</a:rPr>
            <a:t>2</a:t>
          </a:r>
        </a:p>
      </dsp:txBody>
      <dsp:txXfrm rot="-5400000">
        <a:off x="1" y="1186090"/>
        <a:ext cx="674562" cy="289099"/>
      </dsp:txXfrm>
    </dsp:sp>
    <dsp:sp modelId="{A44843AE-B75A-1D48-B0C5-A74C54C33235}">
      <dsp:nvSpPr>
        <dsp:cNvPr id="0" name=""/>
        <dsp:cNvSpPr/>
      </dsp:nvSpPr>
      <dsp:spPr>
        <a:xfrm rot="5400000">
          <a:off x="5281891" y="-3758518"/>
          <a:ext cx="626379" cy="9841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определение </a:t>
          </a:r>
          <a:r>
            <a:rPr lang="ru-RU" sz="2800" b="1" kern="120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потенциальных ошибок </a:t>
          </a:r>
          <a:r>
            <a:rPr lang="ru-RU" sz="2800" b="1" kern="12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для каждого этапа   </a:t>
          </a:r>
          <a:endParaRPr lang="ru-RU" sz="2800" kern="1200" dirty="0">
            <a:solidFill>
              <a:schemeClr val="tx1"/>
            </a:solidFill>
          </a:endParaRP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kern="1200" dirty="0">
            <a:solidFill>
              <a:schemeClr val="tx1"/>
            </a:solidFill>
          </a:endParaRPr>
        </a:p>
      </dsp:txBody>
      <dsp:txXfrm rot="-5400000">
        <a:off x="674563" y="879387"/>
        <a:ext cx="9810460" cy="565225"/>
      </dsp:txXfrm>
    </dsp:sp>
    <dsp:sp modelId="{F53308A8-328D-254F-B8DF-5727A2975B08}">
      <dsp:nvSpPr>
        <dsp:cNvPr id="0" name=""/>
        <dsp:cNvSpPr/>
      </dsp:nvSpPr>
      <dsp:spPr>
        <a:xfrm rot="5400000">
          <a:off x="-144549" y="1838387"/>
          <a:ext cx="963661" cy="674562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</a:rPr>
            <a:t>3</a:t>
          </a:r>
        </a:p>
      </dsp:txBody>
      <dsp:txXfrm rot="-5400000">
        <a:off x="1" y="2031118"/>
        <a:ext cx="674562" cy="289099"/>
      </dsp:txXfrm>
    </dsp:sp>
    <dsp:sp modelId="{239E19D5-4E98-E547-AF3B-0AD46D1E12A9}">
      <dsp:nvSpPr>
        <dsp:cNvPr id="0" name=""/>
        <dsp:cNvSpPr/>
      </dsp:nvSpPr>
      <dsp:spPr>
        <a:xfrm rot="5400000">
          <a:off x="5281891" y="-2913490"/>
          <a:ext cx="626379" cy="9841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Подсчет индексов значимости </a:t>
          </a:r>
          <a:endParaRPr lang="ru-RU" sz="2800" kern="1200" dirty="0">
            <a:solidFill>
              <a:schemeClr val="tx1"/>
            </a:solidFill>
          </a:endParaRP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kern="1200" dirty="0">
            <a:solidFill>
              <a:schemeClr val="tx1"/>
            </a:solidFill>
          </a:endParaRPr>
        </a:p>
      </dsp:txBody>
      <dsp:txXfrm rot="-5400000">
        <a:off x="674563" y="1724415"/>
        <a:ext cx="9810460" cy="565225"/>
      </dsp:txXfrm>
    </dsp:sp>
    <dsp:sp modelId="{4A616E16-6A9E-CC47-B6B1-3689BF41C92B}">
      <dsp:nvSpPr>
        <dsp:cNvPr id="0" name=""/>
        <dsp:cNvSpPr/>
      </dsp:nvSpPr>
      <dsp:spPr>
        <a:xfrm rot="5400000">
          <a:off x="-144549" y="2683415"/>
          <a:ext cx="963661" cy="674562"/>
        </a:xfrm>
        <a:prstGeom prst="chevron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</a:rPr>
            <a:t>4</a:t>
          </a:r>
        </a:p>
      </dsp:txBody>
      <dsp:txXfrm rot="-5400000">
        <a:off x="1" y="2876146"/>
        <a:ext cx="674562" cy="289099"/>
      </dsp:txXfrm>
    </dsp:sp>
    <dsp:sp modelId="{B2D6C169-31D5-8649-8DCC-F7731FDA668D}">
      <dsp:nvSpPr>
        <dsp:cNvPr id="0" name=""/>
        <dsp:cNvSpPr/>
      </dsp:nvSpPr>
      <dsp:spPr>
        <a:xfrm rot="5400000">
          <a:off x="5281891" y="-2068462"/>
          <a:ext cx="626379" cy="9841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изучение процессы, предшествующие ошибке</a:t>
          </a:r>
          <a:endParaRPr lang="ru-RU" sz="2800" kern="1200" dirty="0">
            <a:solidFill>
              <a:schemeClr val="tx1"/>
            </a:solidFill>
          </a:endParaRP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kern="1200" dirty="0">
            <a:solidFill>
              <a:schemeClr val="tx1"/>
            </a:solidFill>
          </a:endParaRPr>
        </a:p>
      </dsp:txBody>
      <dsp:txXfrm rot="-5400000">
        <a:off x="674563" y="2569443"/>
        <a:ext cx="9810460" cy="565225"/>
      </dsp:txXfrm>
    </dsp:sp>
    <dsp:sp modelId="{6D8A1E3A-808D-C549-860A-AE1DF37DD1A0}">
      <dsp:nvSpPr>
        <dsp:cNvPr id="0" name=""/>
        <dsp:cNvSpPr/>
      </dsp:nvSpPr>
      <dsp:spPr>
        <a:xfrm rot="5400000">
          <a:off x="-144549" y="3528443"/>
          <a:ext cx="963661" cy="674562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</a:rPr>
            <a:t>5</a:t>
          </a:r>
        </a:p>
      </dsp:txBody>
      <dsp:txXfrm rot="-5400000">
        <a:off x="1" y="3721174"/>
        <a:ext cx="674562" cy="289099"/>
      </dsp:txXfrm>
    </dsp:sp>
    <dsp:sp modelId="{5DD59B94-0AB5-F64B-B200-B175387397FE}">
      <dsp:nvSpPr>
        <dsp:cNvPr id="0" name=""/>
        <dsp:cNvSpPr/>
      </dsp:nvSpPr>
      <dsp:spPr>
        <a:xfrm rot="5400000">
          <a:off x="5281891" y="-1223434"/>
          <a:ext cx="626379" cy="98410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b="1" kern="12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rPr>
            <a:t>Разработка плана предупреждения</a:t>
          </a:r>
          <a:endParaRPr lang="ru-RU" sz="2800" kern="1200" dirty="0">
            <a:solidFill>
              <a:schemeClr val="tx1"/>
            </a:solidFill>
          </a:endParaRP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800" kern="1200" dirty="0">
            <a:solidFill>
              <a:schemeClr val="tx1"/>
            </a:solidFill>
          </a:endParaRPr>
        </a:p>
      </dsp:txBody>
      <dsp:txXfrm rot="-5400000">
        <a:off x="674563" y="3414471"/>
        <a:ext cx="9810460" cy="565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2E149-A6E8-5441-AA72-2FDCA2222A5A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22D78-CD97-294C-A22F-954DDA752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57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57B12-5AC4-73E5-61C2-97BC9F795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6EDE22-E766-5896-A49E-D320FFB88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06A8A-148F-40B1-1856-EBE52AC4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1CBAB-2EF6-7A73-CF96-B9E65517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F0D67-8A55-B59B-33F3-47A78BFA9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2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B18A1-92C3-6055-2566-E2483FB8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88E6A5-D7A4-35F0-3F52-255BC74F2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952410-9CE3-FA69-A3CC-6574969C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B4426F-5081-8768-7805-5AEE38BD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68B7D2-D21B-B74F-BBE1-A8E01483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83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C51628-CA0E-2E83-9BA9-BEF7E6892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33B7C2-D322-44D6-CDD3-E72688421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7823B-8750-EC3B-AF38-760184F9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B111F1-9907-2D79-270F-A8E55BAC5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27043A-752D-1858-50B7-C49B43360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9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9FB22-CC5E-571E-04D1-F7DBD03E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EE7947-CE0F-D75A-97F4-137E8F850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75566D-F7C1-1EDA-2F96-44B1E084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1D4F7A-0D6D-0A9B-E852-C91FB9D2E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E16299-F169-F3C9-B94D-8025408F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12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989C2-CC2D-667A-F194-17F8AFB5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0E0507-177D-0A95-393B-793E9AA40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3D3F3-D31C-1085-FC9F-6370B90D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23FE9C-D7EE-02DC-3796-7A1B82D48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8AFEE6-48A2-945E-4EE8-E9B82302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3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9D0DF-B4E1-A2D4-2BF4-49AC6918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32FAC5-AC83-D0AB-C82F-026B1B9AF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0C4DD2-4534-72B7-F113-AFE47963C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FEFB72-E614-31D1-9211-6DBC1E3C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E75FA2-1CF7-AC69-E501-6B3F72D3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51CCF7-C90C-AA6B-0B12-A25C3EC9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08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1E1D6-6BE2-A1DB-E703-6D040BBF3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ECA397-6A86-34E1-F9F1-F481D1A5B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D0A785-B042-D14B-5564-37B48AE22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C30FFF-6007-F1CA-D3A1-B4174079A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978F8E-9F59-5F41-9426-EDA34D1D2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189475-7847-3D68-1E23-59C092CA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548E5-5191-70E0-016B-8C5817429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8F6E3C-A48B-0997-593C-8C63D485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10A1E-32B9-6366-69A3-4B5D2EE5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5425AD-23E0-98B7-941D-E434A8C91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C79607-6C86-56B4-0EC9-E9536239A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CA2FFB-B820-01D6-0674-9FF983A6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5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937D64-CA03-E36B-6D3D-D04364399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A6BDF3-DF96-EB30-9CED-D917DE56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471ED0-EC27-AAD4-06BE-685F7658A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65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2619C-4612-103D-E074-7190A1376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1754D-EF5D-4C68-E224-BE405B717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ECBCB7-FCA4-8D18-6DF8-525A2923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D944CC-FAB8-0718-AF37-4C4E90D8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B8F073-49B4-E033-471A-8C2C7781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D2644A-D74C-F97A-92E3-C8C15213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95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1FB43-225A-C565-E72A-F7EE8A48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A82171-3BC4-D789-EDA9-79B0331B42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E8CD3-B572-2F8E-CF68-F85BAEA7D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68B382-2E00-C5CA-66B8-97DB3B74C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7FAA33-30D2-5FEC-CF0E-8A82849C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96332-1E92-637E-AF94-C59327877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7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846B4-D1CB-04B2-B47E-399AAD92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393C55-E238-64D0-572F-1FB77B6EF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CD056-236A-F06E-6FA7-7777B5B78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43124-EA1C-6D41-8CC9-BED3CA6D0896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56089-E2EA-85A2-BAC7-94CF00A99D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14F94C-1406-E51F-06A4-F54179950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B1F0A-36F2-E24E-BB39-F4707D2EC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90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mailto:Sve-botova@yandex.ru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pubmed.ncbi.nlm.nih.gov/?term=Institute+of+Medicine+%28US%29+Committee+on+Quality+of+Health+Care+in+America%5BCorporate+Author%5D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chart" Target="../charts/chart2.xml"/><Relationship Id="rId7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chart" Target="../charts/chart3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BE674-DD29-ED6E-E1C4-7F82C0F78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8630"/>
            <a:ext cx="9144000" cy="4263359"/>
          </a:xfrm>
        </p:spPr>
        <p:txBody>
          <a:bodyPr>
            <a:noAutofit/>
          </a:bodyPr>
          <a:lstStyle/>
          <a:p>
            <a:br>
              <a:rPr lang="ru-RU" sz="4000" b="1" dirty="0">
                <a:solidFill>
                  <a:srgbClr val="002060"/>
                </a:solidFill>
                <a:effectLst/>
                <a:latin typeface="+mn-lt"/>
              </a:rPr>
            </a:br>
            <a:br>
              <a:rPr lang="ru-RU" sz="4000" b="1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4000" b="1" dirty="0">
                <a:solidFill>
                  <a:srgbClr val="002060"/>
                </a:solidFill>
                <a:effectLst/>
                <a:latin typeface="+mn-lt"/>
              </a:rPr>
              <a:t>Какой сыр лучший?</a:t>
            </a:r>
            <a:br>
              <a:rPr lang="ru-RU" sz="4000" b="1" dirty="0">
                <a:solidFill>
                  <a:srgbClr val="002060"/>
                </a:solidFill>
                <a:effectLst/>
                <a:latin typeface="+mn-lt"/>
              </a:rPr>
            </a:br>
            <a:br>
              <a:rPr lang="ru-RU" sz="4000" b="1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4000" b="1" dirty="0">
                <a:solidFill>
                  <a:srgbClr val="002060"/>
                </a:solidFill>
                <a:effectLst/>
                <a:latin typeface="+mn-lt"/>
              </a:rPr>
              <a:t>Ответы с точки зрения анализа сестринских ошибок.</a:t>
            </a:r>
            <a:br>
              <a:rPr lang="ru-RU" sz="4000" b="1" dirty="0">
                <a:solidFill>
                  <a:srgbClr val="002060"/>
                </a:solidFill>
                <a:effectLst/>
                <a:latin typeface="+mn-lt"/>
              </a:rPr>
            </a:br>
            <a:endParaRPr lang="ru-RU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44F009-0DCF-2C8D-609A-E2F88CFCB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1972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b="1" dirty="0"/>
              <a:t>Ботова Светлана Николаевна</a:t>
            </a:r>
          </a:p>
          <a:p>
            <a:r>
              <a:rPr lang="ru-RU" b="1" dirty="0"/>
              <a:t>Нижний Новгород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01B1B-757A-8BDE-A4F5-F804CD25F781}"/>
              </a:ext>
            </a:extLst>
          </p:cNvPr>
          <p:cNvSpPr txBox="1"/>
          <p:nvPr/>
        </p:nvSpPr>
        <p:spPr>
          <a:xfrm>
            <a:off x="653142" y="5181457"/>
            <a:ext cx="109609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Всероссийская конференция с международным участием</a:t>
            </a:r>
          </a:p>
          <a:p>
            <a:pPr algn="ctr"/>
            <a:r>
              <a:rPr lang="ru-RU" sz="2400" b="1" kern="100" dirty="0"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«Этика и деонтология в профессиональной деятельности среднего медицинского персонала: проблемы и пути решения»</a:t>
            </a:r>
            <a:endParaRPr lang="ru-RU" sz="2400" kern="100" dirty="0">
              <a:effectLst/>
              <a:ea typeface="NSimSun" panose="020B0400000000000000" pitchFamily="34" charset="-122"/>
              <a:cs typeface="Mangal" panose="02040503050203030202" pitchFamily="18" charset="0"/>
            </a:endParaRPr>
          </a:p>
          <a:p>
            <a:pPr algn="ctr"/>
            <a:r>
              <a:rPr lang="ru-RU" sz="2400" b="1" kern="100" dirty="0">
                <a:effectLst/>
                <a:ea typeface="Times New Roman" panose="02020603050405020304" pitchFamily="18" charset="0"/>
                <a:cs typeface="Mangal" panose="02040503050203030202" pitchFamily="18" charset="0"/>
              </a:rPr>
              <a:t>«06» сентября 2024г.</a:t>
            </a:r>
            <a:endParaRPr lang="ru-RU" sz="2400" kern="100" dirty="0">
              <a:effectLst/>
              <a:ea typeface="NSimSun" panose="020B0400000000000000" pitchFamily="34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AACB5-11CA-B064-568A-BE401C0C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  <a:latin typeface="+mn-lt"/>
              </a:rPr>
              <a:t>Какой сыр лучше? И причем здесь дырки?</a:t>
            </a:r>
          </a:p>
        </p:txBody>
      </p:sp>
      <p:pic>
        <p:nvPicPr>
          <p:cNvPr id="1026" name="Picture 2" descr="What is the Swiss Cheese Model of Harm?">
            <a:extLst>
              <a:ext uri="{FF2B5EF4-FFF2-40B4-BE49-F238E27FC236}">
                <a16:creationId xmlns:a16="http://schemas.microsoft.com/office/drawing/2014/main" id="{7715E548-8CC9-4045-6264-CCEE81E7F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1603932"/>
            <a:ext cx="7517549" cy="43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utch Cheese Gouda Old Amsterdam 10.5-11 lb.">
            <a:extLst>
              <a:ext uri="{FF2B5EF4-FFF2-40B4-BE49-F238E27FC236}">
                <a16:creationId xmlns:a16="http://schemas.microsoft.com/office/drawing/2014/main" id="{875D2103-7E35-AA14-EF3F-73FD2C425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26821" r="15384" b="18253"/>
          <a:stretch/>
        </p:blipFill>
        <p:spPr bwMode="auto">
          <a:xfrm>
            <a:off x="263352" y="3790158"/>
            <a:ext cx="3327980" cy="26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одель Швейцарского Сыра — стоковые фотографии и другие картинки Без людей  - Без людей, Блок, Горизонтальный - iStock">
            <a:extLst>
              <a:ext uri="{FF2B5EF4-FFF2-40B4-BE49-F238E27FC236}">
                <a16:creationId xmlns:a16="http://schemas.microsoft.com/office/drawing/2014/main" id="{D94E346E-F1C5-CB4F-5808-D85B3F5C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8" y="1595835"/>
            <a:ext cx="2751916" cy="20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7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C4B24-BB07-EE75-0CB6-3682967A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>
                <a:solidFill>
                  <a:srgbClr val="002060"/>
                </a:solidFill>
                <a:latin typeface="+mn-lt"/>
              </a:rPr>
              <a:t>Медицинская ошибка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DDA393-6E8D-EB2E-9E5A-BAAA9E971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371" y="1575310"/>
            <a:ext cx="5769322" cy="45910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/>
              <a:t>Пациенту Иванову Ивану Ивановичу назначена селективная коронарография. </a:t>
            </a:r>
          </a:p>
          <a:p>
            <a:pPr marL="0" indent="0">
              <a:buNone/>
            </a:pPr>
            <a:r>
              <a:rPr lang="ru-RU" sz="2800" dirty="0"/>
              <a:t>Медсестра вошла в палату и спросила: «Кто Иванов?». Пациент поднял руку. </a:t>
            </a:r>
          </a:p>
          <a:p>
            <a:pPr marL="0" indent="0">
              <a:buNone/>
            </a:pPr>
            <a:r>
              <a:rPr lang="ru-RU" sz="2800" dirty="0"/>
              <a:t>Медсестра направила его в рентгенохирургическую операционную, передала хирургу историю болезни. </a:t>
            </a:r>
          </a:p>
          <a:p>
            <a:pPr marL="0" indent="0">
              <a:buNone/>
            </a:pPr>
            <a:r>
              <a:rPr lang="ru-RU" sz="2800" dirty="0"/>
              <a:t>Пациенту провели селективную коронарографию и возвратили  в отделение.</a:t>
            </a:r>
          </a:p>
          <a:p>
            <a:endParaRPr lang="ru-RU" sz="2800" dirty="0"/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CCD59-32E7-D355-9040-7D89EA237960}"/>
              </a:ext>
            </a:extLst>
          </p:cNvPr>
          <p:cNvSpPr txBox="1"/>
          <p:nvPr/>
        </p:nvSpPr>
        <p:spPr>
          <a:xfrm>
            <a:off x="297370" y="60316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/>
              <a:t>Но это был не Иванов!</a:t>
            </a:r>
          </a:p>
        </p:txBody>
      </p:sp>
      <p:pic>
        <p:nvPicPr>
          <p:cNvPr id="9" name="Picture 2" descr="What is the Swiss Cheese Model of Harm?">
            <a:extLst>
              <a:ext uri="{FF2B5EF4-FFF2-40B4-BE49-F238E27FC236}">
                <a16:creationId xmlns:a16="http://schemas.microsoft.com/office/drawing/2014/main" id="{BC850D0A-D9F7-422C-106E-5DB8353B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263" y="1313537"/>
            <a:ext cx="4925261" cy="28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61A292-824E-44CD-FEDA-C87098F6FAD1}"/>
              </a:ext>
            </a:extLst>
          </p:cNvPr>
          <p:cNvSpPr txBox="1"/>
          <p:nvPr/>
        </p:nvSpPr>
        <p:spPr>
          <a:xfrm>
            <a:off x="6125308" y="4400625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Нарушение процесса идентификации на всех этапах</a:t>
            </a:r>
          </a:p>
        </p:txBody>
      </p:sp>
    </p:spTree>
    <p:extLst>
      <p:ext uri="{BB962C8B-B14F-4D97-AF65-F5344CB8AC3E}">
        <p14:creationId xmlns:p14="http://schemas.microsoft.com/office/powerpoint/2010/main" val="29088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70769-1716-8745-97EF-34437ADC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Медицинская ошибка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E3057E-B780-045A-9CBE-398B57164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828799"/>
          </a:xfrm>
        </p:spPr>
        <p:txBody>
          <a:bodyPr/>
          <a:lstStyle/>
          <a:p>
            <a:r>
              <a:rPr lang="ru-RU" sz="2800" dirty="0"/>
              <a:t>Пациентка, 83 года поступила с ОНМК, госпитализирована в ОРИТ</a:t>
            </a:r>
          </a:p>
          <a:p>
            <a:r>
              <a:rPr lang="ru-RU" sz="2800" dirty="0"/>
              <a:t>На следующий день направлена на МРТ головного мозга</a:t>
            </a:r>
          </a:p>
          <a:p>
            <a:r>
              <a:rPr lang="ru-RU" sz="2800" dirty="0"/>
              <a:t>При выполнении МРТ обнаружено, что у пациентки ЭКС</a:t>
            </a:r>
            <a:endParaRPr lang="ru-RU" dirty="0"/>
          </a:p>
        </p:txBody>
      </p:sp>
      <p:pic>
        <p:nvPicPr>
          <p:cNvPr id="4" name="Picture 2" descr="What is the Swiss Cheese Model of Harm?">
            <a:extLst>
              <a:ext uri="{FF2B5EF4-FFF2-40B4-BE49-F238E27FC236}">
                <a16:creationId xmlns:a16="http://schemas.microsoft.com/office/drawing/2014/main" id="{421B39B5-25FD-4CAF-308E-B6A87A824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3429000"/>
            <a:ext cx="4925261" cy="28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B0CE10-95D9-19FF-A7F2-FD1A21D1BD48}"/>
              </a:ext>
            </a:extLst>
          </p:cNvPr>
          <p:cNvSpPr txBox="1"/>
          <p:nvPr/>
        </p:nvSpPr>
        <p:spPr>
          <a:xfrm>
            <a:off x="5447928" y="4077072"/>
            <a:ext cx="518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Врач приемного отделения не внес данные об ЭКС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0440F-1A4D-776A-B6C2-96B262AE2E54}"/>
              </a:ext>
            </a:extLst>
          </p:cNvPr>
          <p:cNvSpPr txBox="1"/>
          <p:nvPr/>
        </p:nvSpPr>
        <p:spPr>
          <a:xfrm>
            <a:off x="4727848" y="4446404"/>
            <a:ext cx="5495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Невролог реанимации не обратил внимание на шрам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5733A-4389-3AF6-3945-DB29475953A3}"/>
              </a:ext>
            </a:extLst>
          </p:cNvPr>
          <p:cNvSpPr txBox="1"/>
          <p:nvPr/>
        </p:nvSpPr>
        <p:spPr>
          <a:xfrm>
            <a:off x="3791744" y="4831914"/>
            <a:ext cx="76857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Медсестры реанимации не знали о наличии ЭКС, выполняли распоряжение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CA897-EEEA-B8B8-BCC3-76ACEA7A8F3E}"/>
              </a:ext>
            </a:extLst>
          </p:cNvPr>
          <p:cNvSpPr txBox="1"/>
          <p:nvPr/>
        </p:nvSpPr>
        <p:spPr>
          <a:xfrm>
            <a:off x="2660402" y="5378137"/>
            <a:ext cx="91027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Лаборант МРТ обратила внимание на шрам, но в истории болезни был Р - снимок без ЭКС</a:t>
            </a:r>
          </a:p>
          <a:p>
            <a:r>
              <a:rPr lang="ru-RU" dirty="0"/>
              <a:t>(чужой снимок)</a:t>
            </a:r>
          </a:p>
        </p:txBody>
      </p:sp>
    </p:spTree>
    <p:extLst>
      <p:ext uri="{BB962C8B-B14F-4D97-AF65-F5344CB8AC3E}">
        <p14:creationId xmlns:p14="http://schemas.microsoft.com/office/powerpoint/2010/main" val="46079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BF20F-09C4-5906-19D8-5B6C7341A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3089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002060"/>
                </a:solidFill>
                <a:latin typeface="+mn-lt"/>
              </a:rPr>
              <a:t>СОПы</a:t>
            </a:r>
            <a:r>
              <a:rPr lang="ru-RU" sz="3600" b="1" dirty="0">
                <a:solidFill>
                  <a:srgbClr val="002060"/>
                </a:solidFill>
                <a:latin typeface="+mn-lt"/>
              </a:rPr>
              <a:t> по идентификации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BAC6154-22A4-BE56-5795-1F06AE0B2AB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1520" y="1167618"/>
          <a:ext cx="10622280" cy="5690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83BFB8-147D-4253-546B-A212858221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2253" y="0"/>
            <a:ext cx="1529747" cy="14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3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8C6A0-E29A-1648-CE39-C48F34D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87639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Введена система браслетов с цветовой индикацией рисков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93CA86-B417-C02B-C32A-D62C449CB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66" t="20820" r="36306" b="17833"/>
          <a:stretch/>
        </p:blipFill>
        <p:spPr>
          <a:xfrm>
            <a:off x="838200" y="2444359"/>
            <a:ext cx="5597237" cy="12031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1C6460-B1B2-B549-1133-3CF590D48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651" y="1393848"/>
            <a:ext cx="3875484" cy="5167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63C8B3-066A-84F2-92A3-E84D01B53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948" y="0"/>
            <a:ext cx="1404052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0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87E53-D247-16B9-5216-ACEF50EF9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88D4609-96E2-4780-4748-0B6EDE8F56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2663" y="365125"/>
          <a:ext cx="11820293" cy="633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0A651C-FEEF-7582-2B34-C92EDC92B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8926" y="156117"/>
            <a:ext cx="1529747" cy="14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76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9A563-592D-E732-AA62-F838A33D3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2. Ошибки лекарственной терапии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1BD643-7E87-7A6A-A958-8DA7A9C0A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10% пациентов больниц будут подвержены ошибкам при приеме лекарств</a:t>
            </a:r>
          </a:p>
          <a:p>
            <a:r>
              <a:rPr lang="ru-RU" dirty="0"/>
              <a:t>Почти каждая пятая доза лекарств, вводимая в больнице дается по ошибке</a:t>
            </a:r>
          </a:p>
          <a:p>
            <a:r>
              <a:rPr lang="ru-RU" dirty="0"/>
              <a:t>Неправильная выдача лекарств приводит к ошибкам при приеме лекарств до 55 %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871B9B-7F3B-5DCB-2644-E334F936866A}"/>
              </a:ext>
            </a:extLst>
          </p:cNvPr>
          <p:cNvSpPr txBox="1"/>
          <p:nvPr/>
        </p:nvSpPr>
        <p:spPr>
          <a:xfrm>
            <a:off x="5463251" y="6311900"/>
            <a:ext cx="657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www.singlecare.com</a:t>
            </a:r>
            <a:r>
              <a:rPr lang="en-GB" dirty="0"/>
              <a:t>/blog/news/medication-errors-statistics/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35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29ED6-E6C2-158E-6ACC-A91A2DB3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7" y="365125"/>
            <a:ext cx="11574683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Частота ошибок при использовании парентеральных ЛП</a:t>
            </a:r>
            <a:br>
              <a:rPr lang="ru-RU" sz="3600" b="1" dirty="0">
                <a:solidFill>
                  <a:srgbClr val="002060"/>
                </a:solidFill>
                <a:latin typeface="+mn-lt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</a:rPr>
              <a:t>113 отделений РИТ, 27 стран, 1328 взрослых пациентов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D0C76C-1980-49D8-AA6F-C4DF5B949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48259"/>
          </a:xfrm>
        </p:spPr>
        <p:txBody>
          <a:bodyPr>
            <a:normAutofit/>
          </a:bodyPr>
          <a:lstStyle/>
          <a:p>
            <a:r>
              <a:rPr lang="ru-RU" dirty="0"/>
              <a:t>861 ошибка/441 пациент</a:t>
            </a:r>
          </a:p>
          <a:p>
            <a:r>
              <a:rPr lang="ru-RU" dirty="0"/>
              <a:t>74,5 случаев на 100 </a:t>
            </a:r>
            <a:r>
              <a:rPr lang="ru-RU" dirty="0" err="1"/>
              <a:t>пациенто</a:t>
            </a:r>
            <a:r>
              <a:rPr lang="ru-RU" dirty="0"/>
              <a:t>/дней</a:t>
            </a:r>
          </a:p>
          <a:p>
            <a:r>
              <a:rPr lang="ru-RU" dirty="0"/>
              <a:t>¾ были расценены как ошибки бездействия</a:t>
            </a:r>
          </a:p>
          <a:p>
            <a:r>
              <a:rPr lang="ru-RU" dirty="0"/>
              <a:t>12 пациентов- инвалидность или смерть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4DC097-A622-6A53-E608-61F824E5CD85}"/>
              </a:ext>
            </a:extLst>
          </p:cNvPr>
          <p:cNvSpPr txBox="1"/>
          <p:nvPr/>
        </p:nvSpPr>
        <p:spPr>
          <a:xfrm>
            <a:off x="1215342" y="53938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6AC963-091A-6DB6-CEED-851F6C3D68E6}"/>
              </a:ext>
            </a:extLst>
          </p:cNvPr>
          <p:cNvSpPr txBox="1"/>
          <p:nvPr/>
        </p:nvSpPr>
        <p:spPr>
          <a:xfrm>
            <a:off x="154330" y="4293158"/>
            <a:ext cx="5789270" cy="203132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Частота ошибок выше: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- при в/в назначениях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-при большом количестве введений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-при выполнении обычных (рутинных) вмешательствах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</a:rPr>
              <a:t>- в больших отделениях</a:t>
            </a:r>
          </a:p>
          <a:p>
            <a:r>
              <a:rPr lang="ru-RU" b="1" dirty="0">
                <a:solidFill>
                  <a:schemeClr val="bg1"/>
                </a:solidFill>
              </a:rPr>
              <a:t>-при большой нагрузке на медсестру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68D25-B384-07AC-9675-294B1EF3AA10}"/>
              </a:ext>
            </a:extLst>
          </p:cNvPr>
          <p:cNvSpPr txBox="1"/>
          <p:nvPr/>
        </p:nvSpPr>
        <p:spPr>
          <a:xfrm>
            <a:off x="5943600" y="4293158"/>
            <a:ext cx="6094070" cy="203132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Частота ошибок ниже: 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при наличии мониторинга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При наличии системы учета неблагоприятных событий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При наличии алгоритма передачи клинической ответственности между медсестрами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420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13423-0E90-A81E-3500-93A515EF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  <a:latin typeface="+mn-lt"/>
              </a:rPr>
              <a:t>Основные ошибки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51A8F6-C126-F992-09EE-5F8F1B287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352" y="1600201"/>
            <a:ext cx="7128792" cy="5141167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ru-RU" b="0" i="0" dirty="0">
                <a:solidFill>
                  <a:srgbClr val="212529"/>
                </a:solidFill>
                <a:effectLst/>
              </a:rPr>
              <a:t>1. </a:t>
            </a:r>
            <a:r>
              <a:rPr lang="ru-RU" sz="3400" b="1" i="0" dirty="0">
                <a:effectLst/>
                <a:highlight>
                  <a:srgbClr val="FFFF00"/>
                </a:highlight>
              </a:rPr>
              <a:t>Неправильное назначение лекарственных препаратов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212529"/>
                </a:solidFill>
                <a:effectLst/>
              </a:rPr>
              <a:t> </a:t>
            </a:r>
            <a:r>
              <a:rPr lang="ru-RU" sz="3300" b="0" i="0" dirty="0">
                <a:solidFill>
                  <a:srgbClr val="212529"/>
                </a:solidFill>
                <a:effectLst/>
              </a:rPr>
              <a:t>неверный выбор препарата, назначение без учета противопоказаний, повторное назначение лекарства без оценки его эффективности и переносимости пациентом и т.д.</a:t>
            </a:r>
          </a:p>
          <a:p>
            <a:pPr marL="0" indent="0" algn="l">
              <a:buNone/>
            </a:pPr>
            <a:endParaRPr lang="ru-RU" b="0" i="0" dirty="0">
              <a:solidFill>
                <a:srgbClr val="212529"/>
              </a:solidFill>
              <a:effectLst/>
            </a:endParaRPr>
          </a:p>
          <a:p>
            <a:pPr marL="0" indent="0" algn="l">
              <a:buNone/>
            </a:pPr>
            <a:r>
              <a:rPr lang="ru-RU" b="0" i="0" dirty="0">
                <a:solidFill>
                  <a:srgbClr val="212529"/>
                </a:solidFill>
                <a:effectLst/>
              </a:rPr>
              <a:t>2. </a:t>
            </a:r>
            <a:r>
              <a:rPr lang="ru-RU" sz="3400" b="1" i="0" dirty="0">
                <a:effectLst/>
                <a:highlight>
                  <a:srgbClr val="FFFF00"/>
                </a:highlight>
              </a:rPr>
              <a:t>Нечеткая передача информации о назначении лекарственного препарата </a:t>
            </a:r>
            <a:endParaRPr lang="ru-RU" b="1" dirty="0">
              <a:highlight>
                <a:srgbClr val="FFFF00"/>
              </a:highlight>
            </a:endParaRPr>
          </a:p>
          <a:p>
            <a:pPr marL="0" indent="0" algn="l">
              <a:buNone/>
            </a:pPr>
            <a:r>
              <a:rPr lang="ru-RU" sz="3300" b="0" i="0" dirty="0">
                <a:solidFill>
                  <a:srgbClr val="212529"/>
                </a:solidFill>
                <a:effectLst/>
              </a:rPr>
              <a:t>неразборчивые надписи, использование некорректных сокращений в листах назначения и т.д.</a:t>
            </a:r>
          </a:p>
          <a:p>
            <a:pPr marL="0" indent="0" algn="l">
              <a:buNone/>
            </a:pPr>
            <a:endParaRPr lang="ru-RU" b="0" i="0" dirty="0">
              <a:solidFill>
                <a:srgbClr val="212529"/>
              </a:solidFill>
              <a:effectLst/>
            </a:endParaRPr>
          </a:p>
          <a:p>
            <a:pPr marL="0" indent="0" algn="l">
              <a:buNone/>
            </a:pPr>
            <a:r>
              <a:rPr lang="ru-RU" b="0" i="0" dirty="0">
                <a:solidFill>
                  <a:srgbClr val="212529"/>
                </a:solidFill>
                <a:effectLst/>
              </a:rPr>
              <a:t>3. </a:t>
            </a:r>
            <a:r>
              <a:rPr lang="ru-RU" sz="3400" b="1" i="0" dirty="0">
                <a:effectLst/>
                <a:highlight>
                  <a:srgbClr val="FFFF00"/>
                </a:highlight>
              </a:rPr>
              <a:t>Некорректное дозирование, разведение лекарственного препарата</a:t>
            </a:r>
            <a:endParaRPr lang="ru-RU" b="1" i="0" dirty="0">
              <a:effectLst/>
              <a:highlight>
                <a:srgbClr val="FFFF00"/>
              </a:highlight>
            </a:endParaRPr>
          </a:p>
          <a:p>
            <a:pPr marL="0" indent="0" algn="l">
              <a:buNone/>
            </a:pPr>
            <a:endParaRPr lang="ru-RU" b="0" i="0" dirty="0">
              <a:solidFill>
                <a:srgbClr val="212529"/>
              </a:solidFill>
              <a:effectLst/>
            </a:endParaRPr>
          </a:p>
          <a:p>
            <a:pPr marL="0" indent="0" algn="l">
              <a:buNone/>
            </a:pPr>
            <a:r>
              <a:rPr lang="ru-RU" b="0" i="0" dirty="0">
                <a:solidFill>
                  <a:srgbClr val="212529"/>
                </a:solidFill>
                <a:effectLst/>
              </a:rPr>
              <a:t>4. </a:t>
            </a:r>
            <a:r>
              <a:rPr lang="ru-RU" sz="3400" b="1" i="0" dirty="0">
                <a:effectLst/>
                <a:highlight>
                  <a:srgbClr val="FFFF00"/>
                </a:highlight>
              </a:rPr>
              <a:t>Отсутствие в стационаре необходимых лекарств для оказания экстренной медицинской помощи</a:t>
            </a:r>
            <a:r>
              <a:rPr lang="ru-RU" b="0" i="0" dirty="0">
                <a:solidFill>
                  <a:srgbClr val="212529"/>
                </a:solidFill>
                <a:effectLst/>
                <a:highlight>
                  <a:srgbClr val="FFFF00"/>
                </a:highlight>
              </a:rPr>
              <a:t>, </a:t>
            </a:r>
            <a:endParaRPr lang="ru-RU" dirty="0">
              <a:highlight>
                <a:srgbClr val="FFFF00"/>
              </a:highlight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9E4B7C2-2710-9F57-13F2-77DD119E6D1C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7392144" y="274638"/>
          <a:ext cx="4536504" cy="6466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2710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2EB30-506F-03A3-E423-12F944CF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Основные ошибки при использовании ЛП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6E4A3A-E6DF-1570-79C9-BF533C334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96501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Неправильное лекарство (созвучное по названию, внешнему виду)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Ошибки при оформлении листа назначений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Неправильная дозировка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Неправильный путь введения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Нарушение правил введения/приема ЛП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Не тому пациенту</a:t>
            </a:r>
          </a:p>
        </p:txBody>
      </p:sp>
    </p:spTree>
    <p:extLst>
      <p:ext uri="{BB962C8B-B14F-4D97-AF65-F5344CB8AC3E}">
        <p14:creationId xmlns:p14="http://schemas.microsoft.com/office/powerpoint/2010/main" val="306150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AC8CBA-803E-B7B2-01F7-6E0674FED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91" y="5725544"/>
            <a:ext cx="10515600" cy="116679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r>
              <a:rPr lang="ru-RU" sz="11200" b="1" dirty="0">
                <a:solidFill>
                  <a:srgbClr val="002060"/>
                </a:solidFill>
                <a:ea typeface="Cambria" panose="02040503050406030204" pitchFamily="18" charset="0"/>
                <a:cs typeface="Times New Roman" charset="0"/>
              </a:rPr>
              <a:t>Автор заявляет об отсутствии конфликта интересов в докладе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57025C-3E45-CAFD-AD3F-849587038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37" y="0"/>
            <a:ext cx="1529747" cy="144423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3A1C262-1E4D-E3F0-730E-413C5633E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42" y="83632"/>
            <a:ext cx="3496446" cy="11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CDAC73-873B-D8F6-5263-C8E3D0EA5D15}"/>
              </a:ext>
            </a:extLst>
          </p:cNvPr>
          <p:cNvSpPr txBox="1"/>
          <p:nvPr/>
        </p:nvSpPr>
        <p:spPr>
          <a:xfrm>
            <a:off x="9234139" y="219372"/>
            <a:ext cx="2957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cs typeface="Arial" panose="020B0604020202020204" pitchFamily="34" charset="0"/>
              </a:rPr>
              <a:t>ГКБ № 13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B6F64CD-9960-81F1-D210-286198D49C1E}"/>
              </a:ext>
            </a:extLst>
          </p:cNvPr>
          <p:cNvSpPr txBox="1">
            <a:spLocks/>
          </p:cNvSpPr>
          <p:nvPr/>
        </p:nvSpPr>
        <p:spPr>
          <a:xfrm>
            <a:off x="658091" y="2588821"/>
            <a:ext cx="6043792" cy="3859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rgbClr val="002060"/>
                </a:solidFill>
              </a:rPr>
              <a:t>Ботова Светлана Николаевна </a:t>
            </a:r>
          </a:p>
          <a:p>
            <a:pPr marL="0" indent="0">
              <a:buNone/>
            </a:pPr>
            <a:r>
              <a:rPr lang="ru-RU" sz="2400" dirty="0"/>
              <a:t>Кмн, заместитель главного врача по медицинской части ГКБ № 13, Нижний Новгород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dirty="0"/>
              <a:t>доцент кафедры общественного здоровья и здравоохранения ПИМУ.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hlinkClick r:id="rId4"/>
              </a:rPr>
              <a:t>Sve-botova@yandex.ru</a:t>
            </a:r>
            <a:endParaRPr lang="en-GB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ru-RU" dirty="0"/>
          </a:p>
          <a:p>
            <a:pPr marL="0" indent="0" algn="ctr">
              <a:buFont typeface="Arial" panose="020B0604020202020204" pitchFamily="34" charset="0"/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07D84F7-4258-D3D9-B61A-F5FF657AD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32" y="1362074"/>
            <a:ext cx="469230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82441C-D51E-942F-6EA4-3A79D445EE6F}"/>
              </a:ext>
            </a:extLst>
          </p:cNvPr>
          <p:cNvSpPr txBox="1"/>
          <p:nvPr/>
        </p:nvSpPr>
        <p:spPr>
          <a:xfrm>
            <a:off x="7142232" y="3489948"/>
            <a:ext cx="49568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~</a:t>
            </a:r>
            <a:r>
              <a:rPr lang="ru-RU" sz="2400" dirty="0"/>
              <a:t> 1000 коек </a:t>
            </a:r>
          </a:p>
          <a:p>
            <a:pPr marL="0" indent="0">
              <a:buNone/>
            </a:pPr>
            <a:r>
              <a:rPr lang="ru-RU" sz="2400" dirty="0"/>
              <a:t>30 диагностических и лечебных отделений</a:t>
            </a:r>
          </a:p>
          <a:p>
            <a:pPr marL="0" indent="0">
              <a:buNone/>
            </a:pPr>
            <a:r>
              <a:rPr lang="ru-RU" sz="2400" dirty="0"/>
              <a:t>25 тысяч пациентов в год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225A88-5D3B-0B6E-E7FA-51CFA54AC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50" y="83632"/>
            <a:ext cx="3936043" cy="261480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40777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E78D88-8F4C-7996-995E-F33495D5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  <a:latin typeface="+mn-lt"/>
              </a:rPr>
              <a:t>Лекарственные препараты высокого риска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7534B-E933-FEA0-6EC9-7BA9306BB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ru-RU" dirty="0"/>
              <a:t>гепарины</a:t>
            </a:r>
          </a:p>
          <a:p>
            <a:r>
              <a:rPr lang="ru-RU" dirty="0"/>
              <a:t>инсулины</a:t>
            </a:r>
          </a:p>
          <a:p>
            <a:r>
              <a:rPr lang="ru-RU" dirty="0"/>
              <a:t>препараты калия;</a:t>
            </a:r>
          </a:p>
          <a:p>
            <a:r>
              <a:rPr lang="ru-RU" dirty="0"/>
              <a:t>сильнодействующие;</a:t>
            </a:r>
          </a:p>
          <a:p>
            <a:r>
              <a:rPr lang="ru-RU" dirty="0"/>
              <a:t>ядовитые;</a:t>
            </a:r>
          </a:p>
          <a:p>
            <a:r>
              <a:rPr lang="ru-RU" b="1" dirty="0">
                <a:solidFill>
                  <a:srgbClr val="C00000"/>
                </a:solidFill>
              </a:rPr>
              <a:t>похожие по внешнему виду;</a:t>
            </a:r>
          </a:p>
          <a:p>
            <a:r>
              <a:rPr lang="ru-RU" b="1" dirty="0">
                <a:solidFill>
                  <a:srgbClr val="C00000"/>
                </a:solidFill>
              </a:rPr>
              <a:t> созвучные по названию;</a:t>
            </a:r>
            <a:endParaRPr lang="en-GB" b="1" dirty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0783E-48C4-B289-34B0-4191CAE3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  <a:latin typeface="+mn-lt"/>
              </a:rPr>
              <a:t>Безопасность хранения ЛП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23A63-D498-1B86-7BB0-6358B0AAE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56" y="4373489"/>
            <a:ext cx="6782544" cy="2209874"/>
          </a:xfrm>
          <a:solidFill>
            <a:srgbClr val="FF9999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/>
              <a:t>Нельзя</a:t>
            </a:r>
          </a:p>
          <a:p>
            <a:r>
              <a:rPr lang="ru-RU" sz="2400" dirty="0"/>
              <a:t>Менять упаковку</a:t>
            </a:r>
          </a:p>
          <a:p>
            <a:r>
              <a:rPr lang="ru-RU" sz="2400" dirty="0"/>
              <a:t>Соединять ЛП в одну упаковку</a:t>
            </a:r>
          </a:p>
          <a:p>
            <a:r>
              <a:rPr lang="ru-RU" sz="2400" dirty="0"/>
              <a:t>Заменять или исправлять этикетки</a:t>
            </a:r>
          </a:p>
          <a:p>
            <a:r>
              <a:rPr lang="ru-RU" sz="2400" dirty="0"/>
              <a:t>Хранить ЛП без этикетки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89D5E0-33C9-FF76-C2A6-A520066F6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64" t="24800" r="20354" b="36659"/>
          <a:stretch/>
        </p:blipFill>
        <p:spPr>
          <a:xfrm>
            <a:off x="335360" y="1523104"/>
            <a:ext cx="3888432" cy="459542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F5DBCA17-1024-55D4-1577-5E1A153D47DB}"/>
              </a:ext>
            </a:extLst>
          </p:cNvPr>
          <p:cNvSpPr txBox="1">
            <a:spLocks/>
          </p:cNvSpPr>
          <p:nvPr/>
        </p:nvSpPr>
        <p:spPr>
          <a:xfrm>
            <a:off x="4952256" y="1752601"/>
            <a:ext cx="6782544" cy="2620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highlight>
                  <a:srgbClr val="FFFF00"/>
                </a:highlight>
              </a:rPr>
              <a:t>Желтой линией </a:t>
            </a:r>
            <a:r>
              <a:rPr lang="ru-RU" dirty="0"/>
              <a:t>отделены препараты схожие по названию или схожие упаковкой (пример: </a:t>
            </a:r>
            <a:r>
              <a:rPr lang="ru-RU" dirty="0" err="1"/>
              <a:t>коронал</a:t>
            </a:r>
            <a:r>
              <a:rPr lang="ru-RU" dirty="0"/>
              <a:t>, </a:t>
            </a:r>
            <a:r>
              <a:rPr lang="ru-RU" dirty="0" err="1"/>
              <a:t>коронель</a:t>
            </a:r>
            <a:r>
              <a:rPr lang="ru-RU" dirty="0"/>
              <a:t>). Когда Вы берете препарат из этой зоны, надо еще раз убедиться в правильности</a:t>
            </a:r>
          </a:p>
          <a:p>
            <a:r>
              <a:rPr lang="ru-RU" dirty="0">
                <a:highlight>
                  <a:srgbClr val="FF0000"/>
                </a:highlight>
              </a:rPr>
              <a:t>Красной линией </a:t>
            </a:r>
            <a:r>
              <a:rPr lang="ru-RU" dirty="0"/>
              <a:t>обозначены препараты высокого риска</a:t>
            </a:r>
          </a:p>
        </p:txBody>
      </p:sp>
    </p:spTree>
    <p:extLst>
      <p:ext uri="{BB962C8B-B14F-4D97-AF65-F5344CB8AC3E}">
        <p14:creationId xmlns:p14="http://schemas.microsoft.com/office/powerpoint/2010/main" val="1764423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A9B6F-A1A6-82B2-26FE-057B1F3C2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89830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Как сделать систему здравоохранения </a:t>
            </a:r>
            <a:br>
              <a:rPr lang="ru-RU" sz="3600" b="1" dirty="0">
                <a:solidFill>
                  <a:srgbClr val="002060"/>
                </a:solidFill>
                <a:latin typeface="+mn-lt"/>
              </a:rPr>
            </a:br>
            <a:r>
              <a:rPr lang="ru-RU" sz="3600" b="1" dirty="0">
                <a:solidFill>
                  <a:srgbClr val="002060"/>
                </a:solidFill>
                <a:latin typeface="+mn-lt"/>
              </a:rPr>
              <a:t>более безопасной?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2F4D96-6D57-FBD4-5368-1149B2768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46" y="2334603"/>
            <a:ext cx="11025554" cy="384236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Изменить культуру безопасности от той, которая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обвиняет людей за ошибки </a:t>
            </a:r>
          </a:p>
          <a:p>
            <a:pPr marL="0" indent="0">
              <a:buNone/>
            </a:pPr>
            <a:r>
              <a:rPr lang="ru-RU" dirty="0"/>
              <a:t>на ту, где ошибки рассматриваются </a:t>
            </a:r>
            <a:r>
              <a:rPr lang="ru-RU" b="1" dirty="0">
                <a:solidFill>
                  <a:srgbClr val="C00000"/>
                </a:solidFill>
              </a:rPr>
              <a:t>не как личные неудачи</a:t>
            </a:r>
            <a:r>
              <a:rPr lang="ru-RU" dirty="0"/>
              <a:t>, но как </a:t>
            </a:r>
            <a:r>
              <a:rPr lang="ru-RU" b="1" dirty="0">
                <a:solidFill>
                  <a:srgbClr val="C00000"/>
                </a:solidFill>
              </a:rPr>
              <a:t>возможности</a:t>
            </a:r>
            <a:r>
              <a:rPr lang="ru-RU" dirty="0"/>
              <a:t> для </a:t>
            </a:r>
            <a:r>
              <a:rPr lang="ru-RU" b="1" dirty="0">
                <a:solidFill>
                  <a:srgbClr val="C00000"/>
                </a:solidFill>
              </a:rPr>
              <a:t>улучшения системы </a:t>
            </a:r>
            <a:r>
              <a:rPr lang="ru-RU" dirty="0"/>
              <a:t>и </a:t>
            </a:r>
            <a:r>
              <a:rPr lang="ru-RU" b="1" dirty="0">
                <a:solidFill>
                  <a:srgbClr val="C00000"/>
                </a:solidFill>
              </a:rPr>
              <a:t>предотвращения</a:t>
            </a:r>
            <a:r>
              <a:rPr lang="ru-RU" dirty="0"/>
              <a:t> причинения вреда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7A811-B20A-C77E-DD3D-ABA75EED86A1}"/>
              </a:ext>
            </a:extLst>
          </p:cNvPr>
          <p:cNvSpPr txBox="1"/>
          <p:nvPr/>
        </p:nvSpPr>
        <p:spPr>
          <a:xfrm>
            <a:off x="187569" y="6169709"/>
            <a:ext cx="11441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0" dirty="0">
                <a:solidFill>
                  <a:srgbClr val="212121"/>
                </a:solidFill>
                <a:effectLst/>
              </a:rPr>
              <a:t>Crossing the Quality Chasm: A New Health System for the 21st Century</a:t>
            </a:r>
            <a:r>
              <a:rPr lang="ru-RU" sz="1600" b="1" i="0" dirty="0">
                <a:solidFill>
                  <a:srgbClr val="212121"/>
                </a:solidFill>
                <a:effectLst/>
              </a:rPr>
              <a:t> </a:t>
            </a:r>
            <a:r>
              <a:rPr lang="en-GB" sz="1600" b="0" i="0" u="none" strike="noStrike" dirty="0">
                <a:solidFill>
                  <a:srgbClr val="0071BC"/>
                </a:solidFill>
                <a:effectLst/>
                <a:hlinkClick r:id="rId2"/>
              </a:rPr>
              <a:t>Institute of Medicine (US) Committee on Quality of Health Care in America</a:t>
            </a:r>
            <a:r>
              <a:rPr lang="ru-RU" sz="1600" u="none" strike="noStrike" dirty="0">
                <a:solidFill>
                  <a:srgbClr val="5B616B"/>
                </a:solidFill>
              </a:rPr>
              <a:t> </a:t>
            </a:r>
            <a:r>
              <a:rPr lang="en-GB" sz="1600" b="0" i="0" dirty="0">
                <a:solidFill>
                  <a:srgbClr val="212121"/>
                </a:solidFill>
                <a:effectLst/>
              </a:rPr>
              <a:t>Washington (DC): National Academies Press (US); 2001.</a:t>
            </a:r>
          </a:p>
        </p:txBody>
      </p:sp>
      <p:pic>
        <p:nvPicPr>
          <p:cNvPr id="1026" name="Picture 2" descr="The Institute of Medicine (IOM) - Crunchbase Company Profile &amp; Funding">
            <a:extLst>
              <a:ext uri="{FF2B5EF4-FFF2-40B4-BE49-F238E27FC236}">
                <a16:creationId xmlns:a16="http://schemas.microsoft.com/office/drawing/2014/main" id="{74D32FA0-9A5B-3539-5464-D407229D9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14923" r="13487" b="16154"/>
          <a:stretch/>
        </p:blipFill>
        <p:spPr bwMode="auto">
          <a:xfrm>
            <a:off x="10328030" y="0"/>
            <a:ext cx="2051540" cy="196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6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C0C8E-8E8B-F2CD-20F5-BCBFBB36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Методы работы с ошибками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77BC12-599E-EC9C-8D89-E05118705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2" y="2139250"/>
            <a:ext cx="5208319" cy="292967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Объект 6">
            <a:extLst>
              <a:ext uri="{FF2B5EF4-FFF2-40B4-BE49-F238E27FC236}">
                <a16:creationId xmlns:a16="http://schemas.microsoft.com/office/drawing/2014/main" id="{177B5670-2214-AAF6-D874-46AE88642C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023138"/>
              </p:ext>
            </p:extLst>
          </p:nvPr>
        </p:nvGraphicFramePr>
        <p:xfrm>
          <a:off x="7635834" y="1690688"/>
          <a:ext cx="3538848" cy="3826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21D5AE-A8A2-F642-AEB6-DB0F5D383248}"/>
              </a:ext>
            </a:extLst>
          </p:cNvPr>
          <p:cNvSpPr txBox="1"/>
          <p:nvPr/>
        </p:nvSpPr>
        <p:spPr>
          <a:xfrm>
            <a:off x="993567" y="5766873"/>
            <a:ext cx="218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Схема Исикавы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964D0-8A4C-AD29-C5EE-C8C7B1C97671}"/>
              </a:ext>
            </a:extLst>
          </p:cNvPr>
          <p:cNvSpPr txBox="1"/>
          <p:nvPr/>
        </p:nvSpPr>
        <p:spPr>
          <a:xfrm>
            <a:off x="8425541" y="5766873"/>
            <a:ext cx="2058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Цикл Деминга</a:t>
            </a:r>
          </a:p>
        </p:txBody>
      </p:sp>
    </p:spTree>
    <p:extLst>
      <p:ext uri="{BB962C8B-B14F-4D97-AF65-F5344CB8AC3E}">
        <p14:creationId xmlns:p14="http://schemas.microsoft.com/office/powerpoint/2010/main" val="320819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BEECA-A7C6-2290-5DF5-5AC81A29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рисков лекарственной терапии (1)</a:t>
            </a:r>
            <a:b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dirty="0">
              <a:latin typeface="+mn-lt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152B3B88-17B7-1C58-ECFF-4CC3A0DC45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7651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53261F3-42C6-F617-5A65-3F79DF415263}"/>
              </a:ext>
            </a:extLst>
          </p:cNvPr>
          <p:cNvSpPr txBox="1"/>
          <p:nvPr/>
        </p:nvSpPr>
        <p:spPr>
          <a:xfrm>
            <a:off x="281357" y="6430998"/>
            <a:ext cx="1175824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0" i="0" dirty="0">
                <a:solidFill>
                  <a:srgbClr val="363B40"/>
                </a:solidFill>
                <a:effectLst/>
                <a:latin typeface="Roboto" panose="02000000000000000000" pitchFamily="2" charset="0"/>
              </a:rPr>
              <a:t>ПРИМЕНЕНИЕ </a:t>
            </a:r>
            <a:r>
              <a:rPr lang="en-GB" sz="1050" b="0" i="0" dirty="0">
                <a:solidFill>
                  <a:srgbClr val="363B40"/>
                </a:solidFill>
                <a:effectLst/>
                <a:latin typeface="Roboto" panose="02000000000000000000" pitchFamily="2" charset="0"/>
              </a:rPr>
              <a:t>FMEA </a:t>
            </a:r>
            <a:r>
              <a:rPr lang="ru-RU" sz="1050" b="0" i="0" dirty="0">
                <a:solidFill>
                  <a:srgbClr val="363B40"/>
                </a:solidFill>
                <a:effectLst/>
                <a:latin typeface="Roboto" panose="02000000000000000000" pitchFamily="2" charset="0"/>
              </a:rPr>
              <a:t>АНАЛИЗА ДЛЯ УПРАВЛЕНИЯ РИСКАМИ ЛЕКАРСТВЕННОЙ ТЕРАПИИ В МНОГОПРОФИЛЬНОМ СТАЦИОНАРЕ // Евразийский Союз Ученых — публикация научных статей в ежемесячном научном журнале. Медицинские науки. </a:t>
            </a:r>
            <a:endParaRPr lang="ru-RU" sz="1050" dirty="0"/>
          </a:p>
        </p:txBody>
      </p:sp>
      <p:pic>
        <p:nvPicPr>
          <p:cNvPr id="5" name="Picture 4" descr="Регистрация - АО &quot;Медицина&quot; - клиника академика Ройтберга">
            <a:extLst>
              <a:ext uri="{FF2B5EF4-FFF2-40B4-BE49-F238E27FC236}">
                <a16:creationId xmlns:a16="http://schemas.microsoft.com/office/drawing/2014/main" id="{70DC24E1-197C-ACF7-F1CB-CC48CDD20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86" y="134402"/>
            <a:ext cx="1724757" cy="11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390F4-29A1-7095-09C2-D19FF5C1C2B7}"/>
              </a:ext>
            </a:extLst>
          </p:cNvPr>
          <p:cNvSpPr txBox="1"/>
          <p:nvPr/>
        </p:nvSpPr>
        <p:spPr>
          <a:xfrm>
            <a:off x="433753" y="883998"/>
            <a:ext cx="2582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Метод FMEA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85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BEECA-A7C6-2290-5DF5-5AC81A29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134401"/>
            <a:ext cx="10920046" cy="155628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рисков лекарственной терапии (1)</a:t>
            </a:r>
            <a:b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5400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E1722-9A76-7255-9852-AEE66E34B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2" y="1253330"/>
            <a:ext cx="5914293" cy="5177667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spcAft>
                <a:spcPts val="750"/>
              </a:spcAft>
              <a:buNone/>
            </a:pPr>
            <a:r>
              <a:rPr lang="ru-RU" sz="9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Шаг 1: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96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процесса назначения ЛП</a:t>
            </a:r>
            <a:endParaRPr lang="ru-RU" sz="9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8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Надо проследить весь путь ЛП от момента назначения врачом до получения пациентом и разбить этот процесс на этапы. </a:t>
            </a:r>
          </a:p>
          <a:p>
            <a:pPr>
              <a:spcAft>
                <a:spcPts val="750"/>
              </a:spcAft>
            </a:pPr>
            <a:r>
              <a:rPr lang="ru-RU" sz="8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Кто отвечает за формирование листа назначений? </a:t>
            </a:r>
          </a:p>
          <a:p>
            <a:pPr>
              <a:spcAft>
                <a:spcPts val="750"/>
              </a:spcAft>
            </a:pPr>
            <a:r>
              <a:rPr lang="ru-RU" sz="8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Кто контролирует правильность назначений? </a:t>
            </a:r>
          </a:p>
          <a:p>
            <a:pPr>
              <a:spcAft>
                <a:spcPts val="750"/>
              </a:spcAft>
            </a:pPr>
            <a:r>
              <a:rPr lang="ru-RU" sz="8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Где хранятся препараты? </a:t>
            </a:r>
          </a:p>
          <a:p>
            <a:pPr>
              <a:spcAft>
                <a:spcPts val="750"/>
              </a:spcAft>
            </a:pPr>
            <a:r>
              <a:rPr lang="ru-RU" sz="8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Кто готовит препарат для пациента? </a:t>
            </a:r>
          </a:p>
          <a:p>
            <a:pPr>
              <a:spcAft>
                <a:spcPts val="750"/>
              </a:spcAft>
            </a:pPr>
            <a:r>
              <a:rPr lang="ru-RU" sz="8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Где пациент получает этот препарат?</a:t>
            </a:r>
            <a:endParaRPr lang="ru-RU" sz="8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170A3E-A2E6-7ED4-C13F-6DE8CA831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4261" y="1253331"/>
            <a:ext cx="5785337" cy="5177666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spcAft>
                <a:spcPts val="750"/>
              </a:spcAft>
              <a:buNone/>
            </a:pPr>
            <a:r>
              <a:rPr lang="ru-RU" sz="96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Шаг 2. 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96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потенциальных ошибок для каждого этапа процесса.   </a:t>
            </a:r>
          </a:p>
          <a:p>
            <a:pPr>
              <a:spcAft>
                <a:spcPts val="750"/>
              </a:spcAft>
            </a:pPr>
            <a:r>
              <a:rPr lang="ru-RU" sz="8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перепутан метод введения препарата </a:t>
            </a:r>
          </a:p>
          <a:p>
            <a:pPr>
              <a:spcAft>
                <a:spcPts val="750"/>
              </a:spcAft>
            </a:pPr>
            <a:r>
              <a:rPr lang="ru-RU" sz="8000" dirty="0">
                <a:ea typeface="Times New Roman" panose="02020603050405020304" pitchFamily="18" charset="0"/>
                <a:cs typeface="Times New Roman" panose="02020603050405020304" pitchFamily="18" charset="0"/>
              </a:rPr>
              <a:t>упаковки выглядят похоже</a:t>
            </a:r>
            <a:endParaRPr lang="ru-RU" sz="8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80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названия звучат похоже (например, </a:t>
            </a:r>
            <a:r>
              <a:rPr lang="ru-RU" sz="8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инстенон-листенон</a:t>
            </a:r>
            <a:r>
              <a:rPr lang="ru-RU" sz="80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8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8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передача назначения устно</a:t>
            </a:r>
            <a:endParaRPr lang="ru-RU" sz="8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8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перепутана дозировка препарата</a:t>
            </a:r>
            <a:endParaRPr lang="ru-RU" sz="8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8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 выдан в неправильное время</a:t>
            </a:r>
            <a:endParaRPr lang="ru-RU" sz="8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8000" dirty="0">
                <a:ea typeface="Times New Roman" panose="02020603050405020304" pitchFamily="18" charset="0"/>
                <a:cs typeface="Times New Roman" panose="02020603050405020304" pitchFamily="18" charset="0"/>
              </a:rPr>
              <a:t> препарат выдан неправильному пациенту</a:t>
            </a:r>
            <a:endParaRPr lang="ru-RU" sz="8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8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препарат введен с неправильной скоростью</a:t>
            </a:r>
            <a:endParaRPr lang="ru-RU" sz="8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261F3-42C6-F617-5A65-3F79DF415263}"/>
              </a:ext>
            </a:extLst>
          </p:cNvPr>
          <p:cNvSpPr txBox="1"/>
          <p:nvPr/>
        </p:nvSpPr>
        <p:spPr>
          <a:xfrm>
            <a:off x="281357" y="6430998"/>
            <a:ext cx="1175824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0" i="0" dirty="0">
                <a:solidFill>
                  <a:srgbClr val="363B40"/>
                </a:solidFill>
                <a:effectLst/>
                <a:latin typeface="Roboto" panose="02000000000000000000" pitchFamily="2" charset="0"/>
              </a:rPr>
              <a:t>ПРИМЕНЕНИЕ </a:t>
            </a:r>
            <a:r>
              <a:rPr lang="en-GB" sz="1050" b="0" i="0" dirty="0">
                <a:solidFill>
                  <a:srgbClr val="363B40"/>
                </a:solidFill>
                <a:effectLst/>
                <a:latin typeface="Roboto" panose="02000000000000000000" pitchFamily="2" charset="0"/>
              </a:rPr>
              <a:t>FMEA </a:t>
            </a:r>
            <a:r>
              <a:rPr lang="ru-RU" sz="1050" b="0" i="0" dirty="0">
                <a:solidFill>
                  <a:srgbClr val="363B40"/>
                </a:solidFill>
                <a:effectLst/>
                <a:latin typeface="Roboto" panose="02000000000000000000" pitchFamily="2" charset="0"/>
              </a:rPr>
              <a:t>АНАЛИЗА ДЛЯ УПРАВЛЕНИЯ РИСКАМИ ЛЕКАРСТВЕННОЙ ТЕРАПИИ В МНОГОПРОФИЛЬНОМ СТАЦИОНАРЕ // Евразийский Союз Ученых — публикация научных статей в ежемесячном научном журнале. Медицинские науки. </a:t>
            </a:r>
            <a:endParaRPr lang="ru-RU" sz="1050" dirty="0"/>
          </a:p>
        </p:txBody>
      </p:sp>
      <p:pic>
        <p:nvPicPr>
          <p:cNvPr id="5" name="Picture 4" descr="Регистрация - АО &quot;Медицина&quot; - клиника академика Ройтберга">
            <a:extLst>
              <a:ext uri="{FF2B5EF4-FFF2-40B4-BE49-F238E27FC236}">
                <a16:creationId xmlns:a16="http://schemas.microsoft.com/office/drawing/2014/main" id="{70DC24E1-197C-ACF7-F1CB-CC48CDD20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86" y="134402"/>
            <a:ext cx="1724757" cy="11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390F4-29A1-7095-09C2-D19FF5C1C2B7}"/>
              </a:ext>
            </a:extLst>
          </p:cNvPr>
          <p:cNvSpPr txBox="1"/>
          <p:nvPr/>
        </p:nvSpPr>
        <p:spPr>
          <a:xfrm>
            <a:off x="433754" y="727878"/>
            <a:ext cx="1699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Метод FMEA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44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818154-ECC3-A647-C1BA-877FA2DF5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рисков лекарственной терапии (2)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9507B3-2BDC-8E35-85D3-687728357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357" y="1633040"/>
            <a:ext cx="5738443" cy="4543923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just">
              <a:spcAft>
                <a:spcPts val="750"/>
              </a:spcAft>
              <a:buNone/>
            </a:pPr>
            <a:r>
              <a:rPr lang="ru-RU" sz="3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Шаг 3.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31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Подсчет индексов значимости </a:t>
            </a:r>
          </a:p>
          <a:p>
            <a:pPr marL="0" indent="0">
              <a:spcAft>
                <a:spcPts val="750"/>
              </a:spcAft>
              <a:buNone/>
            </a:pPr>
            <a:r>
              <a:rPr lang="ru-RU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Для каждого типа ошибок надо провести подсчет индекса RNP по шкале от 1 до 10 по параметрам: </a:t>
            </a:r>
          </a:p>
          <a:p>
            <a:pPr>
              <a:spcAft>
                <a:spcPts val="750"/>
              </a:spcAft>
            </a:pPr>
            <a:r>
              <a:rPr lang="ru-RU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частота возникновения; </a:t>
            </a:r>
          </a:p>
          <a:p>
            <a:pPr>
              <a:spcAft>
                <a:spcPts val="750"/>
              </a:spcAft>
            </a:pPr>
            <a:r>
              <a:rPr lang="ru-RU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тяжесть последствий для пациента;</a:t>
            </a:r>
          </a:p>
          <a:p>
            <a:pPr>
              <a:spcAft>
                <a:spcPts val="750"/>
              </a:spcAft>
            </a:pPr>
            <a:r>
              <a:rPr lang="ru-RU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вероятность обнаружения ошибки.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750"/>
              </a:spcAft>
              <a:buNone/>
            </a:pPr>
            <a:r>
              <a:rPr lang="ru-RU" sz="31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Шаг 4. </a:t>
            </a:r>
          </a:p>
          <a:p>
            <a:pPr marL="0" indent="0">
              <a:spcAft>
                <a:spcPts val="750"/>
              </a:spcAft>
              <a:buNone/>
            </a:pPr>
            <a:r>
              <a:rPr lang="ru-RU" sz="31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1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зучить процессы, предшествующие ошибке</a:t>
            </a:r>
          </a:p>
          <a:p>
            <a:pPr>
              <a:spcAft>
                <a:spcPts val="750"/>
              </a:spcAft>
            </a:pPr>
            <a:r>
              <a:rPr lang="ru-RU" sz="2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для того, чтобы предусмотреть в них предупреждающие действия.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6409C83-03A6-83B2-C342-66AC06F7C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633040"/>
            <a:ext cx="5398477" cy="4543923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just">
              <a:spcAft>
                <a:spcPts val="750"/>
              </a:spcAft>
              <a:buNone/>
            </a:pPr>
            <a:r>
              <a:rPr lang="ru-RU" sz="31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Шаг 5.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sz="31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плана предупреждения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Для ошибок высокого риска </a:t>
            </a:r>
          </a:p>
          <a:p>
            <a:pPr marL="0" indent="0" algn="just">
              <a:spcAft>
                <a:spcPts val="750"/>
              </a:spcAft>
              <a:buNone/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План должен содержать следующие разделы: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собственно корректирующие действия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 обучение персонала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 «слабого звена» в течение как минимум 6 месяцев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отчет о выполнении плана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Picture 4" descr="Регистрация - АО &quot;Медицина&quot; - клиника академика Ройтберга">
            <a:extLst>
              <a:ext uri="{FF2B5EF4-FFF2-40B4-BE49-F238E27FC236}">
                <a16:creationId xmlns:a16="http://schemas.microsoft.com/office/drawing/2014/main" id="{BAA2ED36-739B-ED59-4FE3-ABE33F496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86" y="134402"/>
            <a:ext cx="1724757" cy="11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8FBBC-ACC0-CE8D-E6FA-E4C024290EC7}"/>
              </a:ext>
            </a:extLst>
          </p:cNvPr>
          <p:cNvSpPr txBox="1"/>
          <p:nvPr/>
        </p:nvSpPr>
        <p:spPr>
          <a:xfrm>
            <a:off x="281357" y="6430998"/>
            <a:ext cx="1175824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b="0" i="0" dirty="0">
                <a:effectLst/>
                <a:latin typeface="Roboto" panose="02000000000000000000" pitchFamily="2" charset="0"/>
              </a:rPr>
              <a:t>ПРИМЕНЕНИЕ </a:t>
            </a:r>
            <a:r>
              <a:rPr lang="en-GB" sz="1050" b="0" i="0" dirty="0">
                <a:effectLst/>
                <a:latin typeface="Roboto" panose="02000000000000000000" pitchFamily="2" charset="0"/>
              </a:rPr>
              <a:t>FMEA </a:t>
            </a:r>
            <a:r>
              <a:rPr lang="ru-RU" sz="1050" b="0" i="0" dirty="0">
                <a:effectLst/>
                <a:latin typeface="Roboto" panose="02000000000000000000" pitchFamily="2" charset="0"/>
              </a:rPr>
              <a:t>АНАЛИЗА ДЛЯ УПРАВЛЕНИЯ РИСКАМИ ЛЕКАРСТВЕННОЙ ТЕРАПИИ В МНОГОПРОФИЛЬНОМ СТАЦИОНАРЕ // Евразийский Союз Ученых — публикация научных статей в ежемесячном научном журнале. Медицинские науки. </a:t>
            </a:r>
            <a:endParaRPr lang="ru-RU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133276-6629-B13E-F917-EB9DF213962E}"/>
              </a:ext>
            </a:extLst>
          </p:cNvPr>
          <p:cNvSpPr txBox="1"/>
          <p:nvPr/>
        </p:nvSpPr>
        <p:spPr>
          <a:xfrm>
            <a:off x="838200" y="1263708"/>
            <a:ext cx="1699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Метод FMEA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25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FBBB0-85BA-B0D5-7AF4-277279E2C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05509"/>
            <a:ext cx="11641777" cy="158518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Какие нежелательные события необходимо фиксировать и анализировать? </a:t>
            </a:r>
            <a:br>
              <a:rPr lang="ru-RU" sz="3600" b="1" dirty="0">
                <a:solidFill>
                  <a:srgbClr val="002060"/>
                </a:solidFill>
                <a:latin typeface="+mn-lt"/>
              </a:rPr>
            </a:br>
            <a:br>
              <a:rPr lang="ru-RU" sz="3600" b="1" dirty="0">
                <a:solidFill>
                  <a:srgbClr val="002060"/>
                </a:solidFill>
                <a:latin typeface="+mn-lt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</a:rPr>
              <a:t>Как это сделать?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242732-CEF9-D097-4D76-68B592226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Какие?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CEB3CD-9856-D89D-98AC-1DBC91C92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2505075"/>
            <a:ext cx="5692775" cy="3684588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dirty="0"/>
              <a:t>все осложнения манипуляций, операций;</a:t>
            </a:r>
          </a:p>
          <a:p>
            <a:r>
              <a:rPr lang="ru-RU" dirty="0"/>
              <a:t>все нежелательные реакции на ЛП, МИ;</a:t>
            </a:r>
          </a:p>
          <a:p>
            <a:r>
              <a:rPr lang="ru-RU" dirty="0"/>
              <a:t>все ИСМП;</a:t>
            </a:r>
          </a:p>
          <a:p>
            <a:r>
              <a:rPr lang="ru-RU" dirty="0"/>
              <a:t>все реакции на переливание крови;</a:t>
            </a:r>
          </a:p>
          <a:p>
            <a:r>
              <a:rPr lang="ru-RU" dirty="0"/>
              <a:t>все анафилактические реакции;</a:t>
            </a:r>
          </a:p>
          <a:p>
            <a:r>
              <a:rPr lang="ru-RU" dirty="0"/>
              <a:t>все падения;</a:t>
            </a:r>
          </a:p>
          <a:p>
            <a:r>
              <a:rPr lang="ru-RU" dirty="0"/>
              <a:t>все инциденты с неправильной идентификацией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43508EA-FBB4-38DC-E0FF-D6FF323B2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Как?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2DF95B-A658-27C0-C2AE-8269DFF93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15708" cy="3684588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dirty="0"/>
              <a:t>сбор информации об инциденте (традиционный, риск-менеджмент и тд)</a:t>
            </a:r>
          </a:p>
          <a:p>
            <a:r>
              <a:rPr lang="ru-RU" dirty="0"/>
              <a:t>плановые аудиты СКК</a:t>
            </a:r>
          </a:p>
          <a:p>
            <a:r>
              <a:rPr lang="ru-RU" dirty="0"/>
              <a:t>КИЛИ</a:t>
            </a:r>
          </a:p>
          <a:p>
            <a:r>
              <a:rPr lang="ru-RU" dirty="0"/>
              <a:t>Правильная работа комиссии по ИСМП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947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84C962C6-F765-C1D0-402B-3E35C772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Риск-менеджмент в ООО </a:t>
            </a:r>
            <a:br>
              <a:rPr lang="ru-RU" sz="3600" b="1" dirty="0">
                <a:solidFill>
                  <a:srgbClr val="002060"/>
                </a:solidFill>
                <a:latin typeface="+mn-lt"/>
              </a:rPr>
            </a:br>
            <a:r>
              <a:rPr lang="ru-RU" sz="3600" b="1" dirty="0">
                <a:solidFill>
                  <a:srgbClr val="002060"/>
                </a:solidFill>
                <a:latin typeface="+mn-lt"/>
              </a:rPr>
              <a:t>«Медицина. Клиника академика </a:t>
            </a:r>
            <a:r>
              <a:rPr lang="ru-RU" sz="3600" b="1" dirty="0" err="1">
                <a:solidFill>
                  <a:srgbClr val="002060"/>
                </a:solidFill>
                <a:latin typeface="+mn-lt"/>
              </a:rPr>
              <a:t>Ройтберга</a:t>
            </a:r>
            <a:r>
              <a:rPr lang="ru-RU" sz="3600" b="1" dirty="0">
                <a:solidFill>
                  <a:srgbClr val="002060"/>
                </a:solidFill>
                <a:latin typeface="+mn-lt"/>
              </a:rPr>
              <a:t>»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7802B61C-F208-A77A-202F-B1CC05390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создана и внедрена система регистрации медицинских ошибок в электронной системе с определением типа произошедшего инцидента;</a:t>
            </a:r>
          </a:p>
          <a:p>
            <a:r>
              <a:rPr lang="ru-RU" dirty="0"/>
              <a:t>для сообщения об ошибке сотруднику достаточно сделать 2 клика и по стандартной форме описать произошедшее; </a:t>
            </a:r>
          </a:p>
          <a:p>
            <a:r>
              <a:rPr lang="ru-RU" dirty="0"/>
              <a:t>создана система мотивации и гарантирована безопасность персонала. </a:t>
            </a:r>
          </a:p>
        </p:txBody>
      </p:sp>
      <p:pic>
        <p:nvPicPr>
          <p:cNvPr id="1028" name="Picture 4" descr="Регистрация - АО &quot;Медицина&quot; - клиника академика Ройтберга">
            <a:extLst>
              <a:ext uri="{FF2B5EF4-FFF2-40B4-BE49-F238E27FC236}">
                <a16:creationId xmlns:a16="http://schemas.microsoft.com/office/drawing/2014/main" id="{AEE82937-C5B7-39A2-5595-1DC1BC04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784" y="230188"/>
            <a:ext cx="2029558" cy="13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4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5A43A-2F3C-A912-8809-98D323E4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6" y="365125"/>
            <a:ext cx="11280474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Система учета нежелательных событий в ГКБ № 13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FECAC207-FA5B-C74A-607F-DB4AC39FD1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235824"/>
              </p:ext>
            </p:extLst>
          </p:nvPr>
        </p:nvGraphicFramePr>
        <p:xfrm>
          <a:off x="310661" y="1510928"/>
          <a:ext cx="11570677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80408">
                  <a:extLst>
                    <a:ext uri="{9D8B030D-6E8A-4147-A177-3AD203B41FA5}">
                      <a16:colId xmlns:a16="http://schemas.microsoft.com/office/drawing/2014/main" val="639115409"/>
                    </a:ext>
                  </a:extLst>
                </a:gridCol>
                <a:gridCol w="5004930">
                  <a:extLst>
                    <a:ext uri="{9D8B030D-6E8A-4147-A177-3AD203B41FA5}">
                      <a16:colId xmlns:a16="http://schemas.microsoft.com/office/drawing/2014/main" val="2107838848"/>
                    </a:ext>
                  </a:extLst>
                </a:gridCol>
                <a:gridCol w="2643555">
                  <a:extLst>
                    <a:ext uri="{9D8B030D-6E8A-4147-A177-3AD203B41FA5}">
                      <a16:colId xmlns:a16="http://schemas.microsoft.com/office/drawing/2014/main" val="3981993535"/>
                    </a:ext>
                  </a:extLst>
                </a:gridCol>
                <a:gridCol w="3141784">
                  <a:extLst>
                    <a:ext uri="{9D8B030D-6E8A-4147-A177-3AD203B41FA5}">
                      <a16:colId xmlns:a16="http://schemas.microsoft.com/office/drawing/2014/main" val="3220593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Нежелательное событие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Организация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исполнение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356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Реакции на переливание крови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60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Анафилактические реакции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60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Падения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717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Нежелательные реакции на ЛП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964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ИСМП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Формально и недостаточно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3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Нежелательные реакции на МИ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да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нет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817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7</a:t>
                      </a:r>
                    </a:p>
                  </a:txBody>
                  <a:tcPr>
                    <a:solidFill>
                      <a:srgbClr val="F47B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Осложнения операций, манипуляций</a:t>
                      </a:r>
                    </a:p>
                  </a:txBody>
                  <a:tcPr>
                    <a:solidFill>
                      <a:srgbClr val="F47B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нет</a:t>
                      </a:r>
                    </a:p>
                  </a:txBody>
                  <a:tcPr>
                    <a:solidFill>
                      <a:srgbClr val="F47B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Только КИЛИ, проверки СКК</a:t>
                      </a:r>
                    </a:p>
                  </a:txBody>
                  <a:tcPr>
                    <a:solidFill>
                      <a:srgbClr val="F47B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520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/>
                        <a:t>8</a:t>
                      </a:r>
                    </a:p>
                  </a:txBody>
                  <a:tcPr>
                    <a:solidFill>
                      <a:srgbClr val="F47B8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Инциденты с неправильной идентификацией</a:t>
                      </a:r>
                    </a:p>
                  </a:txBody>
                  <a:tcPr>
                    <a:solidFill>
                      <a:srgbClr val="F47B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нет</a:t>
                      </a:r>
                    </a:p>
                  </a:txBody>
                  <a:tcPr>
                    <a:solidFill>
                      <a:srgbClr val="F47B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Только при проверках СКК</a:t>
                      </a:r>
                    </a:p>
                  </a:txBody>
                  <a:tcPr>
                    <a:solidFill>
                      <a:srgbClr val="F47B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563359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E4EB2F-3A66-89DA-BF7A-D07B1D88E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253" y="0"/>
            <a:ext cx="1529747" cy="14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0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AACB5-11CA-B064-568A-BE401C0C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1779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  <a:latin typeface="+mn-lt"/>
              </a:rPr>
              <a:t>Какой сыр лучше? </a:t>
            </a:r>
          </a:p>
        </p:txBody>
      </p:sp>
      <p:pic>
        <p:nvPicPr>
          <p:cNvPr id="1032" name="Picture 8" descr="Dutch Cheese Gouda Old Amsterdam 10.5-11 lb.">
            <a:extLst>
              <a:ext uri="{FF2B5EF4-FFF2-40B4-BE49-F238E27FC236}">
                <a16:creationId xmlns:a16="http://schemas.microsoft.com/office/drawing/2014/main" id="{875D2103-7E35-AA14-EF3F-73FD2C425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26821" r="15384" b="18253"/>
          <a:stretch/>
        </p:blipFill>
        <p:spPr bwMode="auto">
          <a:xfrm>
            <a:off x="6756748" y="1741439"/>
            <a:ext cx="4424395" cy="34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одель Швейцарского Сыра — стоковые фотографии и другие картинки Без людей  - Без людей, Блок, Горизонтальный - iStock">
            <a:extLst>
              <a:ext uri="{FF2B5EF4-FFF2-40B4-BE49-F238E27FC236}">
                <a16:creationId xmlns:a16="http://schemas.microsoft.com/office/drawing/2014/main" id="{D94E346E-F1C5-CB4F-5808-D85B3F5C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945" y="2061992"/>
            <a:ext cx="4149189" cy="311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15C5D3-1CEA-C4BA-786D-897819E1F455}"/>
              </a:ext>
            </a:extLst>
          </p:cNvPr>
          <p:cNvSpPr txBox="1"/>
          <p:nvPr/>
        </p:nvSpPr>
        <p:spPr>
          <a:xfrm>
            <a:off x="838200" y="913116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И причем здесь дырки?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753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B20B03C-9C7A-B917-03EE-AD2EFAC52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9" y="365126"/>
            <a:ext cx="11605846" cy="64204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Способы профилактики мед ошибок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AF40E0-90F0-31CD-CB10-D52CC7BEF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853056"/>
            <a:ext cx="11769970" cy="56398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0" i="0" dirty="0">
                <a:solidFill>
                  <a:srgbClr val="1A1A1A"/>
                </a:solidFill>
                <a:effectLst/>
              </a:rPr>
              <a:t>1. обеспечение качественного </a:t>
            </a:r>
            <a:r>
              <a:rPr lang="ru-RU" b="1" i="0" dirty="0">
                <a:solidFill>
                  <a:srgbClr val="C00000"/>
                </a:solidFill>
                <a:effectLst/>
              </a:rPr>
              <a:t>образования</a:t>
            </a:r>
            <a:r>
              <a:rPr lang="ru-RU" b="0" i="0" dirty="0">
                <a:solidFill>
                  <a:srgbClr val="1A1A1A"/>
                </a:solidFill>
                <a:effectLst/>
              </a:rPr>
              <a:t> и </a:t>
            </a:r>
            <a:r>
              <a:rPr lang="ru-RU" b="1" i="0" dirty="0">
                <a:solidFill>
                  <a:srgbClr val="C00000"/>
                </a:solidFill>
                <a:effectLst/>
              </a:rPr>
              <a:t>подготовки</a:t>
            </a:r>
            <a:r>
              <a:rPr lang="ru-RU" b="0" i="0" dirty="0">
                <a:solidFill>
                  <a:srgbClr val="1A1A1A"/>
                </a:solidFill>
                <a:effectLst/>
              </a:rPr>
              <a:t> медицинского персонала; </a:t>
            </a:r>
          </a:p>
          <a:p>
            <a:pPr marL="0" indent="0">
              <a:buNone/>
            </a:pPr>
            <a:r>
              <a:rPr lang="ru-RU" b="0" i="0" dirty="0">
                <a:solidFill>
                  <a:srgbClr val="1A1A1A"/>
                </a:solidFill>
                <a:effectLst/>
              </a:rPr>
              <a:t>2. соблюдение протоколов и стандартов </a:t>
            </a:r>
            <a:r>
              <a:rPr lang="ru-RU" sz="2400" b="0" i="0" dirty="0">
                <a:solidFill>
                  <a:srgbClr val="1A1A1A"/>
                </a:solidFill>
                <a:effectLst/>
              </a:rPr>
              <a:t>(</a:t>
            </a:r>
            <a:r>
              <a:rPr lang="ru-RU" sz="2400" b="1" i="0" dirty="0">
                <a:solidFill>
                  <a:srgbClr val="C00000"/>
                </a:solidFill>
                <a:effectLst/>
              </a:rPr>
              <a:t>СОПы, алгоритмы </a:t>
            </a:r>
            <a:r>
              <a:rPr lang="ru-RU" sz="2400" b="0" i="0" dirty="0">
                <a:solidFill>
                  <a:srgbClr val="1A1A1A"/>
                </a:solidFill>
                <a:effectLst/>
              </a:rPr>
              <a:t>и пр.); </a:t>
            </a:r>
            <a:br>
              <a:rPr lang="ru-RU" b="0" i="0" dirty="0">
                <a:solidFill>
                  <a:srgbClr val="1A1A1A"/>
                </a:solidFill>
                <a:effectLst/>
              </a:rPr>
            </a:br>
            <a:endParaRPr lang="ru-RU" b="0" i="0" dirty="0">
              <a:solidFill>
                <a:srgbClr val="1A1A1A"/>
              </a:solidFill>
              <a:effectLst/>
            </a:endParaRPr>
          </a:p>
          <a:p>
            <a:pPr marL="0" indent="0">
              <a:buNone/>
            </a:pPr>
            <a:r>
              <a:rPr lang="ru-RU" b="0" i="0" dirty="0">
                <a:solidFill>
                  <a:srgbClr val="1A1A1A"/>
                </a:solidFill>
                <a:effectLst/>
              </a:rPr>
              <a:t>3. внедрение </a:t>
            </a:r>
            <a:r>
              <a:rPr lang="ru-RU" b="1" i="0" dirty="0">
                <a:solidFill>
                  <a:srgbClr val="C00000"/>
                </a:solidFill>
                <a:effectLst/>
              </a:rPr>
              <a:t>систем безопасности</a:t>
            </a:r>
            <a:r>
              <a:rPr lang="ru-RU" b="0" i="0" dirty="0">
                <a:solidFill>
                  <a:srgbClr val="1A1A1A"/>
                </a:solidFill>
                <a:effectLst/>
              </a:rPr>
              <a:t>, </a:t>
            </a:r>
            <a:r>
              <a:rPr lang="ru-RU" dirty="0">
                <a:solidFill>
                  <a:srgbClr val="000000"/>
                </a:solidFill>
              </a:rPr>
              <a:t>наличие под рукой средств для спасения пациентов;</a:t>
            </a:r>
            <a:r>
              <a:rPr lang="ru-RU" b="0" i="0" dirty="0">
                <a:solidFill>
                  <a:srgbClr val="1A1A1A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ru-RU" sz="2400" b="0" i="0" dirty="0">
                <a:solidFill>
                  <a:srgbClr val="1A1A1A"/>
                </a:solidFill>
                <a:effectLst/>
              </a:rPr>
              <a:t>(система идентификации, система профилактики падений, система инфекционной безопасности, </a:t>
            </a:r>
            <a:r>
              <a:rPr lang="ru-RU" sz="2400" dirty="0">
                <a:solidFill>
                  <a:srgbClr val="1A1A1A"/>
                </a:solidFill>
              </a:rPr>
              <a:t>тайм аут в хирургии, система преемственности, </a:t>
            </a:r>
            <a:r>
              <a:rPr lang="ru-RU" sz="2400" b="0" i="0" dirty="0">
                <a:solidFill>
                  <a:srgbClr val="1A1A1A"/>
                </a:solidFill>
                <a:effectLst/>
              </a:rPr>
              <a:t>алгоритмы принятия решений и др.);</a:t>
            </a:r>
            <a:br>
              <a:rPr lang="ru-RU" b="0" i="0" dirty="0">
                <a:solidFill>
                  <a:srgbClr val="1A1A1A"/>
                </a:solidFill>
                <a:effectLst/>
              </a:rPr>
            </a:br>
            <a:endParaRPr lang="ru-RU" b="0" i="0" dirty="0">
              <a:solidFill>
                <a:srgbClr val="1A1A1A"/>
              </a:solidFill>
              <a:effectLst/>
            </a:endParaRPr>
          </a:p>
          <a:p>
            <a:pPr marL="0" indent="0">
              <a:buNone/>
            </a:pPr>
            <a:r>
              <a:rPr lang="ru-RU" b="0" i="0" dirty="0">
                <a:solidFill>
                  <a:srgbClr val="1A1A1A"/>
                </a:solidFill>
                <a:effectLst/>
              </a:rPr>
              <a:t>4. </a:t>
            </a:r>
            <a:r>
              <a:rPr lang="ru-RU" b="1" i="0" dirty="0">
                <a:solidFill>
                  <a:srgbClr val="C00000"/>
                </a:solidFill>
                <a:effectLst/>
              </a:rPr>
              <a:t>постоянное обучение </a:t>
            </a:r>
            <a:r>
              <a:rPr lang="ru-RU" b="0" i="0" dirty="0">
                <a:solidFill>
                  <a:srgbClr val="1A1A1A"/>
                </a:solidFill>
                <a:effectLst/>
              </a:rPr>
              <a:t>и обновление знаний; 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5. стремление сделать ошибки </a:t>
            </a:r>
            <a:r>
              <a:rPr lang="ru-RU" b="1" dirty="0">
                <a:solidFill>
                  <a:srgbClr val="C00000"/>
                </a:solidFill>
              </a:rPr>
              <a:t>более заметными</a:t>
            </a:r>
            <a:r>
              <a:rPr lang="ru-RU" dirty="0">
                <a:solidFill>
                  <a:srgbClr val="000000"/>
                </a:solidFill>
              </a:rPr>
              <a:t>, когда они случаются, с тем чтобы иметь возможность прервать вызванные ими эффекты; </a:t>
            </a:r>
          </a:p>
          <a:p>
            <a:pPr marL="0" indent="0">
              <a:buNone/>
            </a:pPr>
            <a:r>
              <a:rPr lang="ru-RU" dirty="0">
                <a:solidFill>
                  <a:srgbClr val="1A1A1A"/>
                </a:solidFill>
              </a:rPr>
              <a:t>6</a:t>
            </a:r>
            <a:r>
              <a:rPr lang="ru-RU" b="0" i="0" dirty="0">
                <a:solidFill>
                  <a:srgbClr val="1A1A1A"/>
                </a:solidFill>
                <a:effectLst/>
              </a:rPr>
              <a:t>. </a:t>
            </a:r>
            <a:r>
              <a:rPr lang="ru-RU" b="1" i="0" dirty="0">
                <a:solidFill>
                  <a:srgbClr val="C00000"/>
                </a:solidFill>
                <a:effectLst/>
              </a:rPr>
              <a:t>открытость и обратная связь</a:t>
            </a:r>
            <a:r>
              <a:rPr lang="ru-RU" b="0" i="0" dirty="0">
                <a:solidFill>
                  <a:srgbClr val="1A1A1A"/>
                </a:solidFill>
                <a:effectLst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6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AACB5-11CA-B064-568A-BE401C0C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  <a:latin typeface="+mn-lt"/>
              </a:rPr>
              <a:t>Какой сыр лучше? </a:t>
            </a:r>
          </a:p>
        </p:txBody>
      </p:sp>
      <p:pic>
        <p:nvPicPr>
          <p:cNvPr id="1032" name="Picture 8" descr="Dutch Cheese Gouda Old Amsterdam 10.5-11 lb.">
            <a:extLst>
              <a:ext uri="{FF2B5EF4-FFF2-40B4-BE49-F238E27FC236}">
                <a16:creationId xmlns:a16="http://schemas.microsoft.com/office/drawing/2014/main" id="{875D2103-7E35-AA14-EF3F-73FD2C425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26821" r="15384" b="18253"/>
          <a:stretch/>
        </p:blipFill>
        <p:spPr bwMode="auto">
          <a:xfrm>
            <a:off x="263352" y="3790158"/>
            <a:ext cx="3327980" cy="261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одель Швейцарского Сыра — стоковые фотографии и другие картинки Без людей  - Без людей, Блок, Горизонтальный - iStock">
            <a:extLst>
              <a:ext uri="{FF2B5EF4-FFF2-40B4-BE49-F238E27FC236}">
                <a16:creationId xmlns:a16="http://schemas.microsoft.com/office/drawing/2014/main" id="{D94E346E-F1C5-CB4F-5808-D85B3F5C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8" y="1595835"/>
            <a:ext cx="2751916" cy="20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5717E0-DFD9-901C-BB83-86E243DF1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7"/>
          <a:stretch/>
        </p:blipFill>
        <p:spPr bwMode="auto">
          <a:xfrm>
            <a:off x="3590116" y="1500731"/>
            <a:ext cx="3148939" cy="43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72D69B7-D177-5AAF-8595-8C423BCF3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0" r="24907"/>
          <a:stretch/>
        </p:blipFill>
        <p:spPr bwMode="auto">
          <a:xfrm>
            <a:off x="6709559" y="1690688"/>
            <a:ext cx="5332475" cy="285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E98FE891-314F-4ADC-7743-7931C4377BDC}"/>
              </a:ext>
            </a:extLst>
          </p:cNvPr>
          <p:cNvSpPr/>
          <p:nvPr/>
        </p:nvSpPr>
        <p:spPr>
          <a:xfrm>
            <a:off x="10550684" y="3659770"/>
            <a:ext cx="1641316" cy="1144475"/>
          </a:xfrm>
          <a:custGeom>
            <a:avLst/>
            <a:gdLst>
              <a:gd name="connsiteX0" fmla="*/ 0 w 1306298"/>
              <a:gd name="connsiteY0" fmla="*/ 95003 h 1045029"/>
              <a:gd name="connsiteX1" fmla="*/ 0 w 1306298"/>
              <a:gd name="connsiteY1" fmla="*/ 95003 h 1045029"/>
              <a:gd name="connsiteX2" fmla="*/ 11875 w 1306298"/>
              <a:gd name="connsiteY2" fmla="*/ 344385 h 1045029"/>
              <a:gd name="connsiteX3" fmla="*/ 23751 w 1306298"/>
              <a:gd name="connsiteY3" fmla="*/ 403761 h 1045029"/>
              <a:gd name="connsiteX4" fmla="*/ 35626 w 1306298"/>
              <a:gd name="connsiteY4" fmla="*/ 486889 h 1045029"/>
              <a:gd name="connsiteX5" fmla="*/ 47501 w 1306298"/>
              <a:gd name="connsiteY5" fmla="*/ 558141 h 1045029"/>
              <a:gd name="connsiteX6" fmla="*/ 35626 w 1306298"/>
              <a:gd name="connsiteY6" fmla="*/ 783772 h 1045029"/>
              <a:gd name="connsiteX7" fmla="*/ 23751 w 1306298"/>
              <a:gd name="connsiteY7" fmla="*/ 819398 h 1045029"/>
              <a:gd name="connsiteX8" fmla="*/ 71252 w 1306298"/>
              <a:gd name="connsiteY8" fmla="*/ 878774 h 1045029"/>
              <a:gd name="connsiteX9" fmla="*/ 118753 w 1306298"/>
              <a:gd name="connsiteY9" fmla="*/ 890650 h 1045029"/>
              <a:gd name="connsiteX10" fmla="*/ 154379 w 1306298"/>
              <a:gd name="connsiteY10" fmla="*/ 914400 h 1045029"/>
              <a:gd name="connsiteX11" fmla="*/ 249382 w 1306298"/>
              <a:gd name="connsiteY11" fmla="*/ 938151 h 1045029"/>
              <a:gd name="connsiteX12" fmla="*/ 285008 w 1306298"/>
              <a:gd name="connsiteY12" fmla="*/ 950026 h 1045029"/>
              <a:gd name="connsiteX13" fmla="*/ 344384 w 1306298"/>
              <a:gd name="connsiteY13" fmla="*/ 961902 h 1045029"/>
              <a:gd name="connsiteX14" fmla="*/ 380010 w 1306298"/>
              <a:gd name="connsiteY14" fmla="*/ 973777 h 1045029"/>
              <a:gd name="connsiteX15" fmla="*/ 463138 w 1306298"/>
              <a:gd name="connsiteY15" fmla="*/ 985652 h 1045029"/>
              <a:gd name="connsiteX16" fmla="*/ 510639 w 1306298"/>
              <a:gd name="connsiteY16" fmla="*/ 997528 h 1045029"/>
              <a:gd name="connsiteX17" fmla="*/ 581891 w 1306298"/>
              <a:gd name="connsiteY17" fmla="*/ 1009403 h 1045029"/>
              <a:gd name="connsiteX18" fmla="*/ 712519 w 1306298"/>
              <a:gd name="connsiteY18" fmla="*/ 1045029 h 1045029"/>
              <a:gd name="connsiteX19" fmla="*/ 866899 w 1306298"/>
              <a:gd name="connsiteY19" fmla="*/ 1021278 h 1045029"/>
              <a:gd name="connsiteX20" fmla="*/ 902525 w 1306298"/>
              <a:gd name="connsiteY20" fmla="*/ 1009403 h 1045029"/>
              <a:gd name="connsiteX21" fmla="*/ 1021278 w 1306298"/>
              <a:gd name="connsiteY21" fmla="*/ 973777 h 1045029"/>
              <a:gd name="connsiteX22" fmla="*/ 1128156 w 1306298"/>
              <a:gd name="connsiteY22" fmla="*/ 938151 h 1045029"/>
              <a:gd name="connsiteX23" fmla="*/ 1163782 w 1306298"/>
              <a:gd name="connsiteY23" fmla="*/ 926276 h 1045029"/>
              <a:gd name="connsiteX24" fmla="*/ 1235034 w 1306298"/>
              <a:gd name="connsiteY24" fmla="*/ 878774 h 1045029"/>
              <a:gd name="connsiteX25" fmla="*/ 1282535 w 1306298"/>
              <a:gd name="connsiteY25" fmla="*/ 712520 h 1045029"/>
              <a:gd name="connsiteX26" fmla="*/ 1294410 w 1306298"/>
              <a:gd name="connsiteY26" fmla="*/ 629393 h 1045029"/>
              <a:gd name="connsiteX27" fmla="*/ 1306286 w 1306298"/>
              <a:gd name="connsiteY27" fmla="*/ 380011 h 1045029"/>
              <a:gd name="connsiteX28" fmla="*/ 1282535 w 1306298"/>
              <a:gd name="connsiteY28" fmla="*/ 190006 h 1045029"/>
              <a:gd name="connsiteX29" fmla="*/ 1223158 w 1306298"/>
              <a:gd name="connsiteY29" fmla="*/ 118754 h 1045029"/>
              <a:gd name="connsiteX30" fmla="*/ 1116280 w 1306298"/>
              <a:gd name="connsiteY30" fmla="*/ 83128 h 1045029"/>
              <a:gd name="connsiteX31" fmla="*/ 1068779 w 1306298"/>
              <a:gd name="connsiteY31" fmla="*/ 59377 h 1045029"/>
              <a:gd name="connsiteX32" fmla="*/ 997527 w 1306298"/>
              <a:gd name="connsiteY32" fmla="*/ 35626 h 1045029"/>
              <a:gd name="connsiteX33" fmla="*/ 914400 w 1306298"/>
              <a:gd name="connsiteY33" fmla="*/ 0 h 1045029"/>
              <a:gd name="connsiteX34" fmla="*/ 391886 w 1306298"/>
              <a:gd name="connsiteY34" fmla="*/ 23751 h 1045029"/>
              <a:gd name="connsiteX35" fmla="*/ 356260 w 1306298"/>
              <a:gd name="connsiteY35" fmla="*/ 35626 h 1045029"/>
              <a:gd name="connsiteX36" fmla="*/ 118753 w 1306298"/>
              <a:gd name="connsiteY36" fmla="*/ 71252 h 1045029"/>
              <a:gd name="connsiteX37" fmla="*/ 0 w 1306298"/>
              <a:gd name="connsiteY37" fmla="*/ 95003 h 104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306298" h="1045029">
                <a:moveTo>
                  <a:pt x="0" y="95003"/>
                </a:moveTo>
                <a:lnTo>
                  <a:pt x="0" y="95003"/>
                </a:lnTo>
                <a:cubicBezTo>
                  <a:pt x="3958" y="178130"/>
                  <a:pt x="5492" y="261409"/>
                  <a:pt x="11875" y="344385"/>
                </a:cubicBezTo>
                <a:cubicBezTo>
                  <a:pt x="13423" y="364510"/>
                  <a:pt x="20433" y="383852"/>
                  <a:pt x="23751" y="403761"/>
                </a:cubicBezTo>
                <a:cubicBezTo>
                  <a:pt x="28353" y="431371"/>
                  <a:pt x="31370" y="459224"/>
                  <a:pt x="35626" y="486889"/>
                </a:cubicBezTo>
                <a:cubicBezTo>
                  <a:pt x="39287" y="510687"/>
                  <a:pt x="43543" y="534390"/>
                  <a:pt x="47501" y="558141"/>
                </a:cubicBezTo>
                <a:cubicBezTo>
                  <a:pt x="43543" y="633351"/>
                  <a:pt x="42444" y="708767"/>
                  <a:pt x="35626" y="783772"/>
                </a:cubicBezTo>
                <a:cubicBezTo>
                  <a:pt x="34493" y="796238"/>
                  <a:pt x="23751" y="806880"/>
                  <a:pt x="23751" y="819398"/>
                </a:cubicBezTo>
                <a:cubicBezTo>
                  <a:pt x="23751" y="851927"/>
                  <a:pt x="43896" y="867050"/>
                  <a:pt x="71252" y="878774"/>
                </a:cubicBezTo>
                <a:cubicBezTo>
                  <a:pt x="86253" y="885203"/>
                  <a:pt x="102919" y="886691"/>
                  <a:pt x="118753" y="890650"/>
                </a:cubicBezTo>
                <a:cubicBezTo>
                  <a:pt x="130628" y="898567"/>
                  <a:pt x="141614" y="908017"/>
                  <a:pt x="154379" y="914400"/>
                </a:cubicBezTo>
                <a:cubicBezTo>
                  <a:pt x="181529" y="927975"/>
                  <a:pt x="222273" y="931374"/>
                  <a:pt x="249382" y="938151"/>
                </a:cubicBezTo>
                <a:cubicBezTo>
                  <a:pt x="261526" y="941187"/>
                  <a:pt x="272864" y="946990"/>
                  <a:pt x="285008" y="950026"/>
                </a:cubicBezTo>
                <a:cubicBezTo>
                  <a:pt x="304589" y="954921"/>
                  <a:pt x="324803" y="957007"/>
                  <a:pt x="344384" y="961902"/>
                </a:cubicBezTo>
                <a:cubicBezTo>
                  <a:pt x="356528" y="964938"/>
                  <a:pt x="367735" y="971322"/>
                  <a:pt x="380010" y="973777"/>
                </a:cubicBezTo>
                <a:cubicBezTo>
                  <a:pt x="407457" y="979266"/>
                  <a:pt x="435599" y="980645"/>
                  <a:pt x="463138" y="985652"/>
                </a:cubicBezTo>
                <a:cubicBezTo>
                  <a:pt x="479196" y="988572"/>
                  <a:pt x="494635" y="994327"/>
                  <a:pt x="510639" y="997528"/>
                </a:cubicBezTo>
                <a:cubicBezTo>
                  <a:pt x="534250" y="1002250"/>
                  <a:pt x="558347" y="1004358"/>
                  <a:pt x="581891" y="1009403"/>
                </a:cubicBezTo>
                <a:cubicBezTo>
                  <a:pt x="656886" y="1025474"/>
                  <a:pt x="658255" y="1026942"/>
                  <a:pt x="712519" y="1045029"/>
                </a:cubicBezTo>
                <a:cubicBezTo>
                  <a:pt x="770217" y="1037817"/>
                  <a:pt x="812489" y="1034881"/>
                  <a:pt x="866899" y="1021278"/>
                </a:cubicBezTo>
                <a:cubicBezTo>
                  <a:pt x="879043" y="1018242"/>
                  <a:pt x="890489" y="1012842"/>
                  <a:pt x="902525" y="1009403"/>
                </a:cubicBezTo>
                <a:cubicBezTo>
                  <a:pt x="1028151" y="973511"/>
                  <a:pt x="851959" y="1030217"/>
                  <a:pt x="1021278" y="973777"/>
                </a:cubicBezTo>
                <a:lnTo>
                  <a:pt x="1128156" y="938151"/>
                </a:lnTo>
                <a:lnTo>
                  <a:pt x="1163782" y="926276"/>
                </a:lnTo>
                <a:cubicBezTo>
                  <a:pt x="1187533" y="910442"/>
                  <a:pt x="1226008" y="905854"/>
                  <a:pt x="1235034" y="878774"/>
                </a:cubicBezTo>
                <a:cubicBezTo>
                  <a:pt x="1251950" y="828025"/>
                  <a:pt x="1275081" y="764702"/>
                  <a:pt x="1282535" y="712520"/>
                </a:cubicBezTo>
                <a:lnTo>
                  <a:pt x="1294410" y="629393"/>
                </a:lnTo>
                <a:cubicBezTo>
                  <a:pt x="1298369" y="546266"/>
                  <a:pt x="1306286" y="463233"/>
                  <a:pt x="1306286" y="380011"/>
                </a:cubicBezTo>
                <a:cubicBezTo>
                  <a:pt x="1306286" y="355087"/>
                  <a:pt x="1307617" y="240171"/>
                  <a:pt x="1282535" y="190006"/>
                </a:cubicBezTo>
                <a:cubicBezTo>
                  <a:pt x="1272870" y="170675"/>
                  <a:pt x="1241340" y="128855"/>
                  <a:pt x="1223158" y="118754"/>
                </a:cubicBezTo>
                <a:cubicBezTo>
                  <a:pt x="1116230" y="59349"/>
                  <a:pt x="1187557" y="118767"/>
                  <a:pt x="1116280" y="83128"/>
                </a:cubicBezTo>
                <a:cubicBezTo>
                  <a:pt x="1100446" y="75211"/>
                  <a:pt x="1085215" y="65952"/>
                  <a:pt x="1068779" y="59377"/>
                </a:cubicBezTo>
                <a:cubicBezTo>
                  <a:pt x="1045534" y="50079"/>
                  <a:pt x="1019919" y="46822"/>
                  <a:pt x="997527" y="35626"/>
                </a:cubicBezTo>
                <a:cubicBezTo>
                  <a:pt x="938830" y="6278"/>
                  <a:pt x="966820" y="17474"/>
                  <a:pt x="914400" y="0"/>
                </a:cubicBezTo>
                <a:cubicBezTo>
                  <a:pt x="838583" y="2298"/>
                  <a:pt x="532304" y="3692"/>
                  <a:pt x="391886" y="23751"/>
                </a:cubicBezTo>
                <a:cubicBezTo>
                  <a:pt x="379494" y="25521"/>
                  <a:pt x="368632" y="33723"/>
                  <a:pt x="356260" y="35626"/>
                </a:cubicBezTo>
                <a:cubicBezTo>
                  <a:pt x="265166" y="49641"/>
                  <a:pt x="207689" y="41606"/>
                  <a:pt x="118753" y="71252"/>
                </a:cubicBezTo>
                <a:cubicBezTo>
                  <a:pt x="39991" y="97507"/>
                  <a:pt x="19792" y="91045"/>
                  <a:pt x="0" y="9500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C2D84A52-AE97-B0E9-E13D-C3EE67D7D948}"/>
              </a:ext>
            </a:extLst>
          </p:cNvPr>
          <p:cNvSpPr/>
          <p:nvPr/>
        </p:nvSpPr>
        <p:spPr>
          <a:xfrm>
            <a:off x="6626431" y="2196597"/>
            <a:ext cx="1615044" cy="1829138"/>
          </a:xfrm>
          <a:custGeom>
            <a:avLst/>
            <a:gdLst>
              <a:gd name="connsiteX0" fmla="*/ 178130 w 1615044"/>
              <a:gd name="connsiteY0" fmla="*/ 71590 h 1829138"/>
              <a:gd name="connsiteX1" fmla="*/ 178130 w 1615044"/>
              <a:gd name="connsiteY1" fmla="*/ 71590 h 1829138"/>
              <a:gd name="connsiteX2" fmla="*/ 415637 w 1615044"/>
              <a:gd name="connsiteY2" fmla="*/ 47839 h 1829138"/>
              <a:gd name="connsiteX3" fmla="*/ 1187533 w 1615044"/>
              <a:gd name="connsiteY3" fmla="*/ 35964 h 1829138"/>
              <a:gd name="connsiteX4" fmla="*/ 1294411 w 1615044"/>
              <a:gd name="connsiteY4" fmla="*/ 47839 h 1829138"/>
              <a:gd name="connsiteX5" fmla="*/ 1330037 w 1615044"/>
              <a:gd name="connsiteY5" fmla="*/ 59715 h 1829138"/>
              <a:gd name="connsiteX6" fmla="*/ 1401288 w 1615044"/>
              <a:gd name="connsiteY6" fmla="*/ 71590 h 1829138"/>
              <a:gd name="connsiteX7" fmla="*/ 1484416 w 1615044"/>
              <a:gd name="connsiteY7" fmla="*/ 95341 h 1829138"/>
              <a:gd name="connsiteX8" fmla="*/ 1579418 w 1615044"/>
              <a:gd name="connsiteY8" fmla="*/ 119091 h 1829138"/>
              <a:gd name="connsiteX9" fmla="*/ 1591294 w 1615044"/>
              <a:gd name="connsiteY9" fmla="*/ 154717 h 1829138"/>
              <a:gd name="connsiteX10" fmla="*/ 1615044 w 1615044"/>
              <a:gd name="connsiteY10" fmla="*/ 273471 h 1829138"/>
              <a:gd name="connsiteX11" fmla="*/ 1591294 w 1615044"/>
              <a:gd name="connsiteY11" fmla="*/ 392224 h 1829138"/>
              <a:gd name="connsiteX12" fmla="*/ 1555668 w 1615044"/>
              <a:gd name="connsiteY12" fmla="*/ 427850 h 1829138"/>
              <a:gd name="connsiteX13" fmla="*/ 1496291 w 1615044"/>
              <a:gd name="connsiteY13" fmla="*/ 475351 h 1829138"/>
              <a:gd name="connsiteX14" fmla="*/ 1401288 w 1615044"/>
              <a:gd name="connsiteY14" fmla="*/ 534728 h 1829138"/>
              <a:gd name="connsiteX15" fmla="*/ 1365663 w 1615044"/>
              <a:gd name="connsiteY15" fmla="*/ 546603 h 1829138"/>
              <a:gd name="connsiteX16" fmla="*/ 1330037 w 1615044"/>
              <a:gd name="connsiteY16" fmla="*/ 558478 h 1829138"/>
              <a:gd name="connsiteX17" fmla="*/ 1223159 w 1615044"/>
              <a:gd name="connsiteY17" fmla="*/ 617855 h 1829138"/>
              <a:gd name="connsiteX18" fmla="*/ 1116281 w 1615044"/>
              <a:gd name="connsiteY18" fmla="*/ 665356 h 1829138"/>
              <a:gd name="connsiteX19" fmla="*/ 1080655 w 1615044"/>
              <a:gd name="connsiteY19" fmla="*/ 677232 h 1829138"/>
              <a:gd name="connsiteX20" fmla="*/ 1045029 w 1615044"/>
              <a:gd name="connsiteY20" fmla="*/ 700982 h 1829138"/>
              <a:gd name="connsiteX21" fmla="*/ 1009403 w 1615044"/>
              <a:gd name="connsiteY21" fmla="*/ 736608 h 1829138"/>
              <a:gd name="connsiteX22" fmla="*/ 973777 w 1615044"/>
              <a:gd name="connsiteY22" fmla="*/ 748484 h 1829138"/>
              <a:gd name="connsiteX23" fmla="*/ 855024 w 1615044"/>
              <a:gd name="connsiteY23" fmla="*/ 807860 h 1829138"/>
              <a:gd name="connsiteX24" fmla="*/ 819398 w 1615044"/>
              <a:gd name="connsiteY24" fmla="*/ 831611 h 1829138"/>
              <a:gd name="connsiteX25" fmla="*/ 783772 w 1615044"/>
              <a:gd name="connsiteY25" fmla="*/ 902863 h 1829138"/>
              <a:gd name="connsiteX26" fmla="*/ 807522 w 1615044"/>
              <a:gd name="connsiteY26" fmla="*/ 1021616 h 1829138"/>
              <a:gd name="connsiteX27" fmla="*/ 890650 w 1615044"/>
              <a:gd name="connsiteY27" fmla="*/ 1069117 h 1829138"/>
              <a:gd name="connsiteX28" fmla="*/ 961901 w 1615044"/>
              <a:gd name="connsiteY28" fmla="*/ 1092868 h 1829138"/>
              <a:gd name="connsiteX29" fmla="*/ 997527 w 1615044"/>
              <a:gd name="connsiteY29" fmla="*/ 1104743 h 1829138"/>
              <a:gd name="connsiteX30" fmla="*/ 1163782 w 1615044"/>
              <a:gd name="connsiteY30" fmla="*/ 1128494 h 1829138"/>
              <a:gd name="connsiteX31" fmla="*/ 1199408 w 1615044"/>
              <a:gd name="connsiteY31" fmla="*/ 1140369 h 1829138"/>
              <a:gd name="connsiteX32" fmla="*/ 1282535 w 1615044"/>
              <a:gd name="connsiteY32" fmla="*/ 1175995 h 1829138"/>
              <a:gd name="connsiteX33" fmla="*/ 1377538 w 1615044"/>
              <a:gd name="connsiteY33" fmla="*/ 1211621 h 1829138"/>
              <a:gd name="connsiteX34" fmla="*/ 1460665 w 1615044"/>
              <a:gd name="connsiteY34" fmla="*/ 1235372 h 1829138"/>
              <a:gd name="connsiteX35" fmla="*/ 1496291 w 1615044"/>
              <a:gd name="connsiteY35" fmla="*/ 1259122 h 1829138"/>
              <a:gd name="connsiteX36" fmla="*/ 1543792 w 1615044"/>
              <a:gd name="connsiteY36" fmla="*/ 1330374 h 1829138"/>
              <a:gd name="connsiteX37" fmla="*/ 1579418 w 1615044"/>
              <a:gd name="connsiteY37" fmla="*/ 1413502 h 1829138"/>
              <a:gd name="connsiteX38" fmla="*/ 1591294 w 1615044"/>
              <a:gd name="connsiteY38" fmla="*/ 1449128 h 1829138"/>
              <a:gd name="connsiteX39" fmla="*/ 1567543 w 1615044"/>
              <a:gd name="connsiteY39" fmla="*/ 1662884 h 1829138"/>
              <a:gd name="connsiteX40" fmla="*/ 1555668 w 1615044"/>
              <a:gd name="connsiteY40" fmla="*/ 1710385 h 1829138"/>
              <a:gd name="connsiteX41" fmla="*/ 1508166 w 1615044"/>
              <a:gd name="connsiteY41" fmla="*/ 1781637 h 1829138"/>
              <a:gd name="connsiteX42" fmla="*/ 1472540 w 1615044"/>
              <a:gd name="connsiteY42" fmla="*/ 1805387 h 1829138"/>
              <a:gd name="connsiteX43" fmla="*/ 1389413 w 1615044"/>
              <a:gd name="connsiteY43" fmla="*/ 1829138 h 1829138"/>
              <a:gd name="connsiteX44" fmla="*/ 1092530 w 1615044"/>
              <a:gd name="connsiteY44" fmla="*/ 1817263 h 1829138"/>
              <a:gd name="connsiteX45" fmla="*/ 1045029 w 1615044"/>
              <a:gd name="connsiteY45" fmla="*/ 1805387 h 1829138"/>
              <a:gd name="connsiteX46" fmla="*/ 938151 w 1615044"/>
              <a:gd name="connsiteY46" fmla="*/ 1793512 h 1829138"/>
              <a:gd name="connsiteX47" fmla="*/ 890650 w 1615044"/>
              <a:gd name="connsiteY47" fmla="*/ 1757886 h 1829138"/>
              <a:gd name="connsiteX48" fmla="*/ 843148 w 1615044"/>
              <a:gd name="connsiteY48" fmla="*/ 1746011 h 1829138"/>
              <a:gd name="connsiteX49" fmla="*/ 795647 w 1615044"/>
              <a:gd name="connsiteY49" fmla="*/ 1722260 h 1829138"/>
              <a:gd name="connsiteX50" fmla="*/ 688769 w 1615044"/>
              <a:gd name="connsiteY50" fmla="*/ 1698509 h 1829138"/>
              <a:gd name="connsiteX51" fmla="*/ 581891 w 1615044"/>
              <a:gd name="connsiteY51" fmla="*/ 1662884 h 1829138"/>
              <a:gd name="connsiteX52" fmla="*/ 475013 w 1615044"/>
              <a:gd name="connsiteY52" fmla="*/ 1627258 h 1829138"/>
              <a:gd name="connsiteX53" fmla="*/ 439387 w 1615044"/>
              <a:gd name="connsiteY53" fmla="*/ 1615382 h 1829138"/>
              <a:gd name="connsiteX54" fmla="*/ 403761 w 1615044"/>
              <a:gd name="connsiteY54" fmla="*/ 1603507 h 1829138"/>
              <a:gd name="connsiteX55" fmla="*/ 356260 w 1615044"/>
              <a:gd name="connsiteY55" fmla="*/ 1567881 h 1829138"/>
              <a:gd name="connsiteX56" fmla="*/ 320634 w 1615044"/>
              <a:gd name="connsiteY56" fmla="*/ 1556006 h 1829138"/>
              <a:gd name="connsiteX57" fmla="*/ 249382 w 1615044"/>
              <a:gd name="connsiteY57" fmla="*/ 1508504 h 1829138"/>
              <a:gd name="connsiteX58" fmla="*/ 190005 w 1615044"/>
              <a:gd name="connsiteY58" fmla="*/ 1401626 h 1829138"/>
              <a:gd name="connsiteX59" fmla="*/ 166255 w 1615044"/>
              <a:gd name="connsiteY59" fmla="*/ 1366000 h 1829138"/>
              <a:gd name="connsiteX60" fmla="*/ 142504 w 1615044"/>
              <a:gd name="connsiteY60" fmla="*/ 1330374 h 1829138"/>
              <a:gd name="connsiteX61" fmla="*/ 118753 w 1615044"/>
              <a:gd name="connsiteY61" fmla="*/ 1259122 h 1829138"/>
              <a:gd name="connsiteX62" fmla="*/ 95003 w 1615044"/>
              <a:gd name="connsiteY62" fmla="*/ 1223497 h 1829138"/>
              <a:gd name="connsiteX63" fmla="*/ 71252 w 1615044"/>
              <a:gd name="connsiteY63" fmla="*/ 1152245 h 1829138"/>
              <a:gd name="connsiteX64" fmla="*/ 59377 w 1615044"/>
              <a:gd name="connsiteY64" fmla="*/ 1116619 h 1829138"/>
              <a:gd name="connsiteX65" fmla="*/ 47501 w 1615044"/>
              <a:gd name="connsiteY65" fmla="*/ 867237 h 1829138"/>
              <a:gd name="connsiteX66" fmla="*/ 23751 w 1615044"/>
              <a:gd name="connsiteY66" fmla="*/ 772234 h 1829138"/>
              <a:gd name="connsiteX67" fmla="*/ 0 w 1615044"/>
              <a:gd name="connsiteY67" fmla="*/ 641606 h 1829138"/>
              <a:gd name="connsiteX68" fmla="*/ 23751 w 1615044"/>
              <a:gd name="connsiteY68" fmla="*/ 297221 h 1829138"/>
              <a:gd name="connsiteX69" fmla="*/ 47501 w 1615044"/>
              <a:gd name="connsiteY69" fmla="*/ 214094 h 1829138"/>
              <a:gd name="connsiteX70" fmla="*/ 71252 w 1615044"/>
              <a:gd name="connsiteY70" fmla="*/ 119091 h 1829138"/>
              <a:gd name="connsiteX71" fmla="*/ 106878 w 1615044"/>
              <a:gd name="connsiteY71" fmla="*/ 95341 h 1829138"/>
              <a:gd name="connsiteX72" fmla="*/ 142504 w 1615044"/>
              <a:gd name="connsiteY72" fmla="*/ 24089 h 1829138"/>
              <a:gd name="connsiteX73" fmla="*/ 178130 w 1615044"/>
              <a:gd name="connsiteY73" fmla="*/ 338 h 1829138"/>
              <a:gd name="connsiteX74" fmla="*/ 178130 w 1615044"/>
              <a:gd name="connsiteY74" fmla="*/ 71590 h 182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615044" h="1829138">
                <a:moveTo>
                  <a:pt x="178130" y="71590"/>
                </a:moveTo>
                <a:lnTo>
                  <a:pt x="178130" y="71590"/>
                </a:lnTo>
                <a:cubicBezTo>
                  <a:pt x="224578" y="66429"/>
                  <a:pt x="376025" y="48881"/>
                  <a:pt x="415637" y="47839"/>
                </a:cubicBezTo>
                <a:cubicBezTo>
                  <a:pt x="672877" y="41069"/>
                  <a:pt x="930234" y="39922"/>
                  <a:pt x="1187533" y="35964"/>
                </a:cubicBezTo>
                <a:cubicBezTo>
                  <a:pt x="1223159" y="39922"/>
                  <a:pt x="1259053" y="41946"/>
                  <a:pt x="1294411" y="47839"/>
                </a:cubicBezTo>
                <a:cubicBezTo>
                  <a:pt x="1306758" y="49897"/>
                  <a:pt x="1317817" y="56999"/>
                  <a:pt x="1330037" y="59715"/>
                </a:cubicBezTo>
                <a:cubicBezTo>
                  <a:pt x="1353542" y="64938"/>
                  <a:pt x="1377678" y="66868"/>
                  <a:pt x="1401288" y="71590"/>
                </a:cubicBezTo>
                <a:cubicBezTo>
                  <a:pt x="1512367" y="93805"/>
                  <a:pt x="1393859" y="72701"/>
                  <a:pt x="1484416" y="95341"/>
                </a:cubicBezTo>
                <a:lnTo>
                  <a:pt x="1579418" y="119091"/>
                </a:lnTo>
                <a:cubicBezTo>
                  <a:pt x="1583377" y="130966"/>
                  <a:pt x="1588479" y="142520"/>
                  <a:pt x="1591294" y="154717"/>
                </a:cubicBezTo>
                <a:cubicBezTo>
                  <a:pt x="1600371" y="194052"/>
                  <a:pt x="1615044" y="273471"/>
                  <a:pt x="1615044" y="273471"/>
                </a:cubicBezTo>
                <a:cubicBezTo>
                  <a:pt x="1614039" y="280509"/>
                  <a:pt x="1606367" y="369614"/>
                  <a:pt x="1591294" y="392224"/>
                </a:cubicBezTo>
                <a:cubicBezTo>
                  <a:pt x="1581978" y="406198"/>
                  <a:pt x="1566419" y="414948"/>
                  <a:pt x="1555668" y="427850"/>
                </a:cubicBezTo>
                <a:cubicBezTo>
                  <a:pt x="1514349" y="477433"/>
                  <a:pt x="1554775" y="455857"/>
                  <a:pt x="1496291" y="475351"/>
                </a:cubicBezTo>
                <a:cubicBezTo>
                  <a:pt x="1458653" y="531808"/>
                  <a:pt x="1486080" y="506464"/>
                  <a:pt x="1401288" y="534728"/>
                </a:cubicBezTo>
                <a:lnTo>
                  <a:pt x="1365663" y="546603"/>
                </a:lnTo>
                <a:lnTo>
                  <a:pt x="1330037" y="558478"/>
                </a:lnTo>
                <a:cubicBezTo>
                  <a:pt x="1248370" y="612924"/>
                  <a:pt x="1285865" y="596954"/>
                  <a:pt x="1223159" y="617855"/>
                </a:cubicBezTo>
                <a:cubicBezTo>
                  <a:pt x="1166701" y="655494"/>
                  <a:pt x="1201075" y="637091"/>
                  <a:pt x="1116281" y="665356"/>
                </a:cubicBezTo>
                <a:cubicBezTo>
                  <a:pt x="1104406" y="669314"/>
                  <a:pt x="1091071" y="670289"/>
                  <a:pt x="1080655" y="677232"/>
                </a:cubicBezTo>
                <a:cubicBezTo>
                  <a:pt x="1068780" y="685149"/>
                  <a:pt x="1055993" y="691845"/>
                  <a:pt x="1045029" y="700982"/>
                </a:cubicBezTo>
                <a:cubicBezTo>
                  <a:pt x="1032127" y="711733"/>
                  <a:pt x="1023377" y="727292"/>
                  <a:pt x="1009403" y="736608"/>
                </a:cubicBezTo>
                <a:cubicBezTo>
                  <a:pt x="998988" y="743552"/>
                  <a:pt x="984719" y="742405"/>
                  <a:pt x="973777" y="748484"/>
                </a:cubicBezTo>
                <a:cubicBezTo>
                  <a:pt x="858100" y="812749"/>
                  <a:pt x="947854" y="784653"/>
                  <a:pt x="855024" y="807860"/>
                </a:cubicBezTo>
                <a:cubicBezTo>
                  <a:pt x="843149" y="815777"/>
                  <a:pt x="829490" y="821519"/>
                  <a:pt x="819398" y="831611"/>
                </a:cubicBezTo>
                <a:cubicBezTo>
                  <a:pt x="796376" y="854633"/>
                  <a:pt x="793431" y="873886"/>
                  <a:pt x="783772" y="902863"/>
                </a:cubicBezTo>
                <a:cubicBezTo>
                  <a:pt x="784777" y="909901"/>
                  <a:pt x="792449" y="999006"/>
                  <a:pt x="807522" y="1021616"/>
                </a:cubicBezTo>
                <a:cubicBezTo>
                  <a:pt x="837772" y="1066991"/>
                  <a:pt x="843296" y="1054911"/>
                  <a:pt x="890650" y="1069117"/>
                </a:cubicBezTo>
                <a:cubicBezTo>
                  <a:pt x="914629" y="1076311"/>
                  <a:pt x="938151" y="1084951"/>
                  <a:pt x="961901" y="1092868"/>
                </a:cubicBezTo>
                <a:cubicBezTo>
                  <a:pt x="973776" y="1096826"/>
                  <a:pt x="985106" y="1103190"/>
                  <a:pt x="997527" y="1104743"/>
                </a:cubicBezTo>
                <a:cubicBezTo>
                  <a:pt x="1038606" y="1109878"/>
                  <a:pt x="1119760" y="1118712"/>
                  <a:pt x="1163782" y="1128494"/>
                </a:cubicBezTo>
                <a:cubicBezTo>
                  <a:pt x="1176002" y="1131209"/>
                  <a:pt x="1187533" y="1136411"/>
                  <a:pt x="1199408" y="1140369"/>
                </a:cubicBezTo>
                <a:cubicBezTo>
                  <a:pt x="1253645" y="1176527"/>
                  <a:pt x="1215435" y="1156823"/>
                  <a:pt x="1282535" y="1175995"/>
                </a:cubicBezTo>
                <a:cubicBezTo>
                  <a:pt x="1340877" y="1192664"/>
                  <a:pt x="1302293" y="1186539"/>
                  <a:pt x="1377538" y="1211621"/>
                </a:cubicBezTo>
                <a:cubicBezTo>
                  <a:pt x="1400360" y="1219228"/>
                  <a:pt x="1437798" y="1223939"/>
                  <a:pt x="1460665" y="1235372"/>
                </a:cubicBezTo>
                <a:cubicBezTo>
                  <a:pt x="1473431" y="1241755"/>
                  <a:pt x="1484416" y="1251205"/>
                  <a:pt x="1496291" y="1259122"/>
                </a:cubicBezTo>
                <a:cubicBezTo>
                  <a:pt x="1512125" y="1282873"/>
                  <a:pt x="1534765" y="1303294"/>
                  <a:pt x="1543792" y="1330374"/>
                </a:cubicBezTo>
                <a:cubicBezTo>
                  <a:pt x="1571643" y="1413923"/>
                  <a:pt x="1535395" y="1310781"/>
                  <a:pt x="1579418" y="1413502"/>
                </a:cubicBezTo>
                <a:cubicBezTo>
                  <a:pt x="1584349" y="1425008"/>
                  <a:pt x="1587335" y="1437253"/>
                  <a:pt x="1591294" y="1449128"/>
                </a:cubicBezTo>
                <a:cubicBezTo>
                  <a:pt x="1572241" y="1734910"/>
                  <a:pt x="1599570" y="1550786"/>
                  <a:pt x="1567543" y="1662884"/>
                </a:cubicBezTo>
                <a:cubicBezTo>
                  <a:pt x="1563059" y="1678577"/>
                  <a:pt x="1562967" y="1695787"/>
                  <a:pt x="1555668" y="1710385"/>
                </a:cubicBezTo>
                <a:cubicBezTo>
                  <a:pt x="1542902" y="1735916"/>
                  <a:pt x="1531917" y="1765803"/>
                  <a:pt x="1508166" y="1781637"/>
                </a:cubicBezTo>
                <a:cubicBezTo>
                  <a:pt x="1496291" y="1789554"/>
                  <a:pt x="1485305" y="1799004"/>
                  <a:pt x="1472540" y="1805387"/>
                </a:cubicBezTo>
                <a:cubicBezTo>
                  <a:pt x="1455499" y="1813907"/>
                  <a:pt x="1404639" y="1825332"/>
                  <a:pt x="1389413" y="1829138"/>
                </a:cubicBezTo>
                <a:cubicBezTo>
                  <a:pt x="1290452" y="1825180"/>
                  <a:pt x="1191335" y="1824077"/>
                  <a:pt x="1092530" y="1817263"/>
                </a:cubicBezTo>
                <a:cubicBezTo>
                  <a:pt x="1076248" y="1816140"/>
                  <a:pt x="1061160" y="1807869"/>
                  <a:pt x="1045029" y="1805387"/>
                </a:cubicBezTo>
                <a:cubicBezTo>
                  <a:pt x="1009601" y="1799936"/>
                  <a:pt x="973777" y="1797470"/>
                  <a:pt x="938151" y="1793512"/>
                </a:cubicBezTo>
                <a:cubicBezTo>
                  <a:pt x="922317" y="1781637"/>
                  <a:pt x="908353" y="1766737"/>
                  <a:pt x="890650" y="1757886"/>
                </a:cubicBezTo>
                <a:cubicBezTo>
                  <a:pt x="876052" y="1750587"/>
                  <a:pt x="858430" y="1751742"/>
                  <a:pt x="843148" y="1746011"/>
                </a:cubicBezTo>
                <a:cubicBezTo>
                  <a:pt x="826572" y="1739795"/>
                  <a:pt x="812222" y="1728476"/>
                  <a:pt x="795647" y="1722260"/>
                </a:cubicBezTo>
                <a:cubicBezTo>
                  <a:pt x="763978" y="1710384"/>
                  <a:pt x="720353" y="1707533"/>
                  <a:pt x="688769" y="1698509"/>
                </a:cubicBezTo>
                <a:cubicBezTo>
                  <a:pt x="652661" y="1688192"/>
                  <a:pt x="617517" y="1674759"/>
                  <a:pt x="581891" y="1662884"/>
                </a:cubicBezTo>
                <a:lnTo>
                  <a:pt x="475013" y="1627258"/>
                </a:lnTo>
                <a:lnTo>
                  <a:pt x="439387" y="1615382"/>
                </a:lnTo>
                <a:lnTo>
                  <a:pt x="403761" y="1603507"/>
                </a:lnTo>
                <a:cubicBezTo>
                  <a:pt x="387927" y="1591632"/>
                  <a:pt x="373444" y="1577701"/>
                  <a:pt x="356260" y="1567881"/>
                </a:cubicBezTo>
                <a:cubicBezTo>
                  <a:pt x="345392" y="1561671"/>
                  <a:pt x="331049" y="1562950"/>
                  <a:pt x="320634" y="1556006"/>
                </a:cubicBezTo>
                <a:cubicBezTo>
                  <a:pt x="231675" y="1496701"/>
                  <a:pt x="334095" y="1536743"/>
                  <a:pt x="249382" y="1508504"/>
                </a:cubicBezTo>
                <a:cubicBezTo>
                  <a:pt x="228480" y="1445797"/>
                  <a:pt x="244451" y="1483296"/>
                  <a:pt x="190005" y="1401626"/>
                </a:cubicBezTo>
                <a:lnTo>
                  <a:pt x="166255" y="1366000"/>
                </a:lnTo>
                <a:lnTo>
                  <a:pt x="142504" y="1330374"/>
                </a:lnTo>
                <a:cubicBezTo>
                  <a:pt x="134587" y="1306623"/>
                  <a:pt x="132640" y="1279953"/>
                  <a:pt x="118753" y="1259122"/>
                </a:cubicBezTo>
                <a:cubicBezTo>
                  <a:pt x="110836" y="1247247"/>
                  <a:pt x="100799" y="1236539"/>
                  <a:pt x="95003" y="1223497"/>
                </a:cubicBezTo>
                <a:cubicBezTo>
                  <a:pt x="84835" y="1200619"/>
                  <a:pt x="79169" y="1175996"/>
                  <a:pt x="71252" y="1152245"/>
                </a:cubicBezTo>
                <a:lnTo>
                  <a:pt x="59377" y="1116619"/>
                </a:lnTo>
                <a:cubicBezTo>
                  <a:pt x="55418" y="1033492"/>
                  <a:pt x="56064" y="950017"/>
                  <a:pt x="47501" y="867237"/>
                </a:cubicBezTo>
                <a:cubicBezTo>
                  <a:pt x="44142" y="834768"/>
                  <a:pt x="29118" y="804432"/>
                  <a:pt x="23751" y="772234"/>
                </a:cubicBezTo>
                <a:cubicBezTo>
                  <a:pt x="8557" y="681073"/>
                  <a:pt x="16597" y="724593"/>
                  <a:pt x="0" y="641606"/>
                </a:cubicBezTo>
                <a:cubicBezTo>
                  <a:pt x="5676" y="522401"/>
                  <a:pt x="4511" y="412657"/>
                  <a:pt x="23751" y="297221"/>
                </a:cubicBezTo>
                <a:cubicBezTo>
                  <a:pt x="34857" y="230587"/>
                  <a:pt x="33383" y="270564"/>
                  <a:pt x="47501" y="214094"/>
                </a:cubicBezTo>
                <a:cubicBezTo>
                  <a:pt x="48307" y="210872"/>
                  <a:pt x="61382" y="131428"/>
                  <a:pt x="71252" y="119091"/>
                </a:cubicBezTo>
                <a:cubicBezTo>
                  <a:pt x="80168" y="107946"/>
                  <a:pt x="95003" y="103258"/>
                  <a:pt x="106878" y="95341"/>
                </a:cubicBezTo>
                <a:cubicBezTo>
                  <a:pt x="118753" y="71590"/>
                  <a:pt x="126572" y="45332"/>
                  <a:pt x="142504" y="24089"/>
                </a:cubicBezTo>
                <a:cubicBezTo>
                  <a:pt x="151067" y="12671"/>
                  <a:pt x="164135" y="-2461"/>
                  <a:pt x="178130" y="338"/>
                </a:cubicBezTo>
                <a:cubicBezTo>
                  <a:pt x="186093" y="1930"/>
                  <a:pt x="178130" y="59715"/>
                  <a:pt x="178130" y="7159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68AEB-EAAE-CEEB-9DCB-A419E11C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5 причин помыть руки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8635DC-D54E-F238-B10C-A328F0F8F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0" t="37478" r="36576" b="13439"/>
          <a:stretch/>
        </p:blipFill>
        <p:spPr>
          <a:xfrm>
            <a:off x="838200" y="1125666"/>
            <a:ext cx="9618785" cy="572027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061979-3902-50B5-7898-7645F39BCFFC}"/>
              </a:ext>
            </a:extLst>
          </p:cNvPr>
          <p:cNvSpPr/>
          <p:nvPr/>
        </p:nvSpPr>
        <p:spPr>
          <a:xfrm>
            <a:off x="838200" y="284153"/>
            <a:ext cx="5080680" cy="8415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Причины помыть руки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8BBBCF-2728-1508-A6CD-E6E78935AD6E}"/>
              </a:ext>
            </a:extLst>
          </p:cNvPr>
          <p:cNvSpPr/>
          <p:nvPr/>
        </p:nvSpPr>
        <p:spPr>
          <a:xfrm>
            <a:off x="1004155" y="1137728"/>
            <a:ext cx="9901238" cy="5720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2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405" y="89588"/>
            <a:ext cx="7344816" cy="628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56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AD8E0-C539-49A6-7648-49EA388C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Данные обзора 2021 г </a:t>
            </a:r>
            <a:br>
              <a:rPr lang="ru-RU" dirty="0"/>
            </a:br>
            <a:r>
              <a:rPr lang="en-GB" sz="3200" b="1" dirty="0">
                <a:latin typeface="+mn-lt"/>
              </a:rPr>
              <a:t>590 </a:t>
            </a:r>
            <a:r>
              <a:rPr lang="ru-RU" sz="3200" b="1" dirty="0">
                <a:latin typeface="+mn-lt"/>
              </a:rPr>
              <a:t>млн обращений, 25 стран, 1961-2014 </a:t>
            </a:r>
            <a:r>
              <a:rPr lang="ru-RU" sz="3200" b="1" dirty="0" err="1">
                <a:latin typeface="+mn-lt"/>
              </a:rPr>
              <a:t>гг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C52879-F824-3AA3-01E5-6C2285BE5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Частота нежелательных событий-  8,6 на 100 госпитализаций</a:t>
            </a:r>
          </a:p>
          <a:p>
            <a:r>
              <a:rPr lang="ru-RU" dirty="0"/>
              <a:t>Половину можно было предотвратить (52,6%)</a:t>
            </a:r>
          </a:p>
          <a:p>
            <a:r>
              <a:rPr lang="ru-RU" dirty="0"/>
              <a:t>В 39,7% случаях ошибка привела к умеренному/значительному ущербу</a:t>
            </a:r>
          </a:p>
          <a:p>
            <a:r>
              <a:rPr lang="ru-RU" dirty="0"/>
              <a:t>Наиболее частыми НС были хирургические, связанные с приемом лекарственных препаратов, ИСМП</a:t>
            </a:r>
          </a:p>
          <a:p>
            <a:r>
              <a:rPr lang="ru-RU" dirty="0"/>
              <a:t>Частота возникновения НС увеличивалась с каждым годом, возрастом пациента</a:t>
            </a:r>
          </a:p>
          <a:p>
            <a:r>
              <a:rPr lang="ru-RU" dirty="0"/>
              <a:t>Пол пациента, тип больницы, больничное обслуживание и географическое положение не влияли на частоту НС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19E47-8BEB-A54A-201B-7EDD341E80ED}"/>
              </a:ext>
            </a:extLst>
          </p:cNvPr>
          <p:cNvSpPr txBox="1"/>
          <p:nvPr/>
        </p:nvSpPr>
        <p:spPr>
          <a:xfrm>
            <a:off x="412666" y="6311900"/>
            <a:ext cx="11640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 err="1">
                <a:solidFill>
                  <a:srgbClr val="212121"/>
                </a:solidFill>
                <a:effectLst/>
                <a:latin typeface="system-ui"/>
              </a:rPr>
              <a:t>Sauro</a:t>
            </a:r>
            <a:r>
              <a:rPr lang="en-GB" sz="1400" b="0" i="0" dirty="0">
                <a:solidFill>
                  <a:srgbClr val="212121"/>
                </a:solidFill>
                <a:effectLst/>
                <a:latin typeface="system-ui"/>
              </a:rPr>
              <a:t> KM, Machan M, Whalen-Browne L, Owen V, Wu G, </a:t>
            </a:r>
            <a:r>
              <a:rPr lang="en-GB" sz="1400" b="0" i="0" dirty="0" err="1">
                <a:solidFill>
                  <a:srgbClr val="212121"/>
                </a:solidFill>
                <a:effectLst/>
                <a:latin typeface="system-ui"/>
              </a:rPr>
              <a:t>Stelfox</a:t>
            </a:r>
            <a:r>
              <a:rPr lang="en-GB" sz="1400" b="0" i="0" dirty="0">
                <a:solidFill>
                  <a:srgbClr val="212121"/>
                </a:solidFill>
                <a:effectLst/>
                <a:latin typeface="system-ui"/>
              </a:rPr>
              <a:t> HT. Evolving Factors in Hospital Safety: A Systematic Review and Meta-Analysis of Hospital Adverse Events. J Patient </a:t>
            </a:r>
            <a:r>
              <a:rPr lang="en-GB" sz="1400" b="0" i="0" dirty="0" err="1">
                <a:solidFill>
                  <a:srgbClr val="212121"/>
                </a:solidFill>
                <a:effectLst/>
                <a:latin typeface="system-ui"/>
              </a:rPr>
              <a:t>Saf</a:t>
            </a:r>
            <a:r>
              <a:rPr lang="en-GB" sz="1400" b="0" i="0" dirty="0">
                <a:solidFill>
                  <a:srgbClr val="212121"/>
                </a:solidFill>
                <a:effectLst/>
                <a:latin typeface="system-ui"/>
              </a:rPr>
              <a:t>. 2021 Dec 1;17(8):e1285-e1295. </a:t>
            </a:r>
            <a:r>
              <a:rPr lang="en-GB" sz="1400" b="0" i="0" dirty="0" err="1">
                <a:solidFill>
                  <a:srgbClr val="212121"/>
                </a:solidFill>
                <a:effectLst/>
                <a:latin typeface="system-ui"/>
              </a:rPr>
              <a:t>doi</a:t>
            </a:r>
            <a:r>
              <a:rPr lang="en-GB" sz="1400" b="0" i="0" dirty="0">
                <a:solidFill>
                  <a:srgbClr val="212121"/>
                </a:solidFill>
                <a:effectLst/>
                <a:latin typeface="system-ui"/>
              </a:rPr>
              <a:t>: 10.1097/PTS.0000000000000889. PMID: 34469915.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8778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22563F-66F4-D5FE-92C0-6EAC3F9BC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13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Медицинские ошибки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F1624A-F909-D638-D363-3BFE10AA0A3A}"/>
              </a:ext>
            </a:extLst>
          </p:cNvPr>
          <p:cNvSpPr txBox="1"/>
          <p:nvPr/>
        </p:nvSpPr>
        <p:spPr>
          <a:xfrm>
            <a:off x="4415203" y="6421649"/>
            <a:ext cx="76668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effectLst/>
              </a:rPr>
              <a:t>Кондратова Н.В. РИСК-МЕНЕДЖМЕНТ В МЕДИЦИНСКОЙ ОРГАНИЗАЦИИ: КАК ИЗВЛЕЧЬ ПОЛЬЗУ ИЗ МЕДИЦИНСКИХ ОШИБОК В мире научных открытий, </a:t>
            </a:r>
            <a:r>
              <a:rPr lang="en-GB" sz="1200" dirty="0">
                <a:effectLst/>
              </a:rPr>
              <a:t>No 4(76), 2016 </a:t>
            </a:r>
            <a:endParaRPr lang="en-GB" sz="1200" dirty="0"/>
          </a:p>
          <a:p>
            <a:pPr algn="r"/>
            <a:r>
              <a:rPr lang="ru-RU" sz="1800" dirty="0">
                <a:effectLst/>
                <a:latin typeface="TimesNewRomanPS"/>
              </a:rPr>
              <a:t> </a:t>
            </a:r>
            <a:endParaRPr lang="ru-RU" dirty="0"/>
          </a:p>
          <a:p>
            <a:r>
              <a:rPr lang="ru-RU" sz="1800" b="1" i="1" dirty="0">
                <a:effectLst/>
                <a:latin typeface="TimesNewRomanPS"/>
              </a:rPr>
              <a:t> </a:t>
            </a:r>
            <a:endParaRPr lang="ru-RU" dirty="0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89F1FB32-5E04-EF02-5DA9-E0FB48322EFA}"/>
              </a:ext>
            </a:extLst>
          </p:cNvPr>
          <p:cNvGraphicFramePr/>
          <p:nvPr/>
        </p:nvGraphicFramePr>
        <p:xfrm>
          <a:off x="181707" y="1266092"/>
          <a:ext cx="4314092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D2BA3DDE-0191-32E5-824B-3843BDAFD6F8}"/>
              </a:ext>
            </a:extLst>
          </p:cNvPr>
          <p:cNvGraphicFramePr/>
          <p:nvPr/>
        </p:nvGraphicFramePr>
        <p:xfrm>
          <a:off x="4604238" y="1257198"/>
          <a:ext cx="2983523" cy="516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B4EFCEB-F7D8-10C8-4C03-C05DE53C2035}"/>
              </a:ext>
            </a:extLst>
          </p:cNvPr>
          <p:cNvGraphicFramePr/>
          <p:nvPr/>
        </p:nvGraphicFramePr>
        <p:xfrm>
          <a:off x="7842737" y="1266092"/>
          <a:ext cx="4167555" cy="5155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id="{C47486F6-9236-6669-4A78-51142B95D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3298" y="2193899"/>
            <a:ext cx="487471" cy="487471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id="{93A88B99-4502-252E-3C23-32435C192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3298" y="2857901"/>
            <a:ext cx="487471" cy="487471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932413F7-87FA-B1B9-6CCF-3742426BA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4604" y="2682301"/>
            <a:ext cx="487471" cy="487471"/>
          </a:xfrm>
          <a:prstGeom prst="rect">
            <a:avLst/>
          </a:prstGeom>
        </p:spPr>
      </p:pic>
      <p:pic>
        <p:nvPicPr>
          <p:cNvPr id="13" name="Рисунок 12" descr="Маркеры-галочки">
            <a:extLst>
              <a:ext uri="{FF2B5EF4-FFF2-40B4-BE49-F238E27FC236}">
                <a16:creationId xmlns:a16="http://schemas.microsoft.com/office/drawing/2014/main" id="{A2014F74-B3FB-9047-FE77-910A657C5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0215" y="2075967"/>
            <a:ext cx="487471" cy="487471"/>
          </a:xfrm>
          <a:prstGeom prst="rect">
            <a:avLst/>
          </a:prstGeom>
        </p:spPr>
      </p:pic>
      <p:pic>
        <p:nvPicPr>
          <p:cNvPr id="14" name="Рисунок 13" descr="Маркеры-галочки">
            <a:extLst>
              <a:ext uri="{FF2B5EF4-FFF2-40B4-BE49-F238E27FC236}">
                <a16:creationId xmlns:a16="http://schemas.microsoft.com/office/drawing/2014/main" id="{7C55E84F-956C-A076-F9B0-3D1221629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2251" y="2370430"/>
            <a:ext cx="487471" cy="487471"/>
          </a:xfrm>
          <a:prstGeom prst="rect">
            <a:avLst/>
          </a:prstGeom>
        </p:spPr>
      </p:pic>
      <p:pic>
        <p:nvPicPr>
          <p:cNvPr id="16" name="Рисунок 15" descr="Разряд молнии">
            <a:extLst>
              <a:ext uri="{FF2B5EF4-FFF2-40B4-BE49-F238E27FC236}">
                <a16:creationId xmlns:a16="http://schemas.microsoft.com/office/drawing/2014/main" id="{1BEE758E-9FF4-B335-AD3A-C54D1230D6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86875" y="2041731"/>
            <a:ext cx="639639" cy="639639"/>
          </a:xfrm>
          <a:prstGeom prst="rect">
            <a:avLst/>
          </a:prstGeom>
        </p:spPr>
      </p:pic>
      <p:pic>
        <p:nvPicPr>
          <p:cNvPr id="18" name="Рисунок 17" descr="Доктор">
            <a:extLst>
              <a:ext uri="{FF2B5EF4-FFF2-40B4-BE49-F238E27FC236}">
                <a16:creationId xmlns:a16="http://schemas.microsoft.com/office/drawing/2014/main" id="{BB2D9008-7108-3082-DEE6-728C8D8A0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54003" y="2459092"/>
            <a:ext cx="914400" cy="914400"/>
          </a:xfrm>
          <a:prstGeom prst="rect">
            <a:avLst/>
          </a:prstGeom>
        </p:spPr>
      </p:pic>
      <p:pic>
        <p:nvPicPr>
          <p:cNvPr id="19" name="Рисунок 18" descr="Доктор">
            <a:extLst>
              <a:ext uri="{FF2B5EF4-FFF2-40B4-BE49-F238E27FC236}">
                <a16:creationId xmlns:a16="http://schemas.microsoft.com/office/drawing/2014/main" id="{AD8F5939-B516-7541-A3D9-2209D7D173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12114" y="264341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5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5" grpId="0">
        <p:bldAsOne/>
      </p:bldGraphic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A7CA4-E716-6DDF-E15A-BB423F488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</a:rPr>
              <a:t>Основные ошибки медицинских сестер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25341C-69DE-F8F9-D0F7-6911000A9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шибки идентификации;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шибки лекарственной̆ терапии;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арушения </a:t>
            </a:r>
            <a:r>
              <a:rPr lang="ru-RU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эпидрежима</a:t>
            </a:r>
            <a:r>
              <a:rPr lang="ru-RU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шибки коммуникации.</a:t>
            </a:r>
            <a:br>
              <a:rPr lang="ru-RU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6A18832A-703D-445C-3593-2D0AD5A6097D}"/>
              </a:ext>
            </a:extLst>
          </p:cNvPr>
          <p:cNvSpPr/>
          <p:nvPr/>
        </p:nvSpPr>
        <p:spPr>
          <a:xfrm>
            <a:off x="676894" y="1690688"/>
            <a:ext cx="6673932" cy="12425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58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09030-E848-30B4-855A-C07B3688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055"/>
          </a:xfrm>
        </p:spPr>
        <p:txBody>
          <a:bodyPr>
            <a:noAutofit/>
          </a:bodyPr>
          <a:lstStyle/>
          <a:p>
            <a:br>
              <a:rPr lang="ru-RU" sz="4000" b="1" dirty="0">
                <a:solidFill>
                  <a:srgbClr val="002060"/>
                </a:solidFill>
                <a:latin typeface="+mn-lt"/>
              </a:rPr>
            </a:br>
            <a:r>
              <a:rPr lang="ru-RU" sz="4000" b="1" dirty="0">
                <a:solidFill>
                  <a:srgbClr val="002060"/>
                </a:solidFill>
                <a:latin typeface="+mn-lt"/>
              </a:rPr>
              <a:t>1. Ошибки идентификации</a:t>
            </a:r>
            <a:br>
              <a:rPr lang="ru-RU" sz="4000" b="1" dirty="0">
                <a:solidFill>
                  <a:srgbClr val="002060"/>
                </a:solidFill>
                <a:latin typeface="+mn-lt"/>
              </a:rPr>
            </a:br>
            <a:br>
              <a:rPr lang="ru-RU" sz="4000" b="1" dirty="0">
                <a:solidFill>
                  <a:srgbClr val="002060"/>
                </a:solidFill>
              </a:rPr>
            </a:b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E694B4-C200-A71F-F33C-152671580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3180"/>
            <a:ext cx="10515600" cy="5299695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  <a:r>
              <a:rPr lang="ru-RU" b="1" dirty="0">
                <a:solidFill>
                  <a:srgbClr val="002060"/>
                </a:solidFill>
              </a:rPr>
              <a:t>Идентификация пациентов - </a:t>
            </a:r>
            <a:r>
              <a:rPr lang="ru-RU" dirty="0"/>
              <a:t>процесс отождествления личности пациента со свойственной только ему информацией.</a:t>
            </a:r>
          </a:p>
          <a:p>
            <a:endParaRPr lang="ru-RU" dirty="0"/>
          </a:p>
          <a:p>
            <a:r>
              <a:rPr lang="ru-RU" sz="3200" b="1" dirty="0">
                <a:solidFill>
                  <a:srgbClr val="002060"/>
                </a:solidFill>
              </a:rPr>
              <a:t>Цель</a:t>
            </a:r>
            <a:r>
              <a:rPr lang="ru-RU" dirty="0"/>
              <a:t> -  обеспечение безопасности пациента и исключения медицинских ошибок при проведении лечебно-диагностических процедур</a:t>
            </a:r>
          </a:p>
          <a:p>
            <a:endParaRPr lang="ru-RU" dirty="0"/>
          </a:p>
          <a:p>
            <a:r>
              <a:rPr lang="ru-RU" sz="3200" b="1" dirty="0">
                <a:solidFill>
                  <a:srgbClr val="002060"/>
                </a:solidFill>
              </a:rPr>
              <a:t>Идентификационные характеристики</a:t>
            </a:r>
            <a:r>
              <a:rPr lang="ru-RU" dirty="0"/>
              <a:t>: фамилия, имя, отчество, полная дата рождения </a:t>
            </a:r>
          </a:p>
          <a:p>
            <a:pPr marL="0" indent="0">
              <a:buNone/>
            </a:pPr>
            <a:r>
              <a:rPr lang="ru-RU" b="1" dirty="0"/>
              <a:t>(Иванов Иван Иванович, 11.06.1956)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651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04853-610E-2F68-A0FF-D2447037F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664"/>
            <a:ext cx="10515600" cy="866576"/>
          </a:xfrm>
        </p:spPr>
        <p:txBody>
          <a:bodyPr>
            <a:noAutofit/>
          </a:bodyPr>
          <a:lstStyle/>
          <a:p>
            <a:pPr algn="l"/>
            <a:r>
              <a:rPr lang="ru-RU" sz="3600" b="1" dirty="0">
                <a:solidFill>
                  <a:srgbClr val="002060"/>
                </a:solidFill>
                <a:latin typeface="+mn-lt"/>
              </a:rPr>
              <a:t>В каких ситуациях необходимо идентифицировать пациента?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093218-FF27-A9B9-F3B2-654B9D706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382750"/>
            <a:ext cx="12169352" cy="5646649"/>
          </a:xfrm>
        </p:spPr>
        <p:txBody>
          <a:bodyPr>
            <a:normAutofit fontScale="62500" lnSpcReduction="2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ru-RU" sz="3800" dirty="0"/>
              <a:t>при обращении пациента для плановой госпитализации</a:t>
            </a:r>
          </a:p>
          <a:p>
            <a:pPr marL="914400" lvl="1" indent="-457200">
              <a:buFont typeface="+mj-lt"/>
              <a:buAutoNum type="arabicPeriod"/>
            </a:pPr>
            <a:endParaRPr lang="ru-RU" sz="3800" dirty="0"/>
          </a:p>
          <a:p>
            <a:pPr marL="914400" lvl="1" indent="-457200">
              <a:buFont typeface="+mj-lt"/>
              <a:buAutoNum type="arabicPeriod"/>
            </a:pPr>
            <a:r>
              <a:rPr lang="ru-RU" sz="3800" dirty="0"/>
              <a:t>при обращении пациента в экстренное приемное отделение</a:t>
            </a:r>
          </a:p>
          <a:p>
            <a:pPr marL="914400" lvl="1" indent="-457200">
              <a:buFont typeface="+mj-lt"/>
              <a:buAutoNum type="arabicPeriod"/>
            </a:pPr>
            <a:endParaRPr lang="ru-RU" sz="3800" dirty="0"/>
          </a:p>
          <a:p>
            <a:pPr marL="914400" lvl="1" indent="-457200">
              <a:buFont typeface="+mj-lt"/>
              <a:buAutoNum type="arabicPeriod"/>
            </a:pPr>
            <a:r>
              <a:rPr lang="ru-RU" sz="3800" dirty="0"/>
              <a:t>при осмотрах, беседах, консультациях врачом-специалистом/заведующим отделением/врачом-консультантом</a:t>
            </a:r>
          </a:p>
          <a:p>
            <a:pPr marL="914400" lvl="1" indent="-457200">
              <a:buFont typeface="+mj-lt"/>
              <a:buAutoNum type="arabicPeriod"/>
            </a:pPr>
            <a:endParaRPr lang="ru-RU" sz="3800" dirty="0"/>
          </a:p>
          <a:p>
            <a:pPr marL="914400" lvl="1" indent="-457200">
              <a:buFont typeface="+mj-lt"/>
              <a:buAutoNum type="arabicPeriod"/>
            </a:pPr>
            <a:r>
              <a:rPr lang="ru-RU" sz="3800" dirty="0"/>
              <a:t>при переводе пациента в другую палату/отделение/другую медицинскую организацию</a:t>
            </a:r>
          </a:p>
          <a:p>
            <a:pPr marL="914400" lvl="1" indent="-457200">
              <a:buFont typeface="+mj-lt"/>
              <a:buAutoNum type="arabicPeriod"/>
            </a:pPr>
            <a:endParaRPr lang="ru-RU" sz="3800" dirty="0"/>
          </a:p>
          <a:p>
            <a:pPr marL="914400" lvl="1" indent="-457200">
              <a:buFont typeface="+mj-lt"/>
              <a:buAutoNum type="arabicPeriod"/>
            </a:pPr>
            <a:r>
              <a:rPr lang="ru-RU" sz="3800" dirty="0"/>
              <a:t>перед выполнением любой инвазивной процедуры</a:t>
            </a:r>
          </a:p>
          <a:p>
            <a:pPr marL="914400" lvl="1" indent="-457200">
              <a:buFont typeface="+mj-lt"/>
              <a:buAutoNum type="arabicPeriod"/>
            </a:pPr>
            <a:endParaRPr lang="ru-RU" sz="3800" dirty="0"/>
          </a:p>
          <a:p>
            <a:pPr marL="914400" lvl="1" indent="-457200">
              <a:buFont typeface="+mj-lt"/>
              <a:buAutoNum type="arabicPeriod"/>
            </a:pPr>
            <a:r>
              <a:rPr lang="ru-RU" sz="3800" dirty="0"/>
              <a:t>перед выполнением любой диагностической процедуры (в том числе, заборе анализов, биоматериала, проведения инструментальных исследований и </a:t>
            </a:r>
            <a:r>
              <a:rPr lang="ru-RU" sz="3800" dirty="0" err="1"/>
              <a:t>тд</a:t>
            </a:r>
            <a:r>
              <a:rPr lang="ru-RU" sz="38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endParaRPr lang="ru-RU" sz="3800" dirty="0"/>
          </a:p>
          <a:p>
            <a:pPr marL="914400" lvl="1" indent="-457200">
              <a:buFont typeface="+mj-lt"/>
              <a:buAutoNum type="arabicPeriod"/>
            </a:pPr>
            <a:r>
              <a:rPr lang="ru-RU" sz="3800" dirty="0"/>
              <a:t>при назначении лекарственной терапии и ее проведении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C5B50AD-9050-3B28-7B36-97D45815C483}"/>
              </a:ext>
            </a:extLst>
          </p:cNvPr>
          <p:cNvSpPr/>
          <p:nvPr/>
        </p:nvSpPr>
        <p:spPr>
          <a:xfrm>
            <a:off x="347700" y="1382750"/>
            <a:ext cx="11712624" cy="5142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Всегда, перед любым вмешательством</a:t>
            </a:r>
          </a:p>
        </p:txBody>
      </p:sp>
    </p:spTree>
    <p:extLst>
      <p:ext uri="{BB962C8B-B14F-4D97-AF65-F5344CB8AC3E}">
        <p14:creationId xmlns:p14="http://schemas.microsoft.com/office/powerpoint/2010/main" val="23006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1846</Words>
  <Application>Microsoft Macintosh PowerPoint</Application>
  <PresentationFormat>Широкоэкранный</PresentationFormat>
  <Paragraphs>289</Paragraphs>
  <Slides>32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Roboto</vt:lpstr>
      <vt:lpstr>system-ui</vt:lpstr>
      <vt:lpstr>Times New Roman</vt:lpstr>
      <vt:lpstr>TimesNewRomanPS</vt:lpstr>
      <vt:lpstr>Тема Office</vt:lpstr>
      <vt:lpstr>  Какой сыр лучший?  Ответы с точки зрения анализа сестринских ошибок. </vt:lpstr>
      <vt:lpstr>Презентация PowerPoint</vt:lpstr>
      <vt:lpstr>Какой сыр лучше? </vt:lpstr>
      <vt:lpstr>Презентация PowerPoint</vt:lpstr>
      <vt:lpstr>Данные обзора 2021 г  590 млн обращений, 25 стран, 1961-2014 гг</vt:lpstr>
      <vt:lpstr>Медицинские ошибки</vt:lpstr>
      <vt:lpstr>Основные ошибки медицинских сестер</vt:lpstr>
      <vt:lpstr> 1. Ошибки идентификации  </vt:lpstr>
      <vt:lpstr>В каких ситуациях необходимо идентифицировать пациента?</vt:lpstr>
      <vt:lpstr>Какой сыр лучше? И причем здесь дырки?</vt:lpstr>
      <vt:lpstr>Медицинская ошибка</vt:lpstr>
      <vt:lpstr>Медицинская ошибка</vt:lpstr>
      <vt:lpstr>СОПы по идентификации</vt:lpstr>
      <vt:lpstr>Введена система браслетов с цветовой индикацией рисков</vt:lpstr>
      <vt:lpstr>Презентация PowerPoint</vt:lpstr>
      <vt:lpstr>2. Ошибки лекарственной терапии</vt:lpstr>
      <vt:lpstr>Частота ошибок при использовании парентеральных ЛП 113 отделений РИТ, 27 стран, 1328 взрослых пациентов</vt:lpstr>
      <vt:lpstr>Основные ошибки</vt:lpstr>
      <vt:lpstr>Основные ошибки при использовании ЛП</vt:lpstr>
      <vt:lpstr>Лекарственные препараты высокого риска </vt:lpstr>
      <vt:lpstr>Безопасность хранения ЛП</vt:lpstr>
      <vt:lpstr>Как сделать систему здравоохранения  более безопасной?</vt:lpstr>
      <vt:lpstr>Методы работы с ошибками</vt:lpstr>
      <vt:lpstr>Анализ рисков лекарственной терапии (1) </vt:lpstr>
      <vt:lpstr>Анализ рисков лекарственной терапии (1) </vt:lpstr>
      <vt:lpstr>Анализ рисков лекарственной терапии (2)</vt:lpstr>
      <vt:lpstr>Какие нежелательные события необходимо фиксировать и анализировать?   Как это сделать?</vt:lpstr>
      <vt:lpstr>Риск-менеджмент в ООО  «Медицина. Клиника академика Ройтберга»</vt:lpstr>
      <vt:lpstr>Система учета нежелательных событий в ГКБ № 13</vt:lpstr>
      <vt:lpstr>Способы профилактики мед ошибок</vt:lpstr>
      <vt:lpstr>Какой сыр лучше? </vt:lpstr>
      <vt:lpstr>5 причин помыть руки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 зарезало М.А. Берлиоза? Потому что Аннушка разлила масло! Анализ сестринских ошибок </dc:title>
  <dc:creator>botova_svetlana@outlook.com</dc:creator>
  <cp:lastModifiedBy>botova_svetlana@outlook.com</cp:lastModifiedBy>
  <cp:revision>13</cp:revision>
  <dcterms:created xsi:type="dcterms:W3CDTF">2023-11-26T05:24:18Z</dcterms:created>
  <dcterms:modified xsi:type="dcterms:W3CDTF">2024-09-04T09:58:01Z</dcterms:modified>
</cp:coreProperties>
</file>