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65" r:id="rId3"/>
    <p:sldId id="257" r:id="rId4"/>
    <p:sldId id="267" r:id="rId5"/>
    <p:sldId id="268" r:id="rId6"/>
    <p:sldId id="260" r:id="rId7"/>
    <p:sldId id="258" r:id="rId8"/>
    <p:sldId id="261" r:id="rId9"/>
    <p:sldId id="262" r:id="rId10"/>
    <p:sldId id="273" r:id="rId11"/>
    <p:sldId id="269" r:id="rId12"/>
    <p:sldId id="270" r:id="rId13"/>
    <p:sldId id="272" r:id="rId14"/>
    <p:sldId id="271" r:id="rId15"/>
    <p:sldId id="277" r:id="rId16"/>
    <p:sldId id="276" r:id="rId17"/>
    <p:sldId id="278" r:id="rId18"/>
    <p:sldId id="275" r:id="rId19"/>
    <p:sldId id="274" r:id="rId20"/>
    <p:sldId id="284" r:id="rId21"/>
    <p:sldId id="263" r:id="rId22"/>
    <p:sldId id="280" r:id="rId23"/>
    <p:sldId id="283" r:id="rId24"/>
    <p:sldId id="282" r:id="rId25"/>
    <p:sldId id="285" r:id="rId26"/>
    <p:sldId id="286" r:id="rId27"/>
    <p:sldId id="287" r:id="rId28"/>
    <p:sldId id="288" r:id="rId29"/>
    <p:sldId id="289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3A7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55" autoAdjust="0"/>
    <p:restoredTop sz="94649" autoAdjust="0"/>
  </p:normalViewPr>
  <p:slideViewPr>
    <p:cSldViewPr>
      <p:cViewPr>
        <p:scale>
          <a:sx n="100" d="100"/>
          <a:sy n="100" d="100"/>
        </p:scale>
        <p:origin x="-2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F5D4240-D8BC-4FB9-AA8B-899D4B90846B}" type="datetimeFigureOut">
              <a:rPr lang="ru-RU" smtClean="0"/>
              <a:pPr/>
              <a:t>05.09.2024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F9BE880-55C7-48A8-ACCE-4BAF99D92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5D4240-D8BC-4FB9-AA8B-899D4B90846B}" type="datetimeFigureOut">
              <a:rPr lang="ru-RU" smtClean="0"/>
              <a:pPr/>
              <a:t>05.09.2024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9BE880-55C7-48A8-ACCE-4BAF99D92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5D4240-D8BC-4FB9-AA8B-899D4B90846B}" type="datetimeFigureOut">
              <a:rPr lang="ru-RU" smtClean="0"/>
              <a:pPr/>
              <a:t>05.09.2024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9BE880-55C7-48A8-ACCE-4BAF99D92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5D4240-D8BC-4FB9-AA8B-899D4B90846B}" type="datetimeFigureOut">
              <a:rPr lang="ru-RU" smtClean="0"/>
              <a:pPr/>
              <a:t>05.09.2024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9BE880-55C7-48A8-ACCE-4BAF99D924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5D4240-D8BC-4FB9-AA8B-899D4B90846B}" type="datetimeFigureOut">
              <a:rPr lang="ru-RU" smtClean="0"/>
              <a:pPr/>
              <a:t>05.09.2024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9BE880-55C7-48A8-ACCE-4BAF99D924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5D4240-D8BC-4FB9-AA8B-899D4B90846B}" type="datetimeFigureOut">
              <a:rPr lang="ru-RU" smtClean="0"/>
              <a:pPr/>
              <a:t>05.09.2024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9BE880-55C7-48A8-ACCE-4BAF99D924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5D4240-D8BC-4FB9-AA8B-899D4B90846B}" type="datetimeFigureOut">
              <a:rPr lang="ru-RU" smtClean="0"/>
              <a:pPr/>
              <a:t>05.09.2024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9BE880-55C7-48A8-ACCE-4BAF99D92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5D4240-D8BC-4FB9-AA8B-899D4B90846B}" type="datetimeFigureOut">
              <a:rPr lang="ru-RU" smtClean="0"/>
              <a:pPr/>
              <a:t>05.09.2024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9BE880-55C7-48A8-ACCE-4BAF99D924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5D4240-D8BC-4FB9-AA8B-899D4B90846B}" type="datetimeFigureOut">
              <a:rPr lang="ru-RU" smtClean="0"/>
              <a:pPr/>
              <a:t>05.09.2024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9BE880-55C7-48A8-ACCE-4BAF99D92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F5D4240-D8BC-4FB9-AA8B-899D4B90846B}" type="datetimeFigureOut">
              <a:rPr lang="ru-RU" smtClean="0"/>
              <a:pPr/>
              <a:t>05.09.2024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9BE880-55C7-48A8-ACCE-4BAF99D92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F5D4240-D8BC-4FB9-AA8B-899D4B90846B}" type="datetimeFigureOut">
              <a:rPr lang="ru-RU" smtClean="0"/>
              <a:pPr/>
              <a:t>05.09.2024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F9BE880-55C7-48A8-ACCE-4BAF99D924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F5D4240-D8BC-4FB9-AA8B-899D4B90846B}" type="datetimeFigureOut">
              <a:rPr lang="ru-RU" smtClean="0"/>
              <a:pPr/>
              <a:t>05.09.2024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F9BE880-55C7-48A8-ACCE-4BAF99D92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14d59c_228380a6_or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357694"/>
            <a:ext cx="4429156" cy="25003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571744"/>
            <a:ext cx="8305800" cy="785818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Этика общения с использованием технических средств.</a:t>
            </a:r>
            <a:endParaRPr lang="ru-RU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642910" y="428604"/>
            <a:ext cx="8501090" cy="3000396"/>
          </a:xfrm>
        </p:spPr>
        <p:txBody>
          <a:bodyPr>
            <a:noAutofit/>
          </a:bodyPr>
          <a:lstStyle/>
          <a:p>
            <a:endParaRPr lang="ru-RU" sz="10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0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ru-RU" sz="10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0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0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0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0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0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Доклад подготовила: главная медицинская сестра </a:t>
            </a:r>
          </a:p>
          <a:p>
            <a:pPr algn="ctr"/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Государственного бюджетного  учреждения </a:t>
            </a:r>
          </a:p>
          <a:p>
            <a:pPr algn="ctr"/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здравоохранения Самарской области </a:t>
            </a:r>
          </a:p>
          <a:p>
            <a:pPr algn="ctr"/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«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Новокуйбышевская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центральная </a:t>
            </a:r>
          </a:p>
          <a:p>
            <a:pPr algn="ctr"/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городская больница» </a:t>
            </a:r>
          </a:p>
          <a:p>
            <a:pPr algn="ctr"/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Губкина Елена Геннадьевна</a:t>
            </a:r>
          </a:p>
          <a:p>
            <a:pPr algn="r"/>
            <a:endParaRPr lang="ru-RU" sz="10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ru-RU" sz="10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0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0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ru-RU" sz="1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ru-RU" sz="1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ru-RU" sz="1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ru-RU" sz="1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ru-RU" sz="1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ru-RU" sz="1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ru-RU" sz="1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ru-RU" sz="1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ru-RU" sz="1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ru-RU" sz="1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1268760"/>
            <a:ext cx="8391876" cy="4896544"/>
          </a:xfrm>
          <a:solidFill>
            <a:schemeClr val="bg2">
              <a:lumMod val="75000"/>
              <a:alpha val="46000"/>
            </a:schemeClr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Необходимо отчетливо произносить окончание слов, полные названия отделений,   специальностей, обследований, процедур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Телефонный разговор</a:t>
            </a:r>
            <a:endParaRPr lang="ru-RU" dirty="0"/>
          </a:p>
        </p:txBody>
      </p:sp>
      <p:pic>
        <p:nvPicPr>
          <p:cNvPr id="4" name="Рисунок 3" descr="CoolClips_vc06525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1274" y="5000636"/>
            <a:ext cx="2329815" cy="1692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octor-2-sli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4211497"/>
            <a:ext cx="4500562" cy="2646503"/>
          </a:xfrm>
          <a:prstGeom prst="rect">
            <a:avLst/>
          </a:prstGeom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Недопустимы аббревиатуры, сокращения и медицинский сленг.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0" dirty="0" smtClean="0">
                <a:effectLst/>
                <a:latin typeface="Times New Roman" pitchFamily="18" charset="0"/>
                <a:cs typeface="Times New Roman" pitchFamily="18" charset="0"/>
              </a:rPr>
              <a:t>Телефонный разговор</a:t>
            </a:r>
            <a:endParaRPr lang="ru-RU" sz="40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dc4272d5cce262167f5946bba280eb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5072074"/>
            <a:ext cx="2857520" cy="1689321"/>
          </a:xfrm>
          <a:prstGeom prst="rect">
            <a:avLst/>
          </a:prstGeom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1124744"/>
            <a:ext cx="8219256" cy="3819880"/>
          </a:xfrm>
          <a:solidFill>
            <a:schemeClr val="bg1">
              <a:alpha val="45000"/>
            </a:schemeClr>
          </a:solidFill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Просьбы что-то повторить или уточнить не должны служить поводом для раздражения и повышения тона разговора.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Объяснять и повторять нужно необходимое количество раз спокойно и медленно.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0" dirty="0" smtClean="0">
                <a:effectLst/>
                <a:latin typeface="Times New Roman" pitchFamily="18" charset="0"/>
                <a:cs typeface="Times New Roman" pitchFamily="18" charset="0"/>
              </a:rPr>
              <a:t>Телефонный разговор</a:t>
            </a:r>
            <a:endParaRPr lang="ru-RU" sz="40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1484784"/>
            <a:ext cx="5535496" cy="4752528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Часто информацию записывают, поэтому цифры надо называть четко и последовательно: дата, время, номер кабинета, номер телефона и т.д.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0" dirty="0" smtClean="0">
                <a:latin typeface="Times New Roman" pitchFamily="18" charset="0"/>
                <a:cs typeface="Times New Roman" pitchFamily="18" charset="0"/>
              </a:rPr>
              <a:t>Телефонный </a:t>
            </a:r>
            <a:r>
              <a:rPr lang="ru-RU" sz="4000" b="0" dirty="0" smtClean="0">
                <a:effectLst/>
                <a:latin typeface="Times New Roman" pitchFamily="18" charset="0"/>
                <a:cs typeface="Times New Roman" pitchFamily="18" charset="0"/>
              </a:rPr>
              <a:t>разговор</a:t>
            </a:r>
            <a:endParaRPr lang="ru-RU" sz="40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068358871-6a243d29b20504e27a2f1f38b54459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10222" y="1428736"/>
            <a:ext cx="3027837" cy="4214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974434"/>
            <a:ext cx="8715436" cy="5883566"/>
          </a:xfrm>
          <a:solidFill>
            <a:schemeClr val="bg1">
              <a:alpha val="44000"/>
            </a:schemeClr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 время разговора по телефону при поиске нужной информации не надо молчать, необходимо комментировать свои действия: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Минуточку, подождите пожалуйста.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Я сейчас уточню.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могу предложить Вам следующее.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Что Вас больше устроит.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Вы оставите номер своего телефона, я уточню и Вам перезвоню.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28670"/>
          </a:xfrm>
        </p:spPr>
        <p:txBody>
          <a:bodyPr>
            <a:normAutofit/>
          </a:bodyPr>
          <a:lstStyle/>
          <a:p>
            <a:pPr algn="ctr"/>
            <a:r>
              <a:rPr lang="ru-RU" sz="4000" b="0" dirty="0" smtClean="0">
                <a:effectLst/>
                <a:latin typeface="Times New Roman" pitchFamily="18" charset="0"/>
                <a:cs typeface="Times New Roman" pitchFamily="18" charset="0"/>
              </a:rPr>
              <a:t>Телефонный разговор</a:t>
            </a:r>
            <a:endParaRPr lang="ru-RU" sz="40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599123616-dt7xkee8c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5206" y="1500174"/>
            <a:ext cx="1407707" cy="2214578"/>
          </a:xfrm>
          <a:prstGeom prst="rect">
            <a:avLst/>
          </a:prstGeom>
        </p:spPr>
      </p:pic>
      <p:pic>
        <p:nvPicPr>
          <p:cNvPr id="6" name="Рисунок 5" descr="canstockphoto78364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4714884"/>
            <a:ext cx="3714776" cy="1973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igstock_Stressful_Work_27077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93976" y="2276872"/>
            <a:ext cx="6650024" cy="4581128"/>
          </a:xfrm>
          <a:prstGeom prst="rect">
            <a:avLst/>
          </a:prstGeom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Если нет возможности ответить на вопрос абонента, надо дать номер телефона специалиста, компетентного в этом вопросе.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0" dirty="0" smtClean="0">
                <a:effectLst/>
                <a:latin typeface="Times New Roman" pitchFamily="18" charset="0"/>
                <a:cs typeface="Times New Roman" pitchFamily="18" charset="0"/>
              </a:rPr>
              <a:t>Телефонный разговор</a:t>
            </a:r>
            <a:endParaRPr lang="ru-RU" sz="40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32405">
            <a:off x="257493" y="3506983"/>
            <a:ext cx="2551931" cy="25519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9552" y="1214422"/>
            <a:ext cx="8064896" cy="5382930"/>
          </a:xfrm>
          <a:solidFill>
            <a:schemeClr val="bg1">
              <a:alpha val="67000"/>
            </a:schemeClr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Недопустимы пререкания, споры, дерзость и раздражение.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Закончить разговор нужно вежливо: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Всего доброго (Всего хорошего).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Всегда рады помочь.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Пациент должен понимать, что Вы стараетесь помочь ему в решение его проблем.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0" dirty="0" smtClean="0">
                <a:effectLst/>
                <a:latin typeface="Times New Roman" pitchFamily="18" charset="0"/>
                <a:cs typeface="Times New Roman" pitchFamily="18" charset="0"/>
              </a:rPr>
              <a:t>Телефонный разговор</a:t>
            </a:r>
            <a:endParaRPr lang="ru-RU" sz="40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637417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4572008"/>
            <a:ext cx="3577998" cy="20524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  <a:noFill/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Если вы звоните куда-то,  надо представиться: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Здравствуйте, говорит такой-то (Должность  и фамилия) и т.д.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Закончить диалог лучше словами: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Спасибо, всего доброго.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0" dirty="0" smtClean="0">
                <a:effectLst/>
                <a:latin typeface="Times New Roman" pitchFamily="18" charset="0"/>
                <a:cs typeface="Times New Roman" pitchFamily="18" charset="0"/>
              </a:rPr>
              <a:t>Телефонный разговор</a:t>
            </a:r>
            <a:endParaRPr lang="ru-RU" sz="40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lipart-communication-Ccq6VP-clipart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4000504"/>
            <a:ext cx="3982848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1340768"/>
            <a:ext cx="8568952" cy="5400600"/>
          </a:xfrm>
          <a:solidFill>
            <a:schemeClr val="bg1">
              <a:alpha val="3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Если в процессе разговора вы что-либо пропустили или не поняли, обязательно уточните после речи собеседника: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Извините, я хотел(а) бы уточнить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Правильно ли я Вас понял(а)?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Верно ли я записал(а)?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0" dirty="0" smtClean="0">
                <a:effectLst/>
                <a:latin typeface="Times New Roman" pitchFamily="18" charset="0"/>
                <a:cs typeface="Times New Roman" pitchFamily="18" charset="0"/>
              </a:rPr>
              <a:t>Телефонный разговор</a:t>
            </a:r>
            <a:endParaRPr lang="ru-RU" sz="40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23111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4143380"/>
            <a:ext cx="4000496" cy="2714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14865712-can-stock-photocsp85570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70828">
            <a:off x="6211222" y="3991764"/>
            <a:ext cx="2808312" cy="2738263"/>
          </a:xfrm>
          <a:prstGeom prst="rect">
            <a:avLst/>
          </a:prstGeom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7504" y="1340768"/>
            <a:ext cx="8250710" cy="532859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 в коем случае не обвиняйте собеседника: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 говорите слишком тихо (слишком громко, быстро и т.д.)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 забыли…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 не знаете, а говорите и т.д.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60648"/>
            <a:ext cx="7848872" cy="1008112"/>
          </a:xfrm>
        </p:spPr>
        <p:txBody>
          <a:bodyPr>
            <a:normAutofit/>
          </a:bodyPr>
          <a:lstStyle/>
          <a:p>
            <a:pPr algn="ctr"/>
            <a:r>
              <a:rPr lang="ru-RU" sz="4000" b="0" dirty="0" smtClean="0">
                <a:effectLst/>
                <a:latin typeface="Times New Roman" pitchFamily="18" charset="0"/>
                <a:cs typeface="Times New Roman" pitchFamily="18" charset="0"/>
              </a:rPr>
              <a:t>Телефонный разговор</a:t>
            </a:r>
            <a:endParaRPr lang="ru-RU" sz="40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8282359ac4da818b91d24085cf8f007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02858" y="3786190"/>
            <a:ext cx="3124955" cy="307181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8858280" cy="5239484"/>
          </a:xfrm>
          <a:solidFill>
            <a:schemeClr val="bg1">
              <a:alpha val="22000"/>
            </a:schemeClr>
          </a:solidFill>
        </p:spPr>
        <p:txBody>
          <a:bodyPr>
            <a:norm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Обще́ние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сложный многоплановый процесс установления и развития контактов: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Между людьми (межличностное общение)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Между группами (межгрупповое общение). порождаемый потребностями совместной деятельности.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115328" cy="1131910"/>
          </a:xfrm>
        </p:spPr>
        <p:txBody>
          <a:bodyPr>
            <a:normAutofit/>
          </a:bodyPr>
          <a:lstStyle/>
          <a:p>
            <a:pPr algn="ctr"/>
            <a:r>
              <a:rPr lang="ru-RU" sz="3600" b="0" dirty="0" smtClean="0">
                <a:effectLst/>
                <a:latin typeface="Times New Roman" pitchFamily="18" charset="0"/>
                <a:cs typeface="Times New Roman" pitchFamily="18" charset="0"/>
              </a:rPr>
              <a:t>Общение</a:t>
            </a:r>
            <a:endParaRPr lang="ru-RU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7504" y="1097360"/>
            <a:ext cx="9036496" cy="5260598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Категорически недопустимы    разговоры  по телефону на нерабочие темы  в присутствии пациентов.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Также не следует использовать, в этих же целях, другие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гаджеты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(ноутбуки, планшеты, смартфоны и т.д.) на рабочем месте. 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116632"/>
            <a:ext cx="7560840" cy="908720"/>
          </a:xfrm>
        </p:spPr>
        <p:txBody>
          <a:bodyPr>
            <a:normAutofit/>
          </a:bodyPr>
          <a:lstStyle/>
          <a:p>
            <a:pPr algn="ctr"/>
            <a:r>
              <a:rPr lang="ru-RU" sz="4000" b="0" dirty="0" smtClean="0">
                <a:effectLst/>
                <a:latin typeface="Times New Roman" pitchFamily="18" charset="0"/>
                <a:cs typeface="Times New Roman" pitchFamily="18" charset="0"/>
              </a:rPr>
              <a:t>Телефонный разговор</a:t>
            </a:r>
            <a:endParaRPr lang="ru-RU" sz="40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epositphotos_26553497-stock-photo-smiling-young-nurse-sending-mess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3786190"/>
            <a:ext cx="2857520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0" dirty="0" smtClean="0">
                <a:effectLst/>
                <a:latin typeface="Times New Roman" pitchFamily="18" charset="0"/>
                <a:cs typeface="Times New Roman" pitchFamily="18" charset="0"/>
              </a:rPr>
              <a:t>Служебная переписка</a:t>
            </a:r>
            <a:endParaRPr lang="ru-RU" sz="40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The-Art-of-Communic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68411">
            <a:off x="2894898" y="3153093"/>
            <a:ext cx="5982509" cy="3390089"/>
          </a:xfrm>
          <a:prstGeom prst="rect">
            <a:avLst/>
          </a:prstGeom>
        </p:spPr>
      </p:pic>
      <p:pic>
        <p:nvPicPr>
          <p:cNvPr id="8" name="Рисунок 7" descr="jwsigpro_cache_0a0ba730a4_subscribe-to-issue-53-1.jpg.pagespeed.ce.o1VItXIV9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86156">
            <a:off x="162887" y="3800737"/>
            <a:ext cx="3240360" cy="2430270"/>
          </a:xfrm>
          <a:prstGeom prst="rect">
            <a:avLst/>
          </a:prstGeom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Работа с корреспонденцией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факсы,письма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т.д.) демонстрирует уровень вашей деловитости, грамотности и ответственности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309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14766" y="4714884"/>
            <a:ext cx="3273650" cy="1899461"/>
          </a:xfrm>
          <a:prstGeom prst="rect">
            <a:avLst/>
          </a:prstGeom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1643051"/>
            <a:ext cx="8572560" cy="3214710"/>
          </a:xfrm>
          <a:gradFill>
            <a:gsLst>
              <a:gs pos="50000">
                <a:schemeClr val="accent1">
                  <a:tint val="44500"/>
                  <a:satMod val="160000"/>
                  <a:alpha val="3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СОБЛЮДАТЬ СУБОРДИНАЦИЮ.</a:t>
            </a:r>
          </a:p>
          <a:p>
            <a:endParaRPr lang="ru-RU" dirty="0" smtClean="0"/>
          </a:p>
          <a:p>
            <a:pPr lvl="3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 руководителю другого учреждения или вышестоящему руководству  может обращаться только заведующий или, по его указанию, заместители заведующего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gradFill>
            <a:gsLst>
              <a:gs pos="45000">
                <a:schemeClr val="accent1">
                  <a:tint val="44500"/>
                  <a:satMod val="160000"/>
                  <a:alpha val="3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ctr"/>
            <a:r>
              <a:rPr lang="ru-RU" sz="4000" b="0" dirty="0" smtClean="0">
                <a:effectLst/>
                <a:latin typeface="Times New Roman" pitchFamily="18" charset="0"/>
                <a:cs typeface="Times New Roman" pitchFamily="18" charset="0"/>
              </a:rPr>
              <a:t>Правила служебной переписки</a:t>
            </a:r>
            <a:endParaRPr lang="ru-RU" sz="40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9264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68889">
            <a:off x="446727" y="4921809"/>
            <a:ext cx="2505663" cy="18072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357298"/>
            <a:ext cx="7963248" cy="4857784"/>
          </a:xfrm>
          <a:solidFill>
            <a:schemeClr val="bg1">
              <a:alpha val="63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Укажите адрес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Корреспонденция должна быть адресована конкретному учреждению с указанием его полного названия и адреса.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Если человеку, то с указанием должности, фамилии, имени и отчества.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0" dirty="0" smtClean="0">
                <a:effectLst/>
                <a:latin typeface="Times New Roman" pitchFamily="18" charset="0"/>
                <a:cs typeface="Times New Roman" pitchFamily="18" charset="0"/>
              </a:rPr>
              <a:t>Правила служебной переписки.</a:t>
            </a:r>
            <a:endParaRPr lang="ru-RU" sz="40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pigeon-clipart-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16573" y="5224840"/>
            <a:ext cx="1527427" cy="1633160"/>
          </a:xfrm>
          <a:prstGeom prst="rect">
            <a:avLst/>
          </a:prstGeom>
        </p:spPr>
      </p:pic>
      <p:pic>
        <p:nvPicPr>
          <p:cNvPr id="5" name="Рисунок 4" descr="4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18382">
            <a:off x="4522749" y="4808508"/>
            <a:ext cx="1494135" cy="1494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  <a:solidFill>
            <a:schemeClr val="bg1">
              <a:alpha val="48000"/>
            </a:schemeClr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Корреспонденция должна быть в печатном виде на фирменном бланке учреждения.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Печать на фирменном бланке не ставится!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тексте не должно быть орфографических ошибок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 текстом указывается исполнитель: Ф.И.О. и телефон контакта. 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0" dirty="0" smtClean="0">
                <a:effectLst/>
                <a:latin typeface="Times New Roman" pitchFamily="18" charset="0"/>
                <a:cs typeface="Times New Roman" pitchFamily="18" charset="0"/>
              </a:rPr>
              <a:t>Правила служебной переписки</a:t>
            </a:r>
            <a:endParaRPr lang="ru-RU" sz="40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Фирменный бланк организации — что это и для чего используетс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4636" y="4929198"/>
            <a:ext cx="2792205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dirty="0" smtClean="0">
                <a:effectLst/>
                <a:latin typeface="Times New Roman" pitchFamily="18" charset="0"/>
                <a:cs typeface="Times New Roman" pitchFamily="18" charset="0"/>
              </a:rPr>
              <a:t>Этикет общения в </a:t>
            </a:r>
            <a:r>
              <a:rPr lang="ru-RU" b="0" dirty="0" err="1" smtClean="0">
                <a:effectLst/>
                <a:latin typeface="Times New Roman" pitchFamily="18" charset="0"/>
                <a:cs typeface="Times New Roman" pitchFamily="18" charset="0"/>
              </a:rPr>
              <a:t>мессенджерах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432511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нынешнее время популярны так называемые рабочие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чаты, где при помощи доступных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приложений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происходит обмен информацией.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4" name="Рисунок 3" descr="1687892612_sneg-top-p-roditelskii-chat-kartinki-na-avatarku-dlya-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3717032"/>
            <a:ext cx="3140968" cy="314096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og_og_14555529892269114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53087" y="5214950"/>
            <a:ext cx="2866619" cy="150019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b="0" dirty="0" smtClean="0">
                <a:effectLst/>
                <a:latin typeface="Times New Roman" pitchFamily="18" charset="0"/>
                <a:cs typeface="Times New Roman" pitchFamily="18" charset="0"/>
              </a:rPr>
              <a:t>Этикет</a:t>
            </a:r>
            <a:r>
              <a:rPr lang="ru-RU" b="0" dirty="0" smtClean="0"/>
              <a:t> общения в </a:t>
            </a:r>
            <a:r>
              <a:rPr lang="ru-RU" b="0" dirty="0" err="1" smtClean="0"/>
              <a:t>мессенджерах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b="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268760"/>
            <a:ext cx="8318158" cy="1945926"/>
          </a:xfrm>
          <a:solidFill>
            <a:schemeClr val="bg1">
              <a:lumMod val="95000"/>
              <a:alpha val="63000"/>
            </a:schemeClr>
          </a:solidFill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Этикет общения в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мессенджерах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, поможет эффективно и безопасно справиться с поставленными целями, без лишнего негатива.</a:t>
            </a:r>
          </a:p>
          <a:p>
            <a:pPr algn="ctr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 этикет деловой переписки входит</a:t>
            </a:r>
            <a:r>
              <a:rPr lang="ru-RU" dirty="0" smtClean="0"/>
              <a:t>:</a:t>
            </a:r>
          </a:p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00100" y="2928934"/>
            <a:ext cx="5214974" cy="2430602"/>
          </a:xfrm>
          <a:prstGeom prst="roundRect">
            <a:avLst/>
          </a:prstGeom>
          <a:solidFill>
            <a:schemeClr val="dk1">
              <a:alpha val="6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Экономия ресурсов. Никаких длинных сообщений и вопросов, которые требуют основательной подготовки для ответа.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Мессенджеры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созданы для уточнения деталей, а также оперативного обмена информацией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0-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49756">
            <a:off x="7236661" y="1732873"/>
            <a:ext cx="1776036" cy="22347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8229600" cy="1066800"/>
          </a:xfrm>
        </p:spPr>
        <p:txBody>
          <a:bodyPr>
            <a:noAutofit/>
          </a:bodyPr>
          <a:lstStyle/>
          <a:p>
            <a:r>
              <a:rPr lang="ru-RU" sz="4000" b="0" dirty="0" smtClean="0">
                <a:effectLst/>
                <a:latin typeface="Times New Roman" pitchFamily="18" charset="0"/>
                <a:cs typeface="Times New Roman" pitchFamily="18" charset="0"/>
              </a:rPr>
              <a:t>Этикет общения в </a:t>
            </a:r>
            <a:r>
              <a:rPr lang="ru-RU" sz="4000" b="0" dirty="0" err="1" smtClean="0">
                <a:effectLst/>
                <a:latin typeface="Times New Roman" pitchFamily="18" charset="0"/>
                <a:cs typeface="Times New Roman" pitchFamily="18" charset="0"/>
              </a:rPr>
              <a:t>мессенджерах</a:t>
            </a:r>
            <a:r>
              <a:rPr lang="ru-RU" sz="4000" b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40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96752"/>
            <a:ext cx="6858048" cy="4375388"/>
          </a:xfrm>
          <a:solidFill>
            <a:schemeClr val="bg1">
              <a:lumMod val="95000"/>
              <a:alpha val="54000"/>
            </a:schemeClr>
          </a:solidFill>
        </p:spPr>
        <p:txBody>
          <a:bodyPr>
            <a:noAutofit/>
          </a:bodyPr>
          <a:lstStyle/>
          <a:p>
            <a:pPr fontAlgn="base"/>
            <a:endParaRPr lang="ru-RU" sz="1600" b="1" cap="all" dirty="0" smtClean="0"/>
          </a:p>
          <a:p>
            <a:pPr fontAlgn="base"/>
            <a:r>
              <a:rPr lang="ru-RU" sz="1800" b="1" cap="all" dirty="0" smtClean="0">
                <a:latin typeface="Times New Roman" pitchFamily="18" charset="0"/>
                <a:cs typeface="Times New Roman" pitchFamily="18" charset="0"/>
              </a:rPr>
              <a:t>НЕ ЗАБУДЬТЕ ПОЗДОРОВАТЬСЯ</a:t>
            </a:r>
          </a:p>
          <a:p>
            <a:pPr fontAlgn="base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А вот прощаться в рабочем чате необязательно. Это может сделать администратор чата или руководитель, который в конце дня подведет итоги работы или напомнит другим сотрудникам, что рабочее время чата подходит к завершению. </a:t>
            </a:r>
          </a:p>
          <a:p>
            <a:pPr fontAlgn="base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Например: «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Коллеги, на сегодня прощаемся. Завтра обсудим вопросы...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 Отвечать на это сообщение не нужно. </a:t>
            </a:r>
          </a:p>
          <a:p>
            <a:pPr fontAlgn="base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Можно лишь поставить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лайк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«нравится» и т.д.</a:t>
            </a:r>
          </a:p>
          <a:p>
            <a:pPr fontAlgn="base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cap="all" dirty="0" smtClean="0">
                <a:latin typeface="Times New Roman" pitchFamily="18" charset="0"/>
                <a:cs typeface="Times New Roman" pitchFamily="18" charset="0"/>
              </a:rPr>
              <a:t>НЕ КРИЧИТЕ</a:t>
            </a:r>
          </a:p>
          <a:p>
            <a:pPr fontAlgn="base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Почему на меня кричат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?» — такой вопрос возникает, когда читаешь сообщение, написанное CAPS LOCK. Прописные буквы в обычных рабочих сообщениях — это крик, излишняя эмоциональность, которая создает накаленную обстановку. Подобного написания этикет делового общения не приветствует.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0" dirty="0" smtClean="0">
                <a:effectLst/>
                <a:latin typeface="Times New Roman" pitchFamily="18" charset="0"/>
                <a:cs typeface="Times New Roman" pitchFamily="18" charset="0"/>
              </a:rPr>
              <a:t>Этикет общения в </a:t>
            </a:r>
            <a:r>
              <a:rPr lang="ru-RU" sz="4400" b="0" dirty="0" err="1" smtClean="0">
                <a:effectLst/>
                <a:latin typeface="Times New Roman" pitchFamily="18" charset="0"/>
                <a:cs typeface="Times New Roman" pitchFamily="18" charset="0"/>
              </a:rPr>
              <a:t>мессенджерах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916832"/>
            <a:ext cx="8463884" cy="3798184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Бывают моменты, что в чат присылается информация, не связанная с работой.(Забавные ситуации, куча праздничных  открыток   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т.д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этого лучше создать отдельный чат, чтобы не пропустить важную информацию в рабочем.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J2J_BnGVUEXTrv7Ntc3O0kGW-me2qwnovh_Bi08ZIyzVPVierGVwAglPveX6iF2zvsWy8hZAQfvPag4k-xGudqa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5143512"/>
            <a:ext cx="1509888" cy="150988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ng-transparent-cartoon-graphy-cell-phone-doctor-illustration-a-cell-phone-with-a-stethoscope-electronics-gadget-photograph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2249488"/>
            <a:ext cx="6233570" cy="3909533"/>
          </a:xfrm>
        </p:spPr>
      </p:pic>
      <p:sp>
        <p:nvSpPr>
          <p:cNvPr id="5" name="Прямоугольник 4"/>
          <p:cNvSpPr/>
          <p:nvPr/>
        </p:nvSpPr>
        <p:spPr>
          <a:xfrm>
            <a:off x="611560" y="1124744"/>
            <a:ext cx="72342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Благодарю за </a:t>
            </a:r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внимание.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7740352" cy="4968552"/>
          </a:xfrm>
          <a:solidFill>
            <a:schemeClr val="bg1">
              <a:alpha val="42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Общение включает в себя как минимум три различных процесса: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Коммуникация (обмен информацией)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Интеракция (обмен действиями)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Социальная перцепция (восприятие и понимание партнера)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8" name="Рисунок 7" descr="innercirc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76003">
            <a:off x="5508104" y="3744374"/>
            <a:ext cx="3384376" cy="31136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22114"/>
          </a:xfrm>
        </p:spPr>
        <p:txBody>
          <a:bodyPr>
            <a:normAutofit/>
          </a:bodyPr>
          <a:lstStyle/>
          <a:p>
            <a:pPr algn="ctr"/>
            <a:r>
              <a:rPr lang="ru-RU" sz="4000" b="0" dirty="0" smtClean="0">
                <a:effectLst/>
                <a:latin typeface="Times New Roman" pitchFamily="18" charset="0"/>
                <a:cs typeface="Times New Roman" pitchFamily="18" charset="0"/>
              </a:rPr>
              <a:t>Общение</a:t>
            </a:r>
            <a:endParaRPr lang="ru-RU" sz="40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lip51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7650" y="4117728"/>
            <a:ext cx="3500462" cy="2311667"/>
          </a:xfrm>
          <a:prstGeom prst="rect">
            <a:avLst/>
          </a:prstGeom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2844" y="1214422"/>
            <a:ext cx="9001156" cy="5357850"/>
          </a:xfrm>
          <a:solidFill>
            <a:schemeClr val="accent1">
              <a:alpha val="20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Деловая этика – это совокупность  норм поведения,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норм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формы одежды, правил 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принципов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регулирующих отношения, которые возникают в процессе делового общения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0" dirty="0" smtClean="0">
                <a:effectLst/>
                <a:latin typeface="Times New Roman" pitchFamily="18" charset="0"/>
                <a:cs typeface="Times New Roman" pitchFamily="18" charset="0"/>
              </a:rPr>
              <a:t>Этика в общении</a:t>
            </a:r>
            <a:endParaRPr lang="ru-RU" sz="40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rg_grou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23934" y="2285992"/>
            <a:ext cx="3786214" cy="3786214"/>
          </a:xfrm>
          <a:prstGeom prst="rect">
            <a:avLst/>
          </a:prstGeom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2845" y="1465006"/>
            <a:ext cx="8858312" cy="454228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Деловая этика включает в себя еще ряд подсистем: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государственная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этика,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социальная,  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производственная 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управленченская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,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коммерческая этика и другие)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0" dirty="0" smtClean="0">
                <a:latin typeface="Times New Roman" pitchFamily="18" charset="0"/>
                <a:cs typeface="Times New Roman" pitchFamily="18" charset="0"/>
              </a:rPr>
              <a:t>Этика в общении</a:t>
            </a:r>
            <a:endParaRPr lang="ru-RU" sz="4000" b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a-group-of-communication_gjq8qoi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6" y="4000504"/>
            <a:ext cx="4000528" cy="2571744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23528" y="1124744"/>
            <a:ext cx="8820472" cy="5040560"/>
          </a:xfrm>
          <a:solidFill>
            <a:schemeClr val="bg1">
              <a:alpha val="66000"/>
            </a:schemeClr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Известно, что  общение на расстоянии всегда опосредованное, так как при этом процессе используются различные технические средства коммуникации (например, телефон, факс, телеграф,   почта, пейджинговая связь, электронная почта и др.).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136904" cy="792088"/>
          </a:xfrm>
        </p:spPr>
        <p:txBody>
          <a:bodyPr>
            <a:normAutofit/>
          </a:bodyPr>
          <a:lstStyle/>
          <a:p>
            <a:r>
              <a:rPr lang="ru-RU" sz="3600" b="0" dirty="0" smtClean="0">
                <a:effectLst/>
                <a:latin typeface="Times New Roman" pitchFamily="18" charset="0"/>
                <a:cs typeface="Times New Roman" pitchFamily="18" charset="0"/>
              </a:rPr>
              <a:t>Технические средства в общении.</a:t>
            </a:r>
            <a:endParaRPr lang="ru-RU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11585019-bm_semi_simple_office_02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42634">
            <a:off x="267814" y="4702704"/>
            <a:ext cx="24384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9219c_adb692d4_orig.png"/>
          <p:cNvPicPr>
            <a:picLocks noChangeAspect="1"/>
          </p:cNvPicPr>
          <p:nvPr/>
        </p:nvPicPr>
        <p:blipFill>
          <a:blip r:embed="rId2" cstate="print">
            <a:lum bright="-5000" contrast="-39000"/>
          </a:blip>
          <a:stretch>
            <a:fillRect/>
          </a:stretch>
        </p:blipFill>
        <p:spPr>
          <a:xfrm>
            <a:off x="3214678" y="4269936"/>
            <a:ext cx="5929322" cy="258806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366417" cy="2928958"/>
          </a:xfrm>
          <a:solidFill>
            <a:schemeClr val="bg1">
              <a:alpha val="42000"/>
            </a:schemeClr>
          </a:solidFill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Телефонный разговор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это один из видов устной речи с использованием телефонного аппарата и средств связи — внутренней  сети организации или телефонной сети общего пользования, сотовой связи.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0" dirty="0" smtClean="0">
                <a:effectLst/>
                <a:latin typeface="Times New Roman" pitchFamily="18" charset="0"/>
                <a:cs typeface="Times New Roman" pitchFamily="18" charset="0"/>
              </a:rPr>
              <a:t>Телефонный разговор</a:t>
            </a:r>
            <a:endParaRPr lang="ru-RU" sz="40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/>
            <a:r>
              <a:rPr lang="ru-RU" sz="4000" b="0" dirty="0" smtClean="0">
                <a:effectLst/>
                <a:latin typeface="Times New Roman" pitchFamily="18" charset="0"/>
                <a:cs typeface="Times New Roman" pitchFamily="18" charset="0"/>
              </a:rPr>
              <a:t>Телефонный</a:t>
            </a:r>
            <a:r>
              <a:rPr lang="ru-RU" dirty="0" smtClean="0">
                <a:effectLst/>
              </a:rPr>
              <a:t> </a:t>
            </a:r>
            <a:r>
              <a:rPr lang="ru-RU" sz="4000" b="0" dirty="0" smtClean="0">
                <a:effectLst/>
                <a:latin typeface="Times New Roman" pitchFamily="18" charset="0"/>
                <a:cs typeface="Times New Roman" pitchFamily="18" charset="0"/>
              </a:rPr>
              <a:t>разговор.</a:t>
            </a:r>
            <a:endParaRPr lang="ru-RU" sz="40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357298"/>
            <a:ext cx="8678768" cy="5357850"/>
          </a:xfrm>
          <a:solidFill>
            <a:schemeClr val="bg1">
              <a:alpha val="62000"/>
            </a:schemeClr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Разговор по телефону – одно из самых мощных средств влияния на человека.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Им можно привлечь, заинтересовать, или, наоборот, оттолкнуть потенциального пациента.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43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44" y="4143380"/>
            <a:ext cx="5077889" cy="2286016"/>
          </a:xfrm>
          <a:prstGeom prst="rect">
            <a:avLst/>
          </a:prstGeom>
        </p:spPr>
      </p:pic>
      <p:pic>
        <p:nvPicPr>
          <p:cNvPr id="7" name="Рисунок 6" descr="people-talking-on-the-phone-clipart-communication-clipart-of-a-bkFfq2-clipa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4857760"/>
            <a:ext cx="2194649" cy="1643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1214422"/>
            <a:ext cx="8445624" cy="5500725"/>
          </a:xfrm>
          <a:solidFill>
            <a:schemeClr val="bg1">
              <a:alpha val="68000"/>
            </a:schemeClr>
          </a:solidFill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Если звонят Вам, то нужно представиться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назвать учреждение , фамилию,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имя, отчество, должность.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Темп речи по телефону должен быть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медленным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а ритм –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размеренным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Если Вы разговариваете по сотовому телефону среди коллег в кабинете, нужно выйти из кабинета, чтобы не мешать другим.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Если Вы находитесь на совещание, конференции- отключите звук телефона.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0" dirty="0" smtClean="0">
                <a:effectLst/>
                <a:latin typeface="Times New Roman" pitchFamily="18" charset="0"/>
                <a:cs typeface="Times New Roman" pitchFamily="18" charset="0"/>
              </a:rPr>
              <a:t>Телефонный разговор</a:t>
            </a:r>
            <a:endParaRPr lang="ru-RU" sz="40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ag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5643577"/>
            <a:ext cx="3000396" cy="1071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1509</TotalTime>
  <Words>825</Words>
  <Application>Microsoft Office PowerPoint</Application>
  <PresentationFormat>Экран (4:3)</PresentationFormat>
  <Paragraphs>150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Открытая</vt:lpstr>
      <vt:lpstr>Этика общения с использованием технических средств.</vt:lpstr>
      <vt:lpstr>Общение</vt:lpstr>
      <vt:lpstr>Общение</vt:lpstr>
      <vt:lpstr>Этика в общении</vt:lpstr>
      <vt:lpstr>Этика в общении</vt:lpstr>
      <vt:lpstr>Технические средства в общении.</vt:lpstr>
      <vt:lpstr>Телефонный разговор</vt:lpstr>
      <vt:lpstr>Телефонный разговор.</vt:lpstr>
      <vt:lpstr>Телефонный разговор</vt:lpstr>
      <vt:lpstr>Телефонный разговор</vt:lpstr>
      <vt:lpstr>Телефонный разговор</vt:lpstr>
      <vt:lpstr>Телефонный разговор</vt:lpstr>
      <vt:lpstr>Телефонный разговор</vt:lpstr>
      <vt:lpstr>Телефонный разговор</vt:lpstr>
      <vt:lpstr>Телефонный разговор</vt:lpstr>
      <vt:lpstr>Телефонный разговор</vt:lpstr>
      <vt:lpstr>Телефонный разговор</vt:lpstr>
      <vt:lpstr>Телефонный разговор</vt:lpstr>
      <vt:lpstr>Телефонный разговор</vt:lpstr>
      <vt:lpstr>Телефонный разговор</vt:lpstr>
      <vt:lpstr>Служебная переписка</vt:lpstr>
      <vt:lpstr>Правила служебной переписки</vt:lpstr>
      <vt:lpstr>Правила служебной переписки.</vt:lpstr>
      <vt:lpstr>Правила служебной переписки</vt:lpstr>
      <vt:lpstr>Этикет общения в мессенджерах </vt:lpstr>
      <vt:lpstr>Этикет общения в мессенджерах </vt:lpstr>
      <vt:lpstr>Этикет общения в мессенджерах </vt:lpstr>
      <vt:lpstr>Этикет общения в мессенджерах 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енотики</dc:creator>
  <cp:lastModifiedBy>01</cp:lastModifiedBy>
  <cp:revision>203</cp:revision>
  <dcterms:created xsi:type="dcterms:W3CDTF">2017-08-15T15:35:32Z</dcterms:created>
  <dcterms:modified xsi:type="dcterms:W3CDTF">2024-09-05T08:00:23Z</dcterms:modified>
</cp:coreProperties>
</file>