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2" r:id="rId2"/>
    <p:sldId id="268" r:id="rId3"/>
    <p:sldId id="267" r:id="rId4"/>
    <p:sldId id="261" r:id="rId5"/>
    <p:sldId id="263" r:id="rId6"/>
    <p:sldId id="258" r:id="rId7"/>
    <p:sldId id="264" r:id="rId8"/>
    <p:sldId id="265" r:id="rId9"/>
    <p:sldId id="257" r:id="rId10"/>
    <p:sldId id="260" r:id="rId11"/>
    <p:sldId id="259" r:id="rId12"/>
    <p:sldId id="266" r:id="rId13"/>
    <p:sldId id="256" r:id="rId14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E2A4"/>
    <a:srgbClr val="68AA94"/>
    <a:srgbClr val="AADAA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8DE27-A615-4259-A30E-2342B7EF8098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06A1E-14CE-4A7D-B090-455172C263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3986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Оригинальные  шаблоны для презентаций бесплатно и без регистрации: https://presentation-creation.ru/powerpoint-templates.html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406A1E-14CE-4A7D-B090-455172C263EE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831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0"/>
            <a:ext cx="6984776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5642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804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3695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979712" y="51940"/>
            <a:ext cx="69847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3014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654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93304" y="1600200"/>
            <a:ext cx="353873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8064" y="1600200"/>
            <a:ext cx="353873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1339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9933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2457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5951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489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8605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51940"/>
            <a:ext cx="69847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79712" y="1999381"/>
            <a:ext cx="67070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2E2A4"/>
            </a:gs>
            <a:gs pos="100000">
              <a:srgbClr val="68AA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Содержимое 10" descr="Без имени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1070" y="873230"/>
            <a:ext cx="6197078" cy="42282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785786" y="428604"/>
            <a:ext cx="75724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>
                  <a:solidFill>
                    <a:schemeClr val="bg1"/>
                  </a:solidFill>
                </a:ln>
              </a:rPr>
              <a:t>ГБУЗ «Самарская областная клиническая психиатрическая больница»</a:t>
            </a:r>
            <a:endParaRPr lang="ru-RU" sz="2800" b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1538" y="3929066"/>
            <a:ext cx="7286676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Пациентоориентированный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сестринский уход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15074" y="5572140"/>
            <a:ext cx="23574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Подготовил ст.м/б приёмного покоя</a:t>
            </a:r>
          </a:p>
          <a:p>
            <a:r>
              <a:rPr lang="ru-RU" dirty="0" smtClean="0"/>
              <a:t>А. В. Фомин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3831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979712" y="642919"/>
            <a:ext cx="6707088" cy="5882426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А. </a:t>
            </a:r>
            <a:r>
              <a:rPr lang="ru-RU" b="1" dirty="0" smtClean="0"/>
              <a:t>К. </a:t>
            </a:r>
            <a:r>
              <a:rPr lang="ru-RU" b="1" dirty="0" err="1" smtClean="0"/>
              <a:t>Федермессер</a:t>
            </a:r>
            <a:r>
              <a:rPr lang="ru-RU" b="1" dirty="0" smtClean="0"/>
              <a:t>, основатель фонда помощи хосписам «Вера»</a:t>
            </a:r>
            <a:endParaRPr lang="ru-RU" b="1" dirty="0"/>
          </a:p>
        </p:txBody>
      </p:sp>
      <p:pic>
        <p:nvPicPr>
          <p:cNvPr id="4" name="Рисунок 3" descr="Без имен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1952961"/>
            <a:ext cx="5868065" cy="39049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8467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51940"/>
            <a:ext cx="7678636" cy="16625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Элементы </a:t>
            </a:r>
            <a:r>
              <a:rPr lang="ru-RU" dirty="0" err="1" smtClean="0"/>
              <a:t>пациенториентированного</a:t>
            </a:r>
            <a:r>
              <a:rPr lang="ru-RU" dirty="0" smtClean="0"/>
              <a:t> ухода</a:t>
            </a:r>
            <a:endParaRPr lang="ru-RU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black">
          <a:xfrm>
            <a:off x="2449016" y="1916832"/>
            <a:ext cx="58674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ru-RU" sz="1600" b="1" dirty="0" smtClean="0">
                <a:solidFill>
                  <a:schemeClr val="bg1"/>
                </a:solidFill>
              </a:rPr>
              <a:t>Вставить описание для данных, представленных на текущем слайде презентации</a:t>
            </a:r>
            <a:r>
              <a:rPr lang="en-US" sz="1600" b="1" dirty="0" smtClean="0">
                <a:solidFill>
                  <a:schemeClr val="bg1"/>
                </a:solidFill>
              </a:rPr>
              <a:t>.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4" name="Group 49"/>
          <p:cNvGrpSpPr>
            <a:grpSpLocks/>
          </p:cNvGrpSpPr>
          <p:nvPr/>
        </p:nvGrpSpPr>
        <p:grpSpPr bwMode="auto">
          <a:xfrm>
            <a:off x="2753816" y="2950125"/>
            <a:ext cx="5746750" cy="473075"/>
            <a:chOff x="1213" y="1748"/>
            <a:chExt cx="3620" cy="298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213" y="1756"/>
              <a:ext cx="3346" cy="288"/>
              <a:chOff x="1117" y="1455"/>
              <a:chExt cx="3346" cy="288"/>
            </a:xfrm>
          </p:grpSpPr>
          <p:sp>
            <p:nvSpPr>
              <p:cNvPr id="13" name="AutoShape 5"/>
              <p:cNvSpPr>
                <a:spLocks noChangeArrowheads="1"/>
              </p:cNvSpPr>
              <p:nvPr/>
            </p:nvSpPr>
            <p:spPr bwMode="gray">
              <a:xfrm>
                <a:off x="1117" y="1455"/>
                <a:ext cx="3346" cy="288"/>
              </a:xfrm>
              <a:prstGeom prst="roundRect">
                <a:avLst>
                  <a:gd name="adj" fmla="val 7292"/>
                </a:avLst>
              </a:prstGeom>
              <a:gradFill rotWithShape="1">
                <a:gsLst>
                  <a:gs pos="0">
                    <a:schemeClr val="accent2">
                      <a:gamma/>
                      <a:shade val="47451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solidFill>
                  <a:srgbClr val="FFFFFF">
                    <a:alpha val="70000"/>
                  </a:srgb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" name="AutoShape 6"/>
              <p:cNvSpPr>
                <a:spLocks noChangeArrowheads="1"/>
              </p:cNvSpPr>
              <p:nvPr/>
            </p:nvSpPr>
            <p:spPr bwMode="gray">
              <a:xfrm>
                <a:off x="1117" y="1455"/>
                <a:ext cx="3346" cy="95"/>
              </a:xfrm>
              <a:prstGeom prst="roundRect">
                <a:avLst>
                  <a:gd name="adj" fmla="val 26389"/>
                </a:avLst>
              </a:prstGeom>
              <a:solidFill>
                <a:schemeClr val="accent2">
                  <a:alpha val="3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6" name="Text Box 7"/>
            <p:cNvSpPr txBox="1">
              <a:spLocks noChangeArrowheads="1"/>
            </p:cNvSpPr>
            <p:nvPr/>
          </p:nvSpPr>
          <p:spPr bwMode="white">
            <a:xfrm>
              <a:off x="1680" y="1755"/>
              <a:ext cx="315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  <a:buClr>
                  <a:schemeClr val="tx1"/>
                </a:buClr>
              </a:pPr>
              <a:r>
                <a:rPr lang="ru-RU" sz="2400" b="1" dirty="0" smtClean="0">
                  <a:solidFill>
                    <a:srgbClr val="FFFFFF"/>
                  </a:solidFill>
                </a:rPr>
                <a:t>Сострадательные прикосновения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1355" y="1758"/>
              <a:ext cx="270" cy="270"/>
              <a:chOff x="4166" y="1706"/>
              <a:chExt cx="1252" cy="1252"/>
            </a:xfrm>
          </p:grpSpPr>
          <p:sp>
            <p:nvSpPr>
              <p:cNvPr id="9" name="Oval 9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0" name="Oval 10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1" name="Oval 11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2" name="Oval 12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8" name="Text Box 13"/>
            <p:cNvSpPr txBox="1">
              <a:spLocks noChangeArrowheads="1"/>
            </p:cNvSpPr>
            <p:nvPr/>
          </p:nvSpPr>
          <p:spPr bwMode="auto">
            <a:xfrm>
              <a:off x="1364" y="1748"/>
              <a:ext cx="2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000000"/>
                  </a:solidFill>
                </a:rPr>
                <a:t>1</a:t>
              </a:r>
            </a:p>
          </p:txBody>
        </p:sp>
      </p:grpSp>
      <p:grpSp>
        <p:nvGrpSpPr>
          <p:cNvPr id="15" name="Group 48"/>
          <p:cNvGrpSpPr>
            <a:grpSpLocks/>
          </p:cNvGrpSpPr>
          <p:nvPr/>
        </p:nvGrpSpPr>
        <p:grpSpPr bwMode="auto">
          <a:xfrm>
            <a:off x="2753816" y="3732762"/>
            <a:ext cx="5461000" cy="553493"/>
            <a:chOff x="1214" y="2241"/>
            <a:chExt cx="3440" cy="296"/>
          </a:xfrm>
        </p:grpSpPr>
        <p:grpSp>
          <p:nvGrpSpPr>
            <p:cNvPr id="16" name="Group 14"/>
            <p:cNvGrpSpPr>
              <a:grpSpLocks/>
            </p:cNvGrpSpPr>
            <p:nvPr/>
          </p:nvGrpSpPr>
          <p:grpSpPr bwMode="auto">
            <a:xfrm>
              <a:off x="1214" y="2249"/>
              <a:ext cx="3346" cy="288"/>
              <a:chOff x="1118" y="1948"/>
              <a:chExt cx="3346" cy="288"/>
            </a:xfrm>
          </p:grpSpPr>
          <p:sp>
            <p:nvSpPr>
              <p:cNvPr id="24" name="AutoShape 15"/>
              <p:cNvSpPr>
                <a:spLocks noChangeArrowheads="1"/>
              </p:cNvSpPr>
              <p:nvPr/>
            </p:nvSpPr>
            <p:spPr bwMode="gray">
              <a:xfrm>
                <a:off x="1118" y="1948"/>
                <a:ext cx="3346" cy="288"/>
              </a:xfrm>
              <a:prstGeom prst="roundRect">
                <a:avLst>
                  <a:gd name="adj" fmla="val 7292"/>
                </a:avLst>
              </a:prstGeom>
              <a:gradFill rotWithShape="1">
                <a:gsLst>
                  <a:gs pos="0">
                    <a:schemeClr val="accent1">
                      <a:gamma/>
                      <a:shade val="44314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solidFill>
                  <a:srgbClr val="FFFFFF">
                    <a:alpha val="70000"/>
                  </a:srgb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" name="AutoShape 16"/>
              <p:cNvSpPr>
                <a:spLocks noChangeArrowheads="1"/>
              </p:cNvSpPr>
              <p:nvPr/>
            </p:nvSpPr>
            <p:spPr bwMode="gray">
              <a:xfrm>
                <a:off x="1118" y="1948"/>
                <a:ext cx="3346" cy="95"/>
              </a:xfrm>
              <a:prstGeom prst="roundRect">
                <a:avLst>
                  <a:gd name="adj" fmla="val 26389"/>
                </a:avLst>
              </a:prstGeom>
              <a:solidFill>
                <a:schemeClr val="accent1">
                  <a:alpha val="3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7" name="Text Box 17"/>
            <p:cNvSpPr txBox="1">
              <a:spLocks noChangeArrowheads="1"/>
            </p:cNvSpPr>
            <p:nvPr/>
          </p:nvSpPr>
          <p:spPr bwMode="white">
            <a:xfrm>
              <a:off x="1667" y="2248"/>
              <a:ext cx="2987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  <a:buClr>
                  <a:schemeClr val="tx1"/>
                </a:buClr>
              </a:pPr>
              <a:r>
                <a:rPr lang="ru-RU" sz="2400" b="1" dirty="0" smtClean="0">
                  <a:solidFill>
                    <a:srgbClr val="FFFFFF"/>
                  </a:solidFill>
                </a:rPr>
                <a:t>Уважение телесной приватности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  <p:grpSp>
          <p:nvGrpSpPr>
            <p:cNvPr id="18" name="Group 18"/>
            <p:cNvGrpSpPr>
              <a:grpSpLocks/>
            </p:cNvGrpSpPr>
            <p:nvPr/>
          </p:nvGrpSpPr>
          <p:grpSpPr bwMode="auto">
            <a:xfrm>
              <a:off x="1342" y="2251"/>
              <a:ext cx="270" cy="270"/>
              <a:chOff x="4166" y="1706"/>
              <a:chExt cx="1252" cy="1252"/>
            </a:xfrm>
          </p:grpSpPr>
          <p:sp>
            <p:nvSpPr>
              <p:cNvPr id="20" name="Oval 19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1" name="Oval 20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2" name="Oval 21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3" name="Oval 22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19" name="Text Box 23"/>
            <p:cNvSpPr txBox="1">
              <a:spLocks noChangeArrowheads="1"/>
            </p:cNvSpPr>
            <p:nvPr/>
          </p:nvSpPr>
          <p:spPr bwMode="auto">
            <a:xfrm>
              <a:off x="1351" y="2241"/>
              <a:ext cx="2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000000"/>
                  </a:solidFill>
                </a:rPr>
                <a:t>2</a:t>
              </a:r>
            </a:p>
          </p:txBody>
        </p:sp>
      </p:grpSp>
      <p:grpSp>
        <p:nvGrpSpPr>
          <p:cNvPr id="26" name="Group 47"/>
          <p:cNvGrpSpPr>
            <a:grpSpLocks/>
          </p:cNvGrpSpPr>
          <p:nvPr/>
        </p:nvGrpSpPr>
        <p:grpSpPr bwMode="auto">
          <a:xfrm>
            <a:off x="2753816" y="4564613"/>
            <a:ext cx="6389688" cy="461962"/>
            <a:chOff x="1235" y="2765"/>
            <a:chExt cx="4025" cy="291"/>
          </a:xfrm>
        </p:grpSpPr>
        <p:grpSp>
          <p:nvGrpSpPr>
            <p:cNvPr id="27" name="Group 24"/>
            <p:cNvGrpSpPr>
              <a:grpSpLocks/>
            </p:cNvGrpSpPr>
            <p:nvPr/>
          </p:nvGrpSpPr>
          <p:grpSpPr bwMode="auto">
            <a:xfrm>
              <a:off x="1235" y="2766"/>
              <a:ext cx="3346" cy="288"/>
              <a:chOff x="1098" y="2465"/>
              <a:chExt cx="3346" cy="288"/>
            </a:xfrm>
          </p:grpSpPr>
          <p:sp>
            <p:nvSpPr>
              <p:cNvPr id="35" name="AutoShape 25"/>
              <p:cNvSpPr>
                <a:spLocks noChangeArrowheads="1"/>
              </p:cNvSpPr>
              <p:nvPr/>
            </p:nvSpPr>
            <p:spPr bwMode="gray">
              <a:xfrm>
                <a:off x="1098" y="2465"/>
                <a:ext cx="3346" cy="288"/>
              </a:xfrm>
              <a:prstGeom prst="roundRect">
                <a:avLst>
                  <a:gd name="adj" fmla="val 7292"/>
                </a:avLst>
              </a:prstGeom>
              <a:gradFill rotWithShape="1">
                <a:gsLst>
                  <a:gs pos="0">
                    <a:schemeClr val="folHlink">
                      <a:gamma/>
                      <a:shade val="44314"/>
                      <a:invGamma/>
                    </a:schemeClr>
                  </a:gs>
                  <a:gs pos="100000">
                    <a:schemeClr val="folHlink"/>
                  </a:gs>
                </a:gsLst>
                <a:lin ang="5400000" scaled="1"/>
              </a:gradFill>
              <a:ln w="9525">
                <a:solidFill>
                  <a:srgbClr val="FFFFFF">
                    <a:alpha val="70000"/>
                  </a:srgb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" name="AutoShape 26"/>
              <p:cNvSpPr>
                <a:spLocks noChangeArrowheads="1"/>
              </p:cNvSpPr>
              <p:nvPr/>
            </p:nvSpPr>
            <p:spPr bwMode="gray">
              <a:xfrm>
                <a:off x="1098" y="2465"/>
                <a:ext cx="3346" cy="95"/>
              </a:xfrm>
              <a:prstGeom prst="roundRect">
                <a:avLst>
                  <a:gd name="adj" fmla="val 26389"/>
                </a:avLst>
              </a:prstGeom>
              <a:solidFill>
                <a:schemeClr val="folHlink">
                  <a:alpha val="3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8" name="Text Box 27"/>
            <p:cNvSpPr txBox="1">
              <a:spLocks noChangeArrowheads="1"/>
            </p:cNvSpPr>
            <p:nvPr/>
          </p:nvSpPr>
          <p:spPr bwMode="white">
            <a:xfrm>
              <a:off x="1688" y="2765"/>
              <a:ext cx="35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  <a:buClr>
                  <a:schemeClr val="tx1"/>
                </a:buClr>
              </a:pPr>
              <a:r>
                <a:rPr lang="ru-RU" sz="2400" b="1" dirty="0" smtClean="0">
                  <a:solidFill>
                    <a:srgbClr val="FFFFFF"/>
                  </a:solidFill>
                </a:rPr>
                <a:t>«режим информированного согласия» 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  <p:grpSp>
          <p:nvGrpSpPr>
            <p:cNvPr id="29" name="Group 28"/>
            <p:cNvGrpSpPr>
              <a:grpSpLocks/>
            </p:cNvGrpSpPr>
            <p:nvPr/>
          </p:nvGrpSpPr>
          <p:grpSpPr bwMode="auto">
            <a:xfrm>
              <a:off x="1363" y="2775"/>
              <a:ext cx="270" cy="270"/>
              <a:chOff x="4166" y="1706"/>
              <a:chExt cx="1252" cy="1252"/>
            </a:xfrm>
          </p:grpSpPr>
          <p:sp>
            <p:nvSpPr>
              <p:cNvPr id="31" name="Oval 29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32" name="Oval 30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33" name="Oval 31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34" name="Oval 32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30" name="Text Box 33"/>
            <p:cNvSpPr txBox="1">
              <a:spLocks noChangeArrowheads="1"/>
            </p:cNvSpPr>
            <p:nvPr/>
          </p:nvSpPr>
          <p:spPr bwMode="auto">
            <a:xfrm>
              <a:off x="1372" y="2765"/>
              <a:ext cx="2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000000"/>
                  </a:solidFill>
                </a:rPr>
                <a:t>3</a:t>
              </a:r>
            </a:p>
          </p:txBody>
        </p:sp>
      </p:grpSp>
      <p:grpSp>
        <p:nvGrpSpPr>
          <p:cNvPr id="37" name="Group 46"/>
          <p:cNvGrpSpPr>
            <a:grpSpLocks/>
          </p:cNvGrpSpPr>
          <p:nvPr/>
        </p:nvGrpSpPr>
        <p:grpSpPr bwMode="auto">
          <a:xfrm>
            <a:off x="2753816" y="5344075"/>
            <a:ext cx="6604001" cy="469900"/>
            <a:chOff x="1255" y="3256"/>
            <a:chExt cx="4160" cy="296"/>
          </a:xfrm>
        </p:grpSpPr>
        <p:grpSp>
          <p:nvGrpSpPr>
            <p:cNvPr id="38" name="Group 34"/>
            <p:cNvGrpSpPr>
              <a:grpSpLocks/>
            </p:cNvGrpSpPr>
            <p:nvPr/>
          </p:nvGrpSpPr>
          <p:grpSpPr bwMode="auto">
            <a:xfrm>
              <a:off x="1255" y="3264"/>
              <a:ext cx="3346" cy="288"/>
              <a:chOff x="1118" y="2963"/>
              <a:chExt cx="3346" cy="288"/>
            </a:xfrm>
          </p:grpSpPr>
          <p:sp>
            <p:nvSpPr>
              <p:cNvPr id="46" name="AutoShape 35"/>
              <p:cNvSpPr>
                <a:spLocks noChangeArrowheads="1"/>
              </p:cNvSpPr>
              <p:nvPr/>
            </p:nvSpPr>
            <p:spPr bwMode="gray">
              <a:xfrm>
                <a:off x="1118" y="2963"/>
                <a:ext cx="3346" cy="288"/>
              </a:xfrm>
              <a:prstGeom prst="roundRect">
                <a:avLst>
                  <a:gd name="adj" fmla="val 7292"/>
                </a:avLst>
              </a:prstGeom>
              <a:gradFill rotWithShape="1">
                <a:gsLst>
                  <a:gs pos="0">
                    <a:schemeClr val="hlink">
                      <a:gamma/>
                      <a:shade val="50980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9525">
                <a:solidFill>
                  <a:srgbClr val="FFFFFF">
                    <a:alpha val="39999"/>
                  </a:srgb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7" name="AutoShape 36"/>
              <p:cNvSpPr>
                <a:spLocks noChangeArrowheads="1"/>
              </p:cNvSpPr>
              <p:nvPr/>
            </p:nvSpPr>
            <p:spPr bwMode="gray">
              <a:xfrm>
                <a:off x="1118" y="2963"/>
                <a:ext cx="3346" cy="95"/>
              </a:xfrm>
              <a:prstGeom prst="roundRect">
                <a:avLst>
                  <a:gd name="adj" fmla="val 26389"/>
                </a:avLst>
              </a:prstGeom>
              <a:solidFill>
                <a:schemeClr val="hlink">
                  <a:alpha val="3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9" name="Text Box 37"/>
            <p:cNvSpPr txBox="1">
              <a:spLocks noChangeArrowheads="1"/>
            </p:cNvSpPr>
            <p:nvPr/>
          </p:nvSpPr>
          <p:spPr bwMode="white">
            <a:xfrm>
              <a:off x="1708" y="3256"/>
              <a:ext cx="370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  <a:buClr>
                  <a:schemeClr val="tx1"/>
                </a:buClr>
              </a:pPr>
              <a:r>
                <a:rPr lang="ru-RU" sz="2400" b="1" dirty="0" err="1" smtClean="0">
                  <a:solidFill>
                    <a:srgbClr val="FFFFFF"/>
                  </a:solidFill>
                </a:rPr>
                <a:t>Пациентоориентированная</a:t>
              </a:r>
              <a:r>
                <a:rPr lang="ru-RU" sz="2400" b="1" dirty="0" smtClean="0">
                  <a:solidFill>
                    <a:srgbClr val="FFFFFF"/>
                  </a:solidFill>
                </a:rPr>
                <a:t> консультация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  <p:grpSp>
          <p:nvGrpSpPr>
            <p:cNvPr id="40" name="Group 38"/>
            <p:cNvGrpSpPr>
              <a:grpSpLocks/>
            </p:cNvGrpSpPr>
            <p:nvPr/>
          </p:nvGrpSpPr>
          <p:grpSpPr bwMode="auto">
            <a:xfrm>
              <a:off x="1383" y="3266"/>
              <a:ext cx="270" cy="270"/>
              <a:chOff x="4166" y="1706"/>
              <a:chExt cx="1252" cy="1252"/>
            </a:xfrm>
          </p:grpSpPr>
          <p:sp>
            <p:nvSpPr>
              <p:cNvPr id="42" name="Oval 39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43" name="Oval 40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44" name="Oval 41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45" name="Oval 42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41" name="Text Box 43"/>
            <p:cNvSpPr txBox="1">
              <a:spLocks noChangeArrowheads="1"/>
            </p:cNvSpPr>
            <p:nvPr/>
          </p:nvSpPr>
          <p:spPr bwMode="auto">
            <a:xfrm>
              <a:off x="1392" y="3256"/>
              <a:ext cx="2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000000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158182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51940"/>
            <a:ext cx="7678636" cy="1662548"/>
          </a:xfrm>
        </p:spPr>
        <p:txBody>
          <a:bodyPr>
            <a:normAutofit/>
          </a:bodyPr>
          <a:lstStyle/>
          <a:p>
            <a:r>
              <a:rPr lang="ru-RU" dirty="0" err="1" smtClean="0"/>
              <a:t>П</a:t>
            </a:r>
            <a:r>
              <a:rPr lang="ru-RU" dirty="0" err="1" smtClean="0"/>
              <a:t>ациенториентированная</a:t>
            </a:r>
            <a:r>
              <a:rPr lang="ru-RU" dirty="0" smtClean="0"/>
              <a:t> консультация</a:t>
            </a:r>
            <a:endParaRPr lang="ru-RU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black">
          <a:xfrm>
            <a:off x="2449016" y="1916832"/>
            <a:ext cx="58674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ru-RU" sz="1600" b="1" dirty="0" smtClean="0">
                <a:solidFill>
                  <a:schemeClr val="bg1"/>
                </a:solidFill>
              </a:rPr>
              <a:t>Работает на медицинский результат и помогает наладить взаимоотношения с пациентом</a:t>
            </a:r>
            <a:r>
              <a:rPr lang="en-US" sz="1600" b="1" dirty="0" smtClean="0">
                <a:solidFill>
                  <a:schemeClr val="bg1"/>
                </a:solidFill>
              </a:rPr>
              <a:t>.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4" name="Group 49"/>
          <p:cNvGrpSpPr>
            <a:grpSpLocks/>
          </p:cNvGrpSpPr>
          <p:nvPr/>
        </p:nvGrpSpPr>
        <p:grpSpPr bwMode="auto">
          <a:xfrm>
            <a:off x="2714612" y="2643182"/>
            <a:ext cx="5746750" cy="473075"/>
            <a:chOff x="1213" y="1748"/>
            <a:chExt cx="3620" cy="298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213" y="1756"/>
              <a:ext cx="3346" cy="288"/>
              <a:chOff x="1117" y="1455"/>
              <a:chExt cx="3346" cy="288"/>
            </a:xfrm>
          </p:grpSpPr>
          <p:sp>
            <p:nvSpPr>
              <p:cNvPr id="13" name="AutoShape 5"/>
              <p:cNvSpPr>
                <a:spLocks noChangeArrowheads="1"/>
              </p:cNvSpPr>
              <p:nvPr/>
            </p:nvSpPr>
            <p:spPr bwMode="gray">
              <a:xfrm>
                <a:off x="1117" y="1455"/>
                <a:ext cx="3346" cy="288"/>
              </a:xfrm>
              <a:prstGeom prst="roundRect">
                <a:avLst>
                  <a:gd name="adj" fmla="val 7292"/>
                </a:avLst>
              </a:prstGeom>
              <a:gradFill rotWithShape="1">
                <a:gsLst>
                  <a:gs pos="0">
                    <a:schemeClr val="accent2">
                      <a:gamma/>
                      <a:shade val="47451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solidFill>
                  <a:srgbClr val="FFFFFF">
                    <a:alpha val="70000"/>
                  </a:srgb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" name="AutoShape 6"/>
              <p:cNvSpPr>
                <a:spLocks noChangeArrowheads="1"/>
              </p:cNvSpPr>
              <p:nvPr/>
            </p:nvSpPr>
            <p:spPr bwMode="gray">
              <a:xfrm>
                <a:off x="1117" y="1455"/>
                <a:ext cx="3346" cy="95"/>
              </a:xfrm>
              <a:prstGeom prst="roundRect">
                <a:avLst>
                  <a:gd name="adj" fmla="val 26389"/>
                </a:avLst>
              </a:prstGeom>
              <a:solidFill>
                <a:schemeClr val="accent2">
                  <a:alpha val="3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6" name="Text Box 7"/>
            <p:cNvSpPr txBox="1">
              <a:spLocks noChangeArrowheads="1"/>
            </p:cNvSpPr>
            <p:nvPr/>
          </p:nvSpPr>
          <p:spPr bwMode="white">
            <a:xfrm>
              <a:off x="1680" y="1755"/>
              <a:ext cx="315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  <a:buClr>
                  <a:schemeClr val="tx1"/>
                </a:buClr>
              </a:pPr>
              <a:r>
                <a:rPr lang="ru-RU" sz="2400" b="1" dirty="0" smtClean="0">
                  <a:solidFill>
                    <a:srgbClr val="FFFFFF"/>
                  </a:solidFill>
                </a:rPr>
                <a:t>Начало 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1355" y="1758"/>
              <a:ext cx="270" cy="270"/>
              <a:chOff x="4166" y="1706"/>
              <a:chExt cx="1252" cy="1252"/>
            </a:xfrm>
          </p:grpSpPr>
          <p:sp>
            <p:nvSpPr>
              <p:cNvPr id="9" name="Oval 9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0" name="Oval 10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1" name="Oval 11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2" name="Oval 12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8" name="Text Box 13"/>
            <p:cNvSpPr txBox="1">
              <a:spLocks noChangeArrowheads="1"/>
            </p:cNvSpPr>
            <p:nvPr/>
          </p:nvSpPr>
          <p:spPr bwMode="auto">
            <a:xfrm>
              <a:off x="1364" y="1748"/>
              <a:ext cx="2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000000"/>
                  </a:solidFill>
                </a:rPr>
                <a:t>1</a:t>
              </a:r>
            </a:p>
          </p:txBody>
        </p:sp>
      </p:grpSp>
      <p:grpSp>
        <p:nvGrpSpPr>
          <p:cNvPr id="15" name="Group 48"/>
          <p:cNvGrpSpPr>
            <a:grpSpLocks/>
          </p:cNvGrpSpPr>
          <p:nvPr/>
        </p:nvGrpSpPr>
        <p:grpSpPr bwMode="auto">
          <a:xfrm>
            <a:off x="2714612" y="3286124"/>
            <a:ext cx="5461000" cy="571504"/>
            <a:chOff x="1214" y="2241"/>
            <a:chExt cx="3440" cy="296"/>
          </a:xfrm>
        </p:grpSpPr>
        <p:grpSp>
          <p:nvGrpSpPr>
            <p:cNvPr id="16" name="Group 14"/>
            <p:cNvGrpSpPr>
              <a:grpSpLocks/>
            </p:cNvGrpSpPr>
            <p:nvPr/>
          </p:nvGrpSpPr>
          <p:grpSpPr bwMode="auto">
            <a:xfrm>
              <a:off x="1214" y="2249"/>
              <a:ext cx="3346" cy="288"/>
              <a:chOff x="1118" y="1948"/>
              <a:chExt cx="3346" cy="288"/>
            </a:xfrm>
          </p:grpSpPr>
          <p:sp>
            <p:nvSpPr>
              <p:cNvPr id="24" name="AutoShape 15"/>
              <p:cNvSpPr>
                <a:spLocks noChangeArrowheads="1"/>
              </p:cNvSpPr>
              <p:nvPr/>
            </p:nvSpPr>
            <p:spPr bwMode="gray">
              <a:xfrm>
                <a:off x="1118" y="1948"/>
                <a:ext cx="3346" cy="288"/>
              </a:xfrm>
              <a:prstGeom prst="roundRect">
                <a:avLst>
                  <a:gd name="adj" fmla="val 7292"/>
                </a:avLst>
              </a:prstGeom>
              <a:gradFill rotWithShape="1">
                <a:gsLst>
                  <a:gs pos="0">
                    <a:schemeClr val="accent1">
                      <a:gamma/>
                      <a:shade val="44314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solidFill>
                  <a:srgbClr val="FFFFFF">
                    <a:alpha val="70000"/>
                  </a:srgb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" name="AutoShape 16"/>
              <p:cNvSpPr>
                <a:spLocks noChangeArrowheads="1"/>
              </p:cNvSpPr>
              <p:nvPr/>
            </p:nvSpPr>
            <p:spPr bwMode="gray">
              <a:xfrm>
                <a:off x="1118" y="1948"/>
                <a:ext cx="3346" cy="95"/>
              </a:xfrm>
              <a:prstGeom prst="roundRect">
                <a:avLst>
                  <a:gd name="adj" fmla="val 26389"/>
                </a:avLst>
              </a:prstGeom>
              <a:solidFill>
                <a:schemeClr val="accent1">
                  <a:alpha val="3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7" name="Text Box 17"/>
            <p:cNvSpPr txBox="1">
              <a:spLocks noChangeArrowheads="1"/>
            </p:cNvSpPr>
            <p:nvPr/>
          </p:nvSpPr>
          <p:spPr bwMode="white">
            <a:xfrm>
              <a:off x="1667" y="2248"/>
              <a:ext cx="2987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  <a:buClr>
                  <a:schemeClr val="tx1"/>
                </a:buClr>
              </a:pPr>
              <a:r>
                <a:rPr lang="ru-RU" sz="2400" b="1" dirty="0" smtClean="0">
                  <a:solidFill>
                    <a:srgbClr val="FFFFFF"/>
                  </a:solidFill>
                </a:rPr>
                <a:t>Сбор информации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  <p:grpSp>
          <p:nvGrpSpPr>
            <p:cNvPr id="18" name="Group 18"/>
            <p:cNvGrpSpPr>
              <a:grpSpLocks/>
            </p:cNvGrpSpPr>
            <p:nvPr/>
          </p:nvGrpSpPr>
          <p:grpSpPr bwMode="auto">
            <a:xfrm>
              <a:off x="1342" y="2251"/>
              <a:ext cx="270" cy="270"/>
              <a:chOff x="4166" y="1706"/>
              <a:chExt cx="1252" cy="1252"/>
            </a:xfrm>
          </p:grpSpPr>
          <p:sp>
            <p:nvSpPr>
              <p:cNvPr id="20" name="Oval 19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1" name="Oval 20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2" name="Oval 21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3" name="Oval 22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19" name="Text Box 23"/>
            <p:cNvSpPr txBox="1">
              <a:spLocks noChangeArrowheads="1"/>
            </p:cNvSpPr>
            <p:nvPr/>
          </p:nvSpPr>
          <p:spPr bwMode="auto">
            <a:xfrm>
              <a:off x="1351" y="2241"/>
              <a:ext cx="2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000000"/>
                  </a:solidFill>
                </a:rPr>
                <a:t>2</a:t>
              </a:r>
            </a:p>
          </p:txBody>
        </p:sp>
      </p:grpSp>
      <p:grpSp>
        <p:nvGrpSpPr>
          <p:cNvPr id="26" name="Group 47"/>
          <p:cNvGrpSpPr>
            <a:grpSpLocks/>
          </p:cNvGrpSpPr>
          <p:nvPr/>
        </p:nvGrpSpPr>
        <p:grpSpPr bwMode="auto">
          <a:xfrm>
            <a:off x="2754312" y="4000504"/>
            <a:ext cx="6389688" cy="461962"/>
            <a:chOff x="1235" y="2765"/>
            <a:chExt cx="4025" cy="291"/>
          </a:xfrm>
        </p:grpSpPr>
        <p:grpSp>
          <p:nvGrpSpPr>
            <p:cNvPr id="27" name="Group 24"/>
            <p:cNvGrpSpPr>
              <a:grpSpLocks/>
            </p:cNvGrpSpPr>
            <p:nvPr/>
          </p:nvGrpSpPr>
          <p:grpSpPr bwMode="auto">
            <a:xfrm>
              <a:off x="1235" y="2766"/>
              <a:ext cx="3346" cy="288"/>
              <a:chOff x="1098" y="2465"/>
              <a:chExt cx="3346" cy="288"/>
            </a:xfrm>
          </p:grpSpPr>
          <p:sp>
            <p:nvSpPr>
              <p:cNvPr id="35" name="AutoShape 25"/>
              <p:cNvSpPr>
                <a:spLocks noChangeArrowheads="1"/>
              </p:cNvSpPr>
              <p:nvPr/>
            </p:nvSpPr>
            <p:spPr bwMode="gray">
              <a:xfrm>
                <a:off x="1098" y="2465"/>
                <a:ext cx="3346" cy="288"/>
              </a:xfrm>
              <a:prstGeom prst="roundRect">
                <a:avLst>
                  <a:gd name="adj" fmla="val 7292"/>
                </a:avLst>
              </a:prstGeom>
              <a:gradFill rotWithShape="1">
                <a:gsLst>
                  <a:gs pos="0">
                    <a:schemeClr val="folHlink">
                      <a:gamma/>
                      <a:shade val="44314"/>
                      <a:invGamma/>
                    </a:schemeClr>
                  </a:gs>
                  <a:gs pos="100000">
                    <a:schemeClr val="folHlink"/>
                  </a:gs>
                </a:gsLst>
                <a:lin ang="5400000" scaled="1"/>
              </a:gradFill>
              <a:ln w="9525">
                <a:solidFill>
                  <a:srgbClr val="FFFFFF">
                    <a:alpha val="70000"/>
                  </a:srgb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" name="AutoShape 26"/>
              <p:cNvSpPr>
                <a:spLocks noChangeArrowheads="1"/>
              </p:cNvSpPr>
              <p:nvPr/>
            </p:nvSpPr>
            <p:spPr bwMode="gray">
              <a:xfrm>
                <a:off x="1098" y="2465"/>
                <a:ext cx="3346" cy="95"/>
              </a:xfrm>
              <a:prstGeom prst="roundRect">
                <a:avLst>
                  <a:gd name="adj" fmla="val 26389"/>
                </a:avLst>
              </a:prstGeom>
              <a:solidFill>
                <a:schemeClr val="folHlink">
                  <a:alpha val="3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8" name="Text Box 27"/>
            <p:cNvSpPr txBox="1">
              <a:spLocks noChangeArrowheads="1"/>
            </p:cNvSpPr>
            <p:nvPr/>
          </p:nvSpPr>
          <p:spPr bwMode="white">
            <a:xfrm>
              <a:off x="1688" y="2765"/>
              <a:ext cx="35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  <a:buClr>
                  <a:schemeClr val="tx1"/>
                </a:buClr>
              </a:pPr>
              <a:r>
                <a:rPr lang="ru-RU" sz="2400" b="1" dirty="0" err="1" smtClean="0">
                  <a:solidFill>
                    <a:srgbClr val="FFFFFF"/>
                  </a:solidFill>
                </a:rPr>
                <a:t>Физикальное</a:t>
              </a:r>
              <a:r>
                <a:rPr lang="ru-RU" sz="2400" b="1" dirty="0" smtClean="0">
                  <a:solidFill>
                    <a:srgbClr val="FFFFFF"/>
                  </a:solidFill>
                </a:rPr>
                <a:t> исследование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  <p:grpSp>
          <p:nvGrpSpPr>
            <p:cNvPr id="29" name="Group 28"/>
            <p:cNvGrpSpPr>
              <a:grpSpLocks/>
            </p:cNvGrpSpPr>
            <p:nvPr/>
          </p:nvGrpSpPr>
          <p:grpSpPr bwMode="auto">
            <a:xfrm>
              <a:off x="1363" y="2775"/>
              <a:ext cx="270" cy="270"/>
              <a:chOff x="4166" y="1706"/>
              <a:chExt cx="1252" cy="1252"/>
            </a:xfrm>
          </p:grpSpPr>
          <p:sp>
            <p:nvSpPr>
              <p:cNvPr id="31" name="Oval 29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32" name="Oval 30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33" name="Oval 31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34" name="Oval 32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30" name="Text Box 33"/>
            <p:cNvSpPr txBox="1">
              <a:spLocks noChangeArrowheads="1"/>
            </p:cNvSpPr>
            <p:nvPr/>
          </p:nvSpPr>
          <p:spPr bwMode="auto">
            <a:xfrm>
              <a:off x="1372" y="2765"/>
              <a:ext cx="2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000000"/>
                  </a:solidFill>
                </a:rPr>
                <a:t>3</a:t>
              </a:r>
            </a:p>
          </p:txBody>
        </p:sp>
      </p:grpSp>
      <p:grpSp>
        <p:nvGrpSpPr>
          <p:cNvPr id="37" name="Group 46"/>
          <p:cNvGrpSpPr>
            <a:grpSpLocks/>
          </p:cNvGrpSpPr>
          <p:nvPr/>
        </p:nvGrpSpPr>
        <p:grpSpPr bwMode="auto">
          <a:xfrm>
            <a:off x="2786050" y="4572008"/>
            <a:ext cx="6604001" cy="469900"/>
            <a:chOff x="1255" y="3256"/>
            <a:chExt cx="4160" cy="296"/>
          </a:xfrm>
        </p:grpSpPr>
        <p:grpSp>
          <p:nvGrpSpPr>
            <p:cNvPr id="38" name="Group 34"/>
            <p:cNvGrpSpPr>
              <a:grpSpLocks/>
            </p:cNvGrpSpPr>
            <p:nvPr/>
          </p:nvGrpSpPr>
          <p:grpSpPr bwMode="auto">
            <a:xfrm>
              <a:off x="1255" y="3264"/>
              <a:ext cx="3346" cy="288"/>
              <a:chOff x="1118" y="2963"/>
              <a:chExt cx="3346" cy="288"/>
            </a:xfrm>
          </p:grpSpPr>
          <p:sp>
            <p:nvSpPr>
              <p:cNvPr id="46" name="AutoShape 35"/>
              <p:cNvSpPr>
                <a:spLocks noChangeArrowheads="1"/>
              </p:cNvSpPr>
              <p:nvPr/>
            </p:nvSpPr>
            <p:spPr bwMode="gray">
              <a:xfrm>
                <a:off x="1118" y="2963"/>
                <a:ext cx="3346" cy="288"/>
              </a:xfrm>
              <a:prstGeom prst="roundRect">
                <a:avLst>
                  <a:gd name="adj" fmla="val 7292"/>
                </a:avLst>
              </a:prstGeom>
              <a:gradFill rotWithShape="1">
                <a:gsLst>
                  <a:gs pos="0">
                    <a:schemeClr val="hlink">
                      <a:gamma/>
                      <a:shade val="50980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9525">
                <a:solidFill>
                  <a:srgbClr val="FFFFFF">
                    <a:alpha val="39999"/>
                  </a:srgb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7" name="AutoShape 36"/>
              <p:cNvSpPr>
                <a:spLocks noChangeArrowheads="1"/>
              </p:cNvSpPr>
              <p:nvPr/>
            </p:nvSpPr>
            <p:spPr bwMode="gray">
              <a:xfrm>
                <a:off x="1118" y="2963"/>
                <a:ext cx="3346" cy="95"/>
              </a:xfrm>
              <a:prstGeom prst="roundRect">
                <a:avLst>
                  <a:gd name="adj" fmla="val 26389"/>
                </a:avLst>
              </a:prstGeom>
              <a:solidFill>
                <a:schemeClr val="hlink">
                  <a:alpha val="3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9" name="Text Box 37"/>
            <p:cNvSpPr txBox="1">
              <a:spLocks noChangeArrowheads="1"/>
            </p:cNvSpPr>
            <p:nvPr/>
          </p:nvSpPr>
          <p:spPr bwMode="white">
            <a:xfrm>
              <a:off x="1708" y="3256"/>
              <a:ext cx="370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  <a:buClr>
                  <a:schemeClr val="tx1"/>
                </a:buClr>
              </a:pPr>
              <a:r>
                <a:rPr lang="ru-RU" sz="2400" b="1" dirty="0" smtClean="0">
                  <a:solidFill>
                    <a:srgbClr val="FFFFFF"/>
                  </a:solidFill>
                </a:rPr>
                <a:t>Объяснение и планирование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  <p:grpSp>
          <p:nvGrpSpPr>
            <p:cNvPr id="40" name="Group 38"/>
            <p:cNvGrpSpPr>
              <a:grpSpLocks/>
            </p:cNvGrpSpPr>
            <p:nvPr/>
          </p:nvGrpSpPr>
          <p:grpSpPr bwMode="auto">
            <a:xfrm>
              <a:off x="1383" y="3266"/>
              <a:ext cx="270" cy="270"/>
              <a:chOff x="4166" y="1706"/>
              <a:chExt cx="1252" cy="1252"/>
            </a:xfrm>
          </p:grpSpPr>
          <p:sp>
            <p:nvSpPr>
              <p:cNvPr id="42" name="Oval 39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43" name="Oval 40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44" name="Oval 41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45" name="Oval 42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41" name="Text Box 43"/>
            <p:cNvSpPr txBox="1">
              <a:spLocks noChangeArrowheads="1"/>
            </p:cNvSpPr>
            <p:nvPr/>
          </p:nvSpPr>
          <p:spPr bwMode="auto">
            <a:xfrm>
              <a:off x="1392" y="3256"/>
              <a:ext cx="2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000000"/>
                  </a:solidFill>
                </a:rPr>
                <a:t>4</a:t>
              </a:r>
            </a:p>
          </p:txBody>
        </p:sp>
      </p:grpSp>
      <p:grpSp>
        <p:nvGrpSpPr>
          <p:cNvPr id="48" name="Group 46"/>
          <p:cNvGrpSpPr>
            <a:grpSpLocks/>
          </p:cNvGrpSpPr>
          <p:nvPr/>
        </p:nvGrpSpPr>
        <p:grpSpPr bwMode="auto">
          <a:xfrm>
            <a:off x="2786050" y="5214950"/>
            <a:ext cx="6215106" cy="469900"/>
            <a:chOff x="1255" y="3256"/>
            <a:chExt cx="4160" cy="296"/>
          </a:xfrm>
        </p:grpSpPr>
        <p:grpSp>
          <p:nvGrpSpPr>
            <p:cNvPr id="49" name="Group 34"/>
            <p:cNvGrpSpPr>
              <a:grpSpLocks/>
            </p:cNvGrpSpPr>
            <p:nvPr/>
          </p:nvGrpSpPr>
          <p:grpSpPr bwMode="auto">
            <a:xfrm>
              <a:off x="1255" y="3264"/>
              <a:ext cx="3538" cy="288"/>
              <a:chOff x="1118" y="2963"/>
              <a:chExt cx="3538" cy="288"/>
            </a:xfrm>
          </p:grpSpPr>
          <p:sp>
            <p:nvSpPr>
              <p:cNvPr id="57" name="AutoShape 35"/>
              <p:cNvSpPr>
                <a:spLocks noChangeArrowheads="1"/>
              </p:cNvSpPr>
              <p:nvPr/>
            </p:nvSpPr>
            <p:spPr bwMode="gray">
              <a:xfrm>
                <a:off x="1118" y="2963"/>
                <a:ext cx="3538" cy="288"/>
              </a:xfrm>
              <a:prstGeom prst="roundRect">
                <a:avLst>
                  <a:gd name="adj" fmla="val 7292"/>
                </a:avLst>
              </a:prstGeom>
              <a:gradFill rotWithShape="1">
                <a:gsLst>
                  <a:gs pos="0">
                    <a:schemeClr val="accent4">
                      <a:lumMod val="60000"/>
                      <a:lumOff val="40000"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9525">
                <a:solidFill>
                  <a:srgbClr val="FFFFFF">
                    <a:alpha val="39999"/>
                  </a:srgb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8" name="AutoShape 36"/>
              <p:cNvSpPr>
                <a:spLocks noChangeArrowheads="1"/>
              </p:cNvSpPr>
              <p:nvPr/>
            </p:nvSpPr>
            <p:spPr bwMode="gray">
              <a:xfrm>
                <a:off x="1118" y="2963"/>
                <a:ext cx="3346" cy="95"/>
              </a:xfrm>
              <a:prstGeom prst="roundRect">
                <a:avLst>
                  <a:gd name="adj" fmla="val 26389"/>
                </a:avLst>
              </a:prstGeom>
              <a:solidFill>
                <a:schemeClr val="hlink">
                  <a:alpha val="3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0" name="Text Box 37"/>
            <p:cNvSpPr txBox="1">
              <a:spLocks noChangeArrowheads="1"/>
            </p:cNvSpPr>
            <p:nvPr/>
          </p:nvSpPr>
          <p:spPr bwMode="white">
            <a:xfrm>
              <a:off x="1708" y="3256"/>
              <a:ext cx="370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  <a:buClr>
                  <a:schemeClr val="tx1"/>
                </a:buClr>
              </a:pPr>
              <a:r>
                <a:rPr lang="ru-RU" sz="2400" b="1" dirty="0" smtClean="0">
                  <a:solidFill>
                    <a:srgbClr val="FFFFFF"/>
                  </a:solidFill>
                </a:rPr>
                <a:t>Завершение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  <p:grpSp>
          <p:nvGrpSpPr>
            <p:cNvPr id="51" name="Group 38"/>
            <p:cNvGrpSpPr>
              <a:grpSpLocks/>
            </p:cNvGrpSpPr>
            <p:nvPr/>
          </p:nvGrpSpPr>
          <p:grpSpPr bwMode="auto">
            <a:xfrm>
              <a:off x="1383" y="3266"/>
              <a:ext cx="270" cy="270"/>
              <a:chOff x="4166" y="1706"/>
              <a:chExt cx="1252" cy="1252"/>
            </a:xfrm>
          </p:grpSpPr>
          <p:sp>
            <p:nvSpPr>
              <p:cNvPr id="53" name="Oval 39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54" name="Oval 40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55" name="Oval 41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56" name="Oval 42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52" name="Text Box 43"/>
            <p:cNvSpPr txBox="1">
              <a:spLocks noChangeArrowheads="1"/>
            </p:cNvSpPr>
            <p:nvPr/>
          </p:nvSpPr>
          <p:spPr bwMode="auto">
            <a:xfrm>
              <a:off x="1392" y="3256"/>
              <a:ext cx="2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 smtClean="0">
                  <a:solidFill>
                    <a:srgbClr val="000000"/>
                  </a:solidFill>
                </a:rPr>
                <a:t>5</a:t>
              </a:r>
              <a:endParaRPr lang="en-US" sz="2400" b="1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158182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СПАСИБО ЗА ВНИМАНИЕ!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7870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1634645805_13-papik-pro-p-plakat-pustoi-1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928670"/>
            <a:ext cx="6929168" cy="5286412"/>
          </a:xfrm>
        </p:spPr>
      </p:pic>
      <p:sp>
        <p:nvSpPr>
          <p:cNvPr id="9" name="TextBox 8"/>
          <p:cNvSpPr txBox="1"/>
          <p:nvPr/>
        </p:nvSpPr>
        <p:spPr>
          <a:xfrm>
            <a:off x="4071934" y="1500174"/>
            <a:ext cx="29289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БОЛЬНИЦА</a:t>
            </a:r>
          </a:p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</a:t>
            </a:r>
          </a:p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ПАЦИЕНТА</a:t>
            </a:r>
          </a:p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не </a:t>
            </a:r>
          </a:p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ПАЦИЕНТ </a:t>
            </a:r>
          </a:p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</a:t>
            </a:r>
          </a:p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Больницы!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831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771800" y="51940"/>
            <a:ext cx="6192688" cy="1143000"/>
          </a:xfrm>
        </p:spPr>
        <p:txBody>
          <a:bodyPr/>
          <a:lstStyle/>
          <a:p>
            <a:r>
              <a:rPr lang="ru-RU" dirty="0" smtClean="0"/>
              <a:t>Дегуманизация</a:t>
            </a:r>
            <a:endParaRPr lang="ru-RU" dirty="0"/>
          </a:p>
        </p:txBody>
      </p:sp>
      <p:pic>
        <p:nvPicPr>
          <p:cNvPr id="5" name="Содержимое 4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1643050"/>
            <a:ext cx="6000792" cy="45362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73831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_00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36" y="1571612"/>
            <a:ext cx="5965055" cy="46208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728" y="51940"/>
            <a:ext cx="7535760" cy="11430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Пациентоориентированность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00430" y="5572140"/>
            <a:ext cx="364333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Энид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Балинт</a:t>
            </a:r>
            <a:endParaRPr lang="ru-RU" sz="2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51940"/>
            <a:ext cx="7321446" cy="1519672"/>
          </a:xfrm>
        </p:spPr>
        <p:txBody>
          <a:bodyPr>
            <a:normAutofit/>
          </a:bodyPr>
          <a:lstStyle/>
          <a:p>
            <a:r>
              <a:rPr lang="ru-RU" dirty="0" err="1" smtClean="0"/>
              <a:t>Пациентоориентированный</a:t>
            </a:r>
            <a:r>
              <a:rPr lang="ru-RU" dirty="0" smtClean="0"/>
              <a:t> подход к сестринскому делу</a:t>
            </a:r>
            <a:endParaRPr lang="ru-RU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black">
          <a:xfrm>
            <a:off x="2449016" y="1916832"/>
            <a:ext cx="58674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ru-RU" sz="24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Пациетоориентированность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в сестринском уходе проявляется в:</a:t>
            </a:r>
            <a:endParaRPr lang="en-US" sz="24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4" name="Group 49"/>
          <p:cNvGrpSpPr>
            <a:grpSpLocks/>
          </p:cNvGrpSpPr>
          <p:nvPr/>
        </p:nvGrpSpPr>
        <p:grpSpPr bwMode="auto">
          <a:xfrm>
            <a:off x="2753816" y="2950125"/>
            <a:ext cx="5318125" cy="473075"/>
            <a:chOff x="1213" y="1748"/>
            <a:chExt cx="3350" cy="298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213" y="1756"/>
              <a:ext cx="3346" cy="288"/>
              <a:chOff x="1117" y="1455"/>
              <a:chExt cx="3346" cy="288"/>
            </a:xfrm>
          </p:grpSpPr>
          <p:sp>
            <p:nvSpPr>
              <p:cNvPr id="13" name="AutoShape 5"/>
              <p:cNvSpPr>
                <a:spLocks noChangeArrowheads="1"/>
              </p:cNvSpPr>
              <p:nvPr/>
            </p:nvSpPr>
            <p:spPr bwMode="gray">
              <a:xfrm>
                <a:off x="1117" y="1455"/>
                <a:ext cx="3346" cy="288"/>
              </a:xfrm>
              <a:prstGeom prst="roundRect">
                <a:avLst>
                  <a:gd name="adj" fmla="val 7292"/>
                </a:avLst>
              </a:prstGeom>
              <a:gradFill rotWithShape="1">
                <a:gsLst>
                  <a:gs pos="0">
                    <a:schemeClr val="accent2">
                      <a:gamma/>
                      <a:shade val="47451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solidFill>
                  <a:srgbClr val="FFFFFF">
                    <a:alpha val="70000"/>
                  </a:srgb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" name="AutoShape 6"/>
              <p:cNvSpPr>
                <a:spLocks noChangeArrowheads="1"/>
              </p:cNvSpPr>
              <p:nvPr/>
            </p:nvSpPr>
            <p:spPr bwMode="gray">
              <a:xfrm>
                <a:off x="1117" y="1455"/>
                <a:ext cx="3346" cy="95"/>
              </a:xfrm>
              <a:prstGeom prst="roundRect">
                <a:avLst>
                  <a:gd name="adj" fmla="val 26389"/>
                </a:avLst>
              </a:prstGeom>
              <a:solidFill>
                <a:schemeClr val="accent2">
                  <a:alpha val="3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6" name="Text Box 7"/>
            <p:cNvSpPr txBox="1">
              <a:spLocks noChangeArrowheads="1"/>
            </p:cNvSpPr>
            <p:nvPr/>
          </p:nvSpPr>
          <p:spPr bwMode="white">
            <a:xfrm>
              <a:off x="1680" y="1755"/>
              <a:ext cx="288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  <a:buClr>
                  <a:schemeClr val="tx1"/>
                </a:buClr>
              </a:pPr>
              <a:r>
                <a:rPr lang="ru-RU" sz="2400" b="1" dirty="0" smtClean="0">
                  <a:solidFill>
                    <a:srgbClr val="FFFFFF"/>
                  </a:solidFill>
                </a:rPr>
                <a:t>Уважении к личности пациента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1355" y="1758"/>
              <a:ext cx="270" cy="270"/>
              <a:chOff x="4166" y="1706"/>
              <a:chExt cx="1252" cy="1252"/>
            </a:xfrm>
          </p:grpSpPr>
          <p:sp>
            <p:nvSpPr>
              <p:cNvPr id="9" name="Oval 9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0" name="Oval 10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1" name="Oval 11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2" name="Oval 12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8" name="Text Box 13"/>
            <p:cNvSpPr txBox="1">
              <a:spLocks noChangeArrowheads="1"/>
            </p:cNvSpPr>
            <p:nvPr/>
          </p:nvSpPr>
          <p:spPr bwMode="auto">
            <a:xfrm>
              <a:off x="1364" y="1748"/>
              <a:ext cx="2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000000"/>
                  </a:solidFill>
                </a:rPr>
                <a:t>1</a:t>
              </a:r>
            </a:p>
          </p:txBody>
        </p:sp>
      </p:grpSp>
      <p:grpSp>
        <p:nvGrpSpPr>
          <p:cNvPr id="15" name="Group 48"/>
          <p:cNvGrpSpPr>
            <a:grpSpLocks/>
          </p:cNvGrpSpPr>
          <p:nvPr/>
        </p:nvGrpSpPr>
        <p:grpSpPr bwMode="auto">
          <a:xfrm>
            <a:off x="2753816" y="3732763"/>
            <a:ext cx="5311775" cy="469900"/>
            <a:chOff x="1214" y="2241"/>
            <a:chExt cx="3346" cy="296"/>
          </a:xfrm>
        </p:grpSpPr>
        <p:grpSp>
          <p:nvGrpSpPr>
            <p:cNvPr id="16" name="Group 14"/>
            <p:cNvGrpSpPr>
              <a:grpSpLocks/>
            </p:cNvGrpSpPr>
            <p:nvPr/>
          </p:nvGrpSpPr>
          <p:grpSpPr bwMode="auto">
            <a:xfrm>
              <a:off x="1214" y="2249"/>
              <a:ext cx="3346" cy="288"/>
              <a:chOff x="1118" y="1948"/>
              <a:chExt cx="3346" cy="288"/>
            </a:xfrm>
          </p:grpSpPr>
          <p:sp>
            <p:nvSpPr>
              <p:cNvPr id="24" name="AutoShape 15"/>
              <p:cNvSpPr>
                <a:spLocks noChangeArrowheads="1"/>
              </p:cNvSpPr>
              <p:nvPr/>
            </p:nvSpPr>
            <p:spPr bwMode="gray">
              <a:xfrm>
                <a:off x="1118" y="1948"/>
                <a:ext cx="3346" cy="288"/>
              </a:xfrm>
              <a:prstGeom prst="roundRect">
                <a:avLst>
                  <a:gd name="adj" fmla="val 7292"/>
                </a:avLst>
              </a:prstGeom>
              <a:gradFill rotWithShape="1">
                <a:gsLst>
                  <a:gs pos="0">
                    <a:schemeClr val="accent1">
                      <a:gamma/>
                      <a:shade val="44314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solidFill>
                  <a:srgbClr val="FFFFFF">
                    <a:alpha val="70000"/>
                  </a:srgb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" name="AutoShape 16"/>
              <p:cNvSpPr>
                <a:spLocks noChangeArrowheads="1"/>
              </p:cNvSpPr>
              <p:nvPr/>
            </p:nvSpPr>
            <p:spPr bwMode="gray">
              <a:xfrm>
                <a:off x="1118" y="1948"/>
                <a:ext cx="3346" cy="95"/>
              </a:xfrm>
              <a:prstGeom prst="roundRect">
                <a:avLst>
                  <a:gd name="adj" fmla="val 26389"/>
                </a:avLst>
              </a:prstGeom>
              <a:solidFill>
                <a:schemeClr val="accent1">
                  <a:alpha val="3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7" name="Text Box 17"/>
            <p:cNvSpPr txBox="1">
              <a:spLocks noChangeArrowheads="1"/>
            </p:cNvSpPr>
            <p:nvPr/>
          </p:nvSpPr>
          <p:spPr bwMode="white">
            <a:xfrm>
              <a:off x="1667" y="2248"/>
              <a:ext cx="254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457200" indent="-457200">
                <a:spcBef>
                  <a:spcPct val="50000"/>
                </a:spcBef>
                <a:buClr>
                  <a:schemeClr val="tx1"/>
                </a:buClr>
              </a:pPr>
              <a:r>
                <a:rPr lang="ru-RU" sz="2400" b="1" dirty="0" smtClean="0">
                  <a:solidFill>
                    <a:srgbClr val="FFFFFF"/>
                  </a:solidFill>
                </a:rPr>
                <a:t>Сострадании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  <p:grpSp>
          <p:nvGrpSpPr>
            <p:cNvPr id="18" name="Group 18"/>
            <p:cNvGrpSpPr>
              <a:grpSpLocks/>
            </p:cNvGrpSpPr>
            <p:nvPr/>
          </p:nvGrpSpPr>
          <p:grpSpPr bwMode="auto">
            <a:xfrm>
              <a:off x="1342" y="2251"/>
              <a:ext cx="270" cy="270"/>
              <a:chOff x="4166" y="1706"/>
              <a:chExt cx="1252" cy="1252"/>
            </a:xfrm>
          </p:grpSpPr>
          <p:sp>
            <p:nvSpPr>
              <p:cNvPr id="20" name="Oval 19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1" name="Oval 20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2" name="Oval 21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3" name="Oval 22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19" name="Text Box 23"/>
            <p:cNvSpPr txBox="1">
              <a:spLocks noChangeArrowheads="1"/>
            </p:cNvSpPr>
            <p:nvPr/>
          </p:nvSpPr>
          <p:spPr bwMode="auto">
            <a:xfrm>
              <a:off x="1351" y="2241"/>
              <a:ext cx="2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000000"/>
                  </a:solidFill>
                </a:rPr>
                <a:t>2</a:t>
              </a:r>
            </a:p>
          </p:txBody>
        </p:sp>
      </p:grpSp>
      <p:grpSp>
        <p:nvGrpSpPr>
          <p:cNvPr id="26" name="Group 47"/>
          <p:cNvGrpSpPr>
            <a:grpSpLocks/>
          </p:cNvGrpSpPr>
          <p:nvPr/>
        </p:nvGrpSpPr>
        <p:grpSpPr bwMode="auto">
          <a:xfrm>
            <a:off x="2753816" y="4564613"/>
            <a:ext cx="5311775" cy="458787"/>
            <a:chOff x="1235" y="2765"/>
            <a:chExt cx="3346" cy="289"/>
          </a:xfrm>
        </p:grpSpPr>
        <p:grpSp>
          <p:nvGrpSpPr>
            <p:cNvPr id="27" name="Group 24"/>
            <p:cNvGrpSpPr>
              <a:grpSpLocks/>
            </p:cNvGrpSpPr>
            <p:nvPr/>
          </p:nvGrpSpPr>
          <p:grpSpPr bwMode="auto">
            <a:xfrm>
              <a:off x="1235" y="2766"/>
              <a:ext cx="3346" cy="288"/>
              <a:chOff x="1098" y="2465"/>
              <a:chExt cx="3346" cy="288"/>
            </a:xfrm>
          </p:grpSpPr>
          <p:sp>
            <p:nvSpPr>
              <p:cNvPr id="35" name="AutoShape 25"/>
              <p:cNvSpPr>
                <a:spLocks noChangeArrowheads="1"/>
              </p:cNvSpPr>
              <p:nvPr/>
            </p:nvSpPr>
            <p:spPr bwMode="gray">
              <a:xfrm>
                <a:off x="1098" y="2465"/>
                <a:ext cx="3346" cy="288"/>
              </a:xfrm>
              <a:prstGeom prst="roundRect">
                <a:avLst>
                  <a:gd name="adj" fmla="val 7292"/>
                </a:avLst>
              </a:prstGeom>
              <a:gradFill rotWithShape="1">
                <a:gsLst>
                  <a:gs pos="0">
                    <a:schemeClr val="folHlink">
                      <a:gamma/>
                      <a:shade val="44314"/>
                      <a:invGamma/>
                    </a:schemeClr>
                  </a:gs>
                  <a:gs pos="100000">
                    <a:schemeClr val="folHlink"/>
                  </a:gs>
                </a:gsLst>
                <a:lin ang="5400000" scaled="1"/>
              </a:gradFill>
              <a:ln w="9525">
                <a:solidFill>
                  <a:srgbClr val="FFFFFF">
                    <a:alpha val="70000"/>
                  </a:srgb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" name="AutoShape 26"/>
              <p:cNvSpPr>
                <a:spLocks noChangeArrowheads="1"/>
              </p:cNvSpPr>
              <p:nvPr/>
            </p:nvSpPr>
            <p:spPr bwMode="gray">
              <a:xfrm>
                <a:off x="1098" y="2465"/>
                <a:ext cx="3346" cy="95"/>
              </a:xfrm>
              <a:prstGeom prst="roundRect">
                <a:avLst>
                  <a:gd name="adj" fmla="val 26389"/>
                </a:avLst>
              </a:prstGeom>
              <a:solidFill>
                <a:schemeClr val="folHlink">
                  <a:alpha val="3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8" name="Text Box 27"/>
            <p:cNvSpPr txBox="1">
              <a:spLocks noChangeArrowheads="1"/>
            </p:cNvSpPr>
            <p:nvPr/>
          </p:nvSpPr>
          <p:spPr bwMode="white">
            <a:xfrm>
              <a:off x="1688" y="2765"/>
              <a:ext cx="25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457200" indent="-457200">
                <a:spcBef>
                  <a:spcPct val="50000"/>
                </a:spcBef>
                <a:buClr>
                  <a:schemeClr val="tx1"/>
                </a:buClr>
              </a:pPr>
              <a:r>
                <a:rPr lang="ru-RU" sz="2400" b="1" dirty="0" smtClean="0">
                  <a:solidFill>
                    <a:srgbClr val="FFFFFF"/>
                  </a:solidFill>
                </a:rPr>
                <a:t>Заботе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  <p:grpSp>
          <p:nvGrpSpPr>
            <p:cNvPr id="29" name="Group 28"/>
            <p:cNvGrpSpPr>
              <a:grpSpLocks/>
            </p:cNvGrpSpPr>
            <p:nvPr/>
          </p:nvGrpSpPr>
          <p:grpSpPr bwMode="auto">
            <a:xfrm>
              <a:off x="1363" y="2775"/>
              <a:ext cx="270" cy="270"/>
              <a:chOff x="4166" y="1706"/>
              <a:chExt cx="1252" cy="1252"/>
            </a:xfrm>
          </p:grpSpPr>
          <p:sp>
            <p:nvSpPr>
              <p:cNvPr id="31" name="Oval 29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32" name="Oval 30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33" name="Oval 31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34" name="Oval 32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30" name="Text Box 33"/>
            <p:cNvSpPr txBox="1">
              <a:spLocks noChangeArrowheads="1"/>
            </p:cNvSpPr>
            <p:nvPr/>
          </p:nvSpPr>
          <p:spPr bwMode="auto">
            <a:xfrm>
              <a:off x="1372" y="2765"/>
              <a:ext cx="2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000000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158182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42976" y="51940"/>
            <a:ext cx="7821512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Уважение личности пациента</a:t>
            </a:r>
            <a:endParaRPr lang="ru-RU" dirty="0"/>
          </a:p>
        </p:txBody>
      </p:sp>
      <p:pic>
        <p:nvPicPr>
          <p:cNvPr id="5" name="Содержимое 4" descr="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1857364"/>
            <a:ext cx="6586320" cy="40806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73831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42976" y="51940"/>
            <a:ext cx="7821512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Сострадание</a:t>
            </a:r>
            <a:endParaRPr lang="ru-RU" dirty="0"/>
          </a:p>
        </p:txBody>
      </p:sp>
      <p:pic>
        <p:nvPicPr>
          <p:cNvPr id="6" name="Содержимое 5" descr="images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1928802"/>
            <a:ext cx="6333779" cy="42148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73831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42976" y="51940"/>
            <a:ext cx="7821512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Забота о пациенте</a:t>
            </a:r>
            <a:endParaRPr lang="ru-RU" dirty="0"/>
          </a:p>
        </p:txBody>
      </p:sp>
      <p:pic>
        <p:nvPicPr>
          <p:cNvPr id="5" name="Содержимое 4" descr="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1714488"/>
            <a:ext cx="6226427" cy="41434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73831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1979712" y="51940"/>
            <a:ext cx="6984776" cy="166254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Пациентоориентированность</a:t>
            </a:r>
            <a:r>
              <a:rPr lang="ru-RU" dirty="0" smtClean="0"/>
              <a:t> на примере делирия пожилых пациентов</a:t>
            </a:r>
            <a:endParaRPr lang="ru-RU" dirty="0"/>
          </a:p>
        </p:txBody>
      </p:sp>
      <p:sp>
        <p:nvSpPr>
          <p:cNvPr id="12" name="Объект 11"/>
          <p:cNvSpPr>
            <a:spLocks noGrp="1"/>
          </p:cNvSpPr>
          <p:nvPr>
            <p:ph sz="half" idx="1"/>
          </p:nvPr>
        </p:nvSpPr>
        <p:spPr>
          <a:xfrm>
            <a:off x="2339752" y="2357430"/>
            <a:ext cx="5661272" cy="3725325"/>
          </a:xfrm>
        </p:spPr>
        <p:txBody>
          <a:bodyPr/>
          <a:lstStyle/>
          <a:p>
            <a:r>
              <a:rPr lang="ru-RU" sz="3200" dirty="0" smtClean="0"/>
              <a:t>Помочь сориентироваться</a:t>
            </a:r>
            <a:endParaRPr lang="ru-RU" sz="3200" dirty="0" smtClean="0"/>
          </a:p>
          <a:p>
            <a:r>
              <a:rPr lang="ru-RU" sz="3200" dirty="0" smtClean="0"/>
              <a:t>Уменьшить интенсивность воздействия негативных воздействий</a:t>
            </a:r>
            <a:endParaRPr lang="ru-RU" sz="3200" dirty="0"/>
          </a:p>
          <a:p>
            <a:r>
              <a:rPr lang="ru-RU" sz="3200" dirty="0" smtClean="0"/>
              <a:t>Объяснять суть манипуляций</a:t>
            </a:r>
            <a:endParaRPr lang="ru-RU" sz="3200" dirty="0"/>
          </a:p>
          <a:p>
            <a:r>
              <a:rPr lang="ru-RU" sz="3600" b="1" dirty="0" smtClean="0">
                <a:solidFill>
                  <a:srgbClr val="FF0000"/>
                </a:solidFill>
              </a:rPr>
              <a:t>НЕ РАБОТАТЬ МОЛЧА!!!!!</a:t>
            </a:r>
            <a:endParaRPr lang="ru-RU" sz="36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14" name="Объект 13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00958" y="2071678"/>
            <a:ext cx="1908212" cy="38164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329319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5b5f0d68de86b177081c8363a1e1c71a15dbd"/>
</p:tagLst>
</file>

<file path=ppt/theme/theme1.xml><?xml version="1.0" encoding="utf-8"?>
<a:theme xmlns:a="http://schemas.openxmlformats.org/drawingml/2006/main" name="Тема Office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168</Words>
  <Application>Microsoft Office PowerPoint</Application>
  <PresentationFormat>Экран (4:3)</PresentationFormat>
  <Paragraphs>56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Дегуманизация</vt:lpstr>
      <vt:lpstr>Пациентоориентированность</vt:lpstr>
      <vt:lpstr>Пациентоориентированный подход к сестринскому делу</vt:lpstr>
      <vt:lpstr>Уважение личности пациента</vt:lpstr>
      <vt:lpstr>Сострадание</vt:lpstr>
      <vt:lpstr>Забота о пациенте</vt:lpstr>
      <vt:lpstr>Пациентоориентированность на примере делирия пожилых пациентов</vt:lpstr>
      <vt:lpstr>Слайд 10</vt:lpstr>
      <vt:lpstr>Элементы пациенториентированного ухода</vt:lpstr>
      <vt:lpstr>Пациенториентированная консультация</vt:lpstr>
      <vt:lpstr>СПАСИБО ЗА ВНИМАНИЕ!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Терапевт</dc:title>
  <dc:creator>obstinate</dc:creator>
  <dc:description>Шаблон презентации с сайта https://presentation-creation.ru/</dc:description>
  <cp:lastModifiedBy>user</cp:lastModifiedBy>
  <cp:revision>207</cp:revision>
  <dcterms:created xsi:type="dcterms:W3CDTF">2018-02-25T09:09:03Z</dcterms:created>
  <dcterms:modified xsi:type="dcterms:W3CDTF">2023-05-16T10:51:46Z</dcterms:modified>
</cp:coreProperties>
</file>