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8" r:id="rId3"/>
    <p:sldId id="267" r:id="rId4"/>
    <p:sldId id="261" r:id="rId5"/>
    <p:sldId id="263" r:id="rId6"/>
    <p:sldId id="258" r:id="rId7"/>
    <p:sldId id="264" r:id="rId8"/>
    <p:sldId id="265" r:id="rId9"/>
    <p:sldId id="257" r:id="rId10"/>
    <p:sldId id="260" r:id="rId11"/>
    <p:sldId id="259" r:id="rId12"/>
    <p:sldId id="266" r:id="rId13"/>
    <p:sldId id="256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E2A4"/>
    <a:srgbClr val="68AA94"/>
    <a:srgbClr val="AADAA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8DE27-A615-4259-A30E-2342B7EF8098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06A1E-14CE-4A7D-B090-455172C26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98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Оригинальные  шаблоны для презентаций бесплатно и без регистрации: https://presentation-creation.ru/powerpoint-templates.html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06A1E-14CE-4A7D-B090-455172C263E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83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6984776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79712" y="51940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93304" y="1600200"/>
            <a:ext cx="35387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600200"/>
            <a:ext cx="35387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1940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1999381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2E2A4"/>
            </a:gs>
            <a:gs pos="100000">
              <a:srgbClr val="68AA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Без имени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1070" y="873230"/>
            <a:ext cx="6197078" cy="4228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785786" y="428604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chemeClr val="bg1"/>
                  </a:solidFill>
                </a:ln>
              </a:rPr>
              <a:t>ГБУЗ «Самарская областная клиническая психиатрическая больница»</a:t>
            </a:r>
            <a:endParaRPr lang="ru-RU" sz="2800" b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3929066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Пациентоориентированный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сестринский уход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5074" y="5572140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 ст.м/б приёмного покоя</a:t>
            </a:r>
          </a:p>
          <a:p>
            <a:r>
              <a:rPr lang="ru-RU" dirty="0" smtClean="0"/>
              <a:t>А. В. Фомин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83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79712" y="642919"/>
            <a:ext cx="6707088" cy="588242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А. </a:t>
            </a:r>
            <a:r>
              <a:rPr lang="ru-RU" b="1" dirty="0" smtClean="0"/>
              <a:t>К. </a:t>
            </a:r>
            <a:r>
              <a:rPr lang="ru-RU" b="1" dirty="0" err="1" smtClean="0"/>
              <a:t>Федермессер</a:t>
            </a:r>
            <a:r>
              <a:rPr lang="ru-RU" b="1" dirty="0" smtClean="0"/>
              <a:t>, основатель фонда помощи хосписам «Вера»</a:t>
            </a:r>
            <a:endParaRPr lang="ru-RU" b="1" dirty="0"/>
          </a:p>
        </p:txBody>
      </p:sp>
      <p:pic>
        <p:nvPicPr>
          <p:cNvPr id="4" name="Рисунок 3" descr="Без имен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952961"/>
            <a:ext cx="5868065" cy="3904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46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1940"/>
            <a:ext cx="7678636" cy="16625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Элементы </a:t>
            </a:r>
            <a:r>
              <a:rPr lang="ru-RU" dirty="0" err="1" smtClean="0"/>
              <a:t>пациенториентированного</a:t>
            </a:r>
            <a:r>
              <a:rPr lang="ru-RU" dirty="0" smtClean="0"/>
              <a:t> ухода</a:t>
            </a:r>
            <a:endParaRPr lang="ru-RU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black">
          <a:xfrm>
            <a:off x="2449016" y="1916832"/>
            <a:ext cx="5867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Вставить описание для данных, представленных на текущем слайде презентации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2753816" y="2950125"/>
            <a:ext cx="5746750" cy="473075"/>
            <a:chOff x="1213" y="1748"/>
            <a:chExt cx="3620" cy="298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213" y="1756"/>
              <a:ext cx="3346" cy="288"/>
              <a:chOff x="1117" y="1455"/>
              <a:chExt cx="3346" cy="288"/>
            </a:xfrm>
          </p:grpSpPr>
          <p:sp>
            <p:nvSpPr>
              <p:cNvPr id="13" name="AutoShape 5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7451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AutoShape 6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accent2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" name="Text Box 7"/>
            <p:cNvSpPr txBox="1">
              <a:spLocks noChangeArrowheads="1"/>
            </p:cNvSpPr>
            <p:nvPr/>
          </p:nvSpPr>
          <p:spPr bwMode="white">
            <a:xfrm>
              <a:off x="1680" y="1755"/>
              <a:ext cx="31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smtClean="0">
                  <a:solidFill>
                    <a:srgbClr val="FFFFFF"/>
                  </a:solidFill>
                </a:rPr>
                <a:t>Сострадательные прикосновения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1355" y="1758"/>
              <a:ext cx="270" cy="270"/>
              <a:chOff x="4166" y="1706"/>
              <a:chExt cx="1252" cy="1252"/>
            </a:xfrm>
          </p:grpSpPr>
          <p:sp>
            <p:nvSpPr>
              <p:cNvPr id="9" name="Oval 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" name="Oval 1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1" name="Oval 1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364" y="1748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2753816" y="3732762"/>
            <a:ext cx="5461000" cy="553493"/>
            <a:chOff x="1214" y="2241"/>
            <a:chExt cx="3440" cy="296"/>
          </a:xfrm>
        </p:grpSpPr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1214" y="2249"/>
              <a:ext cx="3346" cy="288"/>
              <a:chOff x="1118" y="1948"/>
              <a:chExt cx="3346" cy="288"/>
            </a:xfrm>
          </p:grpSpPr>
          <p:sp>
            <p:nvSpPr>
              <p:cNvPr id="24" name="AutoShape 15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431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AutoShape 16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accent1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" name="Text Box 17"/>
            <p:cNvSpPr txBox="1">
              <a:spLocks noChangeArrowheads="1"/>
            </p:cNvSpPr>
            <p:nvPr/>
          </p:nvSpPr>
          <p:spPr bwMode="white">
            <a:xfrm>
              <a:off x="1667" y="2248"/>
              <a:ext cx="298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smtClean="0">
                  <a:solidFill>
                    <a:srgbClr val="FFFFFF"/>
                  </a:solidFill>
                </a:rPr>
                <a:t>Уважение телесной приватности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18" name="Group 18"/>
            <p:cNvGrpSpPr>
              <a:grpSpLocks/>
            </p:cNvGrpSpPr>
            <p:nvPr/>
          </p:nvGrpSpPr>
          <p:grpSpPr bwMode="auto">
            <a:xfrm>
              <a:off x="1342" y="2251"/>
              <a:ext cx="270" cy="270"/>
              <a:chOff x="4166" y="1706"/>
              <a:chExt cx="1252" cy="1252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1351" y="2241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26" name="Group 47"/>
          <p:cNvGrpSpPr>
            <a:grpSpLocks/>
          </p:cNvGrpSpPr>
          <p:nvPr/>
        </p:nvGrpSpPr>
        <p:grpSpPr bwMode="auto">
          <a:xfrm>
            <a:off x="2753816" y="4564613"/>
            <a:ext cx="6389688" cy="461962"/>
            <a:chOff x="1235" y="2765"/>
            <a:chExt cx="4025" cy="291"/>
          </a:xfrm>
        </p:grpSpPr>
        <p:grpSp>
          <p:nvGrpSpPr>
            <p:cNvPr id="27" name="Group 24"/>
            <p:cNvGrpSpPr>
              <a:grpSpLocks/>
            </p:cNvGrpSpPr>
            <p:nvPr/>
          </p:nvGrpSpPr>
          <p:grpSpPr bwMode="auto">
            <a:xfrm>
              <a:off x="1235" y="2766"/>
              <a:ext cx="3346" cy="288"/>
              <a:chOff x="1098" y="2465"/>
              <a:chExt cx="3346" cy="288"/>
            </a:xfrm>
          </p:grpSpPr>
          <p:sp>
            <p:nvSpPr>
              <p:cNvPr id="35" name="AutoShape 25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AutoShape 26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folHlink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" name="Text Box 27"/>
            <p:cNvSpPr txBox="1">
              <a:spLocks noChangeArrowheads="1"/>
            </p:cNvSpPr>
            <p:nvPr/>
          </p:nvSpPr>
          <p:spPr bwMode="white">
            <a:xfrm>
              <a:off x="1688" y="2765"/>
              <a:ext cx="35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smtClean="0">
                  <a:solidFill>
                    <a:srgbClr val="FFFFFF"/>
                  </a:solidFill>
                </a:rPr>
                <a:t>«режим информированного согласия» 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1363" y="2775"/>
              <a:ext cx="270" cy="270"/>
              <a:chOff x="4166" y="1706"/>
              <a:chExt cx="1252" cy="1252"/>
            </a:xfrm>
          </p:grpSpPr>
          <p:sp>
            <p:nvSpPr>
              <p:cNvPr id="31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2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3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4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1372" y="2765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37" name="Group 46"/>
          <p:cNvGrpSpPr>
            <a:grpSpLocks/>
          </p:cNvGrpSpPr>
          <p:nvPr/>
        </p:nvGrpSpPr>
        <p:grpSpPr bwMode="auto">
          <a:xfrm>
            <a:off x="2753816" y="5344075"/>
            <a:ext cx="6604001" cy="469900"/>
            <a:chOff x="1255" y="3256"/>
            <a:chExt cx="4160" cy="296"/>
          </a:xfrm>
        </p:grpSpPr>
        <p:grpSp>
          <p:nvGrpSpPr>
            <p:cNvPr id="38" name="Group 34"/>
            <p:cNvGrpSpPr>
              <a:grpSpLocks/>
            </p:cNvGrpSpPr>
            <p:nvPr/>
          </p:nvGrpSpPr>
          <p:grpSpPr bwMode="auto">
            <a:xfrm>
              <a:off x="1255" y="3264"/>
              <a:ext cx="3346" cy="288"/>
              <a:chOff x="1118" y="2963"/>
              <a:chExt cx="3346" cy="288"/>
            </a:xfrm>
          </p:grpSpPr>
          <p:sp>
            <p:nvSpPr>
              <p:cNvPr id="46" name="AutoShape 35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hlink">
                      <a:gamma/>
                      <a:shade val="5098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solidFill>
                  <a:srgbClr val="FFFFFF">
                    <a:alpha val="39999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" name="AutoShape 36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hlink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9" name="Text Box 37"/>
            <p:cNvSpPr txBox="1">
              <a:spLocks noChangeArrowheads="1"/>
            </p:cNvSpPr>
            <p:nvPr/>
          </p:nvSpPr>
          <p:spPr bwMode="white">
            <a:xfrm>
              <a:off x="1708" y="3256"/>
              <a:ext cx="37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err="1" smtClean="0">
                  <a:solidFill>
                    <a:srgbClr val="FFFFFF"/>
                  </a:solidFill>
                </a:rPr>
                <a:t>Пациентоориентированная</a:t>
              </a:r>
              <a:r>
                <a:rPr lang="ru-RU" sz="2400" b="1" dirty="0" smtClean="0">
                  <a:solidFill>
                    <a:srgbClr val="FFFFFF"/>
                  </a:solidFill>
                </a:rPr>
                <a:t> консультация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40" name="Group 38"/>
            <p:cNvGrpSpPr>
              <a:grpSpLocks/>
            </p:cNvGrpSpPr>
            <p:nvPr/>
          </p:nvGrpSpPr>
          <p:grpSpPr bwMode="auto">
            <a:xfrm>
              <a:off x="1383" y="3266"/>
              <a:ext cx="270" cy="270"/>
              <a:chOff x="4166" y="1706"/>
              <a:chExt cx="1252" cy="1252"/>
            </a:xfrm>
          </p:grpSpPr>
          <p:sp>
            <p:nvSpPr>
              <p:cNvPr id="42" name="Oval 3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3" name="Oval 4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4" name="Oval 4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5" name="Oval 4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41" name="Text Box 43"/>
            <p:cNvSpPr txBox="1">
              <a:spLocks noChangeArrowheads="1"/>
            </p:cNvSpPr>
            <p:nvPr/>
          </p:nvSpPr>
          <p:spPr bwMode="auto">
            <a:xfrm>
              <a:off x="1392" y="3256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58182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1940"/>
            <a:ext cx="7678636" cy="1662548"/>
          </a:xfrm>
        </p:spPr>
        <p:txBody>
          <a:bodyPr>
            <a:normAutofit/>
          </a:bodyPr>
          <a:lstStyle/>
          <a:p>
            <a:r>
              <a:rPr lang="ru-RU" dirty="0" err="1" smtClean="0"/>
              <a:t>П</a:t>
            </a:r>
            <a:r>
              <a:rPr lang="ru-RU" dirty="0" err="1" smtClean="0"/>
              <a:t>ациенториентированная</a:t>
            </a:r>
            <a:r>
              <a:rPr lang="ru-RU" dirty="0" smtClean="0"/>
              <a:t> консультация</a:t>
            </a:r>
            <a:endParaRPr lang="ru-RU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black">
          <a:xfrm>
            <a:off x="2449016" y="1916832"/>
            <a:ext cx="5867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Работает на медицинский результат и помогает наладить взаимоотношения с пациентом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2714612" y="2643182"/>
            <a:ext cx="5746750" cy="473075"/>
            <a:chOff x="1213" y="1748"/>
            <a:chExt cx="3620" cy="298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213" y="1756"/>
              <a:ext cx="3346" cy="288"/>
              <a:chOff x="1117" y="1455"/>
              <a:chExt cx="3346" cy="288"/>
            </a:xfrm>
          </p:grpSpPr>
          <p:sp>
            <p:nvSpPr>
              <p:cNvPr id="13" name="AutoShape 5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7451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AutoShape 6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accent2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" name="Text Box 7"/>
            <p:cNvSpPr txBox="1">
              <a:spLocks noChangeArrowheads="1"/>
            </p:cNvSpPr>
            <p:nvPr/>
          </p:nvSpPr>
          <p:spPr bwMode="white">
            <a:xfrm>
              <a:off x="1680" y="1755"/>
              <a:ext cx="31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smtClean="0">
                  <a:solidFill>
                    <a:srgbClr val="FFFFFF"/>
                  </a:solidFill>
                </a:rPr>
                <a:t>Начало 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1355" y="1758"/>
              <a:ext cx="270" cy="270"/>
              <a:chOff x="4166" y="1706"/>
              <a:chExt cx="1252" cy="1252"/>
            </a:xfrm>
          </p:grpSpPr>
          <p:sp>
            <p:nvSpPr>
              <p:cNvPr id="9" name="Oval 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" name="Oval 1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1" name="Oval 1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364" y="1748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2714612" y="3286124"/>
            <a:ext cx="5461000" cy="571504"/>
            <a:chOff x="1214" y="2241"/>
            <a:chExt cx="3440" cy="296"/>
          </a:xfrm>
        </p:grpSpPr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1214" y="2249"/>
              <a:ext cx="3346" cy="288"/>
              <a:chOff x="1118" y="1948"/>
              <a:chExt cx="3346" cy="288"/>
            </a:xfrm>
          </p:grpSpPr>
          <p:sp>
            <p:nvSpPr>
              <p:cNvPr id="24" name="AutoShape 15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431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AutoShape 16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accent1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" name="Text Box 17"/>
            <p:cNvSpPr txBox="1">
              <a:spLocks noChangeArrowheads="1"/>
            </p:cNvSpPr>
            <p:nvPr/>
          </p:nvSpPr>
          <p:spPr bwMode="white">
            <a:xfrm>
              <a:off x="1667" y="2248"/>
              <a:ext cx="298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smtClean="0">
                  <a:solidFill>
                    <a:srgbClr val="FFFFFF"/>
                  </a:solidFill>
                </a:rPr>
                <a:t>Сбор информации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18" name="Group 18"/>
            <p:cNvGrpSpPr>
              <a:grpSpLocks/>
            </p:cNvGrpSpPr>
            <p:nvPr/>
          </p:nvGrpSpPr>
          <p:grpSpPr bwMode="auto">
            <a:xfrm>
              <a:off x="1342" y="2251"/>
              <a:ext cx="270" cy="270"/>
              <a:chOff x="4166" y="1706"/>
              <a:chExt cx="1252" cy="1252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1351" y="2241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26" name="Group 47"/>
          <p:cNvGrpSpPr>
            <a:grpSpLocks/>
          </p:cNvGrpSpPr>
          <p:nvPr/>
        </p:nvGrpSpPr>
        <p:grpSpPr bwMode="auto">
          <a:xfrm>
            <a:off x="2754312" y="4000504"/>
            <a:ext cx="6389688" cy="461962"/>
            <a:chOff x="1235" y="2765"/>
            <a:chExt cx="4025" cy="291"/>
          </a:xfrm>
        </p:grpSpPr>
        <p:grpSp>
          <p:nvGrpSpPr>
            <p:cNvPr id="27" name="Group 24"/>
            <p:cNvGrpSpPr>
              <a:grpSpLocks/>
            </p:cNvGrpSpPr>
            <p:nvPr/>
          </p:nvGrpSpPr>
          <p:grpSpPr bwMode="auto">
            <a:xfrm>
              <a:off x="1235" y="2766"/>
              <a:ext cx="3346" cy="288"/>
              <a:chOff x="1098" y="2465"/>
              <a:chExt cx="3346" cy="288"/>
            </a:xfrm>
          </p:grpSpPr>
          <p:sp>
            <p:nvSpPr>
              <p:cNvPr id="35" name="AutoShape 25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AutoShape 26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folHlink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" name="Text Box 27"/>
            <p:cNvSpPr txBox="1">
              <a:spLocks noChangeArrowheads="1"/>
            </p:cNvSpPr>
            <p:nvPr/>
          </p:nvSpPr>
          <p:spPr bwMode="white">
            <a:xfrm>
              <a:off x="1688" y="2765"/>
              <a:ext cx="35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err="1" smtClean="0">
                  <a:solidFill>
                    <a:srgbClr val="FFFFFF"/>
                  </a:solidFill>
                </a:rPr>
                <a:t>Физикальное</a:t>
              </a:r>
              <a:r>
                <a:rPr lang="ru-RU" sz="2400" b="1" dirty="0" smtClean="0">
                  <a:solidFill>
                    <a:srgbClr val="FFFFFF"/>
                  </a:solidFill>
                </a:rPr>
                <a:t> исследование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1363" y="2775"/>
              <a:ext cx="270" cy="270"/>
              <a:chOff x="4166" y="1706"/>
              <a:chExt cx="1252" cy="1252"/>
            </a:xfrm>
          </p:grpSpPr>
          <p:sp>
            <p:nvSpPr>
              <p:cNvPr id="31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2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3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4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1372" y="2765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37" name="Group 46"/>
          <p:cNvGrpSpPr>
            <a:grpSpLocks/>
          </p:cNvGrpSpPr>
          <p:nvPr/>
        </p:nvGrpSpPr>
        <p:grpSpPr bwMode="auto">
          <a:xfrm>
            <a:off x="2786050" y="4572008"/>
            <a:ext cx="6604001" cy="469900"/>
            <a:chOff x="1255" y="3256"/>
            <a:chExt cx="4160" cy="296"/>
          </a:xfrm>
        </p:grpSpPr>
        <p:grpSp>
          <p:nvGrpSpPr>
            <p:cNvPr id="38" name="Group 34"/>
            <p:cNvGrpSpPr>
              <a:grpSpLocks/>
            </p:cNvGrpSpPr>
            <p:nvPr/>
          </p:nvGrpSpPr>
          <p:grpSpPr bwMode="auto">
            <a:xfrm>
              <a:off x="1255" y="3264"/>
              <a:ext cx="3346" cy="288"/>
              <a:chOff x="1118" y="2963"/>
              <a:chExt cx="3346" cy="288"/>
            </a:xfrm>
          </p:grpSpPr>
          <p:sp>
            <p:nvSpPr>
              <p:cNvPr id="46" name="AutoShape 35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hlink">
                      <a:gamma/>
                      <a:shade val="5098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solidFill>
                  <a:srgbClr val="FFFFFF">
                    <a:alpha val="39999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" name="AutoShape 36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hlink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9" name="Text Box 37"/>
            <p:cNvSpPr txBox="1">
              <a:spLocks noChangeArrowheads="1"/>
            </p:cNvSpPr>
            <p:nvPr/>
          </p:nvSpPr>
          <p:spPr bwMode="white">
            <a:xfrm>
              <a:off x="1708" y="3256"/>
              <a:ext cx="37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smtClean="0">
                  <a:solidFill>
                    <a:srgbClr val="FFFFFF"/>
                  </a:solidFill>
                </a:rPr>
                <a:t>Объяснение и планирование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40" name="Group 38"/>
            <p:cNvGrpSpPr>
              <a:grpSpLocks/>
            </p:cNvGrpSpPr>
            <p:nvPr/>
          </p:nvGrpSpPr>
          <p:grpSpPr bwMode="auto">
            <a:xfrm>
              <a:off x="1383" y="3266"/>
              <a:ext cx="270" cy="270"/>
              <a:chOff x="4166" y="1706"/>
              <a:chExt cx="1252" cy="1252"/>
            </a:xfrm>
          </p:grpSpPr>
          <p:sp>
            <p:nvSpPr>
              <p:cNvPr id="42" name="Oval 3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3" name="Oval 4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4" name="Oval 4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5" name="Oval 4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41" name="Text Box 43"/>
            <p:cNvSpPr txBox="1">
              <a:spLocks noChangeArrowheads="1"/>
            </p:cNvSpPr>
            <p:nvPr/>
          </p:nvSpPr>
          <p:spPr bwMode="auto">
            <a:xfrm>
              <a:off x="1392" y="3256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2786050" y="5214950"/>
            <a:ext cx="6215106" cy="469900"/>
            <a:chOff x="1255" y="3256"/>
            <a:chExt cx="4160" cy="296"/>
          </a:xfrm>
        </p:grpSpPr>
        <p:grpSp>
          <p:nvGrpSpPr>
            <p:cNvPr id="49" name="Group 34"/>
            <p:cNvGrpSpPr>
              <a:grpSpLocks/>
            </p:cNvGrpSpPr>
            <p:nvPr/>
          </p:nvGrpSpPr>
          <p:grpSpPr bwMode="auto">
            <a:xfrm>
              <a:off x="1255" y="3264"/>
              <a:ext cx="3538" cy="288"/>
              <a:chOff x="1118" y="2963"/>
              <a:chExt cx="3538" cy="288"/>
            </a:xfrm>
          </p:grpSpPr>
          <p:sp>
            <p:nvSpPr>
              <p:cNvPr id="57" name="AutoShape 35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538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solidFill>
                  <a:srgbClr val="FFFFFF">
                    <a:alpha val="39999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8" name="AutoShape 36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hlink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0" name="Text Box 37"/>
            <p:cNvSpPr txBox="1">
              <a:spLocks noChangeArrowheads="1"/>
            </p:cNvSpPr>
            <p:nvPr/>
          </p:nvSpPr>
          <p:spPr bwMode="white">
            <a:xfrm>
              <a:off x="1708" y="3256"/>
              <a:ext cx="37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smtClean="0">
                  <a:solidFill>
                    <a:srgbClr val="FFFFFF"/>
                  </a:solidFill>
                </a:rPr>
                <a:t>Завершение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51" name="Group 38"/>
            <p:cNvGrpSpPr>
              <a:grpSpLocks/>
            </p:cNvGrpSpPr>
            <p:nvPr/>
          </p:nvGrpSpPr>
          <p:grpSpPr bwMode="auto">
            <a:xfrm>
              <a:off x="1383" y="3266"/>
              <a:ext cx="270" cy="270"/>
              <a:chOff x="4166" y="1706"/>
              <a:chExt cx="1252" cy="1252"/>
            </a:xfrm>
          </p:grpSpPr>
          <p:sp>
            <p:nvSpPr>
              <p:cNvPr id="53" name="Oval 3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4" name="Oval 4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5" name="Oval 4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6" name="Oval 4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52" name="Text Box 43"/>
            <p:cNvSpPr txBox="1">
              <a:spLocks noChangeArrowheads="1"/>
            </p:cNvSpPr>
            <p:nvPr/>
          </p:nvSpPr>
          <p:spPr bwMode="auto">
            <a:xfrm>
              <a:off x="1392" y="3256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000000"/>
                  </a:solidFill>
                </a:rPr>
                <a:t>5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158182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634645805_13-papik-pro-p-plakat-pustoi-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928670"/>
            <a:ext cx="6929168" cy="5286412"/>
          </a:xfrm>
        </p:spPr>
      </p:pic>
      <p:sp>
        <p:nvSpPr>
          <p:cNvPr id="9" name="TextBox 8"/>
          <p:cNvSpPr txBox="1"/>
          <p:nvPr/>
        </p:nvSpPr>
        <p:spPr>
          <a:xfrm>
            <a:off x="4071934" y="1500174"/>
            <a:ext cx="29289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БОЛЬНИЦА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ПАЦИЕНТА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не 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ПАЦИЕНТ 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Больницы!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3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51940"/>
            <a:ext cx="6192688" cy="1143000"/>
          </a:xfrm>
        </p:spPr>
        <p:txBody>
          <a:bodyPr/>
          <a:lstStyle/>
          <a:p>
            <a:r>
              <a:rPr lang="ru-RU" dirty="0" smtClean="0"/>
              <a:t>Дегуманизация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643050"/>
            <a:ext cx="6000792" cy="4536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383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_0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571612"/>
            <a:ext cx="5965055" cy="4620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28" y="51940"/>
            <a:ext cx="753576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Пациентоориентированность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5572140"/>
            <a:ext cx="364333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Энид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Балинт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1940"/>
            <a:ext cx="7321446" cy="1519672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Пациентоориентированный</a:t>
            </a:r>
            <a:r>
              <a:rPr lang="ru-RU" dirty="0" smtClean="0"/>
              <a:t> подход к сестринскому делу</a:t>
            </a:r>
            <a:endParaRPr lang="ru-RU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black">
          <a:xfrm>
            <a:off x="2449016" y="1916832"/>
            <a:ext cx="5867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Пациетоориентированность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в сестринском уходе проявляется в: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2753816" y="2950125"/>
            <a:ext cx="5318125" cy="473075"/>
            <a:chOff x="1213" y="1748"/>
            <a:chExt cx="3350" cy="298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213" y="1756"/>
              <a:ext cx="3346" cy="288"/>
              <a:chOff x="1117" y="1455"/>
              <a:chExt cx="3346" cy="288"/>
            </a:xfrm>
          </p:grpSpPr>
          <p:sp>
            <p:nvSpPr>
              <p:cNvPr id="13" name="AutoShape 5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7451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AutoShape 6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accent2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" name="Text Box 7"/>
            <p:cNvSpPr txBox="1">
              <a:spLocks noChangeArrowheads="1"/>
            </p:cNvSpPr>
            <p:nvPr/>
          </p:nvSpPr>
          <p:spPr bwMode="white">
            <a:xfrm>
              <a:off x="1680" y="1755"/>
              <a:ext cx="288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smtClean="0">
                  <a:solidFill>
                    <a:srgbClr val="FFFFFF"/>
                  </a:solidFill>
                </a:rPr>
                <a:t>Уважении к личности пациента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1355" y="1758"/>
              <a:ext cx="270" cy="270"/>
              <a:chOff x="4166" y="1706"/>
              <a:chExt cx="1252" cy="1252"/>
            </a:xfrm>
          </p:grpSpPr>
          <p:sp>
            <p:nvSpPr>
              <p:cNvPr id="9" name="Oval 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" name="Oval 1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1" name="Oval 1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364" y="1748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2753816" y="3732763"/>
            <a:ext cx="5311775" cy="469900"/>
            <a:chOff x="1214" y="2241"/>
            <a:chExt cx="3346" cy="296"/>
          </a:xfrm>
        </p:grpSpPr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1214" y="2249"/>
              <a:ext cx="3346" cy="288"/>
              <a:chOff x="1118" y="1948"/>
              <a:chExt cx="3346" cy="288"/>
            </a:xfrm>
          </p:grpSpPr>
          <p:sp>
            <p:nvSpPr>
              <p:cNvPr id="24" name="AutoShape 15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431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AutoShape 16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accent1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" name="Text Box 17"/>
            <p:cNvSpPr txBox="1">
              <a:spLocks noChangeArrowheads="1"/>
            </p:cNvSpPr>
            <p:nvPr/>
          </p:nvSpPr>
          <p:spPr bwMode="white">
            <a:xfrm>
              <a:off x="1667" y="2248"/>
              <a:ext cx="25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smtClean="0">
                  <a:solidFill>
                    <a:srgbClr val="FFFFFF"/>
                  </a:solidFill>
                </a:rPr>
                <a:t>Сострадании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18" name="Group 18"/>
            <p:cNvGrpSpPr>
              <a:grpSpLocks/>
            </p:cNvGrpSpPr>
            <p:nvPr/>
          </p:nvGrpSpPr>
          <p:grpSpPr bwMode="auto">
            <a:xfrm>
              <a:off x="1342" y="2251"/>
              <a:ext cx="270" cy="270"/>
              <a:chOff x="4166" y="1706"/>
              <a:chExt cx="1252" cy="1252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1351" y="2241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26" name="Group 47"/>
          <p:cNvGrpSpPr>
            <a:grpSpLocks/>
          </p:cNvGrpSpPr>
          <p:nvPr/>
        </p:nvGrpSpPr>
        <p:grpSpPr bwMode="auto">
          <a:xfrm>
            <a:off x="2753816" y="4564613"/>
            <a:ext cx="5311775" cy="458787"/>
            <a:chOff x="1235" y="2765"/>
            <a:chExt cx="3346" cy="289"/>
          </a:xfrm>
        </p:grpSpPr>
        <p:grpSp>
          <p:nvGrpSpPr>
            <p:cNvPr id="27" name="Group 24"/>
            <p:cNvGrpSpPr>
              <a:grpSpLocks/>
            </p:cNvGrpSpPr>
            <p:nvPr/>
          </p:nvGrpSpPr>
          <p:grpSpPr bwMode="auto">
            <a:xfrm>
              <a:off x="1235" y="2766"/>
              <a:ext cx="3346" cy="288"/>
              <a:chOff x="1098" y="2465"/>
              <a:chExt cx="3346" cy="288"/>
            </a:xfrm>
          </p:grpSpPr>
          <p:sp>
            <p:nvSpPr>
              <p:cNvPr id="35" name="AutoShape 25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AutoShape 26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folHlink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" name="Text Box 27"/>
            <p:cNvSpPr txBox="1">
              <a:spLocks noChangeArrowheads="1"/>
            </p:cNvSpPr>
            <p:nvPr/>
          </p:nvSpPr>
          <p:spPr bwMode="white">
            <a:xfrm>
              <a:off x="1688" y="2765"/>
              <a:ext cx="25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  <a:buClr>
                  <a:schemeClr val="tx1"/>
                </a:buClr>
              </a:pPr>
              <a:r>
                <a:rPr lang="ru-RU" sz="2400" b="1" dirty="0" smtClean="0">
                  <a:solidFill>
                    <a:srgbClr val="FFFFFF"/>
                  </a:solidFill>
                </a:rPr>
                <a:t>Заботе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1363" y="2775"/>
              <a:ext cx="270" cy="270"/>
              <a:chOff x="4166" y="1706"/>
              <a:chExt cx="1252" cy="1252"/>
            </a:xfrm>
          </p:grpSpPr>
          <p:sp>
            <p:nvSpPr>
              <p:cNvPr id="31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2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3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4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1372" y="2765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58182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2976" y="51940"/>
            <a:ext cx="782151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Уважение личности пациента</a:t>
            </a:r>
            <a:endParaRPr lang="ru-RU" dirty="0"/>
          </a:p>
        </p:txBody>
      </p:sp>
      <p:pic>
        <p:nvPicPr>
          <p:cNvPr id="5" name="Содержимое 4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857364"/>
            <a:ext cx="6586320" cy="4080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383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2976" y="51940"/>
            <a:ext cx="782151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Сострадание</a:t>
            </a:r>
            <a:endParaRPr lang="ru-RU" dirty="0"/>
          </a:p>
        </p:txBody>
      </p:sp>
      <p:pic>
        <p:nvPicPr>
          <p:cNvPr id="6" name="Содержимое 5" descr="images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928802"/>
            <a:ext cx="6333779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383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2976" y="51940"/>
            <a:ext cx="782151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Забота о пациенте</a:t>
            </a:r>
            <a:endParaRPr lang="ru-RU" dirty="0"/>
          </a:p>
        </p:txBody>
      </p:sp>
      <p:pic>
        <p:nvPicPr>
          <p:cNvPr id="5" name="Содержимое 4" descr="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714488"/>
            <a:ext cx="6226427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383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979712" y="51940"/>
            <a:ext cx="6984776" cy="166254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Пациентоориентированность</a:t>
            </a:r>
            <a:r>
              <a:rPr lang="ru-RU" dirty="0" smtClean="0"/>
              <a:t> на примере делирия пожилых пациентов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1"/>
          </p:nvPr>
        </p:nvSpPr>
        <p:spPr>
          <a:xfrm>
            <a:off x="2339752" y="2357430"/>
            <a:ext cx="5661272" cy="3725325"/>
          </a:xfrm>
        </p:spPr>
        <p:txBody>
          <a:bodyPr/>
          <a:lstStyle/>
          <a:p>
            <a:r>
              <a:rPr lang="ru-RU" sz="3200" dirty="0" smtClean="0"/>
              <a:t>Помочь сориентироваться</a:t>
            </a:r>
            <a:endParaRPr lang="ru-RU" sz="3200" dirty="0" smtClean="0"/>
          </a:p>
          <a:p>
            <a:r>
              <a:rPr lang="ru-RU" sz="3200" dirty="0" smtClean="0"/>
              <a:t>Уменьшить интенсивность воздействия негативных воздействий</a:t>
            </a:r>
            <a:endParaRPr lang="ru-RU" sz="3200" dirty="0"/>
          </a:p>
          <a:p>
            <a:r>
              <a:rPr lang="ru-RU" sz="3200" dirty="0" smtClean="0"/>
              <a:t>Объяснять суть манипуляций</a:t>
            </a:r>
            <a:endParaRPr lang="ru-RU" sz="3200" dirty="0"/>
          </a:p>
          <a:p>
            <a:r>
              <a:rPr lang="ru-RU" sz="3600" b="1" dirty="0" smtClean="0">
                <a:solidFill>
                  <a:srgbClr val="FF0000"/>
                </a:solidFill>
              </a:rPr>
              <a:t>НЕ РАБОТАТЬ МОЛЧА!!!!!</a:t>
            </a:r>
            <a:endParaRPr lang="ru-RU" sz="36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0958" y="2071678"/>
            <a:ext cx="1908212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2931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5b5f0d68de86b177081c8363a1e1c71a15dbd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168</Words>
  <Application>Microsoft Office PowerPoint</Application>
  <PresentationFormat>Экран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Дегуманизация</vt:lpstr>
      <vt:lpstr>Пациентоориентированность</vt:lpstr>
      <vt:lpstr>Пациентоориентированный подход к сестринскому делу</vt:lpstr>
      <vt:lpstr>Уважение личности пациента</vt:lpstr>
      <vt:lpstr>Сострадание</vt:lpstr>
      <vt:lpstr>Забота о пациенте</vt:lpstr>
      <vt:lpstr>Пациентоориентированность на примере делирия пожилых пациентов</vt:lpstr>
      <vt:lpstr>Слайд 10</vt:lpstr>
      <vt:lpstr>Элементы пациенториентированного ухода</vt:lpstr>
      <vt:lpstr>Пациенториентированная консультация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Терапевт</dc:title>
  <dc:creator>obstinate</dc:creator>
  <dc:description>Шаблон презентации с сайта https://presentation-creation.ru/</dc:description>
  <cp:lastModifiedBy>user</cp:lastModifiedBy>
  <cp:revision>207</cp:revision>
  <dcterms:created xsi:type="dcterms:W3CDTF">2018-02-25T09:09:03Z</dcterms:created>
  <dcterms:modified xsi:type="dcterms:W3CDTF">2023-05-16T10:51:46Z</dcterms:modified>
</cp:coreProperties>
</file>