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40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Депрессия</c:v>
                </c:pt>
                <c:pt idx="1">
                  <c:v>Тревога</c:v>
                </c:pt>
                <c:pt idx="2">
                  <c:v>Психозы</c:v>
                </c:pt>
                <c:pt idx="3">
                  <c:v>СПИД-дементный синдром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распространенности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Депрессия</c:v>
                </c:pt>
                <c:pt idx="1">
                  <c:v>Тревога</c:v>
                </c:pt>
                <c:pt idx="2">
                  <c:v>Психозы</c:v>
                </c:pt>
                <c:pt idx="3">
                  <c:v>СПИД-дементный синдром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19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</c:ser>
        <c:axId val="149371520"/>
        <c:axId val="149381504"/>
      </c:barChart>
      <c:catAx>
        <c:axId val="149371520"/>
        <c:scaling>
          <c:orientation val="minMax"/>
        </c:scaling>
        <c:axPos val="b"/>
        <c:tickLblPos val="nextTo"/>
        <c:crossAx val="149381504"/>
        <c:crosses val="autoZero"/>
        <c:auto val="1"/>
        <c:lblAlgn val="ctr"/>
        <c:lblOffset val="100"/>
      </c:catAx>
      <c:valAx>
        <c:axId val="149381504"/>
        <c:scaling>
          <c:orientation val="minMax"/>
        </c:scaling>
        <c:axPos val="l"/>
        <c:majorGridlines/>
        <c:numFmt formatCode="General" sourceLinked="1"/>
        <c:tickLblPos val="nextTo"/>
        <c:crossAx val="149371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кол-во пац-в, %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Обследованные на ВИЧ, %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39.4</c:v>
                </c:pt>
                <c:pt idx="1">
                  <c:v>47.8</c:v>
                </c:pt>
                <c:pt idx="2">
                  <c:v>53.1</c:v>
                </c:pt>
              </c:numCache>
            </c:numRef>
          </c:val>
        </c:ser>
        <c:axId val="174416640"/>
        <c:axId val="174418176"/>
      </c:barChart>
      <c:catAx>
        <c:axId val="174416640"/>
        <c:scaling>
          <c:orientation val="minMax"/>
        </c:scaling>
        <c:axPos val="b"/>
        <c:numFmt formatCode="General" sourceLinked="1"/>
        <c:tickLblPos val="nextTo"/>
        <c:crossAx val="174418176"/>
        <c:crosses val="autoZero"/>
        <c:auto val="1"/>
        <c:lblAlgn val="ctr"/>
        <c:lblOffset val="100"/>
      </c:catAx>
      <c:valAx>
        <c:axId val="174418176"/>
        <c:scaling>
          <c:orientation val="minMax"/>
        </c:scaling>
        <c:axPos val="l"/>
        <c:majorGridlines/>
        <c:numFmt formatCode="General" sourceLinked="1"/>
        <c:tickLblPos val="nextTo"/>
        <c:crossAx val="174416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ВИЧ-ИНФЕКЦИЯ И ПСИХИЧЕСКИЕ РАССТРОЙСТВА: СОВРЕМЕННЫЙ ВЗГЛЯД НА ПРОБЛЕМУ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ГБУЗ СО «Тольяттинский психоневрологический диспансер»</a:t>
            </a:r>
          </a:p>
          <a:p>
            <a:r>
              <a:rPr lang="ru-RU" sz="2000" dirty="0" smtClean="0"/>
              <a:t>Медицинская сестра палатная отделения № 6</a:t>
            </a:r>
          </a:p>
          <a:p>
            <a:r>
              <a:rPr lang="ru-RU" sz="2000" dirty="0" err="1" smtClean="0"/>
              <a:t>Демент</a:t>
            </a:r>
            <a:r>
              <a:rPr lang="ru-RU" sz="2000" dirty="0" smtClean="0"/>
              <a:t> Дарья Петровна</a:t>
            </a:r>
            <a:endParaRPr lang="ru-RU" sz="2000" dirty="0"/>
          </a:p>
        </p:txBody>
      </p:sp>
      <p:pic>
        <p:nvPicPr>
          <p:cNvPr id="1026" name="Picture 2" descr="C:\Users\Дарья\Desktop\облож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69330"/>
            <a:ext cx="2535956" cy="18886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Экзогенные и органические психические расстройства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97144" cy="5949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 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ВИЧ-ассоциированный</a:t>
            </a:r>
            <a:r>
              <a:rPr lang="ru-RU" sz="1800" b="1" i="1" dirty="0" smtClean="0">
                <a:solidFill>
                  <a:srgbClr val="FFFF00"/>
                </a:solidFill>
              </a:rPr>
              <a:t>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психоорганический</a:t>
            </a:r>
            <a:r>
              <a:rPr lang="ru-RU" sz="1800" b="1" i="1" dirty="0" smtClean="0">
                <a:solidFill>
                  <a:srgbClr val="FFFF00"/>
                </a:solidFill>
              </a:rPr>
              <a:t> синдром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- комплекс нарушений психических функций в виде прогрессирующего снижения интеллекта, расстройств памяти и недержания аффективных реакций. Начинает формироваться уже на ранних этапах болезни.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ВИЧ-ассоциированные</a:t>
            </a:r>
            <a:r>
              <a:rPr lang="ru-RU" sz="1800" b="1" i="1" dirty="0" smtClean="0">
                <a:solidFill>
                  <a:srgbClr val="FFFF00"/>
                </a:solidFill>
              </a:rPr>
              <a:t>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нейрокогнитивные</a:t>
            </a:r>
            <a:r>
              <a:rPr lang="ru-RU" sz="1800" b="1" i="1" dirty="0" smtClean="0">
                <a:solidFill>
                  <a:srgbClr val="FFFF00"/>
                </a:solidFill>
              </a:rPr>
              <a:t> расстройства</a:t>
            </a:r>
            <a:r>
              <a:rPr lang="ru-RU" sz="1800" dirty="0" smtClean="0"/>
              <a:t>. ВИЧ является </a:t>
            </a:r>
            <a:r>
              <a:rPr lang="ru-RU" sz="1800" dirty="0" err="1" smtClean="0"/>
              <a:t>нейротропным</a:t>
            </a:r>
            <a:r>
              <a:rPr lang="ru-RU" sz="1800" dirty="0" smtClean="0"/>
              <a:t> вирусом, что обусловливает высокую распространенность </a:t>
            </a:r>
            <a:r>
              <a:rPr lang="ru-RU" sz="1800" dirty="0" err="1" smtClean="0"/>
              <a:t>ВИЧ-ассоциированных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нейрокогнитивных</a:t>
            </a:r>
            <a:r>
              <a:rPr lang="ru-RU" sz="1800" dirty="0" smtClean="0"/>
              <a:t> расстройств </a:t>
            </a:r>
            <a:r>
              <a:rPr lang="ru-RU" sz="1800" b="1" i="1" dirty="0" smtClean="0">
                <a:solidFill>
                  <a:srgbClr val="FFFF00"/>
                </a:solidFill>
              </a:rPr>
              <a:t>(ВАНР)</a:t>
            </a:r>
            <a:r>
              <a:rPr lang="ru-RU" sz="1800" dirty="0" smtClean="0"/>
              <a:t>. В наибольшей степени поражаются подкорковые структуры, например, </a:t>
            </a:r>
            <a:r>
              <a:rPr lang="ru-RU" sz="1800" dirty="0" err="1" smtClean="0"/>
              <a:t>гиппокамп</a:t>
            </a:r>
            <a:r>
              <a:rPr lang="ru-RU" sz="1800" dirty="0" smtClean="0"/>
              <a:t>, определенные участки коры, а также ретикулярная формация и мозолистое тело.</a:t>
            </a:r>
          </a:p>
          <a:p>
            <a:pPr algn="just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Сестринский процесс при уходе за пациентом с </a:t>
            </a:r>
            <a:r>
              <a:rPr lang="ru-RU" sz="1800" b="1" i="1" dirty="0" smtClean="0">
                <a:solidFill>
                  <a:srgbClr val="FFFF00"/>
                </a:solidFill>
              </a:rPr>
              <a:t>деменцией</a:t>
            </a:r>
          </a:p>
          <a:p>
            <a:pPr algn="ctr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Необходимо выявлять не только характер психических нарушений, но и соматические симптомы – состояние сна, аппетита, динамику веса, состояние кожных покровов.</a:t>
            </a:r>
          </a:p>
          <a:p>
            <a:pPr algn="just">
              <a:buNone/>
            </a:pPr>
            <a:r>
              <a:rPr lang="ru-RU" sz="1800" dirty="0" smtClean="0"/>
              <a:t>           Приоритетной проблемой при прогрессирующей деменции нередко становится беспомощность пациента с невозможностью </a:t>
            </a:r>
            <a:r>
              <a:rPr lang="ru-RU" sz="1800" dirty="0" err="1" smtClean="0"/>
              <a:t>самоухода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33843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При недоступности вербальной коррекции поведения следует: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отвлекать пациента;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осуществлять надзор за ним;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применять мягкое механическое ограничение при выраженном возбуждении.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 последних стадиях следует планировать: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контроль веса;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обеспечение пациента усиленным, высококалорийным питанием;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осуществление кормления, мытья и других бытовых процедур;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обучение уходу членов семьи.</a:t>
            </a:r>
            <a:endParaRPr lang="ru-RU" sz="1800" dirty="0"/>
          </a:p>
        </p:txBody>
      </p:sp>
      <p:pic>
        <p:nvPicPr>
          <p:cNvPr id="2050" name="Picture 2" descr="C:\Users\Дарья\Desktop\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5"/>
            <a:ext cx="3384376" cy="2227607"/>
          </a:xfrm>
          <a:prstGeom prst="rect">
            <a:avLst/>
          </a:prstGeom>
          <a:noFill/>
        </p:spPr>
      </p:pic>
      <p:pic>
        <p:nvPicPr>
          <p:cNvPr id="2051" name="Picture 3" descr="C:\Users\Дарья\Desktop\Д2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2" y="4968627"/>
            <a:ext cx="4075118" cy="18893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Расстройства </a:t>
            </a:r>
            <a:r>
              <a:rPr lang="ru-RU" sz="2400" dirty="0" err="1" smtClean="0"/>
              <a:t>психотического</a:t>
            </a:r>
            <a:r>
              <a:rPr lang="ru-RU" sz="2400" dirty="0" smtClean="0"/>
              <a:t> регистра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17632" cy="63093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    Наибольшее количество </a:t>
            </a:r>
            <a:r>
              <a:rPr lang="ru-RU" sz="1800" b="1" i="1" dirty="0" smtClean="0">
                <a:solidFill>
                  <a:srgbClr val="FFFF00"/>
                </a:solidFill>
              </a:rPr>
              <a:t>психозов</a:t>
            </a:r>
            <a:r>
              <a:rPr lang="ru-RU" sz="1800" dirty="0" smtClean="0"/>
              <a:t> регистрируется у лиц с отягощенной по психиатрическим заболеваниям наследственностью. ВИЧ-инфекция может спровоцировать манифест эндогенного психического расстройства у такого человека.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Структура психозов представляется в виде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шизофреноподобных</a:t>
            </a:r>
            <a:r>
              <a:rPr lang="ru-RU" sz="1800" dirty="0" smtClean="0"/>
              <a:t>, </a:t>
            </a:r>
            <a:r>
              <a:rPr lang="ru-RU" sz="1800" b="1" i="1" dirty="0" smtClean="0">
                <a:solidFill>
                  <a:srgbClr val="FFFF00"/>
                </a:solidFill>
              </a:rPr>
              <a:t>острых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rgbClr val="FFFF00"/>
                </a:solidFill>
              </a:rPr>
              <a:t>параноидных</a:t>
            </a:r>
            <a:r>
              <a:rPr lang="ru-RU" sz="1800" dirty="0" smtClean="0"/>
              <a:t> и </a:t>
            </a:r>
            <a:r>
              <a:rPr lang="ru-RU" sz="1800" b="1" i="1" dirty="0" smtClean="0">
                <a:solidFill>
                  <a:srgbClr val="FFFF00"/>
                </a:solidFill>
              </a:rPr>
              <a:t>депрессивных</a:t>
            </a:r>
            <a:r>
              <a:rPr lang="ru-RU" sz="1800" dirty="0" smtClean="0"/>
              <a:t> форм </a:t>
            </a:r>
            <a:r>
              <a:rPr lang="ru-RU" sz="1800" dirty="0" err="1" smtClean="0"/>
              <a:t>психотических</a:t>
            </a:r>
            <a:r>
              <a:rPr lang="ru-RU" sz="1800" dirty="0" smtClean="0"/>
              <a:t> нарушений и проявляется в виде бреда, галлюцинаций, симптомов дезорганизации мышления.</a:t>
            </a:r>
          </a:p>
          <a:p>
            <a:pPr algn="just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Сестринские вмешательства в острой фазе развития психоза: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сведение к минимуму, устранение или предупреждение насилия, направленного на окружающих или самого себя (не исключается применение временных мер физического стеснения);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срочное введение назначенных медикаментов (с тщательным мониторингом состояния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системы и дыхания);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контроль и тщательная регистрация нарушений психической деятельности (внешние признаки галлюцинаций, бредовые высказывания, эмоциональные и другие расстройства).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В ТПНД среди нозологических групп «психозы» и «слабоумие» за 2023 г. зарегистрирован 61 случай подтвержденной ВИЧ-инфекции.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Ауто</a:t>
            </a:r>
            <a:r>
              <a:rPr lang="ru-RU" sz="2400" dirty="0" smtClean="0"/>
              <a:t>- и </a:t>
            </a:r>
            <a:r>
              <a:rPr lang="ru-RU" sz="2400" dirty="0" err="1" smtClean="0"/>
              <a:t>гетероагрессивные</a:t>
            </a:r>
            <a:r>
              <a:rPr lang="ru-RU" sz="2400" dirty="0" smtClean="0"/>
              <a:t> тенденции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97144" cy="6381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  Агрессивность ВИЧ-инфицированных пациентов является серьезной проблемой как для самих пациентов, так и для их близких, а также для работников здравоохранения.</a:t>
            </a:r>
          </a:p>
          <a:p>
            <a:pPr algn="just">
              <a:buNone/>
            </a:pPr>
            <a:r>
              <a:rPr lang="ru-RU" sz="1800" dirty="0" smtClean="0"/>
              <a:t>          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Гетероагрессивное</a:t>
            </a:r>
            <a:r>
              <a:rPr lang="ru-RU" sz="1800" b="1" i="1" dirty="0" smtClean="0">
                <a:solidFill>
                  <a:srgbClr val="FFFF00"/>
                </a:solidFill>
              </a:rPr>
              <a:t> поведение</a:t>
            </a:r>
            <a:r>
              <a:rPr lang="ru-RU" sz="1800" dirty="0" smtClean="0"/>
              <a:t>. Некоторые исследования показывают, что уровень враждебности и агрессии среди ВИЧ-инфицированных выше, чем в среднем по популяции. Более выраженная </a:t>
            </a:r>
            <a:r>
              <a:rPr lang="ru-RU" sz="1800" dirty="0" err="1" smtClean="0"/>
              <a:t>психопродуктивная</a:t>
            </a:r>
            <a:r>
              <a:rPr lang="ru-RU" sz="1800" dirty="0" smtClean="0"/>
              <a:t> симптоматика ассоциирована с более высокими уровнями вербальной, физический и косвенной агрессии, что приводит к выводу о необходимости тщательного мониторинга и адекватной терапии таких пациентов.</a:t>
            </a:r>
          </a:p>
          <a:p>
            <a:pPr algn="just">
              <a:buNone/>
            </a:pPr>
            <a:r>
              <a:rPr lang="ru-RU" sz="1800" dirty="0" smtClean="0"/>
              <a:t>          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Аутоагрессивное</a:t>
            </a:r>
            <a:r>
              <a:rPr lang="ru-RU" sz="1800" b="1" i="1" dirty="0" smtClean="0">
                <a:solidFill>
                  <a:srgbClr val="FFFF00"/>
                </a:solidFill>
              </a:rPr>
              <a:t> поведение</a:t>
            </a:r>
            <a:r>
              <a:rPr lang="ru-RU" sz="1800" dirty="0" smtClean="0"/>
              <a:t>. Риск самоубийства у ВИЧ-инфицированных значительно превышает таковой в общей популяции с пиком суицидальной активности, приходящимся на первые 2 года после постановки диагноза.</a:t>
            </a:r>
          </a:p>
          <a:p>
            <a:pPr algn="just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Действия медперсонала, направленные на предотвращение суицида: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тщательное наблюдение за пациентами, обнаруживающими суицидальные мысли и намерения;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предупреждение развитие суицидальных попыток, прибегая в необходимых случаях к механическому ограничению;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строгий надзор в остром состоянии;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err="1" smtClean="0"/>
              <a:t>психокоррекция</a:t>
            </a:r>
            <a:r>
              <a:rPr lang="ru-RU" sz="1800" dirty="0" smtClean="0"/>
              <a:t> при затихании суицидальных идей;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особая бдительность в начале лечения антидепрессантами.</a:t>
            </a: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Что делаем мы для ВИЧ-инфицированных пациентов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697144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  Отделение № 6 ТПНД является </a:t>
            </a:r>
            <a:r>
              <a:rPr lang="ru-RU" sz="1800" dirty="0" err="1" smtClean="0"/>
              <a:t>общепсихиатрическим</a:t>
            </a:r>
            <a:r>
              <a:rPr lang="ru-RU" sz="1800" dirty="0" smtClean="0"/>
              <a:t> женским отделением.</a:t>
            </a:r>
          </a:p>
          <a:p>
            <a:pPr algn="just">
              <a:buNone/>
            </a:pPr>
            <a:r>
              <a:rPr lang="ru-RU" sz="1800" dirty="0" smtClean="0"/>
              <a:t>           Обследования на ВИЧ-инфекцию проводятся по назначению врача согласно стандартам. В соответствии с нормативными документами, персонал отделения соблюдает принципы конфиденциальности и врачебной тайны при работе с ВИЧ-инфицированными пациентами.</a:t>
            </a:r>
          </a:p>
          <a:p>
            <a:pPr algn="just">
              <a:buNone/>
            </a:pPr>
            <a:r>
              <a:rPr lang="ru-RU" sz="1800" dirty="0" smtClean="0"/>
              <a:t>           Если ВИЧ-инфекция выявляется впервые, о таком пациенте сообщается в СПИД-центр, а пациент после выписки направляется туда для дальнейшего консультирования и назначения лечения. Помимо этого, учреждение сотрудничает со </a:t>
            </a:r>
            <a:r>
              <a:rPr lang="ru-RU" sz="1800" dirty="0" err="1" smtClean="0"/>
              <a:t>СПИД-центром</a:t>
            </a:r>
            <a:r>
              <a:rPr lang="ru-RU" sz="1800" dirty="0" smtClean="0"/>
              <a:t> и в других случаях, например, при сопровождении пациентов, длительное время находящихся на лечении. Это могут быть консультации, диагностика, получение необходимых </a:t>
            </a:r>
            <a:r>
              <a:rPr lang="ru-RU" sz="1800" dirty="0" err="1" smtClean="0"/>
              <a:t>АРВ-препаратов</a:t>
            </a:r>
            <a:r>
              <a:rPr lang="ru-RU" sz="1800" dirty="0" smtClean="0"/>
              <a:t> для таких пациентов.</a:t>
            </a:r>
          </a:p>
          <a:p>
            <a:pPr algn="just">
              <a:buNone/>
            </a:pPr>
            <a:r>
              <a:rPr lang="ru-RU" sz="1800" dirty="0" smtClean="0"/>
              <a:t>           При обследовании на ВИЧ-инфекцию 100% пациентов изучают и подписывают информированные согласия. Они также получают возможность </a:t>
            </a:r>
            <a:r>
              <a:rPr lang="ru-RU" sz="1800" dirty="0" err="1" smtClean="0"/>
              <a:t>послетестового</a:t>
            </a:r>
            <a:r>
              <a:rPr lang="ru-RU" sz="1800" dirty="0" smtClean="0"/>
              <a:t> консультирования у лечащего врача после получения результатов.</a:t>
            </a:r>
          </a:p>
          <a:p>
            <a:pPr algn="just">
              <a:buNone/>
            </a:pPr>
            <a:r>
              <a:rPr lang="ru-RU" sz="1800" dirty="0" smtClean="0"/>
              <a:t>           Ответственность за своевременный и полный прием препаратов </a:t>
            </a:r>
            <a:r>
              <a:rPr lang="ru-RU" sz="1800" dirty="0" err="1" smtClean="0"/>
              <a:t>АРВ-терапии</a:t>
            </a:r>
            <a:r>
              <a:rPr lang="ru-RU" sz="1800" dirty="0" smtClean="0"/>
              <a:t> у ВИЧ-инфицированных пациентов входит в обязанности среднего медицинского персонала.</a:t>
            </a:r>
          </a:p>
          <a:p>
            <a:pPr algn="just">
              <a:buNone/>
            </a:pPr>
            <a:r>
              <a:rPr lang="ru-RU" sz="1800" dirty="0" smtClean="0"/>
              <a:t>           В отделении работает психолог.</a:t>
            </a: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Оказание паллиативной помощи ВИЧ-инфицированным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73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На территории Российской Федерации оказание паллиативной помощи ВИЧ-инфицированным регламентируется Приказом Министерства здравоохранения и социального развития РФ от 17 сентября 2007 г. № 610 </a:t>
            </a:r>
          </a:p>
          <a:p>
            <a:pPr algn="just">
              <a:buNone/>
            </a:pPr>
            <a:r>
              <a:rPr lang="ru-RU" dirty="0" smtClean="0"/>
              <a:t>    «О мерах по организации оказания паллиативной помощи больным ВИЧ-инфекцией».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45624" cy="6669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    Сразу после постановки диагноза больной должен получить доступ к психологической, духовной, медицинской, социальной, юридической помощи. Кроме того, многие пациенты нуждаются в помощи нарколога.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После «принятия диагноза» больным и членам их семьи рекомендовано периодическое обращение к психологу. В жизни одиноких больных особенно важная роль может быть закреплена за социальными работниками.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В ТПНД организовано отделение социальной помощи. Специалисты работают по районам г. Тольятти, занимаясь, в том числе, обслуживанием ВИЧ-инфицированных пациентов.</a:t>
            </a:r>
          </a:p>
          <a:p>
            <a:pPr algn="just">
              <a:buNone/>
            </a:pPr>
            <a:r>
              <a:rPr lang="ru-RU" sz="1800" dirty="0" smtClean="0"/>
              <a:t>          </a:t>
            </a:r>
          </a:p>
          <a:p>
            <a:pPr algn="just">
              <a:buNone/>
            </a:pPr>
            <a:r>
              <a:rPr lang="ru-RU" sz="1800" dirty="0" smtClean="0"/>
              <a:t>           После назначения лечения паллиативная помощь помогает сформировать приверженность к терапии. Многие больные неспособны к выполнению предписаний врача. В этом случае социальный работник, психолог, равный консультант и другие специалисты могут объединить свои усилия для того, чтобы обеспечить больному условия для приёма терапии и помочь ему в этом.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Паллиативная помощь помогает больным вести активный образ жизни, чувствовать себя полноценными членами общества. Она не заменяет лечение болезни, а дополняет его, обеспечивая поддержку и избавление от страданий тяжелобольным и их близким.</a:t>
            </a:r>
          </a:p>
          <a:p>
            <a:pPr algn="just">
              <a:buNone/>
            </a:pPr>
            <a:r>
              <a:rPr lang="ru-RU" sz="1800" dirty="0" smtClean="0"/>
              <a:t>     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заключение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ВИЧ – это инфекция, которую воспринимают с огромным негативом и сопровождают сплетнями. Неосведомленность по отношению к вирусу иммунодефицита человека настолько велика, что порой даже официальные СМИ путают положительный ВИЧ-статус и стадию </a:t>
            </a:r>
            <a:r>
              <a:rPr lang="ru-RU" b="1" dirty="0" err="1" smtClean="0"/>
              <a:t>СПИДа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   Возможно, что благодаря историям конкретных людей, соседей и друзей, можно будет достучаться до наглухо закрытых сердец, разрушить опасения и предрассудки. Хочется верить, что в будущем взрослые и дети со статусом ВИЧ+ не будут подвергаться преследованию – на работе и в спортивных клубах, в поликлиниках, школах и детских садах.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  ВИЧ – не приговор и не Божья кара. Это просто болезнь, не более того. Необходимо помнить, что ВИЧ-инфицированные пациенты с психическими расстройствами вдвойне уязвимы и нуждаются в принятии, помощи и поддержке со стороны общества в целом и медицинского персонала в частности.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ЗДОРОВЬЯ ВАМ И ВАШИМ БЛИЗКИМ!</a:t>
            </a:r>
            <a:endParaRPr lang="ru-RU" dirty="0"/>
          </a:p>
        </p:txBody>
      </p:sp>
      <p:pic>
        <p:nvPicPr>
          <p:cNvPr id="3074" name="Picture 2" descr="C:\Users\Дарья\Desktop\Конец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5283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Широкая распространённость ВИЧ-инфекции, частота и выраженность психических нарушений при этом заболевании обуславливают актуальность изучения их особенностей.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Распространенность психических расстройств у ВИЧ-инфицированных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 25 лет (с 1999 по 2023 </a:t>
            </a:r>
            <a:r>
              <a:rPr lang="ru-RU" sz="2800" dirty="0" err="1" smtClean="0"/>
              <a:t>гг</a:t>
            </a:r>
            <a:r>
              <a:rPr lang="ru-RU" sz="2800" dirty="0" smtClean="0"/>
              <a:t>) количество ВИЧ-инфицированных пациентов </a:t>
            </a:r>
            <a:r>
              <a:rPr lang="ru-RU" sz="2800" dirty="0" err="1" smtClean="0"/>
              <a:t>психдиспансера</a:t>
            </a:r>
            <a:r>
              <a:rPr lang="ru-RU" sz="2800" dirty="0" smtClean="0"/>
              <a:t> составило </a:t>
            </a:r>
            <a:r>
              <a:rPr lang="ru-RU" sz="2800" dirty="0" smtClean="0">
                <a:solidFill>
                  <a:srgbClr val="FF0000"/>
                </a:solidFill>
              </a:rPr>
              <a:t>695</a:t>
            </a:r>
            <a:r>
              <a:rPr lang="ru-RU" sz="2800" dirty="0" smtClean="0"/>
              <a:t> человек.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Рост количества обследуемых на ВИЧ больных:</a:t>
            </a:r>
          </a:p>
          <a:p>
            <a:endParaRPr lang="ru-RU" sz="2400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75656" y="1988840"/>
          <a:ext cx="61206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949280"/>
            <a:ext cx="783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При этом у </a:t>
            </a:r>
            <a:r>
              <a:rPr lang="ru-RU" b="1" dirty="0" smtClean="0">
                <a:solidFill>
                  <a:srgbClr val="FF0000"/>
                </a:solidFill>
              </a:rPr>
              <a:t>23</a:t>
            </a:r>
            <a:r>
              <a:rPr lang="ru-RU" b="1" dirty="0" smtClean="0"/>
              <a:t> </a:t>
            </a:r>
            <a:r>
              <a:rPr lang="ru-RU" dirty="0" smtClean="0"/>
              <a:t>человек был получен положительный результат </a:t>
            </a:r>
            <a:r>
              <a:rPr lang="ru-RU" dirty="0" err="1" smtClean="0"/>
              <a:t>блотинга</a:t>
            </a:r>
            <a:endParaRPr lang="ru-RU" dirty="0" smtClean="0"/>
          </a:p>
          <a:p>
            <a:r>
              <a:rPr lang="ru-RU" dirty="0" smtClean="0"/>
              <a:t>(впервые выявлены).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Почему </a:t>
            </a:r>
            <a:r>
              <a:rPr lang="ru-RU" sz="2400" dirty="0" err="1" smtClean="0"/>
              <a:t>ВИЧ-положительные</a:t>
            </a:r>
            <a:r>
              <a:rPr lang="ru-RU" sz="2400" dirty="0" smtClean="0"/>
              <a:t> пациенты редко обращаются за психиатрической помощью?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убежденность в собственном психическом здоровье и/или способности справиться с заболеванием самостоятельно;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отсутствие финансовых возможностей;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ожидаемая стигма и дискриминация;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недоверие психологам и психиатрам.</a:t>
            </a:r>
          </a:p>
          <a:p>
            <a:pPr>
              <a:buNone/>
            </a:pPr>
            <a:r>
              <a:rPr lang="ru-RU" sz="2400" dirty="0" smtClean="0"/>
              <a:t>          Таким образом, ключевая проблема  — нехватка достоверной информации/знаний о психическом здоровье, способах помощи и путях ее получения.</a:t>
            </a:r>
            <a:endParaRPr lang="ru-RU" sz="2400" dirty="0"/>
          </a:p>
        </p:txBody>
      </p:sp>
      <p:pic>
        <p:nvPicPr>
          <p:cNvPr id="2050" name="Picture 2" descr="C:\Users\Дарья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89782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Возможные пути решения проблемы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32048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Обучение врачей-инфекционистов первичному скринингу и перенаправлению пациентов при наличии признаков психических расстройств.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Расширение части, посвященной психическому здоровью, в Клинических рекомендациях по лечению ВИЧ-инфекции для врачей-инфекционистов.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Разработка единого подхода к взаимодействию центров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 и служб психологической и психиатрической помощи на базе больниц и социальных учреждений.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Введение в центрах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 обязательной ставки врача-психиатра.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Усиление роли некоммерческих организаций в повышении осведомленности о психическом здоровье среди своих сотрудников и клиентов.</a:t>
            </a:r>
            <a:endParaRPr lang="ru-RU" sz="2000" dirty="0"/>
          </a:p>
        </p:txBody>
      </p:sp>
      <p:pic>
        <p:nvPicPr>
          <p:cNvPr id="1026" name="Picture 2" descr="C:\Users\Дарья\Desktop\3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9"/>
            <a:ext cx="2880485" cy="1916832"/>
          </a:xfrm>
          <a:prstGeom prst="rect">
            <a:avLst/>
          </a:prstGeom>
          <a:noFill/>
        </p:spPr>
      </p:pic>
      <p:pic>
        <p:nvPicPr>
          <p:cNvPr id="1027" name="Picture 3" descr="C:\Users\Дарья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879" y="4869161"/>
            <a:ext cx="2979121" cy="1988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Психогенные психические расстройства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600" dirty="0" smtClean="0"/>
              <a:t>              </a:t>
            </a:r>
            <a:r>
              <a:rPr lang="ru-RU" sz="3200" dirty="0" err="1" smtClean="0"/>
              <a:t>Нозологически</a:t>
            </a:r>
            <a:r>
              <a:rPr lang="ru-RU" sz="3200" dirty="0" smtClean="0"/>
              <a:t> можно выделить тревожные расстройства, в том числе, паническое, депрессивные эпизоды, ипохондрическое и </a:t>
            </a:r>
            <a:r>
              <a:rPr lang="ru-RU" sz="3200" dirty="0" err="1" smtClean="0"/>
              <a:t>обсессивно-компульсивное</a:t>
            </a:r>
            <a:r>
              <a:rPr lang="ru-RU" sz="3200" dirty="0" smtClean="0"/>
              <a:t> расстройство.</a:t>
            </a:r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Сестринский уход за пациентами в </a:t>
            </a:r>
            <a:r>
              <a:rPr lang="ru-RU" sz="3200" b="1" i="1" dirty="0" smtClean="0">
                <a:solidFill>
                  <a:srgbClr val="FFFF00"/>
                </a:solidFill>
              </a:rPr>
              <a:t>депрессии</a:t>
            </a:r>
            <a:r>
              <a:rPr lang="ru-RU" sz="3200" dirty="0" smtClean="0"/>
              <a:t> 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фиксацию характера эмоционального фона;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регистрацию состояния и характера сна пациента;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контроль за соблюдением правил приема назначенных медикаментов;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обучение пациента борьбе с болезнью.</a:t>
            </a:r>
          </a:p>
          <a:p>
            <a:pPr>
              <a:buNone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/>
              <a:t>            Пациенты с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тревожно-фобическими</a:t>
            </a:r>
            <a:r>
              <a:rPr lang="ru-RU" sz="3200" dirty="0" smtClean="0"/>
              <a:t> и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обсессивно-компульсивными</a:t>
            </a:r>
            <a:r>
              <a:rPr lang="ru-RU" sz="3200" b="1" i="1" dirty="0" smtClean="0">
                <a:solidFill>
                  <a:srgbClr val="FFFF00"/>
                </a:solidFill>
              </a:rPr>
              <a:t> расстройствами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могут стыдиться своих страхов или </a:t>
            </a:r>
            <a:r>
              <a:rPr lang="ru-RU" sz="3200" dirty="0" err="1" smtClean="0"/>
              <a:t>неполностью</a:t>
            </a:r>
            <a:r>
              <a:rPr lang="ru-RU" sz="3200" dirty="0" smtClean="0"/>
              <a:t> рассказывать о своих навязчивых состояниях. Поэтому специалисту по уходу нелишне еще раз подчеркнуть, что пациент имеет дело с сочувствующим ему медработником, и призвать пациента к откровенности.</a:t>
            </a:r>
          </a:p>
          <a:p>
            <a:pPr algn="just">
              <a:buNone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/>
              <a:t>         В ТПНД за 2023 г. было зарегистрировано 19 случаев ВИЧ-инфекции среди пациентов с </a:t>
            </a:r>
            <a:r>
              <a:rPr lang="ru-RU" sz="3200" dirty="0" err="1" smtClean="0"/>
              <a:t>непсихотическими</a:t>
            </a:r>
            <a:r>
              <a:rPr lang="ru-RU" sz="3200" dirty="0" smtClean="0"/>
              <a:t> расстройствами.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/>
          </a:p>
        </p:txBody>
      </p:sp>
      <p:pic>
        <p:nvPicPr>
          <p:cNvPr id="2050" name="Picture 2" descr="C:\Users\Дарья\Desktop\деп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3025152" cy="1700808"/>
          </a:xfrm>
          <a:prstGeom prst="rect">
            <a:avLst/>
          </a:prstGeom>
          <a:noFill/>
        </p:spPr>
      </p:pic>
      <p:pic>
        <p:nvPicPr>
          <p:cNvPr id="2052" name="Picture 4" descr="C:\Users\Дарья\Desktop\okr_bez_t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5098080"/>
            <a:ext cx="2880320" cy="1759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Эндогенные психические расстройства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625136" cy="61206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     Распространенность эндогенной психопатологии среди больных, впервые обратившихся к психиатру Центра СПИД в 15 раз превысила частоту в общей популяции для аффективных расстройств и в 2,5 раза для расстройств шизофренического спектра.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 ВИЧ-инфекция оказывает выраженное </a:t>
            </a:r>
            <a:r>
              <a:rPr lang="ru-RU" sz="1800" dirty="0" err="1" smtClean="0"/>
              <a:t>патопластическое</a:t>
            </a:r>
            <a:r>
              <a:rPr lang="ru-RU" sz="1800" dirty="0" smtClean="0"/>
              <a:t> действие на течение </a:t>
            </a:r>
            <a:r>
              <a:rPr lang="ru-RU" sz="1800" b="1" i="1" dirty="0" smtClean="0">
                <a:solidFill>
                  <a:srgbClr val="FFFF00"/>
                </a:solidFill>
              </a:rPr>
              <a:t>аффективных эндогенных заболеваний</a:t>
            </a:r>
            <a:r>
              <a:rPr lang="ru-RU" sz="1800" dirty="0" smtClean="0"/>
              <a:t>, что приводит к возникновению ипохондрических включений, а также высокой степени </a:t>
            </a:r>
            <a:r>
              <a:rPr lang="ru-RU" sz="1800" dirty="0" err="1" smtClean="0"/>
              <a:t>соматизации</a:t>
            </a:r>
            <a:r>
              <a:rPr lang="ru-RU" sz="1800" dirty="0" smtClean="0"/>
              <a:t> жалоб. У больных с </a:t>
            </a:r>
            <a:r>
              <a:rPr lang="ru-RU" sz="1800" b="1" i="1" dirty="0" smtClean="0">
                <a:solidFill>
                  <a:srgbClr val="FFFF00"/>
                </a:solidFill>
              </a:rPr>
              <a:t>шизофренией</a:t>
            </a:r>
            <a:r>
              <a:rPr lang="ru-RU" sz="1800" dirty="0" smtClean="0"/>
              <a:t> картина заболевания под влиянием ВИЧ-инфекции также значительно меняется за счет присоединения экзогенно-органических симптомов.</a:t>
            </a:r>
          </a:p>
          <a:p>
            <a:pPr algn="just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Сестринские вмешательства при шизофрении: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выполнять и прослеживать выполнение медицинских назначений;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обеспечить спокойную обстановку (уменьшение импульсивности и пр.);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отвлекать пациента от галлюцинаторно-бредовых переживаний, не обсуждая их;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помогать пациенту в личной гигиене;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привлекать пациентов к групповой активности;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поощрять возврат к нормальным суждениям, поведению и усиление активности;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тщательная документация и сохранение данных.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97144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При аффективных расстройствах  медсестрам необходимо: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осуществлять строгий надзор в остром состоянии;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помогать пациенту выражать свои переживания;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установить отношения доверия;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оценивать выраженность мании, характер бредовых идей и другие симптомы с отражением в сестринском дневнике наблюдения;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регистрировать продолжительность и глубину сна, изменения веса, количество потребляемой воды и пищи, физиологические отправления;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оказывать помощь при осуществлении гигиенических процедур в острый период болезни и побуждать к </a:t>
            </a:r>
            <a:r>
              <a:rPr lang="ru-RU" sz="1800" dirty="0" err="1" smtClean="0"/>
              <a:t>самоуходу</a:t>
            </a:r>
            <a:r>
              <a:rPr lang="ru-RU" sz="1800" dirty="0" smtClean="0"/>
              <a:t> при затихании аффективных расстройств.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     За 25 лет (с 1999 по 2023 г.) в ТПНД среди пациентов с диагнозом «шизофрения» сопутствующий диагноз «ВИЧ-инфекция» был подтвержден у 58 человек.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1026" name="Picture 2" descr="C:\Users\Дарья\Desktop\Ши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25145"/>
            <a:ext cx="3696951" cy="2132856"/>
          </a:xfrm>
          <a:prstGeom prst="rect">
            <a:avLst/>
          </a:prstGeom>
          <a:noFill/>
        </p:spPr>
      </p:pic>
      <p:pic>
        <p:nvPicPr>
          <p:cNvPr id="1027" name="Picture 3" descr="C:\Users\Дарья\Desktop\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4712519"/>
            <a:ext cx="3347864" cy="2145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</TotalTime>
  <Words>1275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ВИЧ-ИНФЕКЦИЯ И ПСИХИЧЕСКИЕ РАССТРОЙСТВА: СОВРЕМЕННЫЙ ВЗГЛЯД НА ПРОБЛЕМУ </vt:lpstr>
      <vt:lpstr>Широкая распространённость ВИЧ-инфекции, частота и выраженность психических нарушений при этом заболевании обуславливают актуальность изучения их особенностей.</vt:lpstr>
      <vt:lpstr>Распространенность психических расстройств у ВИЧ-инфицированных</vt:lpstr>
      <vt:lpstr>За 25 лет (с 1999 по 2023 гг) количество ВИЧ-инфицированных пациентов психдиспансера составило 695 человек.</vt:lpstr>
      <vt:lpstr>Почему ВИЧ-положительные пациенты редко обращаются за психиатрической помощью?</vt:lpstr>
      <vt:lpstr>Возможные пути решения проблемы</vt:lpstr>
      <vt:lpstr>Психогенные психические расстройства</vt:lpstr>
      <vt:lpstr>Эндогенные психические расстройства</vt:lpstr>
      <vt:lpstr>Слайд 9</vt:lpstr>
      <vt:lpstr>Экзогенные и органические психические расстройства</vt:lpstr>
      <vt:lpstr>Слайд 11</vt:lpstr>
      <vt:lpstr>Расстройства психотического регистра</vt:lpstr>
      <vt:lpstr>Ауто- и гетероагрессивные тенденции</vt:lpstr>
      <vt:lpstr>Что делаем мы для ВИЧ-инфицированных пациентов</vt:lpstr>
      <vt:lpstr>Оказание паллиативной помощи ВИЧ-инфицированным</vt:lpstr>
      <vt:lpstr>Слайд 16</vt:lpstr>
      <vt:lpstr>В заключение</vt:lpstr>
      <vt:lpstr>ЗДОРОВЬЯ ВАМ И ВАШИМ БЛИЗКИМ!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ВИЧ-ИНФЕКЦИЯ И ПСИХИЧЕСКИЕ РАССТРОЙСТВА: СОВРЕМЕННЫЙ ВЗГЛЯД НА ПРОБЛЕМУ </dc:title>
  <dc:creator>Дарья</dc:creator>
  <cp:lastModifiedBy>Дарья</cp:lastModifiedBy>
  <cp:revision>59</cp:revision>
  <dcterms:created xsi:type="dcterms:W3CDTF">2024-10-10T11:35:59Z</dcterms:created>
  <dcterms:modified xsi:type="dcterms:W3CDTF">2024-10-15T20:18:39Z</dcterms:modified>
</cp:coreProperties>
</file>