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78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3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AABA7-EB7D-7B39-8724-6D00357BF709}" v="963" dt="2024-10-10T17:45:55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954" autoAdjust="0"/>
    <p:restoredTop sz="94660"/>
  </p:normalViewPr>
  <p:slideViewPr>
    <p:cSldViewPr snapToGrid="0">
      <p:cViewPr>
        <p:scale>
          <a:sx n="100" d="100"/>
          <a:sy n="100" d="100"/>
        </p:scale>
        <p:origin x="-660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pPr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4"/>
            <a:ext cx="12202297" cy="6867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850378" y="2293649"/>
            <a:ext cx="1050736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dirty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Психическое здоровье как</a:t>
            </a:r>
          </a:p>
          <a:p>
            <a:r>
              <a:rPr lang="ru-RU" sz="5400" dirty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универсальное право человека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6958AD-164B-952F-B3D1-97BAC31B3256}"/>
              </a:ext>
            </a:extLst>
          </p:cNvPr>
          <p:cNvSpPr txBox="1"/>
          <p:nvPr/>
        </p:nvSpPr>
        <p:spPr>
          <a:xfrm>
            <a:off x="4804541" y="5001838"/>
            <a:ext cx="725199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400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Буянцева</a:t>
            </a:r>
            <a:r>
              <a:rPr lang="ru-RU" sz="2400" dirty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 Ирина Николаевна</a:t>
            </a:r>
            <a:r>
              <a:rPr lang="ru-RU" sz="2400" dirty="0">
                <a:latin typeface="Comic Sans MS"/>
              </a:rPr>
              <a:t/>
            </a:r>
            <a:br>
              <a:rPr lang="ru-RU" sz="2400" dirty="0">
                <a:latin typeface="Comic Sans MS"/>
              </a:rPr>
            </a:br>
            <a:r>
              <a:rPr lang="ru-RU" sz="24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Психолог</a:t>
            </a:r>
            <a:r>
              <a:rPr lang="en-US" sz="24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 </a:t>
            </a:r>
            <a:r>
              <a:rPr lang="ru-RU" sz="24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психиатрического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медико-реабилитационного отделения</a:t>
            </a:r>
            <a:endParaRPr lang="en-US" sz="2400" dirty="0" smtClean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  <a:p>
            <a:pPr algn="r"/>
            <a:r>
              <a:rPr lang="ru-RU" sz="24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ГБУЗ СОКПБ</a:t>
            </a:r>
            <a:endParaRPr lang="ru-RU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3858684" y="5512225"/>
            <a:ext cx="43518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 err="1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Психопросвещение</a:t>
            </a:r>
            <a:endParaRPr lang="ru-RU" sz="32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34818" name="Picture 2" descr="D:\Пользователи\Рабочий стол\Конференция 16.10.24\17289381417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914400"/>
            <a:ext cx="4865432" cy="4064000"/>
          </a:xfrm>
          <a:prstGeom prst="rect">
            <a:avLst/>
          </a:prstGeom>
          <a:noFill/>
        </p:spPr>
      </p:pic>
      <p:pic>
        <p:nvPicPr>
          <p:cNvPr id="34820" name="Picture 4" descr="C:\Users\volgina-ea\AppData\Local\Packages\Microsoft.Windows.Photos_8wekyb3d8bbwe\TempState\ShareServiceTempFolder\172893881796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58300" y="3619500"/>
            <a:ext cx="1590675" cy="1590675"/>
          </a:xfrm>
          <a:prstGeom prst="rect">
            <a:avLst/>
          </a:prstGeom>
          <a:noFill/>
        </p:spPr>
      </p:pic>
      <p:pic>
        <p:nvPicPr>
          <p:cNvPr id="34822" name="Picture 6" descr="D:\Пользователи\Рабочий стол\Конференция 16.10.24\17289756552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969645"/>
            <a:ext cx="5940424" cy="2376170"/>
          </a:xfrm>
          <a:prstGeom prst="rect">
            <a:avLst/>
          </a:prstGeom>
          <a:noFill/>
        </p:spPr>
      </p:pic>
      <p:pic>
        <p:nvPicPr>
          <p:cNvPr id="34828" name="Picture 12" descr="D:\Пользователи\Рабочий стол\Конференция 16.10.24\1728938991655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9083" y="3619500"/>
            <a:ext cx="1574015" cy="1577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3683001" y="5549267"/>
            <a:ext cx="59605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err="1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Метакогнитивный</a:t>
            </a:r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 тренинг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8672" y="349589"/>
            <a:ext cx="4958928" cy="49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3683001" y="5549267"/>
            <a:ext cx="59605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err="1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Танце-двигательная</a:t>
            </a:r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 терапия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950" y="703917"/>
            <a:ext cx="4610100" cy="457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D:\Пользователи\Рабочий стол\Конференция 16.10.24\17289782217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4124" y="720446"/>
            <a:ext cx="4562475" cy="4566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-12511" y="0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4885267" y="5532333"/>
            <a:ext cx="299190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 err="1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Арт-терапия</a:t>
            </a:r>
            <a:endParaRPr lang="ru-RU" sz="32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491" y="713904"/>
            <a:ext cx="5683286" cy="439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D:\Пользователи\Рабочий стол\Документы\ВСЕ ФОТО\фото кабинетов и занятий\P_20171226_114337_vHDR_Au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9283" y="723900"/>
            <a:ext cx="3168241" cy="440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-12511" y="0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4885268" y="5532333"/>
            <a:ext cx="33697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Швейное дело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8194" name="Picture 2" descr="D:\Пользователи\Рабочий стол\Конференция 16.10.24\7.2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165" y="1219200"/>
            <a:ext cx="5152935" cy="3759199"/>
          </a:xfrm>
          <a:prstGeom prst="rect">
            <a:avLst/>
          </a:prstGeom>
          <a:noFill/>
        </p:spPr>
      </p:pic>
      <p:pic>
        <p:nvPicPr>
          <p:cNvPr id="8198" name="Picture 6" descr="D:\Пользователи\Рабочий стол\Документы\ВСЕ ФОТО\фото кабинетов и занятий\100_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7057" y="1200150"/>
            <a:ext cx="5190068" cy="3762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171450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4551893" y="5465658"/>
            <a:ext cx="33697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Кулинарное дело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7172" name="Picture 4" descr="D:\Пользователи\Рабочий стол\Конференция 16.10.24\17289751094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" y="904759"/>
            <a:ext cx="5311775" cy="3940292"/>
          </a:xfrm>
          <a:prstGeom prst="rect">
            <a:avLst/>
          </a:prstGeom>
          <a:noFill/>
        </p:spPr>
      </p:pic>
      <p:pic>
        <p:nvPicPr>
          <p:cNvPr id="2" name="Picture 4" descr="D:\Пользователи\Рабочий стол\Документы\ВСЕ ФОТО\фото кабинетов и занятий\100_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5075" y="923925"/>
            <a:ext cx="5238750" cy="3933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-12511" y="0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4131733" y="5532333"/>
            <a:ext cx="41232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Театральная студия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6146" name="Picture 2" descr="D:\Пользователи\Рабочий стол\Конференция 16.10.24\9.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6" y="1190625"/>
            <a:ext cx="5457646" cy="3676650"/>
          </a:xfrm>
          <a:prstGeom prst="rect">
            <a:avLst/>
          </a:prstGeom>
          <a:noFill/>
        </p:spPr>
      </p:pic>
      <p:pic>
        <p:nvPicPr>
          <p:cNvPr id="6148" name="Picture 4" descr="D:\Пользователи\Рабочий стол\Конференция 16.10.24\17289381417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1275" y="1209675"/>
            <a:ext cx="5114926" cy="3648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-12511" y="0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626534" y="5583133"/>
            <a:ext cx="101430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Вокально-инструментальный ансамбли и Хоровая студия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5122" name="Picture 2" descr="D:\Пользователи\Рабочий стол\Конференция 16.10.24\1728938141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449" y="885824"/>
            <a:ext cx="4187825" cy="4187825"/>
          </a:xfrm>
          <a:prstGeom prst="rect">
            <a:avLst/>
          </a:prstGeom>
          <a:noFill/>
        </p:spPr>
      </p:pic>
      <p:pic>
        <p:nvPicPr>
          <p:cNvPr id="5124" name="Picture 4" descr="D:\Пользователи\Рабочий стол\Конференция 16.10.24\1728938141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874" y="885824"/>
            <a:ext cx="4244975" cy="4267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-12511" y="0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4140200" y="5566200"/>
            <a:ext cx="42925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Лечебная физкультура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4098" name="Picture 2" descr="D:\Пользователи\Рабочий стол\Конференция 16.10.24\17289381417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7525" y="838200"/>
            <a:ext cx="4111624" cy="4111624"/>
          </a:xfrm>
          <a:prstGeom prst="rect">
            <a:avLst/>
          </a:prstGeom>
          <a:noFill/>
        </p:spPr>
      </p:pic>
      <p:pic>
        <p:nvPicPr>
          <p:cNvPr id="4100" name="Picture 4" descr="D:\Пользователи\Рабочий стол\Конференция 16.10.24\17289749951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5" y="837336"/>
            <a:ext cx="5483224" cy="4102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0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4140200" y="5566200"/>
            <a:ext cx="55710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 err="1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Досуговые</a:t>
            </a:r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 мероприятия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63102"/>
            <a:ext cx="4327525" cy="367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Documents and Settings\user\Мои документы\фотоо\P_20180124_105445_vHDR_Auto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226" y="857250"/>
            <a:ext cx="4483374" cy="3685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7" t="5695" r="5623" b="4534"/>
          <a:stretch/>
        </p:blipFill>
        <p:spPr>
          <a:xfrm flipH="1">
            <a:off x="1" y="-2312"/>
            <a:ext cx="12209197" cy="68679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1070512" y="1298244"/>
            <a:ext cx="1050736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dirty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Психическое здоровье </a:t>
            </a:r>
            <a:r>
              <a:rPr lang="ru-RU" sz="4000" dirty="0">
                <a:solidFill>
                  <a:schemeClr val="tx2">
                    <a:lumMod val="76000"/>
                    <a:lumOff val="24000"/>
                  </a:schemeClr>
                </a:solidFill>
                <a:ea typeface="+mn-lt"/>
                <a:cs typeface="+mn-lt"/>
              </a:rPr>
              <a:t>—</a:t>
            </a:r>
            <a:endParaRPr lang="ru-RU" sz="4000" dirty="0">
              <a:solidFill>
                <a:schemeClr val="tx2">
                  <a:lumMod val="76000"/>
                  <a:lumOff val="24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6958AD-164B-952F-B3D1-97BAC31B3256}"/>
              </a:ext>
            </a:extLst>
          </p:cNvPr>
          <p:cNvSpPr txBox="1"/>
          <p:nvPr/>
        </p:nvSpPr>
        <p:spPr>
          <a:xfrm>
            <a:off x="1136645" y="2748102"/>
            <a:ext cx="1022933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latin typeface="Comic Sans MS"/>
                <a:ea typeface="+mn-lt"/>
                <a:cs typeface="+mn-lt"/>
              </a:rPr>
              <a:t>это состояние благополучия, при котором человек осознает свои способности, может справляться с </a:t>
            </a:r>
            <a:r>
              <a:rPr lang="ru-RU" sz="2800" dirty="0" smtClean="0">
                <a:latin typeface="Comic Sans MS"/>
                <a:ea typeface="+mn-lt"/>
                <a:cs typeface="+mn-lt"/>
              </a:rPr>
              <a:t>ежедневными  жизненными  нагрузками, </a:t>
            </a:r>
            <a:r>
              <a:rPr lang="ru-RU" sz="2800" dirty="0">
                <a:latin typeface="Comic Sans MS"/>
                <a:ea typeface="+mn-lt"/>
                <a:cs typeface="+mn-lt"/>
              </a:rPr>
              <a:t>продуктивно работает и вносит вклад в </a:t>
            </a:r>
            <a:r>
              <a:rPr lang="ru-RU" sz="2800" dirty="0" smtClean="0">
                <a:latin typeface="Comic Sans MS"/>
                <a:ea typeface="+mn-lt"/>
                <a:cs typeface="+mn-lt"/>
              </a:rPr>
              <a:t>жизнь общества</a:t>
            </a:r>
            <a:endParaRPr lang="ru-RU" sz="2800" dirty="0">
              <a:latin typeface="Comic Sans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69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839334" y="2094866"/>
            <a:ext cx="1050736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200" dirty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Психическое здоровье — это не только индивидуальная ответственность; это коллективная задача, требующая совместных усилий</a:t>
            </a:r>
            <a:endParaRPr lang="ru-RU" sz="42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1058409" y="494666"/>
            <a:ext cx="105073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Психическое здоровье </a:t>
            </a:r>
            <a:r>
              <a:rPr lang="ru-RU" sz="28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как универсальное право человека</a:t>
            </a:r>
            <a:endParaRPr lang="ru-RU" sz="28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1790700" y="2543175"/>
            <a:ext cx="865822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60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Спасибо  </a:t>
            </a:r>
            <a:r>
              <a:rPr lang="ru-RU" sz="60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за  внимание</a:t>
            </a:r>
            <a:endParaRPr lang="ru-RU" sz="60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6958AD-164B-952F-B3D1-97BAC31B3256}"/>
              </a:ext>
            </a:extLst>
          </p:cNvPr>
          <p:cNvSpPr txBox="1"/>
          <p:nvPr/>
        </p:nvSpPr>
        <p:spPr>
          <a:xfrm>
            <a:off x="0" y="5459038"/>
            <a:ext cx="1218988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Буянцева</a:t>
            </a:r>
            <a:r>
              <a:rPr lang="ru-RU" sz="2400" dirty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 Ирина Николаевна</a:t>
            </a:r>
            <a:r>
              <a:rPr lang="ru-RU" sz="2400" dirty="0">
                <a:latin typeface="Comic Sans MS"/>
              </a:rPr>
              <a:t/>
            </a:r>
            <a:br>
              <a:rPr lang="ru-RU" sz="2400" dirty="0">
                <a:latin typeface="Comic Sans MS"/>
              </a:rPr>
            </a:br>
            <a:r>
              <a:rPr lang="ru-RU" sz="20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Психолог</a:t>
            </a:r>
            <a:r>
              <a:rPr lang="en-US" sz="20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 </a:t>
            </a:r>
            <a:r>
              <a:rPr lang="ru-RU" sz="20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психиатрического медико-реабилитационного отделения ГБУЗ </a:t>
            </a:r>
            <a:r>
              <a:rPr lang="ru-RU" sz="20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СОКПБ</a:t>
            </a:r>
            <a:endParaRPr lang="ru-RU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4"/>
            <a:ext cx="12202297" cy="6867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5525351" y="1717000"/>
            <a:ext cx="614130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>
                <a:latin typeface="Comic Sans MS"/>
              </a:rPr>
              <a:t>По данным Всемирной организации здравоохранения </a:t>
            </a:r>
            <a:r>
              <a:rPr lang="ru-RU" sz="3600" dirty="0">
                <a:latin typeface="Comic Sans MS"/>
                <a:ea typeface="+mn-lt"/>
                <a:cs typeface="+mn-lt"/>
              </a:rPr>
              <a:t>более 450 миллионов людей по всему миру страдают от психических расстройств</a:t>
            </a:r>
            <a:endParaRPr lang="ru-RU" sz="3600" dirty="0">
              <a:latin typeface="Comic Sans MS"/>
            </a:endParaRPr>
          </a:p>
        </p:txBody>
      </p:sp>
      <p:pic>
        <p:nvPicPr>
          <p:cNvPr id="3" name="Рисунок 2" descr="Изображение выглядит как шахматная фигура, искусст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A229CC87-D2C9-E89B-AC79-4EA6A151B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648"/>
            <a:ext cx="5447270" cy="33981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04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52" t="7192" r="7085" b="8240"/>
          <a:stretch/>
        </p:blipFill>
        <p:spPr>
          <a:xfrm>
            <a:off x="2616" y="1363"/>
            <a:ext cx="12209205" cy="6983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747406" y="4795892"/>
            <a:ext cx="107339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latin typeface="Comic Sans MS"/>
                <a:ea typeface="+mn-lt"/>
                <a:cs typeface="+mn-lt"/>
              </a:rPr>
              <a:t>Каждый человек имеет право на доступ к качественной помощи в области психического здоровья</a:t>
            </a:r>
            <a:endParaRPr lang="ru-RU" sz="2800" dirty="0">
              <a:latin typeface="Comic Sans MS"/>
            </a:endParaRPr>
          </a:p>
        </p:txBody>
      </p:sp>
      <p:pic>
        <p:nvPicPr>
          <p:cNvPr id="6" name="Рисунок 5" descr="Изображение выглядит как Человеческое лицо, человек, улыбка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2A9D5DE-440F-FA61-CA89-A516B13ED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49" y="1164882"/>
            <a:ext cx="2715913" cy="2468777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ческое лицо, человек, улыбка, выстрел в голову&#10;&#10;Автоматически созданное описание">
            <a:extLst>
              <a:ext uri="{FF2B5EF4-FFF2-40B4-BE49-F238E27FC236}">
                <a16:creationId xmlns="" xmlns:a16="http://schemas.microsoft.com/office/drawing/2014/main" id="{094E9A21-47DD-9BFF-AF72-DAC0EA899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490" y="1164882"/>
            <a:ext cx="2767399" cy="2468778"/>
          </a:xfrm>
          <a:prstGeom prst="rect">
            <a:avLst/>
          </a:prstGeom>
        </p:spPr>
      </p:pic>
      <p:pic>
        <p:nvPicPr>
          <p:cNvPr id="8" name="Рисунок 7" descr="Изображение выглядит как улыбка, Человеческое лицо, человек, Зуб&#10;&#10;Автоматически созданное описание">
            <a:extLst>
              <a:ext uri="{FF2B5EF4-FFF2-40B4-BE49-F238E27FC236}">
                <a16:creationId xmlns="" xmlns:a16="http://schemas.microsoft.com/office/drawing/2014/main" id="{038498E6-FDFD-707F-4FB8-3CFA38E15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301" y="1164882"/>
            <a:ext cx="2746805" cy="2468778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ческое лицо, человек, улыбка, Борода челове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E7E166B-B36F-E923-9910-799EE70CB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517" y="1164882"/>
            <a:ext cx="2767399" cy="2468778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42D6FCA6-46EC-8121-6AA8-B6AB5E0277B5}"/>
              </a:ext>
            </a:extLst>
          </p:cNvPr>
          <p:cNvCxnSpPr/>
          <p:nvPr/>
        </p:nvCxnSpPr>
        <p:spPr>
          <a:xfrm flipV="1">
            <a:off x="1231557" y="5842684"/>
            <a:ext cx="9811263" cy="2265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3720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дежда, человек, обувь, улыб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54CCC22-81E3-F8D5-BFEE-97B7D943A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00" y="1468783"/>
            <a:ext cx="5560915" cy="3909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9DA2F9B-21AB-52F2-687C-D5F6BD3343BA}"/>
              </a:ext>
            </a:extLst>
          </p:cNvPr>
          <p:cNvSpPr txBox="1"/>
          <p:nvPr/>
        </p:nvSpPr>
        <p:spPr>
          <a:xfrm>
            <a:off x="526536" y="1659544"/>
            <a:ext cx="602937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latin typeface="Comic Sans MS"/>
                <a:ea typeface="+mn-lt"/>
                <a:cs typeface="+mn-lt"/>
              </a:rPr>
              <a:t>Стигматизация людей с психическими расстройствами является одной из главных преград на пути к их выздоровлению. Нам необходимо изменить общественное восприятие, создать безопасную среду</a:t>
            </a:r>
            <a:endParaRPr lang="ru-RU">
              <a:latin typeface="Comic Sans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63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438150" y="5489999"/>
            <a:ext cx="1100878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2010 </a:t>
            </a:r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г. Психиатрическое </a:t>
            </a:r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медико-реабилитационное отделение</a:t>
            </a:r>
            <a:endParaRPr lang="ru-RU" sz="32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6" name="Picture 2" descr="C:\Documents and Settings\reabilit\Мои документы\Фото\Все фото\фото 2010\101MSDCF\DSC0195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15072" y="363156"/>
            <a:ext cx="6592995" cy="4944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3673423" y="5487506"/>
            <a:ext cx="5346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2020 </a:t>
            </a:r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г.   </a:t>
            </a:r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«Школа памяти»</a:t>
            </a:r>
            <a:endParaRPr lang="ru-RU" sz="32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14338" name="Picture 2" descr="D:\Пользователи\Рабочий стол\Конференция 16.10.24\1728973533122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0300" y="828675"/>
            <a:ext cx="3978425" cy="3971925"/>
          </a:xfrm>
          <a:prstGeom prst="rect">
            <a:avLst/>
          </a:prstGeom>
          <a:noFill/>
        </p:spPr>
      </p:pic>
      <p:pic>
        <p:nvPicPr>
          <p:cNvPr id="14340" name="Picture 4" descr="D:\Пользователи\Рабочий стол\Конференция 16.10.24\14.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9137" y="876300"/>
            <a:ext cx="5636811" cy="3924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1857375" y="5576783"/>
            <a:ext cx="81343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2022 </a:t>
            </a:r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г. </a:t>
            </a:r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  <a:ea typeface="+mn-lt"/>
                <a:cs typeface="+mn-lt"/>
              </a:rPr>
              <a:t>Отделение помощи подросткам</a:t>
            </a:r>
            <a:endParaRPr lang="ru-RU" sz="32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13316" name="Picture 4" descr="D:\Пользователи\Рабочий стол\Конференция 16.10.24\17289727616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244600" y="1194593"/>
            <a:ext cx="4207668" cy="3304382"/>
          </a:xfrm>
          <a:prstGeom prst="rect">
            <a:avLst/>
          </a:prstGeom>
          <a:noFill/>
        </p:spPr>
      </p:pic>
      <p:pic>
        <p:nvPicPr>
          <p:cNvPr id="13318" name="Picture 6" descr="D:\Пользователи\Рабочий стол\Конференция 16.10.24\17289742517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4625" y="733425"/>
            <a:ext cx="3454399" cy="4311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фиолетовый, Фиолето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6F5E8F5-6B7F-AEC8-8BEF-D401A0FC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" t="55" b="4074"/>
          <a:stretch/>
        </p:blipFill>
        <p:spPr>
          <a:xfrm flipH="1">
            <a:off x="0" y="-987"/>
            <a:ext cx="12204511" cy="6880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364DE2-87D7-BB4C-9514-8A21C577DD0A}"/>
              </a:ext>
            </a:extLst>
          </p:cNvPr>
          <p:cNvSpPr txBox="1"/>
          <p:nvPr/>
        </p:nvSpPr>
        <p:spPr>
          <a:xfrm>
            <a:off x="2734733" y="5464600"/>
            <a:ext cx="65330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 err="1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Психообразовательные</a:t>
            </a:r>
            <a:r>
              <a:rPr lang="ru-RU" sz="3200" dirty="0" smtClean="0">
                <a:solidFill>
                  <a:schemeClr val="tx2">
                    <a:lumMod val="76000"/>
                    <a:lumOff val="24000"/>
                  </a:schemeClr>
                </a:solidFill>
                <a:latin typeface="Comic Sans MS"/>
              </a:rPr>
              <a:t> группы</a:t>
            </a:r>
            <a:endParaRPr lang="ru-RU" sz="3200" dirty="0">
              <a:solidFill>
                <a:schemeClr val="tx2">
                  <a:lumMod val="76000"/>
                  <a:lumOff val="24000"/>
                </a:schemeClr>
              </a:solidFill>
              <a:latin typeface="Comic Sans MS"/>
            </a:endParaRPr>
          </a:p>
        </p:txBody>
      </p:sp>
      <p:pic>
        <p:nvPicPr>
          <p:cNvPr id="7" name="Picture 2" descr="C:\Documents and Settings\user\Мои документы\фотоо\P_20190218_114825_vHDR_Auto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082" y="714375"/>
            <a:ext cx="3798143" cy="4412192"/>
          </a:xfrm>
          <a:prstGeom prst="rect">
            <a:avLst/>
          </a:prstGeom>
          <a:noFill/>
        </p:spPr>
      </p:pic>
      <p:pic>
        <p:nvPicPr>
          <p:cNvPr id="12290" name="Picture 2" descr="C:\Users\volgina-ea\Downloads\1728977303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5505450" y="768347"/>
            <a:ext cx="5626100" cy="4356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162</Words>
  <Application>Microsoft Office PowerPoint</Application>
  <PresentationFormat>Произвольный</PresentationFormat>
  <Paragraphs>28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>volgina-ea</cp:lastModifiedBy>
  <cp:revision>230</cp:revision>
  <dcterms:created xsi:type="dcterms:W3CDTF">2024-10-10T17:01:30Z</dcterms:created>
  <dcterms:modified xsi:type="dcterms:W3CDTF">2024-10-15T08:17:11Z</dcterms:modified>
</cp:coreProperties>
</file>