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63"/>
  </p:notesMasterIdLst>
  <p:sldIdLst>
    <p:sldId id="257" r:id="rId2"/>
    <p:sldId id="320" r:id="rId3"/>
    <p:sldId id="290" r:id="rId4"/>
    <p:sldId id="291" r:id="rId5"/>
    <p:sldId id="292" r:id="rId6"/>
    <p:sldId id="293" r:id="rId7"/>
    <p:sldId id="294" r:id="rId8"/>
    <p:sldId id="296" r:id="rId9"/>
    <p:sldId id="258" r:id="rId10"/>
    <p:sldId id="261" r:id="rId11"/>
    <p:sldId id="262" r:id="rId12"/>
    <p:sldId id="298" r:id="rId13"/>
    <p:sldId id="299" r:id="rId14"/>
    <p:sldId id="315" r:id="rId15"/>
    <p:sldId id="302" r:id="rId16"/>
    <p:sldId id="319" r:id="rId17"/>
    <p:sldId id="316" r:id="rId18"/>
    <p:sldId id="317" r:id="rId19"/>
    <p:sldId id="304" r:id="rId20"/>
    <p:sldId id="305" r:id="rId21"/>
    <p:sldId id="306" r:id="rId22"/>
    <p:sldId id="307" r:id="rId23"/>
    <p:sldId id="265" r:id="rId24"/>
    <p:sldId id="308" r:id="rId25"/>
    <p:sldId id="309" r:id="rId26"/>
    <p:sldId id="318" r:id="rId27"/>
    <p:sldId id="311" r:id="rId28"/>
    <p:sldId id="312" r:id="rId29"/>
    <p:sldId id="313" r:id="rId30"/>
    <p:sldId id="321" r:id="rId31"/>
    <p:sldId id="314" r:id="rId32"/>
    <p:sldId id="270" r:id="rId33"/>
    <p:sldId id="271" r:id="rId34"/>
    <p:sldId id="272" r:id="rId35"/>
    <p:sldId id="273" r:id="rId36"/>
    <p:sldId id="274" r:id="rId37"/>
    <p:sldId id="323" r:id="rId38"/>
    <p:sldId id="324" r:id="rId39"/>
    <p:sldId id="325" r:id="rId40"/>
    <p:sldId id="329" r:id="rId41"/>
    <p:sldId id="330" r:id="rId42"/>
    <p:sldId id="331" r:id="rId43"/>
    <p:sldId id="326" r:id="rId44"/>
    <p:sldId id="327" r:id="rId45"/>
    <p:sldId id="328" r:id="rId46"/>
    <p:sldId id="275" r:id="rId47"/>
    <p:sldId id="276" r:id="rId48"/>
    <p:sldId id="277" r:id="rId49"/>
    <p:sldId id="278" r:id="rId50"/>
    <p:sldId id="279" r:id="rId51"/>
    <p:sldId id="280" r:id="rId52"/>
    <p:sldId id="287" r:id="rId53"/>
    <p:sldId id="281" r:id="rId54"/>
    <p:sldId id="288" r:id="rId55"/>
    <p:sldId id="267" r:id="rId56"/>
    <p:sldId id="282" r:id="rId57"/>
    <p:sldId id="283" r:id="rId58"/>
    <p:sldId id="268" r:id="rId59"/>
    <p:sldId id="286" r:id="rId60"/>
    <p:sldId id="285" r:id="rId61"/>
    <p:sldId id="33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.А. Аретменева" initials="ТА" lastIdx="7" clrIdx="0">
    <p:extLst>
      <p:ext uri="{19B8F6BF-5375-455C-9EA6-DF929625EA0E}">
        <p15:presenceInfo xmlns:p15="http://schemas.microsoft.com/office/powerpoint/2012/main" userId="S-1-5-21-550805761-2837110542-1809460578-1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14T13:44:01.036" idx="7">
    <p:pos x="10" y="10"/>
    <p:text>Ст.13 и ст. 18 Федерального закона от 26 июня
2008 г. N 102-ФЗ
"Об обеспечении единства измерений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A8D8C-4272-4B5A-8A4D-A15A8AA4D06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783145-6759-437F-BE9A-A22D6DEA9269}">
      <dgm:prSet phldrT="[Текст]"/>
      <dgm:spPr/>
      <dgm:t>
        <a:bodyPr/>
        <a:lstStyle/>
        <a:p>
          <a:r>
            <a:rPr lang="ru-RU" dirty="0"/>
            <a:t>1</a:t>
          </a:r>
        </a:p>
        <a:p>
          <a:endParaRPr lang="ru-RU" dirty="0"/>
        </a:p>
      </dgm:t>
    </dgm:pt>
    <dgm:pt modelId="{40B58189-B87F-4D9E-8BEB-7B7080D2E1A3}" type="parTrans" cxnId="{7532AD36-0BDA-4B86-9468-86462EB5B3D4}">
      <dgm:prSet/>
      <dgm:spPr/>
      <dgm:t>
        <a:bodyPr/>
        <a:lstStyle/>
        <a:p>
          <a:endParaRPr lang="ru-RU"/>
        </a:p>
      </dgm:t>
    </dgm:pt>
    <dgm:pt modelId="{7B787BEC-7DA5-4CB0-893D-F2A93B052B6E}" type="sibTrans" cxnId="{7532AD36-0BDA-4B86-9468-86462EB5B3D4}">
      <dgm:prSet/>
      <dgm:spPr/>
      <dgm:t>
        <a:bodyPr/>
        <a:lstStyle/>
        <a:p>
          <a:endParaRPr lang="ru-RU"/>
        </a:p>
      </dgm:t>
    </dgm:pt>
    <dgm:pt modelId="{5B69E172-D977-48C5-BFD8-9A87E443FA2B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Соблюдение температурного режима хранения</a:t>
          </a:r>
        </a:p>
      </dgm:t>
    </dgm:pt>
    <dgm:pt modelId="{81ECAFAB-D795-448A-93DD-2184EC44D297}" type="parTrans" cxnId="{B5CAE708-53AE-46F9-8B97-E9BDA630409B}">
      <dgm:prSet/>
      <dgm:spPr/>
      <dgm:t>
        <a:bodyPr/>
        <a:lstStyle/>
        <a:p>
          <a:endParaRPr lang="ru-RU"/>
        </a:p>
      </dgm:t>
    </dgm:pt>
    <dgm:pt modelId="{770E31E8-EA98-4652-925D-0471002DF2B6}" type="sibTrans" cxnId="{B5CAE708-53AE-46F9-8B97-E9BDA630409B}">
      <dgm:prSet/>
      <dgm:spPr/>
      <dgm:t>
        <a:bodyPr/>
        <a:lstStyle/>
        <a:p>
          <a:endParaRPr lang="ru-RU"/>
        </a:p>
      </dgm:t>
    </dgm:pt>
    <dgm:pt modelId="{A54AD137-22B3-4CF3-A5C0-75D27C1CB94F}">
      <dgm:prSet phldrT="[Текст]"/>
      <dgm:spPr/>
      <dgm:t>
        <a:bodyPr/>
        <a:lstStyle/>
        <a:p>
          <a:r>
            <a:rPr lang="ru-RU" dirty="0"/>
            <a:t>3</a:t>
          </a:r>
        </a:p>
        <a:p>
          <a:endParaRPr lang="ru-RU" dirty="0"/>
        </a:p>
      </dgm:t>
    </dgm:pt>
    <dgm:pt modelId="{7337BE4F-DE41-47CC-AA9B-72419A78D21C}" type="parTrans" cxnId="{11F2627C-0699-4395-93CA-567B019D34EA}">
      <dgm:prSet/>
      <dgm:spPr/>
      <dgm:t>
        <a:bodyPr/>
        <a:lstStyle/>
        <a:p>
          <a:endParaRPr lang="ru-RU"/>
        </a:p>
      </dgm:t>
    </dgm:pt>
    <dgm:pt modelId="{00BD83DF-C97B-4023-BBF4-2E0034D8C8B1}" type="sibTrans" cxnId="{11F2627C-0699-4395-93CA-567B019D34EA}">
      <dgm:prSet/>
      <dgm:spPr/>
      <dgm:t>
        <a:bodyPr/>
        <a:lstStyle/>
        <a:p>
          <a:endParaRPr lang="ru-RU"/>
        </a:p>
      </dgm:t>
    </dgm:pt>
    <dgm:pt modelId="{71346422-9DF1-4985-B5A2-0E6B5D4A2D7B}">
      <dgm:prSet phldrT="[Текст]"/>
      <dgm:spPr/>
      <dgm:t>
        <a:bodyPr/>
        <a:lstStyle/>
        <a:p>
          <a:r>
            <a:rPr lang="ru-RU" dirty="0"/>
            <a:t>Контроль за воздействием прямого солнечного света</a:t>
          </a:r>
        </a:p>
      </dgm:t>
    </dgm:pt>
    <dgm:pt modelId="{D6BB2979-DA8F-4F94-8097-2BB0AD8956C2}" type="parTrans" cxnId="{8B2A9ABF-BAA0-477E-B36E-547E1E32F768}">
      <dgm:prSet/>
      <dgm:spPr/>
      <dgm:t>
        <a:bodyPr/>
        <a:lstStyle/>
        <a:p>
          <a:endParaRPr lang="ru-RU"/>
        </a:p>
      </dgm:t>
    </dgm:pt>
    <dgm:pt modelId="{181D430B-E87B-4FA8-8FEE-5F390162F6C3}" type="sibTrans" cxnId="{8B2A9ABF-BAA0-477E-B36E-547E1E32F768}">
      <dgm:prSet/>
      <dgm:spPr/>
      <dgm:t>
        <a:bodyPr/>
        <a:lstStyle/>
        <a:p>
          <a:endParaRPr lang="ru-RU"/>
        </a:p>
      </dgm:t>
    </dgm:pt>
    <dgm:pt modelId="{6053362D-E9F7-46E9-B55F-4CF411A5DF52}">
      <dgm:prSet phldrT="[Текст]"/>
      <dgm:spPr/>
      <dgm:t>
        <a:bodyPr/>
        <a:lstStyle/>
        <a:p>
          <a:r>
            <a:rPr lang="ru-RU" dirty="0"/>
            <a:t>4</a:t>
          </a:r>
        </a:p>
        <a:p>
          <a:endParaRPr lang="ru-RU" dirty="0"/>
        </a:p>
      </dgm:t>
    </dgm:pt>
    <dgm:pt modelId="{EBAFD0E4-2C29-4F7E-A3A7-679E2EB40868}" type="parTrans" cxnId="{82CC5A9C-E8EA-4586-B463-50CDA24DB17E}">
      <dgm:prSet/>
      <dgm:spPr/>
      <dgm:t>
        <a:bodyPr/>
        <a:lstStyle/>
        <a:p>
          <a:endParaRPr lang="ru-RU"/>
        </a:p>
      </dgm:t>
    </dgm:pt>
    <dgm:pt modelId="{6C962853-DF75-4C81-957A-B9BF7392BF03}" type="sibTrans" cxnId="{82CC5A9C-E8EA-4586-B463-50CDA24DB17E}">
      <dgm:prSet/>
      <dgm:spPr/>
      <dgm:t>
        <a:bodyPr/>
        <a:lstStyle/>
        <a:p>
          <a:endParaRPr lang="ru-RU"/>
        </a:p>
      </dgm:t>
    </dgm:pt>
    <dgm:pt modelId="{5CC5A21F-956F-47B6-B94B-0702187BB68A}">
      <dgm:prSet phldrT="[Текст]"/>
      <dgm:spPr/>
      <dgm:t>
        <a:bodyPr/>
        <a:lstStyle/>
        <a:p>
          <a:r>
            <a:rPr lang="ru-RU" dirty="0"/>
            <a:t>Контроль за соблюдением правил хранения лекарственных препаратов по различным фармакологическим группам</a:t>
          </a:r>
        </a:p>
      </dgm:t>
    </dgm:pt>
    <dgm:pt modelId="{0FBDF7D7-7023-404C-9CC2-1DF1E445AB73}" type="parTrans" cxnId="{D6A86AA5-3681-4529-87F8-19744F4FB3B4}">
      <dgm:prSet/>
      <dgm:spPr/>
      <dgm:t>
        <a:bodyPr/>
        <a:lstStyle/>
        <a:p>
          <a:endParaRPr lang="ru-RU"/>
        </a:p>
      </dgm:t>
    </dgm:pt>
    <dgm:pt modelId="{29F5E305-B4DB-495D-B1A1-76FCB000A748}" type="sibTrans" cxnId="{D6A86AA5-3681-4529-87F8-19744F4FB3B4}">
      <dgm:prSet/>
      <dgm:spPr/>
      <dgm:t>
        <a:bodyPr/>
        <a:lstStyle/>
        <a:p>
          <a:endParaRPr lang="ru-RU"/>
        </a:p>
      </dgm:t>
    </dgm:pt>
    <dgm:pt modelId="{D2D703D4-0F10-4F4D-888E-8402C51AED72}">
      <dgm:prSet/>
      <dgm:spPr/>
      <dgm:t>
        <a:bodyPr/>
        <a:lstStyle/>
        <a:p>
          <a:r>
            <a:rPr lang="ru-RU" dirty="0"/>
            <a:t>2</a:t>
          </a:r>
        </a:p>
        <a:p>
          <a:endParaRPr lang="ru-RU" dirty="0"/>
        </a:p>
      </dgm:t>
    </dgm:pt>
    <dgm:pt modelId="{3853B075-1644-4349-B6AE-5F133F8B86AE}" type="parTrans" cxnId="{1A43C60D-7171-4A8D-88DA-140DE8007B95}">
      <dgm:prSet/>
      <dgm:spPr/>
      <dgm:t>
        <a:bodyPr/>
        <a:lstStyle/>
        <a:p>
          <a:endParaRPr lang="ru-RU"/>
        </a:p>
      </dgm:t>
    </dgm:pt>
    <dgm:pt modelId="{581B29EC-2B8D-4B9F-BC83-F2D615E85B9D}" type="sibTrans" cxnId="{1A43C60D-7171-4A8D-88DA-140DE8007B95}">
      <dgm:prSet/>
      <dgm:spPr/>
      <dgm:t>
        <a:bodyPr/>
        <a:lstStyle/>
        <a:p>
          <a:endParaRPr lang="ru-RU"/>
        </a:p>
      </dgm:t>
    </dgm:pt>
    <dgm:pt modelId="{AB03910B-1587-4037-ADFB-4DE31AD05A32}">
      <dgm:prSet/>
      <dgm:spPr/>
      <dgm:t>
        <a:bodyPr/>
        <a:lstStyle/>
        <a:p>
          <a:r>
            <a:rPr lang="ru-RU" dirty="0"/>
            <a:t>Соблюдение показателя влажности</a:t>
          </a:r>
        </a:p>
      </dgm:t>
    </dgm:pt>
    <dgm:pt modelId="{2C4AEE92-51B3-469E-ADB6-FC36A797CE35}" type="parTrans" cxnId="{97E36ADA-7520-41E5-9CD3-40A06C983DCC}">
      <dgm:prSet/>
      <dgm:spPr/>
      <dgm:t>
        <a:bodyPr/>
        <a:lstStyle/>
        <a:p>
          <a:endParaRPr lang="ru-RU"/>
        </a:p>
      </dgm:t>
    </dgm:pt>
    <dgm:pt modelId="{DBD7DE73-D31C-4900-8AAB-D5DCA24BC760}" type="sibTrans" cxnId="{97E36ADA-7520-41E5-9CD3-40A06C983DCC}">
      <dgm:prSet/>
      <dgm:spPr/>
      <dgm:t>
        <a:bodyPr/>
        <a:lstStyle/>
        <a:p>
          <a:endParaRPr lang="ru-RU"/>
        </a:p>
      </dgm:t>
    </dgm:pt>
    <dgm:pt modelId="{162A58BE-9E2B-41DC-A51F-55640BA146CB}" type="pres">
      <dgm:prSet presAssocID="{D79A8D8C-4272-4B5A-8A4D-A15A8AA4D062}" presName="linearFlow" presStyleCnt="0">
        <dgm:presLayoutVars>
          <dgm:dir/>
          <dgm:animLvl val="lvl"/>
          <dgm:resizeHandles val="exact"/>
        </dgm:presLayoutVars>
      </dgm:prSet>
      <dgm:spPr/>
    </dgm:pt>
    <dgm:pt modelId="{732A77CE-C64E-41E5-817C-DEFFBB554638}" type="pres">
      <dgm:prSet presAssocID="{3B783145-6759-437F-BE9A-A22D6DEA9269}" presName="composite" presStyleCnt="0"/>
      <dgm:spPr/>
    </dgm:pt>
    <dgm:pt modelId="{95F6CFE9-0944-4281-8409-6B1A967252DD}" type="pres">
      <dgm:prSet presAssocID="{3B783145-6759-437F-BE9A-A22D6DEA926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9CE4240-083B-4E50-965C-0321BA7ACC59}" type="pres">
      <dgm:prSet presAssocID="{3B783145-6759-437F-BE9A-A22D6DEA9269}" presName="descendantText" presStyleLbl="alignAcc1" presStyleIdx="0" presStyleCnt="4" custScaleY="100000" custLinFactNeighborX="113" custLinFactNeighborY="-30">
        <dgm:presLayoutVars>
          <dgm:bulletEnabled val="1"/>
        </dgm:presLayoutVars>
      </dgm:prSet>
      <dgm:spPr/>
    </dgm:pt>
    <dgm:pt modelId="{A4C428FB-6748-4E33-8283-8C06756B0F21}" type="pres">
      <dgm:prSet presAssocID="{7B787BEC-7DA5-4CB0-893D-F2A93B052B6E}" presName="sp" presStyleCnt="0"/>
      <dgm:spPr/>
    </dgm:pt>
    <dgm:pt modelId="{38DD36C3-2073-4F0C-B577-3F8E3BE73FA9}" type="pres">
      <dgm:prSet presAssocID="{D2D703D4-0F10-4F4D-888E-8402C51AED72}" presName="composite" presStyleCnt="0"/>
      <dgm:spPr/>
    </dgm:pt>
    <dgm:pt modelId="{F8F934D7-C9D5-4408-B0AA-13D9B357F413}" type="pres">
      <dgm:prSet presAssocID="{D2D703D4-0F10-4F4D-888E-8402C51AED7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C0A252C-037D-47EE-BBE8-CA3CB4BC0767}" type="pres">
      <dgm:prSet presAssocID="{D2D703D4-0F10-4F4D-888E-8402C51AED72}" presName="descendantText" presStyleLbl="alignAcc1" presStyleIdx="1" presStyleCnt="4" custLinFactNeighborX="113" custLinFactNeighborY="-1335">
        <dgm:presLayoutVars>
          <dgm:bulletEnabled val="1"/>
        </dgm:presLayoutVars>
      </dgm:prSet>
      <dgm:spPr/>
    </dgm:pt>
    <dgm:pt modelId="{E2152F69-FF25-400A-8D2F-94DC990F9E59}" type="pres">
      <dgm:prSet presAssocID="{581B29EC-2B8D-4B9F-BC83-F2D615E85B9D}" presName="sp" presStyleCnt="0"/>
      <dgm:spPr/>
    </dgm:pt>
    <dgm:pt modelId="{D451D4F2-C100-41D9-A168-7CC1D34965DB}" type="pres">
      <dgm:prSet presAssocID="{A54AD137-22B3-4CF3-A5C0-75D27C1CB94F}" presName="composite" presStyleCnt="0"/>
      <dgm:spPr/>
    </dgm:pt>
    <dgm:pt modelId="{341718E4-8E70-4B20-82AA-AD59BA4D5979}" type="pres">
      <dgm:prSet presAssocID="{A54AD137-22B3-4CF3-A5C0-75D27C1CB94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1F3C41F-ED5F-454F-86DE-30A205F36273}" type="pres">
      <dgm:prSet presAssocID="{A54AD137-22B3-4CF3-A5C0-75D27C1CB94F}" presName="descendantText" presStyleLbl="alignAcc1" presStyleIdx="2" presStyleCnt="4" custLinFactNeighborX="744" custLinFactNeighborY="-6513">
        <dgm:presLayoutVars>
          <dgm:bulletEnabled val="1"/>
        </dgm:presLayoutVars>
      </dgm:prSet>
      <dgm:spPr/>
    </dgm:pt>
    <dgm:pt modelId="{AFF83008-1157-4EEF-8A07-C50D3755D737}" type="pres">
      <dgm:prSet presAssocID="{00BD83DF-C97B-4023-BBF4-2E0034D8C8B1}" presName="sp" presStyleCnt="0"/>
      <dgm:spPr/>
    </dgm:pt>
    <dgm:pt modelId="{11E313DC-F3FF-4DDA-89DF-F305B07B360B}" type="pres">
      <dgm:prSet presAssocID="{6053362D-E9F7-46E9-B55F-4CF411A5DF52}" presName="composite" presStyleCnt="0"/>
      <dgm:spPr/>
    </dgm:pt>
    <dgm:pt modelId="{FD7ABEF1-BCE6-4789-9EBB-455920006355}" type="pres">
      <dgm:prSet presAssocID="{6053362D-E9F7-46E9-B55F-4CF411A5DF5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9BF2D04-4400-4C7C-9898-CDEC0088CBA3}" type="pres">
      <dgm:prSet presAssocID="{6053362D-E9F7-46E9-B55F-4CF411A5DF52}" presName="descendantText" presStyleLbl="alignAcc1" presStyleIdx="3" presStyleCnt="4" custLinFactNeighborX="113" custLinFactNeighborY="-1400">
        <dgm:presLayoutVars>
          <dgm:bulletEnabled val="1"/>
        </dgm:presLayoutVars>
      </dgm:prSet>
      <dgm:spPr/>
    </dgm:pt>
  </dgm:ptLst>
  <dgm:cxnLst>
    <dgm:cxn modelId="{D30DE702-6C0D-4864-8204-A6FCFF9C48C0}" type="presOf" srcId="{AB03910B-1587-4037-ADFB-4DE31AD05A32}" destId="{9C0A252C-037D-47EE-BBE8-CA3CB4BC0767}" srcOrd="0" destOrd="0" presId="urn:microsoft.com/office/officeart/2005/8/layout/chevron2"/>
    <dgm:cxn modelId="{B5CAE708-53AE-46F9-8B97-E9BDA630409B}" srcId="{3B783145-6759-437F-BE9A-A22D6DEA9269}" destId="{5B69E172-D977-48C5-BFD8-9A87E443FA2B}" srcOrd="0" destOrd="0" parTransId="{81ECAFAB-D795-448A-93DD-2184EC44D297}" sibTransId="{770E31E8-EA98-4652-925D-0471002DF2B6}"/>
    <dgm:cxn modelId="{1A43C60D-7171-4A8D-88DA-140DE8007B95}" srcId="{D79A8D8C-4272-4B5A-8A4D-A15A8AA4D062}" destId="{D2D703D4-0F10-4F4D-888E-8402C51AED72}" srcOrd="1" destOrd="0" parTransId="{3853B075-1644-4349-B6AE-5F133F8B86AE}" sibTransId="{581B29EC-2B8D-4B9F-BC83-F2D615E85B9D}"/>
    <dgm:cxn modelId="{7532AD36-0BDA-4B86-9468-86462EB5B3D4}" srcId="{D79A8D8C-4272-4B5A-8A4D-A15A8AA4D062}" destId="{3B783145-6759-437F-BE9A-A22D6DEA9269}" srcOrd="0" destOrd="0" parTransId="{40B58189-B87F-4D9E-8BEB-7B7080D2E1A3}" sibTransId="{7B787BEC-7DA5-4CB0-893D-F2A93B052B6E}"/>
    <dgm:cxn modelId="{E0843B48-CD37-4EB1-A73C-BFE582938275}" type="presOf" srcId="{71346422-9DF1-4985-B5A2-0E6B5D4A2D7B}" destId="{71F3C41F-ED5F-454F-86DE-30A205F36273}" srcOrd="0" destOrd="0" presId="urn:microsoft.com/office/officeart/2005/8/layout/chevron2"/>
    <dgm:cxn modelId="{667E694C-81AB-4212-A21A-0B3654A31FD3}" type="presOf" srcId="{D79A8D8C-4272-4B5A-8A4D-A15A8AA4D062}" destId="{162A58BE-9E2B-41DC-A51F-55640BA146CB}" srcOrd="0" destOrd="0" presId="urn:microsoft.com/office/officeart/2005/8/layout/chevron2"/>
    <dgm:cxn modelId="{3BF54051-B1B7-4071-8BC6-7B59D14B28A5}" type="presOf" srcId="{A54AD137-22B3-4CF3-A5C0-75D27C1CB94F}" destId="{341718E4-8E70-4B20-82AA-AD59BA4D5979}" srcOrd="0" destOrd="0" presId="urn:microsoft.com/office/officeart/2005/8/layout/chevron2"/>
    <dgm:cxn modelId="{11F2627C-0699-4395-93CA-567B019D34EA}" srcId="{D79A8D8C-4272-4B5A-8A4D-A15A8AA4D062}" destId="{A54AD137-22B3-4CF3-A5C0-75D27C1CB94F}" srcOrd="2" destOrd="0" parTransId="{7337BE4F-DE41-47CC-AA9B-72419A78D21C}" sibTransId="{00BD83DF-C97B-4023-BBF4-2E0034D8C8B1}"/>
    <dgm:cxn modelId="{82CC5A9C-E8EA-4586-B463-50CDA24DB17E}" srcId="{D79A8D8C-4272-4B5A-8A4D-A15A8AA4D062}" destId="{6053362D-E9F7-46E9-B55F-4CF411A5DF52}" srcOrd="3" destOrd="0" parTransId="{EBAFD0E4-2C29-4F7E-A3A7-679E2EB40868}" sibTransId="{6C962853-DF75-4C81-957A-B9BF7392BF03}"/>
    <dgm:cxn modelId="{D6A86AA5-3681-4529-87F8-19744F4FB3B4}" srcId="{6053362D-E9F7-46E9-B55F-4CF411A5DF52}" destId="{5CC5A21F-956F-47B6-B94B-0702187BB68A}" srcOrd="0" destOrd="0" parTransId="{0FBDF7D7-7023-404C-9CC2-1DF1E445AB73}" sibTransId="{29F5E305-B4DB-495D-B1A1-76FCB000A748}"/>
    <dgm:cxn modelId="{726995A8-5924-45CC-97B3-684D903C1F04}" type="presOf" srcId="{6053362D-E9F7-46E9-B55F-4CF411A5DF52}" destId="{FD7ABEF1-BCE6-4789-9EBB-455920006355}" srcOrd="0" destOrd="0" presId="urn:microsoft.com/office/officeart/2005/8/layout/chevron2"/>
    <dgm:cxn modelId="{B8A159AA-3408-415C-8CFB-4364ABFA14E5}" type="presOf" srcId="{5CC5A21F-956F-47B6-B94B-0702187BB68A}" destId="{29BF2D04-4400-4C7C-9898-CDEC0088CBA3}" srcOrd="0" destOrd="0" presId="urn:microsoft.com/office/officeart/2005/8/layout/chevron2"/>
    <dgm:cxn modelId="{64FC06AD-C113-4D52-A4B6-1752AF7A7DE1}" type="presOf" srcId="{3B783145-6759-437F-BE9A-A22D6DEA9269}" destId="{95F6CFE9-0944-4281-8409-6B1A967252DD}" srcOrd="0" destOrd="0" presId="urn:microsoft.com/office/officeart/2005/8/layout/chevron2"/>
    <dgm:cxn modelId="{8B2A9ABF-BAA0-477E-B36E-547E1E32F768}" srcId="{A54AD137-22B3-4CF3-A5C0-75D27C1CB94F}" destId="{71346422-9DF1-4985-B5A2-0E6B5D4A2D7B}" srcOrd="0" destOrd="0" parTransId="{D6BB2979-DA8F-4F94-8097-2BB0AD8956C2}" sibTransId="{181D430B-E87B-4FA8-8FEE-5F390162F6C3}"/>
    <dgm:cxn modelId="{C5BCC1CE-3028-41A4-B11E-B9431487EB90}" type="presOf" srcId="{D2D703D4-0F10-4F4D-888E-8402C51AED72}" destId="{F8F934D7-C9D5-4408-B0AA-13D9B357F413}" srcOrd="0" destOrd="0" presId="urn:microsoft.com/office/officeart/2005/8/layout/chevron2"/>
    <dgm:cxn modelId="{97E36ADA-7520-41E5-9CD3-40A06C983DCC}" srcId="{D2D703D4-0F10-4F4D-888E-8402C51AED72}" destId="{AB03910B-1587-4037-ADFB-4DE31AD05A32}" srcOrd="0" destOrd="0" parTransId="{2C4AEE92-51B3-469E-ADB6-FC36A797CE35}" sibTransId="{DBD7DE73-D31C-4900-8AAB-D5DCA24BC760}"/>
    <dgm:cxn modelId="{D615E7F4-B4C2-4FFA-A321-467F11D414C6}" type="presOf" srcId="{5B69E172-D977-48C5-BFD8-9A87E443FA2B}" destId="{E9CE4240-083B-4E50-965C-0321BA7ACC59}" srcOrd="0" destOrd="0" presId="urn:microsoft.com/office/officeart/2005/8/layout/chevron2"/>
    <dgm:cxn modelId="{AD3CA6EE-163C-4406-8435-15FDA2D337BB}" type="presParOf" srcId="{162A58BE-9E2B-41DC-A51F-55640BA146CB}" destId="{732A77CE-C64E-41E5-817C-DEFFBB554638}" srcOrd="0" destOrd="0" presId="urn:microsoft.com/office/officeart/2005/8/layout/chevron2"/>
    <dgm:cxn modelId="{D21B88DF-0AFE-46A7-BC57-AA13BA66CCDE}" type="presParOf" srcId="{732A77CE-C64E-41E5-817C-DEFFBB554638}" destId="{95F6CFE9-0944-4281-8409-6B1A967252DD}" srcOrd="0" destOrd="0" presId="urn:microsoft.com/office/officeart/2005/8/layout/chevron2"/>
    <dgm:cxn modelId="{F42D96D9-DD36-48C0-AB4B-C9021D2D8909}" type="presParOf" srcId="{732A77CE-C64E-41E5-817C-DEFFBB554638}" destId="{E9CE4240-083B-4E50-965C-0321BA7ACC59}" srcOrd="1" destOrd="0" presId="urn:microsoft.com/office/officeart/2005/8/layout/chevron2"/>
    <dgm:cxn modelId="{E325FFFF-334E-4826-96DC-27C6A64CD9A2}" type="presParOf" srcId="{162A58BE-9E2B-41DC-A51F-55640BA146CB}" destId="{A4C428FB-6748-4E33-8283-8C06756B0F21}" srcOrd="1" destOrd="0" presId="urn:microsoft.com/office/officeart/2005/8/layout/chevron2"/>
    <dgm:cxn modelId="{A3A48ADA-11CC-47D8-BD93-A6B267C16133}" type="presParOf" srcId="{162A58BE-9E2B-41DC-A51F-55640BA146CB}" destId="{38DD36C3-2073-4F0C-B577-3F8E3BE73FA9}" srcOrd="2" destOrd="0" presId="urn:microsoft.com/office/officeart/2005/8/layout/chevron2"/>
    <dgm:cxn modelId="{B160D93B-DF25-4BC7-8EBC-84A752999EE6}" type="presParOf" srcId="{38DD36C3-2073-4F0C-B577-3F8E3BE73FA9}" destId="{F8F934D7-C9D5-4408-B0AA-13D9B357F413}" srcOrd="0" destOrd="0" presId="urn:microsoft.com/office/officeart/2005/8/layout/chevron2"/>
    <dgm:cxn modelId="{30FADF94-15DC-4EF0-B540-1C38131B63FD}" type="presParOf" srcId="{38DD36C3-2073-4F0C-B577-3F8E3BE73FA9}" destId="{9C0A252C-037D-47EE-BBE8-CA3CB4BC0767}" srcOrd="1" destOrd="0" presId="urn:microsoft.com/office/officeart/2005/8/layout/chevron2"/>
    <dgm:cxn modelId="{B118A09F-D9A6-421A-A4C3-942C33845E99}" type="presParOf" srcId="{162A58BE-9E2B-41DC-A51F-55640BA146CB}" destId="{E2152F69-FF25-400A-8D2F-94DC990F9E59}" srcOrd="3" destOrd="0" presId="urn:microsoft.com/office/officeart/2005/8/layout/chevron2"/>
    <dgm:cxn modelId="{B5D91836-D6C8-4A86-BBC2-DF99733390E1}" type="presParOf" srcId="{162A58BE-9E2B-41DC-A51F-55640BA146CB}" destId="{D451D4F2-C100-41D9-A168-7CC1D34965DB}" srcOrd="4" destOrd="0" presId="urn:microsoft.com/office/officeart/2005/8/layout/chevron2"/>
    <dgm:cxn modelId="{74038CB8-66E7-4D76-B7AE-0900D8804C0F}" type="presParOf" srcId="{D451D4F2-C100-41D9-A168-7CC1D34965DB}" destId="{341718E4-8E70-4B20-82AA-AD59BA4D5979}" srcOrd="0" destOrd="0" presId="urn:microsoft.com/office/officeart/2005/8/layout/chevron2"/>
    <dgm:cxn modelId="{44D7102A-A0A7-4934-A431-149C8C9B40FA}" type="presParOf" srcId="{D451D4F2-C100-41D9-A168-7CC1D34965DB}" destId="{71F3C41F-ED5F-454F-86DE-30A205F36273}" srcOrd="1" destOrd="0" presId="urn:microsoft.com/office/officeart/2005/8/layout/chevron2"/>
    <dgm:cxn modelId="{3A5B14A7-7B8A-486C-A8F6-E5BD5B22918E}" type="presParOf" srcId="{162A58BE-9E2B-41DC-A51F-55640BA146CB}" destId="{AFF83008-1157-4EEF-8A07-C50D3755D737}" srcOrd="5" destOrd="0" presId="urn:microsoft.com/office/officeart/2005/8/layout/chevron2"/>
    <dgm:cxn modelId="{5BC6DA95-1CCA-44FE-8E61-0A1220EE2403}" type="presParOf" srcId="{162A58BE-9E2B-41DC-A51F-55640BA146CB}" destId="{11E313DC-F3FF-4DDA-89DF-F305B07B360B}" srcOrd="6" destOrd="0" presId="urn:microsoft.com/office/officeart/2005/8/layout/chevron2"/>
    <dgm:cxn modelId="{2427E09D-3FF3-4331-A9C8-21A1D43C3E22}" type="presParOf" srcId="{11E313DC-F3FF-4DDA-89DF-F305B07B360B}" destId="{FD7ABEF1-BCE6-4789-9EBB-455920006355}" srcOrd="0" destOrd="0" presId="urn:microsoft.com/office/officeart/2005/8/layout/chevron2"/>
    <dgm:cxn modelId="{E8D9694B-64C3-4B94-910A-3E619B159C55}" type="presParOf" srcId="{11E313DC-F3FF-4DDA-89DF-F305B07B360B}" destId="{29BF2D04-4400-4C7C-9898-CDEC0088CB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5E51B-CB32-48EA-957B-046D205A7D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4AEFD-6CB7-428A-BA58-7F38916C9AE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Субъект обращения лекарственных препаратов для осуществления деятельности по хранению лекарственных препаратов должен иметь необходимые помещения и(или) зоны , а также оборудование для выполнения операций с лекарственными препаратами обеспечивающие их хранение в соответствии с требованиями.</a:t>
          </a:r>
        </a:p>
      </dgm:t>
    </dgm:pt>
    <dgm:pt modelId="{84000F33-1F77-4616-8396-80A9CC7EACC2}" type="parTrans" cxnId="{49BAFE7C-429C-4079-997C-90304CA416DA}">
      <dgm:prSet/>
      <dgm:spPr/>
      <dgm:t>
        <a:bodyPr/>
        <a:lstStyle/>
        <a:p>
          <a:endParaRPr lang="ru-RU"/>
        </a:p>
      </dgm:t>
    </dgm:pt>
    <dgm:pt modelId="{8CB4A3FF-5CEA-4179-83F3-4E73C3E5A39F}" type="sibTrans" cxnId="{49BAFE7C-429C-4079-997C-90304CA416DA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принадлежать</a:t>
          </a:r>
          <a:endParaRPr lang="ru-RU" dirty="0">
            <a:solidFill>
              <a:schemeClr val="tx1"/>
            </a:solidFill>
          </a:endParaRPr>
        </a:p>
      </dgm:t>
    </dgm:pt>
    <dgm:pt modelId="{6B3C2A77-279E-4415-96CA-51F33BD1FB3E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Помещения, здания, сооружения и оборудование по месту осуществления фармацевтической деятельности, принадлежащих на праве собственности или на ином законном основании, предусматривающем право владения и право пользования, либо принадлежащих на праве собственности или на ином законном основании иному лицензиату, имеющему лицензию на осуществление фармацевтической деятельности</a:t>
          </a:r>
        </a:p>
        <a:p>
          <a:endParaRPr lang="ru-RU" dirty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П.5. Постановление Правительства РФ от 22.12.2011 г. №1081 « О лицензировании фармацевтической деятельности»</a:t>
          </a:r>
        </a:p>
        <a:p>
          <a:endParaRPr lang="ru-RU" dirty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</dgm:t>
    </dgm:pt>
    <dgm:pt modelId="{EE158E0F-3E9F-4A9D-9420-D57BA716AF29}" type="parTrans" cxnId="{C5FB6DF4-A9B6-4882-A022-758C82F65051}">
      <dgm:prSet/>
      <dgm:spPr/>
      <dgm:t>
        <a:bodyPr/>
        <a:lstStyle/>
        <a:p>
          <a:endParaRPr lang="ru-RU"/>
        </a:p>
      </dgm:t>
    </dgm:pt>
    <dgm:pt modelId="{56B81014-FF0D-4C86-B122-2849ACA1C945}" type="sibTrans" cxnId="{C5FB6DF4-A9B6-4882-A022-758C82F65051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Отвечать требованиям</a:t>
          </a:r>
          <a:endParaRPr lang="ru-RU" dirty="0">
            <a:solidFill>
              <a:schemeClr val="tx1"/>
            </a:solidFill>
          </a:endParaRPr>
        </a:p>
      </dgm:t>
    </dgm:pt>
    <dgm:pt modelId="{407DE3F6-8012-4DC7-8FC6-843A0DE83C3E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ru-RU" dirty="0">
              <a:solidFill>
                <a:schemeClr val="tx1"/>
              </a:solidFill>
            </a:rPr>
            <a:t>Санитарным</a:t>
          </a:r>
        </a:p>
        <a:p>
          <a:pPr algn="l"/>
          <a:r>
            <a:rPr lang="ru-RU" dirty="0">
              <a:solidFill>
                <a:schemeClr val="tx1"/>
              </a:solidFill>
            </a:rPr>
            <a:t>Пожарной безопасности</a:t>
          </a:r>
        </a:p>
        <a:p>
          <a:pPr algn="l"/>
          <a:r>
            <a:rPr lang="ru-RU" dirty="0">
              <a:solidFill>
                <a:schemeClr val="tx1"/>
              </a:solidFill>
            </a:rPr>
            <a:t>Технике безопасности</a:t>
          </a:r>
        </a:p>
        <a:p>
          <a:pPr algn="l"/>
          <a:endParaRPr lang="ru-RU" dirty="0">
            <a:solidFill>
              <a:schemeClr val="tx1"/>
            </a:solidFill>
          </a:endParaRPr>
        </a:p>
        <a:p>
          <a:pPr algn="l"/>
          <a:endParaRPr lang="ru-RU" dirty="0">
            <a:solidFill>
              <a:schemeClr val="tx1"/>
            </a:solidFill>
          </a:endParaRPr>
        </a:p>
        <a:p>
          <a:pPr algn="l"/>
          <a:endParaRPr lang="ru-RU" dirty="0">
            <a:solidFill>
              <a:schemeClr val="tx1"/>
            </a:solidFill>
          </a:endParaRPr>
        </a:p>
      </dgm:t>
    </dgm:pt>
    <dgm:pt modelId="{EABB2C40-0C27-44B1-8806-8E186509F190}" type="parTrans" cxnId="{FA7CE547-5CB4-48A3-AB9B-A401F1B2603E}">
      <dgm:prSet/>
      <dgm:spPr/>
      <dgm:t>
        <a:bodyPr/>
        <a:lstStyle/>
        <a:p>
          <a:endParaRPr lang="ru-RU"/>
        </a:p>
      </dgm:t>
    </dgm:pt>
    <dgm:pt modelId="{96D9359E-6524-4A30-9D46-7E73257DD0CE}" type="sibTrans" cxnId="{FA7CE547-5CB4-48A3-AB9B-A401F1B2603E}">
      <dgm:prSet/>
      <dgm:spPr/>
      <dgm:t>
        <a:bodyPr/>
        <a:lstStyle/>
        <a:p>
          <a:endParaRPr lang="ru-RU"/>
        </a:p>
      </dgm:t>
    </dgm:pt>
    <dgm:pt modelId="{44CD1759-EC51-4773-8E9F-F66C9C5A7416}" type="pres">
      <dgm:prSet presAssocID="{3DB5E51B-CB32-48EA-957B-046D205A7D95}" presName="Name0" presStyleCnt="0">
        <dgm:presLayoutVars>
          <dgm:dir/>
          <dgm:resizeHandles val="exact"/>
        </dgm:presLayoutVars>
      </dgm:prSet>
      <dgm:spPr/>
    </dgm:pt>
    <dgm:pt modelId="{0F6E7D15-9F0F-4C9D-8D6C-7AA974633F26}" type="pres">
      <dgm:prSet presAssocID="{C644AEFD-6CB7-428A-BA58-7F38916C9AE8}" presName="node" presStyleLbl="node1" presStyleIdx="0" presStyleCnt="3" custScaleX="125110" custScaleY="100375">
        <dgm:presLayoutVars>
          <dgm:bulletEnabled val="1"/>
        </dgm:presLayoutVars>
      </dgm:prSet>
      <dgm:spPr/>
    </dgm:pt>
    <dgm:pt modelId="{49E3D778-5AA6-4B60-9828-3CDE1C266130}" type="pres">
      <dgm:prSet presAssocID="{8CB4A3FF-5CEA-4179-83F3-4E73C3E5A39F}" presName="sibTrans" presStyleLbl="sibTrans2D1" presStyleIdx="0" presStyleCnt="2" custScaleX="171099"/>
      <dgm:spPr/>
    </dgm:pt>
    <dgm:pt modelId="{A8E41FFF-4B43-4B06-910A-A24517131B70}" type="pres">
      <dgm:prSet presAssocID="{8CB4A3FF-5CEA-4179-83F3-4E73C3E5A39F}" presName="connectorText" presStyleLbl="sibTrans2D1" presStyleIdx="0" presStyleCnt="2"/>
      <dgm:spPr/>
    </dgm:pt>
    <dgm:pt modelId="{6225A911-66EA-4B7B-A311-8C8E239E4B12}" type="pres">
      <dgm:prSet presAssocID="{6B3C2A77-279E-4415-96CA-51F33BD1FB3E}" presName="node" presStyleLbl="node1" presStyleIdx="1" presStyleCnt="3" custScaleX="137159" custScaleY="210184">
        <dgm:presLayoutVars>
          <dgm:bulletEnabled val="1"/>
        </dgm:presLayoutVars>
      </dgm:prSet>
      <dgm:spPr/>
    </dgm:pt>
    <dgm:pt modelId="{C695F322-4465-4F09-BD84-316A3E7F8CCF}" type="pres">
      <dgm:prSet presAssocID="{56B81014-FF0D-4C86-B122-2849ACA1C945}" presName="sibTrans" presStyleLbl="sibTrans2D1" presStyleIdx="1" presStyleCnt="2" custScaleX="183062"/>
      <dgm:spPr/>
    </dgm:pt>
    <dgm:pt modelId="{BDFA2EB6-4FFE-4EE6-95A2-C0C77FD70334}" type="pres">
      <dgm:prSet presAssocID="{56B81014-FF0D-4C86-B122-2849ACA1C945}" presName="connectorText" presStyleLbl="sibTrans2D1" presStyleIdx="1" presStyleCnt="2"/>
      <dgm:spPr/>
    </dgm:pt>
    <dgm:pt modelId="{DA3B685B-5E9D-4FC3-96CC-6C567D5138D2}" type="pres">
      <dgm:prSet presAssocID="{407DE3F6-8012-4DC7-8FC6-843A0DE83C3E}" presName="node" presStyleLbl="node1" presStyleIdx="2" presStyleCnt="3" custScaleX="124780" custScaleY="88619" custLinFactNeighborX="11092" custLinFactNeighborY="-1151">
        <dgm:presLayoutVars>
          <dgm:bulletEnabled val="1"/>
        </dgm:presLayoutVars>
      </dgm:prSet>
      <dgm:spPr/>
    </dgm:pt>
  </dgm:ptLst>
  <dgm:cxnLst>
    <dgm:cxn modelId="{FA7CE547-5CB4-48A3-AB9B-A401F1B2603E}" srcId="{3DB5E51B-CB32-48EA-957B-046D205A7D95}" destId="{407DE3F6-8012-4DC7-8FC6-843A0DE83C3E}" srcOrd="2" destOrd="0" parTransId="{EABB2C40-0C27-44B1-8806-8E186509F190}" sibTransId="{96D9359E-6524-4A30-9D46-7E73257DD0CE}"/>
    <dgm:cxn modelId="{49BAFE7C-429C-4079-997C-90304CA416DA}" srcId="{3DB5E51B-CB32-48EA-957B-046D205A7D95}" destId="{C644AEFD-6CB7-428A-BA58-7F38916C9AE8}" srcOrd="0" destOrd="0" parTransId="{84000F33-1F77-4616-8396-80A9CC7EACC2}" sibTransId="{8CB4A3FF-5CEA-4179-83F3-4E73C3E5A39F}"/>
    <dgm:cxn modelId="{7C782B8C-9843-4D63-AE04-6ADB76CB9903}" type="presOf" srcId="{C644AEFD-6CB7-428A-BA58-7F38916C9AE8}" destId="{0F6E7D15-9F0F-4C9D-8D6C-7AA974633F26}" srcOrd="0" destOrd="0" presId="urn:microsoft.com/office/officeart/2005/8/layout/process1"/>
    <dgm:cxn modelId="{C8BCC796-0C8A-4663-B65A-969D03CAD97A}" type="presOf" srcId="{56B81014-FF0D-4C86-B122-2849ACA1C945}" destId="{C695F322-4465-4F09-BD84-316A3E7F8CCF}" srcOrd="0" destOrd="0" presId="urn:microsoft.com/office/officeart/2005/8/layout/process1"/>
    <dgm:cxn modelId="{F16BFAA7-B1EE-4F7B-938A-B8335F43044A}" type="presOf" srcId="{56B81014-FF0D-4C86-B122-2849ACA1C945}" destId="{BDFA2EB6-4FFE-4EE6-95A2-C0C77FD70334}" srcOrd="1" destOrd="0" presId="urn:microsoft.com/office/officeart/2005/8/layout/process1"/>
    <dgm:cxn modelId="{C781B2AF-CBF2-4DD2-B10B-F5263D7FB9D5}" type="presOf" srcId="{407DE3F6-8012-4DC7-8FC6-843A0DE83C3E}" destId="{DA3B685B-5E9D-4FC3-96CC-6C567D5138D2}" srcOrd="0" destOrd="0" presId="urn:microsoft.com/office/officeart/2005/8/layout/process1"/>
    <dgm:cxn modelId="{8EEFDACB-6F0D-429A-9FD9-47921DB4D1BD}" type="presOf" srcId="{6B3C2A77-279E-4415-96CA-51F33BD1FB3E}" destId="{6225A911-66EA-4B7B-A311-8C8E239E4B12}" srcOrd="0" destOrd="0" presId="urn:microsoft.com/office/officeart/2005/8/layout/process1"/>
    <dgm:cxn modelId="{F74499E2-674E-4D66-ACC2-F38D27E5F497}" type="presOf" srcId="{3DB5E51B-CB32-48EA-957B-046D205A7D95}" destId="{44CD1759-EC51-4773-8E9F-F66C9C5A7416}" srcOrd="0" destOrd="0" presId="urn:microsoft.com/office/officeart/2005/8/layout/process1"/>
    <dgm:cxn modelId="{C5FB6DF4-A9B6-4882-A022-758C82F65051}" srcId="{3DB5E51B-CB32-48EA-957B-046D205A7D95}" destId="{6B3C2A77-279E-4415-96CA-51F33BD1FB3E}" srcOrd="1" destOrd="0" parTransId="{EE158E0F-3E9F-4A9D-9420-D57BA716AF29}" sibTransId="{56B81014-FF0D-4C86-B122-2849ACA1C945}"/>
    <dgm:cxn modelId="{CAF9B4F9-6DDA-4F5F-8748-9B9898DD0B20}" type="presOf" srcId="{8CB4A3FF-5CEA-4179-83F3-4E73C3E5A39F}" destId="{A8E41FFF-4B43-4B06-910A-A24517131B70}" srcOrd="1" destOrd="0" presId="urn:microsoft.com/office/officeart/2005/8/layout/process1"/>
    <dgm:cxn modelId="{7AF813FF-6C71-4908-8D8A-2422506FEAAE}" type="presOf" srcId="{8CB4A3FF-5CEA-4179-83F3-4E73C3E5A39F}" destId="{49E3D778-5AA6-4B60-9828-3CDE1C266130}" srcOrd="0" destOrd="0" presId="urn:microsoft.com/office/officeart/2005/8/layout/process1"/>
    <dgm:cxn modelId="{0955B839-AEDF-4F0E-B9D4-B37C064B0E06}" type="presParOf" srcId="{44CD1759-EC51-4773-8E9F-F66C9C5A7416}" destId="{0F6E7D15-9F0F-4C9D-8D6C-7AA974633F26}" srcOrd="0" destOrd="0" presId="urn:microsoft.com/office/officeart/2005/8/layout/process1"/>
    <dgm:cxn modelId="{0461AE00-B045-4F6C-8747-5CB4E9637209}" type="presParOf" srcId="{44CD1759-EC51-4773-8E9F-F66C9C5A7416}" destId="{49E3D778-5AA6-4B60-9828-3CDE1C266130}" srcOrd="1" destOrd="0" presId="urn:microsoft.com/office/officeart/2005/8/layout/process1"/>
    <dgm:cxn modelId="{2C1CC81E-6074-43AD-B507-CEB14297C7F2}" type="presParOf" srcId="{49E3D778-5AA6-4B60-9828-3CDE1C266130}" destId="{A8E41FFF-4B43-4B06-910A-A24517131B70}" srcOrd="0" destOrd="0" presId="urn:microsoft.com/office/officeart/2005/8/layout/process1"/>
    <dgm:cxn modelId="{92BA79EA-028A-4EE7-88B7-E5256597F7D7}" type="presParOf" srcId="{44CD1759-EC51-4773-8E9F-F66C9C5A7416}" destId="{6225A911-66EA-4B7B-A311-8C8E239E4B12}" srcOrd="2" destOrd="0" presId="urn:microsoft.com/office/officeart/2005/8/layout/process1"/>
    <dgm:cxn modelId="{DBDFC9FE-65EB-4185-83F0-36705569200A}" type="presParOf" srcId="{44CD1759-EC51-4773-8E9F-F66C9C5A7416}" destId="{C695F322-4465-4F09-BD84-316A3E7F8CCF}" srcOrd="3" destOrd="0" presId="urn:microsoft.com/office/officeart/2005/8/layout/process1"/>
    <dgm:cxn modelId="{A980D1B8-C8B6-40A3-A32C-25686CDF8C8E}" type="presParOf" srcId="{C695F322-4465-4F09-BD84-316A3E7F8CCF}" destId="{BDFA2EB6-4FFE-4EE6-95A2-C0C77FD70334}" srcOrd="0" destOrd="0" presId="urn:microsoft.com/office/officeart/2005/8/layout/process1"/>
    <dgm:cxn modelId="{12319812-7321-4505-8704-CE3F7463E449}" type="presParOf" srcId="{44CD1759-EC51-4773-8E9F-F66C9C5A7416}" destId="{DA3B685B-5E9D-4FC3-96CC-6C567D5138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78CB8-0C48-4283-9238-30FCA682629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F91EE7-063C-4C9D-8C32-C9F4905B5FE7}">
      <dgm:prSet/>
      <dgm:spPr/>
      <dgm:t>
        <a:bodyPr/>
        <a:lstStyle/>
        <a:p>
          <a:r>
            <a:rPr lang="ru-RU" dirty="0"/>
            <a:t>Гл. IV, п.11, Приказ Минздрава России от 31.08.2016 N 646н "Об утверждении Правил надлежащей практики хранения и перевозки лекарственных препаратов для медицинского применения" </a:t>
          </a:r>
        </a:p>
      </dgm:t>
    </dgm:pt>
    <dgm:pt modelId="{75C74B74-32DA-4B22-B809-AFD6C19B5A28}" type="parTrans" cxnId="{07054351-26FD-49E9-BCAA-8705A893AD65}">
      <dgm:prSet/>
      <dgm:spPr/>
      <dgm:t>
        <a:bodyPr/>
        <a:lstStyle/>
        <a:p>
          <a:endParaRPr lang="ru-RU"/>
        </a:p>
      </dgm:t>
    </dgm:pt>
    <dgm:pt modelId="{4014D138-701F-4F83-9CA9-191D861ACAC2}" type="sibTrans" cxnId="{07054351-26FD-49E9-BCAA-8705A893AD65}">
      <dgm:prSet/>
      <dgm:spPr/>
      <dgm:t>
        <a:bodyPr/>
        <a:lstStyle/>
        <a:p>
          <a:endParaRPr lang="ru-RU"/>
        </a:p>
      </dgm:t>
    </dgm:pt>
    <dgm:pt modelId="{EBE5D4E3-A863-4545-8660-122F0AD411D7}" type="pres">
      <dgm:prSet presAssocID="{76578CB8-0C48-4283-9238-30FCA6826296}" presName="Name0" presStyleCnt="0">
        <dgm:presLayoutVars>
          <dgm:dir/>
          <dgm:resizeHandles val="exact"/>
        </dgm:presLayoutVars>
      </dgm:prSet>
      <dgm:spPr/>
    </dgm:pt>
    <dgm:pt modelId="{C2B86BBE-BB96-4342-BF17-7B661D986BEA}" type="pres">
      <dgm:prSet presAssocID="{6EF91EE7-063C-4C9D-8C32-C9F4905B5FE7}" presName="node" presStyleLbl="node1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7054351-26FD-49E9-BCAA-8705A893AD65}" srcId="{76578CB8-0C48-4283-9238-30FCA6826296}" destId="{6EF91EE7-063C-4C9D-8C32-C9F4905B5FE7}" srcOrd="0" destOrd="0" parTransId="{75C74B74-32DA-4B22-B809-AFD6C19B5A28}" sibTransId="{4014D138-701F-4F83-9CA9-191D861ACAC2}"/>
    <dgm:cxn modelId="{AD7EE79D-2055-4E5E-BB4B-41D97B41CC7C}" type="presOf" srcId="{76578CB8-0C48-4283-9238-30FCA6826296}" destId="{EBE5D4E3-A863-4545-8660-122F0AD411D7}" srcOrd="0" destOrd="0" presId="urn:microsoft.com/office/officeart/2005/8/layout/process1"/>
    <dgm:cxn modelId="{A843A7CB-97E1-4D4B-B5D2-A84E992C4B1D}" type="presOf" srcId="{6EF91EE7-063C-4C9D-8C32-C9F4905B5FE7}" destId="{C2B86BBE-BB96-4342-BF17-7B661D986BEA}" srcOrd="0" destOrd="0" presId="urn:microsoft.com/office/officeart/2005/8/layout/process1"/>
    <dgm:cxn modelId="{1A5116FD-F2D0-43D5-90B9-0745A9F4D28F}" type="presParOf" srcId="{EBE5D4E3-A863-4545-8660-122F0AD411D7}" destId="{C2B86BBE-BB96-4342-BF17-7B661D986BE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8F961-F6BD-4FA3-B99B-ED22B6FF60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3ADA75-F48D-47EF-8DD6-068E98C8CD88}">
      <dgm:prSet/>
      <dgm:spPr/>
      <dgm:t>
        <a:bodyPr/>
        <a:lstStyle/>
        <a:p>
          <a:r>
            <a:rPr lang="ru-RU" dirty="0"/>
            <a:t>Гл. V, п.30. Приказ Минздрава России от 31.08.2016 N 646н "Об утверждении Правил надлежащей практики хранения и перевозки лекарственных препаратов для медицинского применения" </a:t>
          </a:r>
        </a:p>
      </dgm:t>
    </dgm:pt>
    <dgm:pt modelId="{D559AB6D-C942-4B3B-9FD2-3141A7A1049E}" type="parTrans" cxnId="{DD9EFFC6-0890-40C4-BE13-CB487B701DE3}">
      <dgm:prSet/>
      <dgm:spPr/>
      <dgm:t>
        <a:bodyPr/>
        <a:lstStyle/>
        <a:p>
          <a:endParaRPr lang="ru-RU"/>
        </a:p>
      </dgm:t>
    </dgm:pt>
    <dgm:pt modelId="{34505473-E25C-451F-8FDB-4B9D8F46299D}" type="sibTrans" cxnId="{DD9EFFC6-0890-40C4-BE13-CB487B701DE3}">
      <dgm:prSet/>
      <dgm:spPr/>
      <dgm:t>
        <a:bodyPr/>
        <a:lstStyle/>
        <a:p>
          <a:endParaRPr lang="ru-RU"/>
        </a:p>
      </dgm:t>
    </dgm:pt>
    <dgm:pt modelId="{5F7F3F66-B356-4E9A-A3A6-664409EDC102}" type="pres">
      <dgm:prSet presAssocID="{A2F8F961-F6BD-4FA3-B99B-ED22B6FF600D}" presName="linear" presStyleCnt="0">
        <dgm:presLayoutVars>
          <dgm:animLvl val="lvl"/>
          <dgm:resizeHandles val="exact"/>
        </dgm:presLayoutVars>
      </dgm:prSet>
      <dgm:spPr/>
    </dgm:pt>
    <dgm:pt modelId="{FC3B5F78-A4DE-43EA-A99E-F33F4FC14066}" type="pres">
      <dgm:prSet presAssocID="{063ADA75-F48D-47EF-8DD6-068E98C8CD8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8D59DB1D-8738-419B-A8CF-4754DA48962D}" type="presOf" srcId="{063ADA75-F48D-47EF-8DD6-068E98C8CD88}" destId="{FC3B5F78-A4DE-43EA-A99E-F33F4FC14066}" srcOrd="0" destOrd="0" presId="urn:microsoft.com/office/officeart/2005/8/layout/vList2"/>
    <dgm:cxn modelId="{DD9EFFC6-0890-40C4-BE13-CB487B701DE3}" srcId="{A2F8F961-F6BD-4FA3-B99B-ED22B6FF600D}" destId="{063ADA75-F48D-47EF-8DD6-068E98C8CD88}" srcOrd="0" destOrd="0" parTransId="{D559AB6D-C942-4B3B-9FD2-3141A7A1049E}" sibTransId="{34505473-E25C-451F-8FDB-4B9D8F46299D}"/>
    <dgm:cxn modelId="{F10253FC-6637-425D-9577-EDDCB05396D2}" type="presOf" srcId="{A2F8F961-F6BD-4FA3-B99B-ED22B6FF600D}" destId="{5F7F3F66-B356-4E9A-A3A6-664409EDC102}" srcOrd="0" destOrd="0" presId="urn:microsoft.com/office/officeart/2005/8/layout/vList2"/>
    <dgm:cxn modelId="{6344468F-5473-4E18-A834-99FC2CFBA4C2}" type="presParOf" srcId="{5F7F3F66-B356-4E9A-A3A6-664409EDC102}" destId="{FC3B5F78-A4DE-43EA-A99E-F33F4FC1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6CFE9-0944-4281-8409-6B1A967252DD}">
      <dsp:nvSpPr>
        <dsp:cNvPr id="0" name=""/>
        <dsp:cNvSpPr/>
      </dsp:nvSpPr>
      <dsp:spPr>
        <a:xfrm rot="5400000">
          <a:off x="-164678" y="164891"/>
          <a:ext cx="1097854" cy="7684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0" y="384462"/>
        <a:ext cx="768498" cy="329356"/>
      </dsp:txXfrm>
    </dsp:sp>
    <dsp:sp modelId="{E9CE4240-083B-4E50-965C-0321BA7ACC59}">
      <dsp:nvSpPr>
        <dsp:cNvPr id="0" name=""/>
        <dsp:cNvSpPr/>
      </dsp:nvSpPr>
      <dsp:spPr>
        <a:xfrm rot="5400000">
          <a:off x="4934802" y="-4166304"/>
          <a:ext cx="713605" cy="904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/>
            <a:t>Соблюдение температурного режима хранения</a:t>
          </a:r>
        </a:p>
      </dsp:txBody>
      <dsp:txXfrm rot="-5400000">
        <a:off x="768499" y="34834"/>
        <a:ext cx="9011378" cy="643935"/>
      </dsp:txXfrm>
    </dsp:sp>
    <dsp:sp modelId="{F8F934D7-C9D5-4408-B0AA-13D9B357F413}">
      <dsp:nvSpPr>
        <dsp:cNvPr id="0" name=""/>
        <dsp:cNvSpPr/>
      </dsp:nvSpPr>
      <dsp:spPr>
        <a:xfrm rot="5400000">
          <a:off x="-164678" y="1113654"/>
          <a:ext cx="1097854" cy="7684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0" y="1333225"/>
        <a:ext cx="768498" cy="329356"/>
      </dsp:txXfrm>
    </dsp:sp>
    <dsp:sp modelId="{9C0A252C-037D-47EE-BBE8-CA3CB4BC0767}">
      <dsp:nvSpPr>
        <dsp:cNvPr id="0" name=""/>
        <dsp:cNvSpPr/>
      </dsp:nvSpPr>
      <dsp:spPr>
        <a:xfrm rot="5400000">
          <a:off x="4934802" y="-3226854"/>
          <a:ext cx="713605" cy="904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Соблюдение показателя влажности</a:t>
          </a:r>
        </a:p>
      </dsp:txBody>
      <dsp:txXfrm rot="-5400000">
        <a:off x="768499" y="974284"/>
        <a:ext cx="9011378" cy="643935"/>
      </dsp:txXfrm>
    </dsp:sp>
    <dsp:sp modelId="{341718E4-8E70-4B20-82AA-AD59BA4D5979}">
      <dsp:nvSpPr>
        <dsp:cNvPr id="0" name=""/>
        <dsp:cNvSpPr/>
      </dsp:nvSpPr>
      <dsp:spPr>
        <a:xfrm rot="5400000">
          <a:off x="-164678" y="2062418"/>
          <a:ext cx="1097854" cy="7684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0" y="2281989"/>
        <a:ext cx="768498" cy="329356"/>
      </dsp:txXfrm>
    </dsp:sp>
    <dsp:sp modelId="{71F3C41F-ED5F-454F-86DE-30A205F36273}">
      <dsp:nvSpPr>
        <dsp:cNvPr id="0" name=""/>
        <dsp:cNvSpPr/>
      </dsp:nvSpPr>
      <dsp:spPr>
        <a:xfrm rot="5400000">
          <a:off x="4934802" y="-2315040"/>
          <a:ext cx="713605" cy="904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Контроль за воздействием прямого солнечного света</a:t>
          </a:r>
        </a:p>
      </dsp:txBody>
      <dsp:txXfrm rot="-5400000">
        <a:off x="768499" y="1886098"/>
        <a:ext cx="9011378" cy="643935"/>
      </dsp:txXfrm>
    </dsp:sp>
    <dsp:sp modelId="{FD7ABEF1-BCE6-4789-9EBB-455920006355}">
      <dsp:nvSpPr>
        <dsp:cNvPr id="0" name=""/>
        <dsp:cNvSpPr/>
      </dsp:nvSpPr>
      <dsp:spPr>
        <a:xfrm rot="5400000">
          <a:off x="-164678" y="3011182"/>
          <a:ext cx="1097854" cy="7684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0" y="3230753"/>
        <a:ext cx="768498" cy="329356"/>
      </dsp:txXfrm>
    </dsp:sp>
    <dsp:sp modelId="{29BF2D04-4400-4C7C-9898-CDEC0088CBA3}">
      <dsp:nvSpPr>
        <dsp:cNvPr id="0" name=""/>
        <dsp:cNvSpPr/>
      </dsp:nvSpPr>
      <dsp:spPr>
        <a:xfrm rot="5400000">
          <a:off x="4934802" y="-1329790"/>
          <a:ext cx="713605" cy="904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Контроль за соблюдением правил хранения лекарственных препаратов по различным фармакологическим группам</a:t>
          </a:r>
        </a:p>
      </dsp:txBody>
      <dsp:txXfrm rot="-5400000">
        <a:off x="768499" y="2871348"/>
        <a:ext cx="9011378" cy="643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7D15-9F0F-4C9D-8D6C-7AA974633F26}">
      <dsp:nvSpPr>
        <dsp:cNvPr id="0" name=""/>
        <dsp:cNvSpPr/>
      </dsp:nvSpPr>
      <dsp:spPr>
        <a:xfrm>
          <a:off x="11279" y="1355769"/>
          <a:ext cx="2856733" cy="208906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Субъект обращения лекарственных препаратов для осуществления деятельности по хранению лекарственных препаратов должен иметь необходимые помещения и(или) зоны , а также оборудование для выполнения операций с лекарственными препаратами обеспечивающие их хранение в соответствии с требованиями.</a:t>
          </a:r>
        </a:p>
      </dsp:txBody>
      <dsp:txXfrm>
        <a:off x="72466" y="1416956"/>
        <a:ext cx="2734359" cy="1966687"/>
      </dsp:txXfrm>
    </dsp:sp>
    <dsp:sp modelId="{49E3D778-5AA6-4B60-9828-3CDE1C266130}">
      <dsp:nvSpPr>
        <dsp:cNvPr id="0" name=""/>
        <dsp:cNvSpPr/>
      </dsp:nvSpPr>
      <dsp:spPr>
        <a:xfrm>
          <a:off x="2924264" y="2117161"/>
          <a:ext cx="828249" cy="56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chemeClr val="tx1"/>
              </a:solidFill>
            </a:rPr>
            <a:t>принадлежать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2924264" y="2230416"/>
        <a:ext cx="658366" cy="339767"/>
      </dsp:txXfrm>
    </dsp:sp>
    <dsp:sp modelId="{6225A911-66EA-4B7B-A311-8C8E239E4B12}">
      <dsp:nvSpPr>
        <dsp:cNvPr id="0" name=""/>
        <dsp:cNvSpPr/>
      </dsp:nvSpPr>
      <dsp:spPr>
        <a:xfrm>
          <a:off x="3781363" y="213065"/>
          <a:ext cx="3131857" cy="437446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Помещения, здания, сооружения и оборудование по месту осуществления фармацевтической деятельности, принадлежащих на праве собственности или на ином законном основании, предусматривающем право владения и право пользования, либо принадлежащих на праве собственности или на ином законном основании иному лицензиату, имеющему лицензию на осуществление фармацевтической деятельности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П.5. Постановление Правительства РФ от 22.12.2011 г. №1081 « О лицензировании фармацевтической деятельности»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3873092" y="304794"/>
        <a:ext cx="2948399" cy="4191011"/>
      </dsp:txXfrm>
    </dsp:sp>
    <dsp:sp modelId="{C695F322-4465-4F09-BD84-316A3E7F8CCF}">
      <dsp:nvSpPr>
        <dsp:cNvPr id="0" name=""/>
        <dsp:cNvSpPr/>
      </dsp:nvSpPr>
      <dsp:spPr>
        <a:xfrm rot="21578966">
          <a:off x="6940846" y="2104666"/>
          <a:ext cx="897119" cy="56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chemeClr val="tx1"/>
              </a:solidFill>
            </a:rPr>
            <a:t>Отвечать требованиям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6940848" y="2218441"/>
        <a:ext cx="727236" cy="339767"/>
      </dsp:txXfrm>
    </dsp:sp>
    <dsp:sp modelId="{DA3B685B-5E9D-4FC3-96CC-6C567D5138D2}">
      <dsp:nvSpPr>
        <dsp:cNvPr id="0" name=""/>
        <dsp:cNvSpPr/>
      </dsp:nvSpPr>
      <dsp:spPr>
        <a:xfrm>
          <a:off x="7837851" y="1454150"/>
          <a:ext cx="2849198" cy="184438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Санитарным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Пожарной безопасности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Технике безопасности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7891871" y="1508170"/>
        <a:ext cx="2741158" cy="1736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6BBE-BB96-4342-BF17-7B661D986BEA}">
      <dsp:nvSpPr>
        <dsp:cNvPr id="0" name=""/>
        <dsp:cNvSpPr/>
      </dsp:nvSpPr>
      <dsp:spPr>
        <a:xfrm>
          <a:off x="1711" y="0"/>
          <a:ext cx="3501776" cy="101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Гл. IV, п.11, Приказ Минздрава России от 31.08.2016 N 646н "Об утверждении Правил надлежащей практики хранения и перевозки лекарственных препаратов для медицинского применения" </a:t>
          </a:r>
        </a:p>
      </dsp:txBody>
      <dsp:txXfrm>
        <a:off x="1711" y="0"/>
        <a:ext cx="3501776" cy="1015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B5F78-A4DE-43EA-A99E-F33F4FC14066}">
      <dsp:nvSpPr>
        <dsp:cNvPr id="0" name=""/>
        <dsp:cNvSpPr/>
      </dsp:nvSpPr>
      <dsp:spPr>
        <a:xfrm>
          <a:off x="0" y="38564"/>
          <a:ext cx="2888084" cy="1123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Гл. V, п.30. Приказ Минздрава России от 31.08.2016 N 646н "Об утверждении Правил надлежащей практики хранения и перевозки лекарственных препаратов для медицинского применения" </a:t>
          </a:r>
        </a:p>
      </dsp:txBody>
      <dsp:txXfrm>
        <a:off x="0" y="38564"/>
        <a:ext cx="2888084" cy="112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4D89-9773-4BEE-B5CC-EB9A6743CD45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4B50-D29F-47CF-AC1D-945E763B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4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5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1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2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69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2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9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9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5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6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5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1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4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3D05-17E2-415F-8AB3-335727735D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F4C259-A062-483A-B773-CFAABF5FD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validus#%D0%9B%D0%B0%D1%82%D0%B8%D0%BD%D1%81%D0%BA%D0%B8%D0%B9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8%D1%81%D1%82%D0%B5%D0%BC%D0%B0_%D0%BC%D0%B5%D0%BD%D0%B5%D0%B4%D0%B6%D0%BC%D0%B5%D0%BD%D1%82%D0%B0_%D0%BA%D0%B0%D1%87%D0%B5%D1%81%D1%82%D0%B2%D0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2112176/entry/444" TargetMode="External"/><Relationship Id="rId2" Type="http://schemas.openxmlformats.org/officeDocument/2006/relationships/hyperlink" Target="http://ivo.garant.ru/#/document/12112176/entry/1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77887CE-A028-50C3-7744-D36F9138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84" y="624109"/>
            <a:ext cx="9172228" cy="4782777"/>
          </a:xfrm>
        </p:spPr>
        <p:txBody>
          <a:bodyPr>
            <a:normAutofit fontScale="90000"/>
          </a:bodyPr>
          <a:lstStyle/>
          <a:p>
            <a:r>
              <a:rPr lang="ru-RU" dirty="0"/>
              <a:t> Хранение лекарственных средств и медицинских изделий. </a:t>
            </a:r>
            <a:br>
              <a:rPr lang="ru-RU" dirty="0"/>
            </a:br>
            <a:r>
              <a:rPr lang="ru-RU" dirty="0"/>
              <a:t> Учет и списание этилового спирта.    Изменения приказов по обращению с прекурсорами наркотических средств и психотропных веществ.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700" dirty="0"/>
              <a:t>Подготовила </a:t>
            </a:r>
            <a:r>
              <a:rPr lang="ru-RU" sz="2700" dirty="0" err="1"/>
              <a:t>зав.медицинским</a:t>
            </a:r>
            <a:r>
              <a:rPr lang="ru-RU" sz="2700" dirty="0"/>
              <a:t> складом ГБУЗ «СОКСП» Аретменева Т.А.                                           15.11.2024 г.</a:t>
            </a:r>
          </a:p>
        </p:txBody>
      </p:sp>
    </p:spTree>
    <p:extLst>
      <p:ext uri="{BB962C8B-B14F-4D97-AF65-F5344CB8AC3E}">
        <p14:creationId xmlns:p14="http://schemas.microsoft.com/office/powerpoint/2010/main" val="288414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1A132-6C0D-C9C1-71C5-DAC48C57A1CE}"/>
              </a:ext>
            </a:extLst>
          </p:cNvPr>
          <p:cNvSpPr txBox="1"/>
          <p:nvPr/>
        </p:nvSpPr>
        <p:spPr>
          <a:xfrm>
            <a:off x="2425148" y="344557"/>
            <a:ext cx="89319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Рекомендация Коллегии Евразийской экономической комиссии от 26.02.2020 N 2 "О Руководстве по исчислению даты начала отсчета срока годности готовых лекарственных форм лекарственных препаратов для медицинского применения и ветеринарных лекарственных препаратов"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Дата срока годности лекарственного препарата указывается в формате ММ.ГГГГ. или ММ/ГГГГ (месяц, календарный год). </a:t>
            </a:r>
            <a:r>
              <a:rPr lang="ru-RU" sz="2400" b="1" dirty="0"/>
              <a:t>Датой истечения срока годности является последний день указанного месяца. </a:t>
            </a:r>
          </a:p>
        </p:txBody>
      </p:sp>
    </p:spTree>
    <p:extLst>
      <p:ext uri="{BB962C8B-B14F-4D97-AF65-F5344CB8AC3E}">
        <p14:creationId xmlns:p14="http://schemas.microsoft.com/office/powerpoint/2010/main" val="156838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1B4A81-639C-05FC-6D3D-A4CB2F87BD91}"/>
              </a:ext>
            </a:extLst>
          </p:cNvPr>
          <p:cNvSpPr txBox="1"/>
          <p:nvPr/>
        </p:nvSpPr>
        <p:spPr>
          <a:xfrm>
            <a:off x="2372139" y="1183409"/>
            <a:ext cx="84548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Необходимо вести учет лекарственных средств с ограниченным сроком годности на бумажном носителе или в электронном виде с архивацией. п.11 Приказ Минздравсоцразвития РФ от 23.08.2010 N 706н "Об утверждении Правил хранения лекарственных средств» (ред. от 28.12.2010)</a:t>
            </a:r>
          </a:p>
          <a:p>
            <a:endParaRPr lang="ru-RU" sz="2000" dirty="0"/>
          </a:p>
          <a:p>
            <a:r>
              <a:rPr lang="ru-RU" sz="2000" dirty="0"/>
              <a:t> Контроль за своевременной реализацией лекарственных средств с ограниченным сроком годности должен осуществляться с использованием компьютерных технологий, стеллажных карт с указанием наименования лекарственного средства, серии, срока годности </a:t>
            </a:r>
            <a:r>
              <a:rPr lang="ru-RU" sz="2000" b="1" dirty="0"/>
              <a:t>либо</a:t>
            </a:r>
            <a:r>
              <a:rPr lang="ru-RU" sz="2000" dirty="0"/>
              <a:t> журналов учета сроков годности.</a:t>
            </a:r>
          </a:p>
          <a:p>
            <a:endParaRPr lang="ru-RU" sz="2000" dirty="0"/>
          </a:p>
          <a:p>
            <a:r>
              <a:rPr lang="ru-RU" sz="2000" dirty="0"/>
              <a:t> Порядок ведения учета указанных лекарственных средств устанавливается руководителем организации или индивидуальным предпринимателем.</a:t>
            </a:r>
          </a:p>
        </p:txBody>
      </p:sp>
    </p:spTree>
    <p:extLst>
      <p:ext uri="{BB962C8B-B14F-4D97-AF65-F5344CB8AC3E}">
        <p14:creationId xmlns:p14="http://schemas.microsoft.com/office/powerpoint/2010/main" val="291834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F00D5-4D36-FC21-9B5F-33A47E42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825" y="246606"/>
            <a:ext cx="8911687" cy="700172"/>
          </a:xfrm>
        </p:spPr>
        <p:txBody>
          <a:bodyPr>
            <a:normAutofit/>
          </a:bodyPr>
          <a:lstStyle/>
          <a:p>
            <a:r>
              <a:rPr lang="ru-RU" b="1" dirty="0"/>
              <a:t>Факторы, влияющие на качество ЛП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11B0458-795D-72CC-A0E5-EC539AE9C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227102"/>
              </p:ext>
            </p:extLst>
          </p:nvPr>
        </p:nvGraphicFramePr>
        <p:xfrm>
          <a:off x="1828800" y="1013322"/>
          <a:ext cx="9814712" cy="394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C0931C51-4602-D6BD-A948-A3A7C71A38F9}"/>
              </a:ext>
            </a:extLst>
          </p:cNvPr>
          <p:cNvSpPr/>
          <p:nvPr/>
        </p:nvSpPr>
        <p:spPr>
          <a:xfrm>
            <a:off x="6543413" y="4664279"/>
            <a:ext cx="1174459" cy="2936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53A4B119-D3ED-CDDE-54B2-91E9577FFA1D}"/>
              </a:ext>
            </a:extLst>
          </p:cNvPr>
          <p:cNvSpPr/>
          <p:nvPr/>
        </p:nvSpPr>
        <p:spPr>
          <a:xfrm rot="10800000">
            <a:off x="6543413" y="5742264"/>
            <a:ext cx="1174459" cy="2936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2D5DF3-1EAC-A948-5B79-9F4D259BD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217" y="6035880"/>
            <a:ext cx="9193565" cy="65232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95EC345-EF39-F288-CFE9-DC685E1C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68" y="5024438"/>
            <a:ext cx="9417045" cy="650875"/>
          </a:xfrm>
          <a:ln w="2857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/>
              <a:t>Влияет на фактор стабильности молекулы действующего вещества (качество)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BED15E1-3C1D-4D0E-CDA2-7A12AD4F1A31}"/>
              </a:ext>
            </a:extLst>
          </p:cNvPr>
          <p:cNvSpPr txBox="1">
            <a:spLocks/>
          </p:cNvSpPr>
          <p:nvPr/>
        </p:nvSpPr>
        <p:spPr>
          <a:xfrm>
            <a:off x="2226467" y="6102831"/>
            <a:ext cx="9417045" cy="700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3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Правила надлежащих практик - это свод правил, выполнение которых предотвращает и /или минимизирует риски проникновения в гражданский оборот фальсифицированных</a:t>
            </a:r>
            <a:r>
              <a:rPr lang="ru-RU" b="1" dirty="0"/>
              <a:t>,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недоброкачественных</a:t>
            </a:r>
            <a:r>
              <a:rPr lang="ru-RU" dirty="0"/>
              <a:t>, контрафактных лекарственных препаратов, и обеспечивает сохранение качества лекарственных средств, а также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предотвращает потерю качества лекарственных средств при обращении в цепи поставок</a:t>
            </a:r>
          </a:p>
        </p:txBody>
      </p:sp>
    </p:spTree>
    <p:extLst>
      <p:ext uri="{BB962C8B-B14F-4D97-AF65-F5344CB8AC3E}">
        <p14:creationId xmlns:p14="http://schemas.microsoft.com/office/powerpoint/2010/main" val="349085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5DA3-45A0-8511-7922-B93C9332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Помещения для хранения лекарственных препаратов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A3B0B3F-2AB5-6AB6-4B70-B03133B79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984843"/>
              </p:ext>
            </p:extLst>
          </p:nvPr>
        </p:nvGraphicFramePr>
        <p:xfrm>
          <a:off x="1085850" y="1771651"/>
          <a:ext cx="106870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D191414-43B7-6ED8-C7F3-8EE133D99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597654"/>
              </p:ext>
            </p:extLst>
          </p:nvPr>
        </p:nvGraphicFramePr>
        <p:xfrm>
          <a:off x="952500" y="5343525"/>
          <a:ext cx="35052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5826C45-66D8-C068-4559-B0AF43A29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42829"/>
              </p:ext>
            </p:extLst>
          </p:nvPr>
        </p:nvGraphicFramePr>
        <p:xfrm>
          <a:off x="9018165" y="5248275"/>
          <a:ext cx="288808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8986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BF301-3C0C-351E-A77F-A2E5C63A461F}"/>
              </a:ext>
            </a:extLst>
          </p:cNvPr>
          <p:cNvSpPr txBox="1"/>
          <p:nvPr/>
        </p:nvSpPr>
        <p:spPr>
          <a:xfrm>
            <a:off x="2877423" y="1249961"/>
            <a:ext cx="8003097" cy="455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помещений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приказу №706н, выявленные лекарственные средства с истекшим сроком годности должны храниться отдельно от других групп лекарственных средств в специально выделенной и обозначенной (карантинной) зоне.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ГФ XIII издания в части обозначения лекарственных средств и мест их хранения была информация только о помещении для забракованных/возвращенных/отозванных лекарственных средств/с истекшим сроком годности.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ГФ XIV указано, что в целом лекарственные средства (в комплексе помещений) и места их хранения должны быть четко обозначены.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Приказы №646н и №647н не говорят об обязательном наличии именно помещений, а выделяют зоны для выполнения различных функций, в том числе (по приказу №646н) группу административно-бытовых помещений, которые отделяются от зон хранения лекарственных препаратов. 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7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лекс помещений в аптеке">
            <a:extLst>
              <a:ext uri="{FF2B5EF4-FFF2-40B4-BE49-F238E27FC236}">
                <a16:creationId xmlns:a16="http://schemas.microsoft.com/office/drawing/2014/main" id="{57E7229A-3FE5-8261-44BB-27039A61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1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83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0D8F90-FCC6-33A8-6F34-CC39545533F4}"/>
              </a:ext>
            </a:extLst>
          </p:cNvPr>
          <p:cNvSpPr txBox="1"/>
          <p:nvPr/>
        </p:nvSpPr>
        <p:spPr>
          <a:xfrm>
            <a:off x="3047301" y="1409350"/>
            <a:ext cx="61554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Валида́ция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(от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Латинский язык"/>
              </a:rPr>
              <a:t>лат.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u="none" strike="noStrike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ikt:validus"/>
              </a:rPr>
              <a:t>validus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«здоровый, крепкий, сильный») в технике или в </a:t>
            </a:r>
            <a:r>
              <a:rPr lang="ru-RU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системе менеджмента качества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доказательство того, что требования конкретного пользователя, продукта, услуги или системы удовлетворены.</a:t>
            </a:r>
            <a:endParaRPr lang="ru-RU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endParaRPr lang="ru-RU" b="0" i="0" u="none" strike="noStrike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endParaRPr lang="ru-RU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алидация — проводится при необходимости, выполняется методом анализа заданных условий применения и оценки соответствия характеристик продукции этим требованиям, результатом является вывод о безопасности и возможности использования продукции.</a:t>
            </a: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Она появляется только тогда, когда возникают сомнения в безопасности и возможности использования продукта по назначению.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9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AC5E4-BEBF-35CB-794E-FA91A076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Отделка помещений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случае и ГФ XIV, и приказы №706н и №646н требуют, чтобы внутренняя поверхность стен и потолков была гладкая и допускала возможность влажной уборки, а согласно приказу №646н, процедуры по уборке помещений (зон) для хранения лекарственных препаратов проводятся в соответствии со стандартными операционными процедурами. </a:t>
            </a:r>
            <a:b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 descr="Отделка помещений в аптеке">
            <a:extLst>
              <a:ext uri="{FF2B5EF4-FFF2-40B4-BE49-F238E27FC236}">
                <a16:creationId xmlns:a16="http://schemas.microsoft.com/office/drawing/2014/main" id="{49A80811-18AC-7A1A-5B84-F3150B443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8" y="1905001"/>
            <a:ext cx="8911686" cy="478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58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7A71D-C0DC-0DA7-4D09-75C4719C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8" y="201337"/>
            <a:ext cx="9714450" cy="1837188"/>
          </a:xfrm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Стеллажи (шкафы)</a:t>
            </a:r>
            <a:r>
              <a:rPr lang="ru-RU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ГФ XIV, и приказы №706н и №646н говорят, что стеллажи, шкафы должны быть идентифицированы/маркированы, а также стеллажи, шкафы и другое оборудование должно быть установлено таким образом, чтобы обеспечить доступ к лекарственным средствам, свободный проход персонала, доступность погрузочно-разгрузочных работ (в случае необходимости), доступность оборудования, стен, пола помещения для уборки.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ГФ XIV и приказ №646н также не допускают размещение лекарственных средств на полу без поддона. </a:t>
            </a:r>
            <a:b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 descr="Стеллажи (шкафы) в аптеке">
            <a:extLst>
              <a:ext uri="{FF2B5EF4-FFF2-40B4-BE49-F238E27FC236}">
                <a16:creationId xmlns:a16="http://schemas.microsoft.com/office/drawing/2014/main" id="{0096C0E4-BD39-77E6-45C8-885554279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48" y="2133599"/>
            <a:ext cx="9496335" cy="466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04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9FA2C-0775-6643-FFF8-5185EB62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CABC9-7361-FE31-C2B2-43D8F101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436065"/>
            <a:ext cx="9980611" cy="1342239"/>
          </a:xfrm>
        </p:spPr>
        <p:txBody>
          <a:bodyPr>
            <a:normAutofit/>
          </a:bodyPr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Шкафы (стеллажи) в аптеке">
            <a:extLst>
              <a:ext uri="{FF2B5EF4-FFF2-40B4-BE49-F238E27FC236}">
                <a16:creationId xmlns:a16="http://schemas.microsoft.com/office/drawing/2014/main" id="{35489A92-600C-6BA4-8010-D1252997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80610" cy="658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CC4A8-73A0-6A03-F078-B89FD0A3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Документы, регламентирующие хранение лекарственных препаратов для медицинского применения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D8150-C045-DCCF-1ABD-B494C9601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525087"/>
            <a:ext cx="4313864" cy="4051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Внешние</a:t>
            </a:r>
          </a:p>
          <a:p>
            <a:r>
              <a:rPr lang="ru-RU" dirty="0"/>
              <a:t> Федеральные законы РФ</a:t>
            </a:r>
          </a:p>
          <a:p>
            <a:r>
              <a:rPr lang="ru-RU" dirty="0"/>
              <a:t> Документы сферы обращения лекарственных средств (ЛС) Евразийского экономического союза (ЕАЭС)</a:t>
            </a:r>
          </a:p>
          <a:p>
            <a:r>
              <a:rPr lang="ru-RU" dirty="0"/>
              <a:t> Государственная фармакопея (ГФ)</a:t>
            </a:r>
          </a:p>
          <a:p>
            <a:r>
              <a:rPr lang="ru-RU" dirty="0"/>
              <a:t> Постановления Правительства РФ </a:t>
            </a:r>
          </a:p>
          <a:p>
            <a:r>
              <a:rPr lang="ru-RU" dirty="0"/>
              <a:t>Приказы федеральных органов исполнительной власти (министерств) </a:t>
            </a:r>
          </a:p>
          <a:p>
            <a:r>
              <a:rPr lang="ru-RU" dirty="0"/>
              <a:t>Письма министерств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1A3430-C81E-1862-F0BE-A4418FC50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617366"/>
            <a:ext cx="4313864" cy="3286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       Внутренние (локальные)</a:t>
            </a:r>
          </a:p>
          <a:p>
            <a:r>
              <a:rPr lang="ru-RU" dirty="0"/>
              <a:t> Приказы по организации</a:t>
            </a:r>
          </a:p>
          <a:p>
            <a:r>
              <a:rPr lang="ru-RU" dirty="0"/>
              <a:t> Стандартные операционные процедуры (СОП)</a:t>
            </a:r>
          </a:p>
        </p:txBody>
      </p:sp>
    </p:spTree>
    <p:extLst>
      <p:ext uri="{BB962C8B-B14F-4D97-AF65-F5344CB8AC3E}">
        <p14:creationId xmlns:p14="http://schemas.microsoft.com/office/powerpoint/2010/main" val="45610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269567-B93C-0C4C-EC1A-D5ED9D7E6B80}"/>
              </a:ext>
            </a:extLst>
          </p:cNvPr>
          <p:cNvSpPr txBox="1"/>
          <p:nvPr/>
        </p:nvSpPr>
        <p:spPr>
          <a:xfrm>
            <a:off x="1879134" y="822121"/>
            <a:ext cx="9789952" cy="586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для регистрации температуры и влажности</a:t>
            </a:r>
            <a:r>
              <a:rPr 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приказу №706н, помещения для хранения лекарственных средств должны быть оснащены приборами для регистрации параметров воздуха (термометрами, гигрометрами (электронными гигрометрами) или психрометрами).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Контролирующие приборы должны быть сертифицированы, калиброваны и подвергаться поверке в установленном порядке.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 так же в ГФ XIV издания указано, что помещения для хранения лекарственных средств должны быть оснащены необходимым количеством поверенных в установленном порядке средств измерений (термометрами, гигрометрами, психрометрами и др.) для контроля и регистрации температуры и влажности.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Приказы №646н и №647н в свою очередь говорят о необходимости проведения первичной и периодической поверки (поверка и (или) калибровка оборудования должны осуществляться в соответствии с утверждаемым планом-графиком).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согласно приказам №706н и ГФ XIV, измерительные части контролирующих приборов должны размещаться на расстоянии не менее 3 м от дверей, окон и отопительных приборов, в доступном для персонала (для считывания показаний) месте на высоте 1,5 - 1,7 м от пола.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их рекомендуется размещать в местах, где имеется наибольшая вероятность колебаний температуры и влажности или наиболее часто наблюдаются отклонения от требуемых параметров.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Регистрационные записи должны демонстрировать установленные для помещений режимы температуры и влажности, а при их несоответствии – корректирующие действия.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удование для регистрации температуры и влажности в аптеке">
            <a:extLst>
              <a:ext uri="{FF2B5EF4-FFF2-40B4-BE49-F238E27FC236}">
                <a16:creationId xmlns:a16="http://schemas.microsoft.com/office/drawing/2014/main" id="{37DDD976-3410-4828-178E-057A4A19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02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удование для регистрации влажности и температуры в аптеке">
            <a:extLst>
              <a:ext uri="{FF2B5EF4-FFF2-40B4-BE49-F238E27FC236}">
                <a16:creationId xmlns:a16="http://schemas.microsoft.com/office/drawing/2014/main" id="{497069DF-0A99-79C3-228F-A561A8F1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48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A4325-8E71-38EA-5875-30DF89B7B66A}"/>
              </a:ext>
            </a:extLst>
          </p:cNvPr>
          <p:cNvSpPr txBox="1"/>
          <p:nvPr/>
        </p:nvSpPr>
        <p:spPr>
          <a:xfrm>
            <a:off x="1719744" y="1153505"/>
            <a:ext cx="9974510" cy="498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и влажность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приказам №706н и №646н, в помещениях и (или) зонах должны поддерживаться температурные режимы хранения и влажность, соответствующие условиям хранения, указанным в нормативной документации, составляющей регистрационное досье лекарственного препарата, инструкции по медицинскому применению и на упаковке лекарственного препарата.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ГФ XIV дает более подробную трактовку данного вопроса: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помещении для хранения необходимо поддерживать климатический режим, соблюдая температуру и влажность воздуха, установленные фармакопейной статьей или нормативной документацией на лекарственное средство.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осуществляется в упаковке (потребительской, групповой), соответствующей требованиям нормативной документации на это лекарственное средство.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осуществляется при относительной влажности 60 ± 5% в зависимости от соответствующей климатической зоны (I, II, III, IVА, IVБ), если специальные условия хранения не указаны в нормативной документации.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5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мпература и влажность в аптеке">
            <a:extLst>
              <a:ext uri="{FF2B5EF4-FFF2-40B4-BE49-F238E27FC236}">
                <a16:creationId xmlns:a16="http://schemas.microsoft.com/office/drawing/2014/main" id="{FA63F015-D4F6-6CF7-546C-6ED1DC88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791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D3879-3F33-957B-DC40-3ABFF9171BD7}"/>
              </a:ext>
            </a:extLst>
          </p:cNvPr>
          <p:cNvSpPr txBox="1"/>
          <p:nvPr/>
        </p:nvSpPr>
        <p:spPr>
          <a:xfrm>
            <a:off x="2776756" y="1844374"/>
            <a:ext cx="7919207" cy="306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показателей воздуха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№706н, показания приборов должны ежедневно регистрироваться в специальном журнале (карте) регистрации на бумажном носителе или в электронном виде с архивацией (для электронных гигрометров), который ведется ответственным лицом. 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 (карта) регистрации хранится в течение одного года, не считая текущего.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ГФ XIV в данном случае дублирует информацию приказа №706н. 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1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т показателей воздуха в аптеке">
            <a:extLst>
              <a:ext uri="{FF2B5EF4-FFF2-40B4-BE49-F238E27FC236}">
                <a16:creationId xmlns:a16="http://schemas.microsoft.com/office/drawing/2014/main" id="{3FAE4576-E6CE-F39B-579F-98A4C626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6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37040-D524-9A12-807C-D11208E8B091}"/>
              </a:ext>
            </a:extLst>
          </p:cNvPr>
          <p:cNvSpPr txBox="1"/>
          <p:nvPr/>
        </p:nvSpPr>
        <p:spPr>
          <a:xfrm>
            <a:off x="1870746" y="704675"/>
            <a:ext cx="10008066" cy="619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лекарственных средств, требующих защиты от воздействия повышенной температуры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приказу №706н хранение лекарственных средств, требующих защиты от воздействия повышенной температуры (термолабильные лекарственные средства), организации и ИП должны осуществлять в соответствии с температурным режимом, указанным на первичной и вторичной (потребительской) упаковке в соответствии с требованиями нормативной документации.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ГФ XIV дает более развернутую формулировку: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хранении термочувствительных лекарственных средств необходимо обеспечить температурный режим, регламентированный требованиями фармакопейной статьи или нормативной документации, указанный на первичной и/или на вторичной (потребительской) упаковке.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Термочувствительные лабильные лекарственные средства следует хранить в специально оборудованных помещениях (холодильных камерах) или в помещениях для хранения, оснащенных достаточным количеством холодильных шкафов, холодильников.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хранения термолабильных лекарственных средств также могут использоваться фармацевтические холодильники или холодильники для крови и ее препаратов (т.е. хранение термолабильных лекарственных средств в бытовых холодильниках допустимо).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мониторинга температурного режима хранения термолабильных лекарственных средств все холодильники (камеры, шкафы) должны быть обеспечены термометрами. </a:t>
            </a: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Непрерывный контроль температурного режима при хранении термочувствительных (термолабильных) лекарственных средств в холодильных камерах, шкафах, холодильниках осуществляют с помощью термографов 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терморегистраторов</a:t>
            </a: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показания которых, в случае иммунобиологических лекарственных препаратов, регистрируют не реже двух раз в сутки.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анение ЛС, требующих защиты от воздействия повышенной температуры">
            <a:extLst>
              <a:ext uri="{FF2B5EF4-FFF2-40B4-BE49-F238E27FC236}">
                <a16:creationId xmlns:a16="http://schemas.microsoft.com/office/drawing/2014/main" id="{C252E8A6-7ECE-49F0-F128-DCF363A6E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9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6C3CD-0BB7-BE6A-03FC-A7FABDB9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193" y="624110"/>
            <a:ext cx="9365419" cy="128089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 на упаковке лекарственного средства в качестве условий хранения указано «Не требует специальных условий хранения», подразумевается температура от 15 до 25 °С, без требований к свето- и влагозащитной упаковке. Формулировка «Не замораживать» означает температуру не ниже +2°С, если иное не указано в фармакопейной статье или нормативной документации. </a:t>
            </a:r>
            <a:b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 descr="Режимы хранения ЛС">
            <a:extLst>
              <a:ext uri="{FF2B5EF4-FFF2-40B4-BE49-F238E27FC236}">
                <a16:creationId xmlns:a16="http://schemas.microsoft.com/office/drawing/2014/main" id="{D9FB887D-1FAB-5974-2D52-ADC23E85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82" y="2200711"/>
            <a:ext cx="9261446" cy="4493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7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4B702-C768-E953-8BDE-C87CE35C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Нормативные документы, регламентирующие хранение лекарственных препаратов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526FD-005F-E48D-CEAF-6E36974A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868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• Федеральный закон от 12.04.2010 N 61-ФЗ "Об обращении лекарственных средств" </a:t>
            </a:r>
          </a:p>
          <a:p>
            <a:pPr marL="0" indent="0">
              <a:buNone/>
            </a:pPr>
            <a:r>
              <a:rPr lang="ru-RU" dirty="0"/>
              <a:t>• Постановление Правительства РФ от 31.03.2022 N 547 "Об утверждении Положения о лицензировании фармацевтической деятельности"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Приказ Минздравсоцразвития РФ от 23.08.2010 N 706н "Об утверждении Правил хранения лекарственных средств" </a:t>
            </a:r>
          </a:p>
          <a:p>
            <a:pPr marL="0" indent="0">
              <a:buNone/>
            </a:pPr>
            <a:r>
              <a:rPr lang="ru-RU" b="1" dirty="0"/>
              <a:t>• Приказ Минздрава России от 31.08.2016 N 646н "Об утверждении Правил надлежащей практики хранения и перевозки лекарственных препаратов для медицинского применения»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Постановление Правительства РФ от 30.04.2022 N 809 «О хранении наркотических средств, психотропных веществ и их прекурсоров" (вместе с "Правилами хранения наркотических средств, психотропных веществ и их прекурсоров")» </a:t>
            </a:r>
          </a:p>
          <a:p>
            <a:pPr marL="0" indent="0">
              <a:buNone/>
            </a:pPr>
            <a:r>
              <a:rPr lang="ru-RU" dirty="0"/>
              <a:t>• Приказ Минздрава России от 26.11.2021 N 1103н "Об утверждении специальных требований к условиям хранения наркотических и психотропных лекарственных средств, предназначенных для медицинского применения"</a:t>
            </a:r>
          </a:p>
        </p:txBody>
      </p:sp>
    </p:spTree>
    <p:extLst>
      <p:ext uri="{BB962C8B-B14F-4D97-AF65-F5344CB8AC3E}">
        <p14:creationId xmlns:p14="http://schemas.microsoft.com/office/powerpoint/2010/main" val="1768575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036F2-EE43-BFC4-2C95-5944631FC29B}"/>
              </a:ext>
            </a:extLst>
          </p:cNvPr>
          <p:cNvSpPr txBox="1"/>
          <p:nvPr/>
        </p:nvSpPr>
        <p:spPr>
          <a:xfrm>
            <a:off x="2962656" y="234892"/>
            <a:ext cx="8286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 Оборудование, относящееся к средствам измерений, до ввода в эксплуатацию, а также после ремонта подлежит первичной поверке и (или) калибровке, а в процессе эксплуатации - периодической поверке и (или) калибровке в соответствии с требованиями законодательства РФ об обеспечении единства измерений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488A2-C05D-79F0-6D06-9C6C19D8523C}"/>
              </a:ext>
            </a:extLst>
          </p:cNvPr>
          <p:cNvSpPr txBox="1"/>
          <p:nvPr/>
        </p:nvSpPr>
        <p:spPr>
          <a:xfrm>
            <a:off x="3047237" y="1845577"/>
            <a:ext cx="6566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Ст.13 и ст. 18 Федерального закона от 26 июня 2008 г. N 102-ФЗ "Об обеспечении единства измерений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C12E0-A5BD-2CA4-736C-D0513C2DC905}"/>
              </a:ext>
            </a:extLst>
          </p:cNvPr>
          <p:cNvSpPr txBox="1"/>
          <p:nvPr/>
        </p:nvSpPr>
        <p:spPr>
          <a:xfrm>
            <a:off x="3047300" y="2502154"/>
            <a:ext cx="805133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dirty="0"/>
              <a:t> Ремонт, техническое обслуживание, поверка и (или) калибровка оборудования должны осуществляться в соответствии с утверждаемым планом-графиком, таким образом, чтобы качество лекарственных препаратов не подвергалось негативному воздействию. </a:t>
            </a:r>
          </a:p>
          <a:p>
            <a:r>
              <a:rPr lang="ru-RU" sz="1600" dirty="0"/>
              <a:t>• На время ремонта, технического обслуживания, поверки и (или) калибровки оборудования и средств измерения должны быть приняты меры, обеспечивающие требуемые условия хранения лекарственных препаратов. </a:t>
            </a:r>
          </a:p>
          <a:p>
            <a:r>
              <a:rPr lang="ru-RU" sz="1600" dirty="0"/>
              <a:t>• Ремонт, техническое обслуживание, поверка и (или) калибровка оборудования и средств измерения должны быть соответствующим образом отражены в документах, которые архивируются и хранятся в соответствии с законодательством Российской Федерации об архивном деле.</a:t>
            </a:r>
          </a:p>
          <a:p>
            <a:endParaRPr lang="ru-RU" sz="1600" dirty="0"/>
          </a:p>
          <a:p>
            <a:r>
              <a:rPr lang="ru-RU" sz="1400" dirty="0"/>
              <a:t>Федеральный закон от 22.10.2004 N 125-ФЗ "Об архивном деле в Российской Федерации"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4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5A685-DBC5-5C08-0FE2-A67E539D3701}"/>
              </a:ext>
            </a:extLst>
          </p:cNvPr>
          <p:cNvSpPr txBox="1"/>
          <p:nvPr/>
        </p:nvSpPr>
        <p:spPr>
          <a:xfrm>
            <a:off x="2114026" y="854903"/>
            <a:ext cx="9404059" cy="5604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заключение, подведем итог, на что ссылается указанная выше нормативная документация в части хранения отдельно взятого лекарственного средства:</a:t>
            </a:r>
            <a:br>
              <a:rPr lang="ru-RU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приказ 706н: хранение лекарственного препарата для медицинского применения осуществляется в соответствии с требованиями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государственной фармакопеи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нормативной документации,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также с учетом свойств веществ, входящих в их состав.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ГФ XIV: при создании условий хранения отдельно взятого лекарственного средства необходимо руководствоваться требованиями, указанными в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фармакопейной статье или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нормативной документации на это лекарственное средство, установленными производителем (разработчиком) на основании результатов исследования стабильности в соответствии с ОФС «Стабильность и сроки годности лекарственных средств».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приказ 646н: все действия субъекта обращения лекарственного препарата по хранению и (или) перевозке осуществляются таким образом, чтобы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идентичность и качественные характеристики препарата не были утрачены и </a:t>
            </a:r>
            <a:b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соблюдались условия их хранения, указанные в инструкции по медицинскому применению и на упаковке лекарственного применения. 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4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F6965-B578-A04D-1FB8-26C60F14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2645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Законодательное регулирование порядка обращения и  хранения ЛС и ИМН, подлежащих предметно-количественному учету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10802-8F85-5BCA-11CD-0A1ADCDD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b="1" dirty="0"/>
              <a:t>Постановление Правительства РФ от 30.06.1998 N 681 (ред. от 24.01.2022) </a:t>
            </a:r>
            <a:r>
              <a:rPr lang="ru-RU" altLang="ru-RU" sz="1800" dirty="0"/>
              <a:t>"Об утверждении перечня наркотических средств, психотропных веществ и их прекурсоров, подлежащих контролю в Российской Федерации“</a:t>
            </a:r>
            <a:endParaRPr lang="en-US" altLang="ru-RU" sz="1800" dirty="0"/>
          </a:p>
          <a:p>
            <a:r>
              <a:rPr lang="ru-RU" b="1" dirty="0"/>
              <a:t>Приказ МЗ РФ №459н от 01.09.2023 г. </a:t>
            </a:r>
            <a:r>
              <a:rPr lang="ru-RU" dirty="0"/>
              <a:t>«Об утверждении перечня лекарственных средств для медицинского применения, подлежащих предметно-количественному учету» (Спирт этиловый(этанол))</a:t>
            </a:r>
          </a:p>
          <a:p>
            <a:r>
              <a:rPr lang="ru-RU" altLang="ru-RU" sz="1800" b="1" dirty="0">
                <a:cs typeface="Calibri" panose="020F0502020204030204" pitchFamily="34" charset="0"/>
              </a:rPr>
              <a:t>Постановление Правительства РФ от 28.10.2021 г. № 1846 </a:t>
            </a:r>
            <a:r>
              <a:rPr lang="ru-RU" altLang="ru-RU" sz="1800" dirty="0">
                <a:cs typeface="Calibri" panose="020F0502020204030204" pitchFamily="34" charset="0"/>
              </a:rPr>
              <a:t>«О представлении сведений  о деятельности, связанной с оборотом прекурсоров наркотических средств и  психотропных веществ, и регистрации операций, связанных с их оборотом, и признании  утратившими силу некоторых </a:t>
            </a:r>
            <a:r>
              <a:rPr lang="en-US" altLang="ru-RU" sz="1800" dirty="0"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cs typeface="Calibri" panose="020F0502020204030204" pitchFamily="34" charset="0"/>
              </a:rPr>
              <a:t>решений Правительства РФ»</a:t>
            </a:r>
            <a:endParaRPr lang="en-US" altLang="ru-RU" sz="1800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473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0A848-B8F6-9775-ABAD-C1530F8E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Законодательное регулирование порядка обращения и  хранения ЛС и ИМН, подлежащих предметно-количественному учету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D7541-0B81-394E-9811-7131F4D1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altLang="ru-RU" sz="1600" b="1" dirty="0">
                <a:cs typeface="Calibri" panose="020F0502020204030204" pitchFamily="34" charset="0"/>
              </a:rPr>
              <a:t>Приказ МЗ РФ от 17.06.2013 г. № 378н </a:t>
            </a:r>
            <a:r>
              <a:rPr lang="ru-RU" altLang="ru-RU" sz="1600" dirty="0">
                <a:cs typeface="Calibri" panose="020F0502020204030204" pitchFamily="34" charset="0"/>
              </a:rPr>
              <a:t>"Об утверждении правил регистрации операций,  связанных с обращением лекарственных средств для медицинского применения,  включенных в перечень лекарственных средств для медицинского применения, подлежащих  предметно-количественному учету, в специальных журналах учета операций, связанных с  обращением лекарственных средств для медицинского применения, и правил ведения и  хранения специальных журналов учета операций, связанных с обращением лекарственных  средств для медицинского применения" </a:t>
            </a:r>
            <a:endParaRPr lang="en-US" altLang="ru-RU" sz="1600" dirty="0">
              <a:cs typeface="Calibri" panose="020F0502020204030204" pitchFamily="34" charset="0"/>
            </a:endParaRPr>
          </a:p>
          <a:p>
            <a:r>
              <a:rPr lang="ru-RU" sz="1600" b="1" dirty="0"/>
              <a:t>Постановление Правительства РФ №809 от 30.04.2022 г.</a:t>
            </a:r>
            <a:r>
              <a:rPr lang="ru-RU" sz="1600" dirty="0"/>
              <a:t> «О хранении наркотических средств, психотропных веществ и их прекурсоров» вместо утративших силу Постановления Правительства №419 от 09.06.2010 г. «О представлении сведений о деятельности, связанной с оборотом прекурсоров наркотических средств и психотропных веществ, и регистрации операций, связанных с их оборотом», Постановления Правительства РФ от 31.12.2009 г. №1148 «О порядке хранения наркотических средств и психотропных веществ» абзац второй пункт 1. И утвержденных им Правил хранения наркотических средств и психотропных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6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7BF3F-C622-34E1-36FD-7AE593A5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Законодательное регулирование порядка обращения и  хранения ЛС и ИМН, подлежащих предметно-количественному учету</a:t>
            </a:r>
            <a:b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altLang="ru-RU" dirty="0">
                <a:solidFill>
                  <a:srgbClr val="041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7B6C5-0A3E-BC58-E9E5-390328F2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/>
              <a:t>Постановление Правительства РФ №1752 от 15.10.2024 г. </a:t>
            </a:r>
            <a:r>
              <a:rPr lang="ru-RU" sz="1800" dirty="0"/>
              <a:t>«Об утверждении Правил производства, переработки,хранения,реализации,приобретения,использования,перевозки и уничтожения прекурсоров наркотических средств и психотропных веществ, и признании утратившими силу постановления Правительства РФ от 18.08.2010 г. №640 и отдельных положений некоторых актов Правительства РФ</a:t>
            </a:r>
            <a:r>
              <a:rPr lang="ru-RU" dirty="0"/>
              <a:t>.</a:t>
            </a:r>
            <a:r>
              <a:rPr lang="ru-RU" sz="1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479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C2EE0-372B-0A31-DFAA-196ACCB8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41F2D"/>
                </a:solidFill>
              </a:rPr>
              <a:t>Предметно-количественный </a:t>
            </a:r>
            <a:r>
              <a:rPr lang="ru-RU" sz="3600" spc="-5" dirty="0">
                <a:solidFill>
                  <a:srgbClr val="041F2D"/>
                </a:solidFill>
              </a:rPr>
              <a:t>учет </a:t>
            </a:r>
            <a:r>
              <a:rPr lang="ru-RU" sz="3600" dirty="0">
                <a:solidFill>
                  <a:srgbClr val="041F2D"/>
                </a:solidFill>
              </a:rPr>
              <a:t>лекарственных</a:t>
            </a:r>
            <a:r>
              <a:rPr lang="ru-RU" sz="3600" spc="25" dirty="0">
                <a:solidFill>
                  <a:srgbClr val="041F2D"/>
                </a:solidFill>
              </a:rPr>
              <a:t> </a:t>
            </a:r>
            <a:r>
              <a:rPr lang="ru-RU" sz="3600" spc="-5" dirty="0">
                <a:solidFill>
                  <a:srgbClr val="041F2D"/>
                </a:solidFill>
              </a:rPr>
              <a:t>средств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88241-ECC2-CB7E-6B2F-2EF126C7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ПКУ лекарственных средств для медицинского применения ведут: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-производители ЛС,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-организации оптовой торговли ЛС,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-аптечные организации,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-индивидуальные предприниматели, имеющие лицензию на фармацевтическую/медицинскую деятельность,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-медицинские организации, осуществляющие обращение ЛС,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1800" b="1" dirty="0">
                <a:cs typeface="Calibri" panose="020F0502020204030204" pitchFamily="34" charset="0"/>
              </a:rPr>
              <a:t>путем регистрации </a:t>
            </a:r>
            <a:r>
              <a:rPr lang="ru-RU" altLang="ru-RU" sz="1800" dirty="0">
                <a:cs typeface="Calibri" panose="020F0502020204030204" pitchFamily="34" charset="0"/>
              </a:rPr>
              <a:t>любых связанных с их обращением </a:t>
            </a:r>
            <a:r>
              <a:rPr lang="ru-RU" altLang="ru-RU" sz="1800" b="1" dirty="0">
                <a:cs typeface="Calibri" panose="020F0502020204030204" pitchFamily="34" charset="0"/>
              </a:rPr>
              <a:t>операций</a:t>
            </a:r>
            <a:r>
              <a:rPr lang="ru-RU" altLang="ru-RU" sz="1800" dirty="0">
                <a:cs typeface="Calibri" panose="020F0502020204030204" pitchFamily="34" charset="0"/>
              </a:rPr>
              <a:t>, при которых  </a:t>
            </a:r>
            <a:r>
              <a:rPr lang="ru-RU" altLang="ru-RU" sz="1800" b="1" dirty="0">
                <a:solidFill>
                  <a:srgbClr val="FF0000"/>
                </a:solidFill>
                <a:cs typeface="Calibri" panose="020F0502020204030204" pitchFamily="34" charset="0"/>
              </a:rPr>
              <a:t>изменяется их количество и (или) состояние</a:t>
            </a:r>
            <a:r>
              <a:rPr lang="ru-RU" altLang="ru-RU" sz="1800" dirty="0">
                <a:cs typeface="Calibri" panose="020F0502020204030204" pitchFamily="34" charset="0"/>
              </a:rPr>
              <a:t>, в специальных журналах учета  операций, связанных с обращением ЛС.</a:t>
            </a:r>
          </a:p>
          <a:p>
            <a:pPr eaLnBrk="1" hangingPunct="1">
              <a:spcBef>
                <a:spcPts val="600"/>
              </a:spcBef>
            </a:pPr>
            <a:endParaRPr lang="ru-RU" altLang="ru-RU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ru-RU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ru-RU" altLang="ru-RU" sz="1800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BF7AE6D-A7A9-0041-8984-FB37710185C9}"/>
              </a:ext>
            </a:extLst>
          </p:cNvPr>
          <p:cNvSpPr txBox="1"/>
          <p:nvPr/>
        </p:nvSpPr>
        <p:spPr>
          <a:xfrm>
            <a:off x="5257800" y="6264105"/>
            <a:ext cx="6454775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Calibri"/>
                <a:cs typeface="Calibri"/>
              </a:rPr>
              <a:t>П. 3 </a:t>
            </a:r>
            <a:r>
              <a:rPr sz="1200" spc="-20" dirty="0">
                <a:latin typeface="Calibri"/>
                <a:cs typeface="Calibri"/>
              </a:rPr>
              <a:t>ст. </a:t>
            </a:r>
            <a:r>
              <a:rPr sz="1200" dirty="0">
                <a:latin typeface="Calibri"/>
                <a:cs typeface="Calibri"/>
              </a:rPr>
              <a:t>58.1. </a:t>
            </a:r>
            <a:r>
              <a:rPr sz="1200" spc="-5" dirty="0">
                <a:latin typeface="Calibri"/>
                <a:cs typeface="Calibri"/>
              </a:rPr>
              <a:t>Федеральный закон </a:t>
            </a:r>
            <a:r>
              <a:rPr sz="1200" spc="-10" dirty="0">
                <a:latin typeface="Calibri"/>
                <a:cs typeface="Calibri"/>
              </a:rPr>
              <a:t>от </a:t>
            </a:r>
            <a:r>
              <a:rPr sz="1200" dirty="0">
                <a:latin typeface="Calibri"/>
                <a:cs typeface="Calibri"/>
              </a:rPr>
              <a:t>12.04.2010 </a:t>
            </a:r>
            <a:r>
              <a:rPr sz="1200" spc="-30" dirty="0">
                <a:latin typeface="Calibri"/>
                <a:cs typeface="Calibri"/>
              </a:rPr>
              <a:t>г. </a:t>
            </a:r>
            <a:r>
              <a:rPr sz="1200" dirty="0">
                <a:latin typeface="Calibri"/>
                <a:cs typeface="Calibri"/>
              </a:rPr>
              <a:t>№ </a:t>
            </a:r>
            <a:r>
              <a:rPr sz="1200" spc="-5" dirty="0">
                <a:latin typeface="Calibri"/>
                <a:cs typeface="Calibri"/>
              </a:rPr>
              <a:t>61-ФЗ </a:t>
            </a:r>
            <a:r>
              <a:rPr sz="1200" dirty="0">
                <a:latin typeface="Calibri"/>
                <a:cs typeface="Calibri"/>
              </a:rPr>
              <a:t>"Об </a:t>
            </a:r>
            <a:r>
              <a:rPr sz="1200" spc="-5" dirty="0">
                <a:latin typeface="Calibri"/>
                <a:cs typeface="Calibri"/>
              </a:rPr>
              <a:t>обращении лекарственных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средств"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802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9D3A51-8C2B-074F-A64A-6D018311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921" y="788565"/>
            <a:ext cx="8853691" cy="3507789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Ядовитые ЛС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(Этанол)</a:t>
            </a:r>
          </a:p>
          <a:p>
            <a:pPr marL="42863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None/>
              <a:tabLst>
                <a:tab pos="179388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36525" algn="l" defTabSz="914400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4B0D9F1-9616-2BBB-5D18-CA4D4E3D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352338"/>
            <a:ext cx="8911686" cy="1526796"/>
          </a:xfrm>
        </p:spPr>
        <p:txBody>
          <a:bodyPr>
            <a:normAutofit/>
          </a:bodyPr>
          <a:lstStyle/>
          <a:p>
            <a:r>
              <a:rPr lang="ru-RU" sz="2400" b="1" spc="-20" dirty="0">
                <a:latin typeface="Calibri"/>
                <a:cs typeface="Calibri"/>
              </a:rPr>
              <a:t>Группы</a:t>
            </a:r>
            <a:r>
              <a:rPr lang="ru-RU" sz="2400" b="1" spc="-5" dirty="0">
                <a:latin typeface="Calibri"/>
                <a:cs typeface="Calibri"/>
              </a:rPr>
              <a:t> лекарственных средств</a:t>
            </a:r>
            <a:r>
              <a:rPr lang="ru-RU" sz="2400" b="1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(подконтрольные</a:t>
            </a:r>
            <a:r>
              <a:rPr lang="ru-RU" sz="2400" b="1" spc="5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ЛС)</a:t>
            </a:r>
            <a:r>
              <a:rPr lang="ru-RU" sz="2400" b="1" spc="10" dirty="0">
                <a:latin typeface="Calibri"/>
                <a:cs typeface="Calibri"/>
              </a:rPr>
              <a:t>  </a:t>
            </a:r>
            <a:r>
              <a:rPr lang="ru-RU" sz="2400" b="1" dirty="0">
                <a:latin typeface="Calibri"/>
                <a:cs typeface="Calibri"/>
              </a:rPr>
              <a:t>в </a:t>
            </a:r>
            <a:r>
              <a:rPr lang="ru-RU" sz="2400" b="1" spc="-5" dirty="0">
                <a:latin typeface="Calibri"/>
                <a:cs typeface="Calibri"/>
              </a:rPr>
              <a:t>зависимости</a:t>
            </a:r>
            <a:r>
              <a:rPr lang="ru-RU" sz="2400" b="1" spc="-1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от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установленных</a:t>
            </a:r>
            <a:r>
              <a:rPr lang="ru-RU" sz="2400" b="1" spc="-15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мер</a:t>
            </a:r>
            <a:r>
              <a:rPr lang="ru-RU" sz="2400" b="1" spc="-10" dirty="0">
                <a:latin typeface="Calibri"/>
                <a:cs typeface="Calibri"/>
              </a:rPr>
              <a:t> контроля</a:t>
            </a:r>
            <a:r>
              <a:rPr lang="ru-RU" sz="2400" b="1" dirty="0">
                <a:latin typeface="Calibri"/>
                <a:cs typeface="Calibri"/>
              </a:rPr>
              <a:t> в </a:t>
            </a:r>
            <a:r>
              <a:rPr lang="ru-RU" sz="2400" b="1" spc="-5" dirty="0">
                <a:latin typeface="Calibri"/>
                <a:cs typeface="Calibri"/>
              </a:rPr>
              <a:t>РФ</a:t>
            </a:r>
            <a:br>
              <a:rPr lang="ru-RU" sz="2400" dirty="0">
                <a:latin typeface="Calibri"/>
                <a:cs typeface="Calibri"/>
              </a:rPr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F2A79-BAF3-094A-52A6-C4CA803788FF}"/>
              </a:ext>
            </a:extLst>
          </p:cNvPr>
          <p:cNvSpPr txBox="1"/>
          <p:nvPr/>
        </p:nvSpPr>
        <p:spPr>
          <a:xfrm>
            <a:off x="1409351" y="1577131"/>
            <a:ext cx="1038557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600" dirty="0">
                <a:ea typeface="Microsoft New Tai Lue" panose="020B0502040204020203" pitchFamily="34" charset="0"/>
              </a:rPr>
              <a:t>Этанол (Спирт этиловый)- включен в раздел 2 "Перечня лекарственных средств для медицинского применения, подлежащих предметно-количественному учету " утвержденного </a:t>
            </a:r>
            <a:r>
              <a:rPr lang="ru-RU" altLang="ru-RU" sz="1600" dirty="0">
                <a:solidFill>
                  <a:srgbClr val="FF0000"/>
                </a:solidFill>
                <a:ea typeface="Microsoft New Tai Lue" panose="020B0502040204020203" pitchFamily="34" charset="0"/>
              </a:rPr>
              <a:t>Приказом МЗ РФ от 01.09.2023 № 459н. </a:t>
            </a:r>
          </a:p>
          <a:p>
            <a:endParaRPr lang="ru-RU" altLang="ru-RU" sz="1600" dirty="0">
              <a:solidFill>
                <a:srgbClr val="FF0000"/>
              </a:solidFill>
              <a:ea typeface="Microsoft New Tai Lue" panose="020B0502040204020203" pitchFamily="34" charset="0"/>
            </a:endParaRPr>
          </a:p>
          <a:p>
            <a:r>
              <a:rPr lang="ru-RU" altLang="ru-RU" sz="1600" dirty="0">
                <a:ea typeface="Microsoft New Tai Lue" panose="020B0502040204020203" pitchFamily="34" charset="0"/>
              </a:rPr>
              <a:t>Необходимо соблюдать </a:t>
            </a:r>
            <a:r>
              <a:rPr lang="ru-RU" altLang="ru-RU" sz="1600" dirty="0">
                <a:solidFill>
                  <a:srgbClr val="FF0000"/>
                </a:solidFill>
                <a:ea typeface="Microsoft New Tai Lue" panose="020B0502040204020203" pitchFamily="34" charset="0"/>
              </a:rPr>
              <a:t>приказ МЗ РФ №378н от 17.06.2013 г. </a:t>
            </a:r>
            <a:r>
              <a:rPr lang="ru-RU" altLang="ru-RU" sz="1600" dirty="0">
                <a:ea typeface="Microsoft New Tai Lue" panose="020B0502040204020203" pitchFamily="34" charset="0"/>
              </a:rPr>
              <a:t>"Об утверждении правил регистрации операций, связанных с обращением лекарственных средств для медицинского применения, включенных в перечень лекарственных средств для медицинского применения, подлежащих предметно-количественному учету, в специальных Журналах учета операций, связанных с обращением лекарственных средств для медицинского применения, и правил ведения и хранения специальных журналов учета операций, связанных с обращением лекарственных средств для медицинского применения".</a:t>
            </a:r>
          </a:p>
          <a:p>
            <a:endParaRPr lang="ru-RU" altLang="ru-RU" sz="1600" dirty="0">
              <a:ea typeface="Microsoft New Tai Lue" panose="020B0502040204020203" pitchFamily="34" charset="0"/>
            </a:endParaRPr>
          </a:p>
          <a:p>
            <a:endParaRPr lang="ru-RU" altLang="ru-RU" sz="1600" dirty="0">
              <a:ea typeface="Microsoft New Tai Lue" panose="020B0502040204020203" pitchFamily="34" charset="0"/>
            </a:endParaRPr>
          </a:p>
          <a:p>
            <a:r>
              <a:rPr lang="ru-RU" sz="1600" dirty="0"/>
              <a:t>Утратил силу приказ МЗ РФ от 22.04.2014 г. №183н «Об утверждении перечня лекарственных средств для медицинского применения, подлежащих ПКУ». </a:t>
            </a:r>
          </a:p>
          <a:p>
            <a:endParaRPr lang="ru-RU" sz="1600" dirty="0"/>
          </a:p>
          <a:p>
            <a:r>
              <a:rPr lang="ru-RU" sz="1600" dirty="0"/>
              <a:t>Письмо МЗ РФ №25-4/3112230-7639 от 02.11.2023 г. отменило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Нормы потребления этилового спирта для учреждений здравоохранения, образования и социального обеспечения, утвержденные приказом Минздрава СССР от 30.08.1991 г. №245.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6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:a16="http://schemas.microsoft.com/office/drawing/2014/main" id="{79DAD99D-7651-0DED-D3B1-20CCCABE4F2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016793"/>
            <a:ext cx="9033545" cy="53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112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E062F507-8BD4-6329-EC15-3007493124B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3307"/>
            <a:ext cx="8229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19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>
            <a:extLst>
              <a:ext uri="{FF2B5EF4-FFF2-40B4-BE49-F238E27FC236}">
                <a16:creationId xmlns:a16="http://schemas.microsoft.com/office/drawing/2014/main" id="{F94C23F7-1BCE-D0B9-F875-EF4CF657F9D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052513"/>
            <a:ext cx="876509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4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1DB8D-F743-FB15-8C2A-E302E22E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Нормативные документы, регламентирующие хранение лекарственных препаратов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3BAE6-529D-FCFD-0B50-D9D02AE5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503" y="2133600"/>
            <a:ext cx="9001109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Приказ Минздрава России от 31.08.2016 N 647н "Об утверждении Правил надлежащей аптечной практики лекарственных препаратов для медицинского применения" </a:t>
            </a:r>
          </a:p>
          <a:p>
            <a:pPr marL="0" indent="0">
              <a:buNone/>
            </a:pPr>
            <a:r>
              <a:rPr lang="ru-RU" sz="1600" dirty="0"/>
              <a:t>• Постановление Главного государственного санитарного врача РФ от 24.12.2020 N 44 "Об утверждении санитарных правил СП 2.1.3678-20 "Санитарно-эпидемиологические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услуг" (Срок действия правил ограничен 1 января 2027 года.) </a:t>
            </a:r>
          </a:p>
          <a:p>
            <a:pPr marL="0" indent="0">
              <a:buNone/>
            </a:pPr>
            <a:r>
              <a:rPr lang="ru-RU" sz="1600" b="1" dirty="0"/>
              <a:t>• Общая фармакопейная статья "ОФС.1.1.0010.18. Фармакопейная статья. «Хранение лекарственных средств» </a:t>
            </a:r>
          </a:p>
          <a:p>
            <a:pPr marL="0" indent="0">
              <a:buNone/>
            </a:pPr>
            <a:r>
              <a:rPr lang="ru-RU" sz="1600" dirty="0"/>
              <a:t>• Постановление Главного государственного санитарного врача РФ от 28.01.2021 N 4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</a:t>
            </a:r>
          </a:p>
        </p:txBody>
      </p:sp>
    </p:spTree>
    <p:extLst>
      <p:ext uri="{BB962C8B-B14F-4D97-AF65-F5344CB8AC3E}">
        <p14:creationId xmlns:p14="http://schemas.microsoft.com/office/powerpoint/2010/main" val="1099526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54F38-C9FE-1632-5925-D3FA32DC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Требования к ведению журналов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897B5-0317-5D67-DA14-07BC3B4A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61020"/>
            <a:ext cx="8915400" cy="42502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800" dirty="0">
                <a:ea typeface="Microsoft New Tai Lue" panose="020B0502040204020203" pitchFamily="34" charset="0"/>
              </a:rPr>
              <a:t>В каждой форме Журнала заводится отдельный лист (или несколько листов в зависимости от частоты совершаемых операций) на этиловый спирт с указанием наименования препарата, дозировки (40, 70, 90, 95% - 100 мл), лекарственной формы (раствор), единицы измерения (флакон).</a:t>
            </a:r>
          </a:p>
          <a:p>
            <a:pPr eaLnBrk="1" hangingPunct="1"/>
            <a:r>
              <a:rPr lang="ru-RU" altLang="ru-RU" sz="1800" dirty="0">
                <a:ea typeface="Microsoft New Tai Lue" panose="020B0502040204020203" pitchFamily="34" charset="0"/>
              </a:rPr>
              <a:t>На каждую дозировку спирта этилового заводится отдельный лист.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Журналы учета, заполняемые на бумажном носителе, </a:t>
            </a:r>
            <a:r>
              <a:rPr lang="ru-RU" altLang="ru-RU" sz="1800" dirty="0" err="1">
                <a:ea typeface="Microsoft New Tai Lue" panose="020B0502040204020203" pitchFamily="34" charset="0"/>
              </a:rPr>
              <a:t>сброшюровываются</a:t>
            </a:r>
            <a:r>
              <a:rPr lang="ru-RU" altLang="ru-RU" sz="1800" dirty="0">
                <a:ea typeface="Microsoft New Tai Lue" panose="020B0502040204020203" pitchFamily="34" charset="0"/>
              </a:rPr>
              <a:t>, пронумеровываются и скрепляются подписью руководителя и печатью МО перед началом их ведения. 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Журналы учета оформляются на календарный год. 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Записи в журналах учета производятся лицом, уполномоченным на ведение и хранение журнала учета, шариковой ручкой (чернилами) в конце рабочего дня на основании документов, подтверждающих совершение приходных и расходных операций.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433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94340-6555-8062-B6BB-CD39E3F3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583" y="624110"/>
            <a:ext cx="9206029" cy="1280890"/>
          </a:xfrm>
        </p:spPr>
        <p:txBody>
          <a:bodyPr/>
          <a:lstStyle/>
          <a:p>
            <a:r>
              <a:rPr lang="ru-RU" sz="3600" dirty="0"/>
              <a:t>Требования к ведению журналов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EBE23-B6CD-65A1-55D1-EF2A195C8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912" y="1644241"/>
            <a:ext cx="9608700" cy="488239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1800" dirty="0">
                <a:ea typeface="Microsoft New Tai Lue" panose="020B0502040204020203" pitchFamily="34" charset="0"/>
              </a:rPr>
              <a:t>Листы журналов учета, заполняемых в электронной форме, ежемесячно распечатываются, нумеруются, подписываются лицом, уполномоченным на ведение и хранение журналов учета, и брошюруются по наименованиям ЛС, дозировке, лекарственной форме. По истечении календарного года сброшюрованные листы оформляются в журнал, опечатываются с указанием количества листов и заверяются подписью лица, уполномоченного на ведение и хранение журналов учета, руководителя юридического лица (индивидуального предпринимателя) и печатью юридического лица (индивидуального предпринимателя).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Поступление спирта отражается в журнале учета по каждому приходному документу в отдельности с указанием номера и даты. Расход спирта записывается ежедневно. Аптечные организации и индивидуальные предприниматели, имеющие лицензии на фармацевтическую деятельность, записывают ежедневный расход лекарственного средства с указанием отдельно по рецептам, выписанным медицинским работникам, и по требованиям медицинских организаций.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Исправления в журналах учета заверяются подписью лица, уполномоченного на ведение и хранение журналов учета. Подчистки и незаверенные исправления в журналах учета не допускаются.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258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D2920-D0E2-FAB9-264A-027805C8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Требования к ведению журналов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77B1-9972-318B-01B3-C6762753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dirty="0">
                <a:ea typeface="Microsoft New Tai Lue" panose="020B0502040204020203" pitchFamily="34" charset="0"/>
              </a:rPr>
              <a:t>На последнее число каждого месяца лицо, уполномоченное на ведение и хранение журналов учета, проводит сверку фактического наличия спирта с  остатком по журналу учета и вносит соответствующие записи в журнал учета.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Журнал учета хранится в металлическом шкафу (сейфе), ключи от которого находятся у лица, уполномоченного на ведение и хранение журнала учета. Приходные и расходные документы (их копии) подшиваются в порядке их поступления по датам и хранятся вместе с журналом учета.</a:t>
            </a:r>
          </a:p>
          <a:p>
            <a:r>
              <a:rPr lang="ru-RU" altLang="ru-RU" sz="1800" dirty="0">
                <a:ea typeface="Microsoft New Tai Lue" panose="020B0502040204020203" pitchFamily="34" charset="0"/>
              </a:rPr>
              <a:t> Заполненные журналы учета хранятся в архиве юридического лица (индивидуального предпринимателя).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415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EB3803-6D40-2359-00EC-6E59012FB75E}"/>
              </a:ext>
            </a:extLst>
          </p:cNvPr>
          <p:cNvSpPr txBox="1"/>
          <p:nvPr/>
        </p:nvSpPr>
        <p:spPr>
          <a:xfrm>
            <a:off x="2424418" y="385894"/>
            <a:ext cx="87664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5A5A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5A5A5A"/>
                </a:solidFill>
                <a:effectLst/>
                <a:ea typeface="Times New Roman" panose="02020603050405020304" pitchFamily="18" charset="0"/>
              </a:rPr>
              <a:t>Учитывая отсутствие законодательно утвержденных норм списания этилового спирта, в целях организации работы по списанию мат</a:t>
            </a:r>
            <a:r>
              <a:rPr lang="ru-RU" dirty="0">
                <a:solidFill>
                  <a:srgbClr val="5A5A5A"/>
                </a:solidFill>
                <a:ea typeface="Times New Roman" panose="02020603050405020304" pitchFamily="18" charset="0"/>
              </a:rPr>
              <a:t>ериальных </a:t>
            </a:r>
            <a:r>
              <a:rPr lang="ru-RU" sz="1800" dirty="0">
                <a:solidFill>
                  <a:srgbClr val="5A5A5A"/>
                </a:solidFill>
                <a:effectLst/>
                <a:ea typeface="Times New Roman" panose="02020603050405020304" pitchFamily="18" charset="0"/>
              </a:rPr>
              <a:t>запасов в учреждении</a:t>
            </a:r>
            <a:r>
              <a:rPr lang="ru-RU" dirty="0">
                <a:solidFill>
                  <a:srgbClr val="5A5A5A"/>
                </a:solidFill>
                <a:ea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5A5A5A"/>
                </a:solidFill>
                <a:effectLst/>
                <a:ea typeface="Times New Roman" panose="02020603050405020304" pitchFamily="18" charset="0"/>
              </a:rPr>
              <a:t> целесообразно самостоятельно разработать нормы расходования / потребления этилового спирта с учетом показателей расходования в прошлые годы, объема расходования на аналогичные нужды в иных организациях, решающих сопоставимые задачи и т.п.</a:t>
            </a:r>
          </a:p>
          <a:p>
            <a:endParaRPr lang="ru-RU" dirty="0">
              <a:solidFill>
                <a:srgbClr val="5A5A5A"/>
              </a:solidFill>
            </a:endParaRPr>
          </a:p>
          <a:p>
            <a:r>
              <a:rPr lang="ru-RU" dirty="0"/>
              <a:t>  Хранение лекарственных препаратов, содержащих сильнодействующие и ядовитые вещества, находящиеся под контролем в соответствии с международными правовыми нормами, осуществляется в помещениях, оборудованных инженерными и техническими средствами охраны аналогичными предусмотренным для хранения наркотических и психотропных лекарственных средств. (Пр.№646н).(Запирающийся металлический шкаф).</a:t>
            </a:r>
          </a:p>
          <a:p>
            <a:r>
              <a:rPr lang="ru-RU" dirty="0"/>
              <a:t>  Субъекту обращения лекарственных препаратов необходимо обеспечить охранную систему, позволяющую предотвращать неправомерное проникновение в любые помещения(зоны) для хранения лекарственных средств. (Пр.№646н).</a:t>
            </a: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0904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1B023-BFA3-D30A-9166-DFA203C7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Хранение лекарственных средств осуществляется в упаковке (потребительской, групповой), соответствующей требованиям нормативной документации на это лекарственное средство(ОФС.1.1.0010.15)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BB56B6-BCAD-0CBA-D7D1-FE12BBDF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6035" y="1661020"/>
            <a:ext cx="3992732" cy="1359017"/>
          </a:xfrm>
        </p:spPr>
        <p:txBody>
          <a:bodyPr/>
          <a:lstStyle/>
          <a:p>
            <a:r>
              <a:rPr lang="ru-RU" dirty="0"/>
              <a:t>Этикетка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343B15-4DBC-7A57-F5BB-CE07C99B9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661020"/>
            <a:ext cx="3999001" cy="1359017"/>
          </a:xfrm>
        </p:spPr>
        <p:txBody>
          <a:bodyPr/>
          <a:lstStyle/>
          <a:p>
            <a:pPr algn="ctr"/>
            <a:r>
              <a:rPr lang="ru-RU" dirty="0"/>
              <a:t>Этикетка</a:t>
            </a: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A985BAD-EEB1-FD23-A9AC-02FB80C6A5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646789"/>
            <a:ext cx="4343400" cy="31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AF74F3A-AB85-1A3E-92BA-C3DD4FFAF75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1" y="2546350"/>
            <a:ext cx="251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2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5E187B0-EB39-FC48-4E3D-D7B797D7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6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297E3-7F54-995F-3FE5-B2081C44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1"/>
                </a:solidFill>
                <a:latin typeface="+mn-lt"/>
              </a:rPr>
              <a:t>Постановление Правительства РФ от 30.06.1998 N 681 (ред. от 24.01.2022) </a:t>
            </a:r>
            <a:r>
              <a:rPr lang="ru-RU" altLang="ru-RU" sz="2000" dirty="0">
                <a:solidFill>
                  <a:schemeClr val="tx1"/>
                </a:solidFill>
                <a:latin typeface="+mn-lt"/>
              </a:rPr>
              <a:t>"Об утверждении перечня наркотических средств, психотропных веществ и их прекурсоров, подлежащих контролю в Российской Федерации“</a:t>
            </a:r>
            <a:br>
              <a:rPr lang="en-US" altLang="ru-RU" sz="2000" dirty="0">
                <a:solidFill>
                  <a:schemeClr val="tx1"/>
                </a:solidFill>
                <a:latin typeface="+mn-lt"/>
              </a:rPr>
            </a:br>
            <a:r>
              <a:rPr lang="en-US" altLang="ru-RU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  <a:sym typeface="Bookman Old Style" panose="02050604050505020204" pitchFamily="18" charset="0"/>
              </a:rPr>
              <a:t>Список</a:t>
            </a:r>
            <a:r>
              <a:rPr lang="en-US" altLang="ru-RU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sym typeface="Bookman Old Style" panose="02050604050505020204" pitchFamily="18" charset="0"/>
              </a:rPr>
              <a:t> </a:t>
            </a:r>
            <a:r>
              <a:rPr lang="en-US" altLang="ru-RU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IV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3BB8D-858E-E210-CD15-77B0CBC2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0" y="2281560"/>
            <a:ext cx="8841311" cy="3629661"/>
          </a:xfrm>
        </p:spPr>
        <p:txBody>
          <a:bodyPr/>
          <a:lstStyle/>
          <a:p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Список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прекурсоров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оборот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которых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в РФ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ограничен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и в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отношении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которых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solidFill>
                  <a:srgbClr val="FC311C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устанавливаются</a:t>
            </a:r>
            <a:r>
              <a:rPr lang="en-US" altLang="ru-RU" sz="2400" b="1" dirty="0">
                <a:solidFill>
                  <a:srgbClr val="FC311C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solidFill>
                  <a:srgbClr val="FC311C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меры</a:t>
            </a:r>
            <a:r>
              <a:rPr lang="en-US" altLang="ru-RU" sz="2400" b="1" dirty="0">
                <a:solidFill>
                  <a:srgbClr val="FC311C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solidFill>
                  <a:srgbClr val="FC311C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контроля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в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соответствии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с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законодательством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РФ и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международными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400" b="1" dirty="0" err="1">
                <a:cs typeface="Calibri" panose="020F0502020204030204" pitchFamily="34" charset="0"/>
                <a:sym typeface="Calibri" panose="020F0502020204030204" pitchFamily="34" charset="0"/>
              </a:rPr>
              <a:t>договорами</a:t>
            </a:r>
            <a:r>
              <a:rPr lang="en-US" altLang="ru-RU" sz="2400" b="1" dirty="0">
                <a:cs typeface="Calibri" panose="020F0502020204030204" pitchFamily="34" charset="0"/>
                <a:sym typeface="Calibri" panose="020F0502020204030204" pitchFamily="34" charset="0"/>
              </a:rPr>
              <a:t> РФ</a:t>
            </a:r>
            <a:endParaRPr lang="ru-RU" altLang="ru-RU" sz="2400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99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60829-33A1-AE11-3A28-AACA5B90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ru-RU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С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писок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прекурсоров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оборот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которых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в РФ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ограничен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и в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отношении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которых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устанавливаются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м</a:t>
            </a:r>
            <a:r>
              <a:rPr lang="ru-RU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е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ры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контроля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в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соответствии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с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законодательством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РФ и </a:t>
            </a:r>
            <a:r>
              <a:rPr lang="ru-RU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международными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договорами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РФ (</a:t>
            </a:r>
            <a:r>
              <a:rPr lang="en-US" altLang="ru-RU" sz="22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Список</a:t>
            </a:r>
            <a:r>
              <a:rPr lang="en-US" altLang="ru-RU" sz="22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IV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), </a:t>
            </a:r>
            <a:r>
              <a:rPr lang="en-US" altLang="ru-RU" sz="22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включает</a:t>
            </a:r>
            <a:r>
              <a:rPr lang="en-US" altLang="ru-RU" sz="22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ru-RU" sz="2200" dirty="0"/>
          </a:p>
        </p:txBody>
      </p:sp>
      <p:pic>
        <p:nvPicPr>
          <p:cNvPr id="4" name="Google Shape;402;p34">
            <a:extLst>
              <a:ext uri="{FF2B5EF4-FFF2-40B4-BE49-F238E27FC236}">
                <a16:creationId xmlns:a16="http://schemas.microsoft.com/office/drawing/2014/main" id="{90151656-9EFE-E399-6C44-86D120DF2F05}"/>
              </a:ext>
            </a:extLst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83" y="2133600"/>
            <a:ext cx="792946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84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9FC72-FC16-53E5-F05A-6319066D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15" dirty="0"/>
              <a:t>Учет</a:t>
            </a:r>
            <a:r>
              <a:rPr lang="ru-RU" sz="3600" spc="-75" dirty="0"/>
              <a:t> </a:t>
            </a:r>
            <a:r>
              <a:rPr lang="ru-RU" sz="3600" dirty="0"/>
              <a:t>прекурсоров</a:t>
            </a:r>
            <a:endParaRPr lang="ru-RU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FEDB5F4-A22E-98D4-B6C4-5C4302764F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4406976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ru-RU" altLang="ru-RU" sz="1600" b="1" dirty="0">
                <a:solidFill>
                  <a:srgbClr val="0033CC"/>
                </a:solidFill>
                <a:latin typeface="+mn-lt"/>
              </a:rPr>
              <a:t>Для медицинских целей </a:t>
            </a:r>
            <a:r>
              <a:rPr lang="ru-RU" altLang="ru-RU" sz="1600" dirty="0">
                <a:latin typeface="+mn-lt"/>
                <a:cs typeface="Microsoft Sans Serif" panose="020B0604020202020204" pitchFamily="34" charset="0"/>
              </a:rPr>
              <a:t>могут использоваться </a:t>
            </a:r>
            <a:r>
              <a:rPr lang="ru-RU" altLang="ru-RU" sz="1600" b="1" dirty="0">
                <a:latin typeface="+mn-lt"/>
              </a:rPr>
              <a:t>прекурсоры</a:t>
            </a:r>
            <a:endParaRPr lang="ru-RU" altLang="ru-RU" sz="1600" dirty="0">
              <a:latin typeface="+mn-lt"/>
            </a:endParaRPr>
          </a:p>
          <a:p>
            <a:pPr eaLnBrk="1" hangingPunct="1">
              <a:defRPr/>
            </a:pPr>
            <a:r>
              <a:rPr lang="ru-RU" altLang="ru-RU" sz="1600" b="1" dirty="0">
                <a:latin typeface="+mn-lt"/>
              </a:rPr>
              <a:t>внесенные в таблицу II	и таблицу III	Списка IV</a:t>
            </a:r>
            <a:endParaRPr lang="ru-RU" altLang="ru-RU" sz="1600" dirty="0">
              <a:latin typeface="+mn-lt"/>
            </a:endParaRPr>
          </a:p>
          <a:p>
            <a:pPr eaLnBrk="1" hangingPunct="1">
              <a:defRPr/>
            </a:pPr>
            <a:endParaRPr lang="ru-RU" altLang="ru-RU" sz="1600" dirty="0">
              <a:latin typeface="+mn-lt"/>
            </a:endParaRPr>
          </a:p>
          <a:p>
            <a:pPr eaLnBrk="1" hangingPunct="1">
              <a:spcBef>
                <a:spcPts val="50"/>
              </a:spcBef>
              <a:defRPr/>
            </a:pPr>
            <a:endParaRPr lang="ru-RU" altLang="ru-RU" sz="1600" dirty="0">
              <a:latin typeface="+mn-lt"/>
            </a:endParaRPr>
          </a:p>
          <a:p>
            <a:pPr eaLnBrk="1" hangingPunct="1">
              <a:defRPr/>
            </a:pPr>
            <a:r>
              <a:rPr lang="ru-RU" altLang="ru-RU" sz="1600" dirty="0">
                <a:latin typeface="+mn-lt"/>
                <a:cs typeface="Microsoft Sans Serif" panose="020B0604020202020204" pitchFamily="34" charset="0"/>
              </a:rPr>
              <a:t>из </a:t>
            </a:r>
            <a:r>
              <a:rPr lang="ru-RU" altLang="ru-RU" sz="1600" b="1" dirty="0">
                <a:latin typeface="+mn-lt"/>
              </a:rPr>
              <a:t>таблицы III Списка IV:</a:t>
            </a:r>
            <a:endParaRPr lang="ru-RU" altLang="ru-RU" sz="1600" dirty="0">
              <a:latin typeface="+mn-lt"/>
            </a:endParaRPr>
          </a:p>
          <a:p>
            <a:pPr eaLnBrk="1" hangingPunct="1">
              <a:spcBef>
                <a:spcPts val="1013"/>
              </a:spcBef>
              <a:defRPr/>
            </a:pPr>
            <a:r>
              <a:rPr lang="ru-RU" altLang="ru-RU" sz="1600" b="1" dirty="0">
                <a:latin typeface="+mn-lt"/>
              </a:rPr>
              <a:t>Перманганат калия	</a:t>
            </a:r>
            <a:r>
              <a:rPr lang="ru-RU" altLang="ru-RU" sz="1600" dirty="0">
                <a:latin typeface="+mn-lt"/>
                <a:cs typeface="Microsoft Sans Serif" panose="020B0604020202020204" pitchFamily="34" charset="0"/>
              </a:rPr>
              <a:t>45% или более</a:t>
            </a:r>
          </a:p>
          <a:p>
            <a:pPr eaLnBrk="1" hangingPunct="1">
              <a:spcBef>
                <a:spcPts val="50"/>
              </a:spcBef>
              <a:defRPr/>
            </a:pPr>
            <a:endParaRPr lang="ru-RU" altLang="ru-RU" sz="1600" dirty="0">
              <a:latin typeface="+mn-lt"/>
              <a:cs typeface="Microsoft Sans Serif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1600" dirty="0">
                <a:latin typeface="+mn-lt"/>
                <a:cs typeface="Calibri" panose="020F0502020204030204" pitchFamily="34" charset="0"/>
              </a:rPr>
              <a:t>из </a:t>
            </a:r>
            <a:r>
              <a:rPr lang="ru-RU" altLang="ru-RU" sz="1600" b="1" dirty="0">
                <a:latin typeface="+mn-lt"/>
              </a:rPr>
              <a:t>таблицы II Списка IV:</a:t>
            </a:r>
            <a:endParaRPr lang="ru-RU" altLang="ru-RU" sz="1600" dirty="0">
              <a:latin typeface="+mn-lt"/>
            </a:endParaRPr>
          </a:p>
          <a:p>
            <a:pPr eaLnBrk="1" hangingPunct="1">
              <a:spcBef>
                <a:spcPts val="1063"/>
              </a:spcBef>
              <a:defRPr/>
            </a:pPr>
            <a:r>
              <a:rPr lang="ru-RU" altLang="ru-RU" sz="1600" b="1" dirty="0" err="1">
                <a:latin typeface="+mn-lt"/>
              </a:rPr>
              <a:t>Метилакрилат</a:t>
            </a:r>
            <a:r>
              <a:rPr lang="ru-RU" altLang="ru-RU" sz="1600" b="1" dirty="0">
                <a:latin typeface="+mn-lt"/>
              </a:rPr>
              <a:t>	                </a:t>
            </a:r>
            <a:r>
              <a:rPr lang="ru-RU" altLang="ru-RU" sz="1600" dirty="0">
                <a:latin typeface="+mn-lt"/>
                <a:cs typeface="Microsoft Sans Serif" panose="020B0604020202020204" pitchFamily="34" charset="0"/>
              </a:rPr>
              <a:t>15% или более</a:t>
            </a:r>
          </a:p>
          <a:p>
            <a:pPr eaLnBrk="1" hangingPunct="1">
              <a:defRPr/>
            </a:pPr>
            <a:r>
              <a:rPr lang="ru-RU" altLang="ru-RU" sz="1600" b="1" dirty="0">
                <a:latin typeface="+mn-lt"/>
              </a:rPr>
              <a:t>Метилметакрилат          </a:t>
            </a:r>
            <a:r>
              <a:rPr lang="ru-RU" altLang="ru-RU" sz="1600" dirty="0">
                <a:latin typeface="+mn-lt"/>
                <a:cs typeface="Microsoft Sans Serif" panose="020B0604020202020204" pitchFamily="34" charset="0"/>
              </a:rPr>
              <a:t>15% или более</a:t>
            </a:r>
          </a:p>
          <a:p>
            <a:pPr marL="0" indent="0" eaLnBrk="1" hangingPunct="1">
              <a:buNone/>
              <a:defRPr/>
            </a:pPr>
            <a:endParaRPr lang="en-US" altLang="ru-RU" sz="1600" dirty="0">
              <a:latin typeface="+mn-lt"/>
              <a:cs typeface="Microsoft Sans Serif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1600" dirty="0">
                <a:latin typeface="+mn-lt"/>
                <a:cs typeface="Calibri" panose="020F0502020204030204" pitchFamily="34" charset="0"/>
              </a:rPr>
              <a:t>Перечни утверждены </a:t>
            </a:r>
            <a:r>
              <a:rPr lang="ru-RU" altLang="ru-RU" sz="1600" b="1" dirty="0">
                <a:latin typeface="+mn-lt"/>
                <a:cs typeface="Calibri" panose="020F0502020204030204" pitchFamily="34" charset="0"/>
              </a:rPr>
              <a:t>Постановлением Правительства РФ от 30.06.98. № 681 </a:t>
            </a:r>
            <a:r>
              <a:rPr lang="ru-RU" altLang="ru-RU" sz="1600" dirty="0">
                <a:latin typeface="+mn-lt"/>
                <a:cs typeface="Calibri" panose="020F0502020204030204" pitchFamily="34" charset="0"/>
              </a:rPr>
              <a:t>«Об  утверждении </a:t>
            </a:r>
            <a:r>
              <a:rPr lang="ru-RU" altLang="ru-RU" sz="1600" b="1" dirty="0">
                <a:latin typeface="+mn-lt"/>
                <a:cs typeface="Calibri" panose="020F0502020204030204" pitchFamily="34" charset="0"/>
              </a:rPr>
              <a:t>Перечня </a:t>
            </a:r>
            <a:r>
              <a:rPr lang="ru-RU" altLang="ru-RU" sz="1600" dirty="0">
                <a:latin typeface="+mn-lt"/>
                <a:cs typeface="Calibri" panose="020F0502020204030204" pitchFamily="34" charset="0"/>
              </a:rPr>
              <a:t>НС, ПВ и их прекурсоров, подлежащих контролю в РФ»</a:t>
            </a:r>
          </a:p>
        </p:txBody>
      </p:sp>
    </p:spTree>
    <p:extLst>
      <p:ext uri="{BB962C8B-B14F-4D97-AF65-F5344CB8AC3E}">
        <p14:creationId xmlns:p14="http://schemas.microsoft.com/office/powerpoint/2010/main" val="2840362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4DC6A-DDF2-F6E8-DB2B-AE703A2D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30" dirty="0">
                <a:solidFill>
                  <a:srgbClr val="041F2D"/>
                </a:solidFill>
              </a:rPr>
              <a:t>Регистрация </a:t>
            </a:r>
            <a:r>
              <a:rPr lang="ru-RU" sz="3600" spc="-25" dirty="0">
                <a:solidFill>
                  <a:srgbClr val="041F2D"/>
                </a:solidFill>
              </a:rPr>
              <a:t>операций, </a:t>
            </a:r>
            <a:r>
              <a:rPr lang="ru-RU" sz="3600" spc="-30" dirty="0">
                <a:solidFill>
                  <a:srgbClr val="041F2D"/>
                </a:solidFill>
              </a:rPr>
              <a:t>связанных </a:t>
            </a:r>
            <a:r>
              <a:rPr lang="ru-RU" sz="3600" spc="-5" dirty="0">
                <a:solidFill>
                  <a:srgbClr val="041F2D"/>
                </a:solidFill>
              </a:rPr>
              <a:t>с </a:t>
            </a:r>
            <a:r>
              <a:rPr lang="ru-RU" sz="3600" spc="-30" dirty="0">
                <a:solidFill>
                  <a:srgbClr val="041F2D"/>
                </a:solidFill>
              </a:rPr>
              <a:t>обращением</a:t>
            </a:r>
            <a:r>
              <a:rPr lang="ru-RU" sz="3600" spc="120" dirty="0">
                <a:solidFill>
                  <a:srgbClr val="041F2D"/>
                </a:solidFill>
              </a:rPr>
              <a:t> </a:t>
            </a:r>
            <a:r>
              <a:rPr lang="ru-RU" sz="3600" spc="-30" dirty="0">
                <a:solidFill>
                  <a:srgbClr val="041F2D"/>
                </a:solidFill>
              </a:rPr>
              <a:t>прекурсоров</a:t>
            </a:r>
            <a:endParaRPr lang="ru-RU" dirty="0"/>
          </a:p>
        </p:txBody>
      </p:sp>
      <p:sp>
        <p:nvSpPr>
          <p:cNvPr id="50180" name="object 4">
            <a:extLst>
              <a:ext uri="{FF2B5EF4-FFF2-40B4-BE49-F238E27FC236}">
                <a16:creationId xmlns:a16="http://schemas.microsoft.com/office/drawing/2014/main" id="{B1FD47D1-79AC-29BE-AC41-4F23E0ABB5A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83186" y="1905000"/>
            <a:ext cx="8915400" cy="2533835"/>
          </a:xfrm>
          <a:custGeom>
            <a:avLst/>
            <a:gdLst>
              <a:gd name="T0" fmla="*/ 0 w 11040110"/>
              <a:gd name="T1" fmla="*/ 0 h 2179320"/>
              <a:gd name="T2" fmla="*/ 11042714 w 11040110"/>
              <a:gd name="T3" fmla="*/ 0 h 2179320"/>
              <a:gd name="T4" fmla="*/ 11042714 w 11040110"/>
              <a:gd name="T5" fmla="*/ 1413576 h 2179320"/>
              <a:gd name="T6" fmla="*/ 5793842 w 11040110"/>
              <a:gd name="T7" fmla="*/ 1413576 h 2179320"/>
              <a:gd name="T8" fmla="*/ 5793842 w 11040110"/>
              <a:gd name="T9" fmla="*/ 1631635 h 2179320"/>
              <a:gd name="T10" fmla="*/ 6066329 w 11040110"/>
              <a:gd name="T11" fmla="*/ 1631635 h 2179320"/>
              <a:gd name="T12" fmla="*/ 5521358 w 11040110"/>
              <a:gd name="T13" fmla="*/ 2175512 h 2179320"/>
              <a:gd name="T14" fmla="*/ 4976386 w 11040110"/>
              <a:gd name="T15" fmla="*/ 1631635 h 2179320"/>
              <a:gd name="T16" fmla="*/ 5248871 w 11040110"/>
              <a:gd name="T17" fmla="*/ 1631635 h 2179320"/>
              <a:gd name="T18" fmla="*/ 5248871 w 11040110"/>
              <a:gd name="T19" fmla="*/ 1413576 h 2179320"/>
              <a:gd name="T20" fmla="*/ 0 w 11040110"/>
              <a:gd name="T21" fmla="*/ 1413576 h 2179320"/>
              <a:gd name="T22" fmla="*/ 0 w 11040110"/>
              <a:gd name="T23" fmla="*/ 0 h 2179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040110"/>
              <a:gd name="T37" fmla="*/ 0 h 2179320"/>
              <a:gd name="T38" fmla="*/ 11040110 w 11040110"/>
              <a:gd name="T39" fmla="*/ 2179320 h 2179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040110" h="2179320">
                <a:moveTo>
                  <a:pt x="0" y="0"/>
                </a:moveTo>
                <a:lnTo>
                  <a:pt x="11039856" y="0"/>
                </a:lnTo>
                <a:lnTo>
                  <a:pt x="11039856" y="1416050"/>
                </a:lnTo>
                <a:lnTo>
                  <a:pt x="5792343" y="1416050"/>
                </a:lnTo>
                <a:lnTo>
                  <a:pt x="5792343" y="1634490"/>
                </a:lnTo>
                <a:lnTo>
                  <a:pt x="6064758" y="1634490"/>
                </a:lnTo>
                <a:lnTo>
                  <a:pt x="5519928" y="2179320"/>
                </a:lnTo>
                <a:lnTo>
                  <a:pt x="4975098" y="1634490"/>
                </a:lnTo>
                <a:lnTo>
                  <a:pt x="5247513" y="1634490"/>
                </a:lnTo>
                <a:lnTo>
                  <a:pt x="5247513" y="1416050"/>
                </a:lnTo>
                <a:lnTo>
                  <a:pt x="0" y="1416050"/>
                </a:lnTo>
                <a:lnTo>
                  <a:pt x="0" y="0"/>
                </a:lnTo>
                <a:close/>
              </a:path>
            </a:pathLst>
          </a:custGeom>
          <a:noFill/>
          <a:ln w="25907">
            <a:solidFill>
              <a:srgbClr val="385D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dirty="0">
                <a:cs typeface="Calibri" panose="020F0502020204030204" pitchFamily="34" charset="0"/>
              </a:rPr>
              <a:t>Постановление Правительства РФ от 28.10.2021 г. № 1846</a:t>
            </a:r>
          </a:p>
          <a:p>
            <a:pPr marL="0" indent="0" algn="ctr" eaLnBrk="1" hangingPunct="1">
              <a:spcBef>
                <a:spcPts val="25"/>
              </a:spcBef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"О представлении сведений о деятельности, связанной с оборотом прекурсоров наркотических  средств и психотропных веществ, и регистрации операций, связанных с их оборотом, и признании  утратившими силу некоторых решений Правительства Российской Федерации"</a:t>
            </a:r>
          </a:p>
          <a:p>
            <a:endParaRPr lang="ru-RU" dirty="0"/>
          </a:p>
        </p:txBody>
      </p:sp>
      <p:sp>
        <p:nvSpPr>
          <p:cNvPr id="50182" name="object 6">
            <a:extLst>
              <a:ext uri="{FF2B5EF4-FFF2-40B4-BE49-F238E27FC236}">
                <a16:creationId xmlns:a16="http://schemas.microsoft.com/office/drawing/2014/main" id="{5676D4B2-7AA4-6F0A-832E-9991FBAA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818" y="4629705"/>
            <a:ext cx="7924800" cy="1938338"/>
          </a:xfrm>
          <a:prstGeom prst="rect">
            <a:avLst/>
          </a:prstGeom>
          <a:solidFill>
            <a:srgbClr val="DBEDF4"/>
          </a:solidFill>
          <a:ln w="9144">
            <a:solidFill>
              <a:srgbClr val="4F81BC"/>
            </a:solidFill>
            <a:miter lim="800000"/>
            <a:headEnd/>
            <a:tailEnd/>
          </a:ln>
        </p:spPr>
        <p:txBody>
          <a:bodyPr lIns="0" tIns="22225" rIns="0" bIns="0">
            <a:spAutoFit/>
          </a:bodyPr>
          <a:lstStyle>
            <a:lvl1pPr marL="109538">
              <a:spcBef>
                <a:spcPct val="20000"/>
              </a:spcBef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94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75"/>
              </a:spcBef>
            </a:pPr>
            <a:r>
              <a:rPr lang="ru-RU" altLang="ru-RU" sz="2400" dirty="0">
                <a:cs typeface="Calibri" panose="020F0502020204030204" pitchFamily="34" charset="0"/>
              </a:rPr>
              <a:t>Устанавливают порядок </a:t>
            </a:r>
            <a:r>
              <a:rPr lang="ru-RU" altLang="ru-RU" sz="2400" b="1" dirty="0">
                <a:cs typeface="Calibri" panose="020F0502020204030204" pitchFamily="34" charset="0"/>
              </a:rPr>
              <a:t>ведения и хранения специальных  журналов </a:t>
            </a:r>
            <a:r>
              <a:rPr lang="ru-RU" altLang="ru-RU" sz="2400" dirty="0">
                <a:cs typeface="Calibri" panose="020F0502020204030204" pitchFamily="34" charset="0"/>
              </a:rPr>
              <a:t>регистрации операций, при которых изменяется  </a:t>
            </a:r>
            <a:r>
              <a:rPr lang="ru-RU" altLang="ru-RU" sz="2400" b="1" dirty="0">
                <a:solidFill>
                  <a:srgbClr val="FF0000"/>
                </a:solidFill>
                <a:cs typeface="Calibri" panose="020F0502020204030204" pitchFamily="34" charset="0"/>
              </a:rPr>
              <a:t>количество прекурсоров </a:t>
            </a:r>
            <a:r>
              <a:rPr lang="ru-RU" altLang="ru-RU" sz="2400" dirty="0">
                <a:cs typeface="Calibri" panose="020F0502020204030204" pitchFamily="34" charset="0"/>
              </a:rPr>
              <a:t>НС	и ПВ, внесенных в </a:t>
            </a:r>
            <a:r>
              <a:rPr lang="ru-RU" altLang="ru-RU" sz="2400" u="sng" dirty="0">
                <a:solidFill>
                  <a:srgbClr val="0461C1"/>
                </a:solidFill>
                <a:cs typeface="Calibri" panose="020F0502020204030204" pitchFamily="34" charset="0"/>
              </a:rPr>
              <a:t>списки</a:t>
            </a:r>
            <a:endParaRPr lang="ru-RU" altLang="ru-RU" sz="2400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u="sng" dirty="0">
                <a:solidFill>
                  <a:srgbClr val="0461C1"/>
                </a:solidFill>
                <a:cs typeface="Calibri" panose="020F0502020204030204" pitchFamily="34" charset="0"/>
                <a:hlinkClick r:id="rId2"/>
              </a:rPr>
              <a:t>I </a:t>
            </a:r>
            <a:r>
              <a:rPr lang="ru-RU" altLang="ru-RU" sz="2400" dirty="0">
                <a:cs typeface="Calibri" panose="020F0502020204030204" pitchFamily="34" charset="0"/>
                <a:hlinkClick r:id="rId2"/>
              </a:rPr>
              <a:t>и</a:t>
            </a:r>
            <a:r>
              <a:rPr lang="ru-RU" altLang="ru-RU" sz="2400" dirty="0">
                <a:cs typeface="Calibri" panose="020F0502020204030204" pitchFamily="34" charset="0"/>
              </a:rPr>
              <a:t> </a:t>
            </a:r>
            <a:r>
              <a:rPr lang="ru-RU" altLang="ru-RU" sz="2400" u="sng" dirty="0">
                <a:solidFill>
                  <a:srgbClr val="0461C1"/>
                </a:solidFill>
                <a:cs typeface="Calibri" panose="020F0502020204030204" pitchFamily="34" charset="0"/>
                <a:hlinkClick r:id="rId3"/>
              </a:rPr>
              <a:t>IV </a:t>
            </a:r>
            <a:r>
              <a:rPr lang="ru-RU" altLang="ru-RU" sz="2400" dirty="0">
                <a:cs typeface="Calibri" panose="020F0502020204030204" pitchFamily="34" charset="0"/>
                <a:hlinkClick r:id="rId2"/>
              </a:rPr>
              <a:t>перечня НС, ПВ и их прекурсоров, подлежащих </a:t>
            </a:r>
            <a:r>
              <a:rPr lang="ru-RU" altLang="ru-RU" sz="2400" dirty="0">
                <a:cs typeface="Calibri" panose="020F0502020204030204" pitchFamily="34" charset="0"/>
              </a:rPr>
              <a:t> контролю в РФ</a:t>
            </a:r>
          </a:p>
        </p:txBody>
      </p:sp>
    </p:spTree>
    <p:extLst>
      <p:ext uri="{BB962C8B-B14F-4D97-AF65-F5344CB8AC3E}">
        <p14:creationId xmlns:p14="http://schemas.microsoft.com/office/powerpoint/2010/main" val="329238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C6780-5D37-1841-952C-DFA07FAF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696" y="109205"/>
            <a:ext cx="8911687" cy="1280890"/>
          </a:xfrm>
        </p:spPr>
        <p:txBody>
          <a:bodyPr>
            <a:noAutofit/>
          </a:bodyPr>
          <a:lstStyle/>
          <a:p>
            <a:r>
              <a:rPr lang="ru-RU" sz="2000" dirty="0"/>
              <a:t>Нормативные документы, регламентирующие хранение лекарственных препаратов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1" dirty="0"/>
              <a:t>Приказ Минздравсоцразвития РФ от 23.08.2010 N 706н "Об утверждении Правил хранения лекарственных средств"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B9253-8153-21AA-8A7A-D9C036E64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Устанавливает требования к помещениям для хранения лекарственных средств для медицинского применения </a:t>
            </a:r>
          </a:p>
          <a:p>
            <a:r>
              <a:rPr lang="ru-RU" dirty="0"/>
              <a:t>Регламентирует условия хранения лекарственных средств для медицинского применения </a:t>
            </a:r>
          </a:p>
          <a:p>
            <a:r>
              <a:rPr lang="ru-RU" dirty="0"/>
              <a:t>Распространяется на </a:t>
            </a:r>
          </a:p>
          <a:p>
            <a:pPr marL="0" indent="0">
              <a:buNone/>
            </a:pPr>
            <a:r>
              <a:rPr lang="ru-RU" dirty="0"/>
              <a:t>• производителей лекарственных средств, </a:t>
            </a:r>
          </a:p>
          <a:p>
            <a:pPr marL="0" indent="0">
              <a:buNone/>
            </a:pPr>
            <a:r>
              <a:rPr lang="ru-RU" dirty="0"/>
              <a:t>• организации оптовой торговли лекарственными средствами, </a:t>
            </a:r>
          </a:p>
          <a:p>
            <a:pPr marL="0" indent="0">
              <a:buNone/>
            </a:pPr>
            <a:r>
              <a:rPr lang="ru-RU" dirty="0"/>
              <a:t>• аптечные организации,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медицинские </a:t>
            </a:r>
            <a:r>
              <a:rPr lang="ru-RU" dirty="0"/>
              <a:t>и иные организации, осуществляющие деятельность при обращении лекарственных средств, имеющих лицензию на фармацевтическую деятельность или лицензию на медицинскую деятельность </a:t>
            </a:r>
          </a:p>
          <a:p>
            <a:pPr marL="0" indent="0">
              <a:buNone/>
            </a:pPr>
            <a:r>
              <a:rPr lang="ru-RU" dirty="0"/>
              <a:t>• индивидуальных предпринимателей, имеющих лицензию на фармацевтическую деятельность или лицензию на медицинскую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25793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82EA78-D237-EBF1-D199-8A63E27DB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eaLnBrk="1" hangingPunct="1">
              <a:defRPr/>
            </a:pP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Постановление</a:t>
            </a:r>
            <a:r>
              <a:rPr sz="2000" b="1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Правительства</a:t>
            </a:r>
            <a:r>
              <a:rPr sz="2000" b="1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Arial"/>
                <a:cs typeface="Arial"/>
              </a:rPr>
              <a:t>РФ</a:t>
            </a:r>
            <a:r>
              <a:rPr sz="20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70C0"/>
                </a:solidFill>
                <a:latin typeface="Arial"/>
                <a:cs typeface="Arial"/>
              </a:rPr>
              <a:t>от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28.10.2021</a:t>
            </a:r>
            <a:r>
              <a:rPr sz="2000" b="1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N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1846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"О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представлении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	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сведений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деятельности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связанной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Arial"/>
                <a:cs typeface="Arial"/>
              </a:rPr>
              <a:t>оборотом</a:t>
            </a:r>
            <a:r>
              <a:rPr lang="ru-RU" sz="20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прекурсоров 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наркотических</a:t>
            </a:r>
            <a:r>
              <a:rPr lang="ru-RU" sz="2000" b="1" spc="3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средств</a:t>
            </a:r>
            <a:r>
              <a:rPr lang="ru-RU" sz="2000" b="1" spc="40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lang="ru-RU" sz="2000" b="1" spc="3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психотропных</a:t>
            </a:r>
            <a:r>
              <a:rPr lang="ru-RU" sz="2000" b="1" spc="3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веществ,</a:t>
            </a:r>
            <a:r>
              <a:rPr lang="ru-RU" sz="2000" b="1" spc="3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lang="ru-RU" sz="2000" b="1" spc="3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регистрации</a:t>
            </a:r>
            <a:r>
              <a:rPr lang="ru-RU" sz="2000" b="1" spc="3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операций,</a:t>
            </a:r>
            <a:r>
              <a:rPr lang="ru-RU" sz="2000" b="1" spc="3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связанных</a:t>
            </a:r>
            <a:r>
              <a:rPr lang="ru-RU" sz="2000" b="1" spc="3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lang="ru-RU" sz="2000" b="1" spc="3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15" dirty="0">
                <a:solidFill>
                  <a:srgbClr val="0070C0"/>
                </a:solidFill>
                <a:latin typeface="Arial"/>
                <a:cs typeface="Arial"/>
              </a:rPr>
              <a:t>их </a:t>
            </a:r>
            <a:r>
              <a:rPr lang="ru-RU" sz="2000" b="1" spc="-20" dirty="0">
                <a:solidFill>
                  <a:srgbClr val="0070C0"/>
                </a:solidFill>
                <a:latin typeface="Arial"/>
                <a:cs typeface="Arial"/>
              </a:rPr>
              <a:t>оборотом</a:t>
            </a:r>
            <a:r>
              <a:rPr lang="ru-RU" sz="2000" b="1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latin typeface="Arial"/>
                <a:cs typeface="Arial"/>
              </a:rPr>
              <a:t>..."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1203" name="object 4">
            <a:extLst>
              <a:ext uri="{FF2B5EF4-FFF2-40B4-BE49-F238E27FC236}">
                <a16:creationId xmlns:a16="http://schemas.microsoft.com/office/drawing/2014/main" id="{DC94C43B-0A7E-DF02-E8E0-5B267E58AF9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589213" y="2133600"/>
            <a:ext cx="8915400" cy="36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000" b="1" dirty="0">
                <a:solidFill>
                  <a:srgbClr val="6F2F9F"/>
                </a:solidFill>
                <a:latin typeface="Arial" panose="020B0604020202020204" pitchFamily="34" charset="0"/>
              </a:rPr>
              <a:t>	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Отсутствие требования об обязательном использовании шариковой ручки (чернил) при заполнении журнала на бумажном носителе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документы, подтверждающие совершение операции, или их заверенные копии, а также  копия документа, удостоверяющего личность в случае реализации физическому лицу  прекурсоров, таблицы II списка IV (до 1.03.22 - для этого случая нужна еще одна отдельная  папка), подшиваются в отдельную папку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Font typeface="Microsoft Sans Serif" panose="020B0604020202020204" pitchFamily="34" charset="0"/>
              <a:buChar char="•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уточнено место хранения папки - в металлическом шкафу (сейфе), ключи от которого  находятся у ответственного лица; при этом место хранения самого журнала на бумажном  носителе не изменилось - в металлическом шкафу (сейфе), ключи от которого находятся у  ответственного лица……………………………..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46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83D7648-2DEB-42AF-F97A-489D2926C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30" dirty="0">
                <a:solidFill>
                  <a:srgbClr val="041F2D"/>
                </a:solidFill>
              </a:rPr>
              <a:t>Регистрация </a:t>
            </a:r>
            <a:r>
              <a:rPr sz="3200" spc="-25" dirty="0">
                <a:solidFill>
                  <a:srgbClr val="041F2D"/>
                </a:solidFill>
              </a:rPr>
              <a:t>операций, </a:t>
            </a:r>
            <a:r>
              <a:rPr sz="3200" spc="-30" dirty="0">
                <a:solidFill>
                  <a:srgbClr val="041F2D"/>
                </a:solidFill>
              </a:rPr>
              <a:t>связанных </a:t>
            </a:r>
            <a:r>
              <a:rPr sz="3200" spc="-5" dirty="0">
                <a:solidFill>
                  <a:srgbClr val="041F2D"/>
                </a:solidFill>
              </a:rPr>
              <a:t>с </a:t>
            </a:r>
            <a:r>
              <a:rPr sz="3200" spc="-30" dirty="0">
                <a:solidFill>
                  <a:srgbClr val="041F2D"/>
                </a:solidFill>
              </a:rPr>
              <a:t>обращением</a:t>
            </a:r>
            <a:r>
              <a:rPr sz="3200" spc="120" dirty="0">
                <a:solidFill>
                  <a:srgbClr val="041F2D"/>
                </a:solidFill>
              </a:rPr>
              <a:t> </a:t>
            </a:r>
            <a:r>
              <a:rPr sz="3200" spc="-30" dirty="0">
                <a:solidFill>
                  <a:srgbClr val="041F2D"/>
                </a:solidFill>
              </a:rPr>
              <a:t>прекурсоров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84626E-AFCF-8BFF-BD3A-0A71F54DD72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589213" y="2133600"/>
            <a:ext cx="89154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>
                <a:cs typeface="Calibri" panose="020F0502020204030204" pitchFamily="34" charset="0"/>
              </a:rPr>
              <a:t>Особенности ведения журнала регистрации на бумажном носителе:</a:t>
            </a:r>
          </a:p>
          <a:p>
            <a:pPr eaLnBrk="1" hangingPunct="1">
              <a:spcBef>
                <a:spcPts val="25"/>
              </a:spcBef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dirty="0">
                <a:cs typeface="Calibri" panose="020F0502020204030204" pitchFamily="34" charset="0"/>
              </a:rPr>
              <a:t> Журналы должны быть сброшюрованы, пронумерованы, заверены </a:t>
            </a:r>
            <a:r>
              <a:rPr lang="ru-RU" altLang="ru-RU" b="1" dirty="0">
                <a:cs typeface="Calibri" panose="020F0502020204030204" pitchFamily="34" charset="0"/>
              </a:rPr>
              <a:t>подписью  руководителя </a:t>
            </a:r>
            <a:r>
              <a:rPr lang="ru-RU" altLang="ru-RU" dirty="0" err="1">
                <a:cs typeface="Calibri" panose="020F0502020204030204" pitchFamily="34" charset="0"/>
              </a:rPr>
              <a:t>юр.лица</a:t>
            </a:r>
            <a:r>
              <a:rPr lang="ru-RU" altLang="ru-RU" dirty="0">
                <a:cs typeface="Calibri" panose="020F0502020204030204" pitchFamily="34" charset="0"/>
              </a:rPr>
              <a:t> или уполномоченного им должностного лица, ИП и скреплены  </a:t>
            </a:r>
            <a:r>
              <a:rPr lang="ru-RU" altLang="ru-RU" b="1" dirty="0">
                <a:cs typeface="Calibri" panose="020F0502020204030204" pitchFamily="34" charset="0"/>
              </a:rPr>
              <a:t>печатью </a:t>
            </a:r>
            <a:r>
              <a:rPr lang="ru-RU" altLang="ru-RU" dirty="0" err="1">
                <a:cs typeface="Calibri" panose="020F0502020204030204" pitchFamily="34" charset="0"/>
              </a:rPr>
              <a:t>юр.лица</a:t>
            </a:r>
            <a:r>
              <a:rPr lang="ru-RU" altLang="ru-RU" dirty="0">
                <a:cs typeface="Calibri" panose="020F0502020204030204" pitchFamily="34" charset="0"/>
              </a:rPr>
              <a:t> или ИП (при наличии печати),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dirty="0">
                <a:cs typeface="Calibri" panose="020F0502020204030204" pitchFamily="34" charset="0"/>
              </a:rPr>
              <a:t> нумерация записей в новых журналах регистрации начинается с номера, следующего  за последним номером в заполненных журналах регистрации,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dirty="0">
                <a:cs typeface="Calibri" panose="020F0502020204030204" pitchFamily="34" charset="0"/>
              </a:rPr>
              <a:t> запись в журналах регистрации каждой проведенной операции заверяется </a:t>
            </a:r>
            <a:r>
              <a:rPr lang="ru-RU" altLang="ru-RU" b="1" dirty="0">
                <a:cs typeface="Calibri" panose="020F0502020204030204" pitchFamily="34" charset="0"/>
              </a:rPr>
              <a:t>подписью</a:t>
            </a:r>
            <a:endParaRPr lang="ru-RU" altLang="ru-RU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cs typeface="Calibri" panose="020F0502020204030204" pitchFamily="34" charset="0"/>
              </a:rPr>
              <a:t>ответственного лица с указанием фамилии и инициалов,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dirty="0">
                <a:cs typeface="Calibri" panose="020F0502020204030204" pitchFamily="34" charset="0"/>
              </a:rPr>
              <a:t> исправления в журналах регистрации заверяются подписью, ответственного лица,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dirty="0">
                <a:cs typeface="Calibri" panose="020F0502020204030204" pitchFamily="34" charset="0"/>
              </a:rPr>
              <a:t> журнал регистрации хранится </a:t>
            </a:r>
            <a:r>
              <a:rPr lang="ru-RU" altLang="ru-RU" b="1" dirty="0">
                <a:cs typeface="Calibri" panose="020F0502020204030204" pitchFamily="34" charset="0"/>
              </a:rPr>
              <a:t>в металлическом шкафу (сейфе)</a:t>
            </a:r>
            <a:r>
              <a:rPr lang="ru-RU" altLang="ru-RU" dirty="0">
                <a:cs typeface="Calibri" panose="020F0502020204030204" pitchFamily="34" charset="0"/>
              </a:rPr>
              <a:t>, ключи от которого  находятся у лица, ответственного за ведение и хранение журнала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120323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CB24D-487A-CA0D-4DEB-E46F2537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9" y="195309"/>
            <a:ext cx="9934112" cy="976543"/>
          </a:xfrm>
        </p:spPr>
        <p:txBody>
          <a:bodyPr>
            <a:normAutofit fontScale="90000"/>
          </a:bodyPr>
          <a:lstStyle/>
          <a:p>
            <a:r>
              <a:rPr lang="ru-RU" spc="-25" dirty="0">
                <a:solidFill>
                  <a:srgbClr val="041F2D"/>
                </a:solidFill>
              </a:rPr>
              <a:t>Регистрация </a:t>
            </a:r>
            <a:r>
              <a:rPr lang="ru-RU" spc="-30" dirty="0">
                <a:solidFill>
                  <a:srgbClr val="041F2D"/>
                </a:solidFill>
              </a:rPr>
              <a:t>операций, </a:t>
            </a:r>
            <a:r>
              <a:rPr lang="ru-RU" spc="-25" dirty="0">
                <a:solidFill>
                  <a:srgbClr val="041F2D"/>
                </a:solidFill>
              </a:rPr>
              <a:t>связанных </a:t>
            </a:r>
            <a:r>
              <a:rPr lang="ru-RU" spc="-5" dirty="0">
                <a:solidFill>
                  <a:srgbClr val="041F2D"/>
                </a:solidFill>
              </a:rPr>
              <a:t>с </a:t>
            </a:r>
            <a:r>
              <a:rPr lang="ru-RU" spc="-30" dirty="0">
                <a:solidFill>
                  <a:srgbClr val="041F2D"/>
                </a:solidFill>
              </a:rPr>
              <a:t>обращением</a:t>
            </a:r>
            <a:r>
              <a:rPr lang="ru-RU" spc="165" dirty="0">
                <a:solidFill>
                  <a:srgbClr val="041F2D"/>
                </a:solidFill>
              </a:rPr>
              <a:t> </a:t>
            </a:r>
            <a:r>
              <a:rPr lang="ru-RU" spc="-30" dirty="0">
                <a:solidFill>
                  <a:srgbClr val="041F2D"/>
                </a:solidFill>
              </a:rPr>
              <a:t>прекурсоров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E0051-A99E-B95F-5216-26687A62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800" dirty="0">
                <a:cs typeface="Calibri" panose="020F0502020204030204" pitchFamily="34" charset="0"/>
              </a:rPr>
              <a:t> Записи в журналах регистрации производятся лицом, ответственным за их ведение и хранение, </a:t>
            </a:r>
            <a:r>
              <a:rPr lang="ru-RU" altLang="ru-RU" sz="1800" b="1" dirty="0">
                <a:cs typeface="Calibri" panose="020F0502020204030204" pitchFamily="34" charset="0"/>
              </a:rPr>
              <a:t>в  хронологическом порядке не реже 1 раза в течение дня </a:t>
            </a:r>
            <a:r>
              <a:rPr lang="ru-RU" altLang="ru-RU" sz="1800" dirty="0">
                <a:cs typeface="Calibri" panose="020F0502020204030204" pitchFamily="34" charset="0"/>
              </a:rPr>
              <a:t>совершения операций по каждому  наименованию прекурсора на основании документов, подтверждающих совершение этих операций;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altLang="ru-RU" sz="1800" dirty="0">
                <a:cs typeface="Calibri" panose="020F0502020204030204" pitchFamily="34" charset="0"/>
              </a:rPr>
              <a:t> документы, подтверждающие совершение операции, или их заверенные копии, копия документа,  удостоверяющего личность (в случае реализации физическому лицу прекурсоров, внесенных в таблицу II  списка IV перечня), подшиваются в отдельную папку, которая хранится </a:t>
            </a:r>
            <a:r>
              <a:rPr lang="ru-RU" altLang="ru-RU" sz="1800" b="1" dirty="0">
                <a:cs typeface="Calibri" panose="020F0502020204030204" pitchFamily="34" charset="0"/>
              </a:rPr>
              <a:t>в металлическом шкафу (сейфе),  </a:t>
            </a:r>
            <a:r>
              <a:rPr lang="ru-RU" altLang="ru-RU" sz="1800" dirty="0">
                <a:cs typeface="Calibri" panose="020F0502020204030204" pitchFamily="34" charset="0"/>
              </a:rPr>
              <a:t>ключи от которого находятся у ответственного лица;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altLang="ru-RU" sz="1800" dirty="0">
                <a:cs typeface="Calibri" panose="020F0502020204030204" pitchFamily="34" charset="0"/>
              </a:rPr>
              <a:t> нумерация записей в журналах регистрации по каждому наименованию прекурсора осуществляется в  пределах календарного года в порядке возрастания номеров;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altLang="ru-RU" sz="1800" dirty="0">
                <a:cs typeface="Calibri" panose="020F0502020204030204" pitchFamily="34" charset="0"/>
              </a:rPr>
              <a:t> нумерация записей операций по приходу и расходу ведется в соответствии с количеством  проведенных соответствующих операций;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altLang="ru-RU" sz="1800" dirty="0">
                <a:cs typeface="Calibri" panose="020F0502020204030204" pitchFamily="34" charset="0"/>
              </a:rPr>
              <a:t> незаверенные исправления в журналах регистрации не допускаются.</a:t>
            </a:r>
            <a:endParaRPr lang="en-US" altLang="ru-RU" sz="1800" dirty="0"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endParaRPr lang="en-US" altLang="ru-RU" sz="1800" dirty="0"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endParaRPr lang="en-US" altLang="ru-RU" sz="1800" dirty="0"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>
                <a:latin typeface="Calibri"/>
                <a:cs typeface="Calibri"/>
              </a:rPr>
              <a:t>Правительства РФ от 28 октября 2021 г. № 1846 "О представлении сведений о деятельности, связанной с </a:t>
            </a:r>
            <a:r>
              <a:rPr lang="ru-RU" sz="1800" spc="-5" dirty="0">
                <a:latin typeface="Calibri"/>
                <a:cs typeface="Calibri"/>
              </a:rPr>
              <a:t>оборотом</a:t>
            </a:r>
            <a:r>
              <a:rPr lang="ru-RU" sz="1800" spc="-17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прекурсоров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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955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1EF61-732B-2B4E-60F0-245CE2F7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2863"/>
              </a:lnSpc>
              <a:spcBef>
                <a:spcPct val="0"/>
              </a:spcBef>
            </a:pPr>
            <a:r>
              <a:rPr lang="ru-RU" altLang="ru-RU" sz="1800" dirty="0">
                <a:cs typeface="Calibri" panose="020F0502020204030204" pitchFamily="34" charset="0"/>
              </a:rPr>
              <a:t>Срок хранения журналов, в том числе в электронном формате, составляет</a:t>
            </a:r>
          </a:p>
          <a:p>
            <a:pPr marL="0" indent="0" eaLnBrk="1" hangingPunct="1">
              <a:lnSpc>
                <a:spcPts val="3350"/>
              </a:lnSpc>
              <a:spcBef>
                <a:spcPct val="0"/>
              </a:spcBef>
              <a:buNone/>
            </a:pPr>
            <a:r>
              <a:rPr lang="ru-RU" altLang="ru-RU" sz="2000" b="1" dirty="0">
                <a:cs typeface="Calibri" panose="020F0502020204030204" pitchFamily="34" charset="0"/>
              </a:rPr>
              <a:t>     10 лет </a:t>
            </a:r>
            <a:r>
              <a:rPr lang="ru-RU" altLang="ru-RU" sz="1800" dirty="0">
                <a:cs typeface="Calibri" panose="020F0502020204030204" pitchFamily="34" charset="0"/>
              </a:rPr>
              <a:t>со дня внесения в журнал последней записи.</a:t>
            </a:r>
          </a:p>
          <a:p>
            <a:pPr eaLnBrk="1" hangingPunct="1">
              <a:spcBef>
                <a:spcPts val="1225"/>
              </a:spcBef>
            </a:pPr>
            <a:r>
              <a:rPr lang="ru-RU" altLang="ru-RU" sz="1800" dirty="0">
                <a:cs typeface="Calibri" panose="020F0502020204030204" pitchFamily="34" charset="0"/>
              </a:rPr>
              <a:t>Журналы подлежат уничтожению по акту, который утверждает  руководитель юридического лица или уполномоченное им должностное  лицо либо ИП (п. 12 Закона № 3-ФЗ).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505FAC7-448C-8F0A-ECBC-D0DAC6361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30" dirty="0">
                <a:solidFill>
                  <a:srgbClr val="041F2D"/>
                </a:solidFill>
              </a:rPr>
              <a:t>Регистрация </a:t>
            </a:r>
            <a:r>
              <a:rPr sz="3200" spc="-25" dirty="0">
                <a:solidFill>
                  <a:srgbClr val="041F2D"/>
                </a:solidFill>
              </a:rPr>
              <a:t>операций, </a:t>
            </a:r>
            <a:r>
              <a:rPr sz="3200" spc="-30" dirty="0">
                <a:solidFill>
                  <a:srgbClr val="041F2D"/>
                </a:solidFill>
              </a:rPr>
              <a:t>связанных </a:t>
            </a:r>
            <a:r>
              <a:rPr sz="3200" spc="-5" dirty="0">
                <a:solidFill>
                  <a:srgbClr val="041F2D"/>
                </a:solidFill>
              </a:rPr>
              <a:t>с </a:t>
            </a:r>
            <a:r>
              <a:rPr sz="3200" spc="-30" dirty="0">
                <a:solidFill>
                  <a:srgbClr val="041F2D"/>
                </a:solidFill>
              </a:rPr>
              <a:t>обращением</a:t>
            </a:r>
            <a:r>
              <a:rPr sz="3200" spc="120" dirty="0">
                <a:solidFill>
                  <a:srgbClr val="041F2D"/>
                </a:solidFill>
              </a:rPr>
              <a:t> </a:t>
            </a:r>
            <a:r>
              <a:rPr sz="3200" spc="-30" dirty="0">
                <a:solidFill>
                  <a:srgbClr val="041F2D"/>
                </a:solidFill>
              </a:rPr>
              <a:t>прекурсоров</a:t>
            </a:r>
          </a:p>
        </p:txBody>
      </p:sp>
    </p:spTree>
    <p:extLst>
      <p:ext uri="{BB962C8B-B14F-4D97-AF65-F5344CB8AC3E}">
        <p14:creationId xmlns:p14="http://schemas.microsoft.com/office/powerpoint/2010/main" val="1047183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C981-7DDE-F53C-A414-BE98E469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30" dirty="0">
                <a:solidFill>
                  <a:srgbClr val="041F2D"/>
                </a:solidFill>
              </a:rPr>
              <a:t>Регистрация </a:t>
            </a:r>
            <a:r>
              <a:rPr lang="ru-RU" sz="3600" spc="-25" dirty="0">
                <a:solidFill>
                  <a:srgbClr val="041F2D"/>
                </a:solidFill>
              </a:rPr>
              <a:t>операций, </a:t>
            </a:r>
            <a:r>
              <a:rPr lang="ru-RU" sz="3600" spc="-30" dirty="0">
                <a:solidFill>
                  <a:srgbClr val="041F2D"/>
                </a:solidFill>
              </a:rPr>
              <a:t>связанных </a:t>
            </a:r>
            <a:r>
              <a:rPr lang="ru-RU" sz="3600" spc="-5" dirty="0">
                <a:solidFill>
                  <a:srgbClr val="041F2D"/>
                </a:solidFill>
              </a:rPr>
              <a:t>с </a:t>
            </a:r>
            <a:r>
              <a:rPr lang="ru-RU" sz="3600" spc="-30" dirty="0">
                <a:solidFill>
                  <a:srgbClr val="041F2D"/>
                </a:solidFill>
              </a:rPr>
              <a:t>обращением</a:t>
            </a:r>
            <a:r>
              <a:rPr lang="ru-RU" sz="3600" spc="120" dirty="0">
                <a:solidFill>
                  <a:srgbClr val="041F2D"/>
                </a:solidFill>
              </a:rPr>
              <a:t> </a:t>
            </a:r>
            <a:r>
              <a:rPr lang="ru-RU" sz="3600" spc="-30" dirty="0">
                <a:solidFill>
                  <a:srgbClr val="041F2D"/>
                </a:solidFill>
              </a:rPr>
              <a:t>прекурсоров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35297-73E6-909F-C7B4-19650A31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cs typeface="Calibri" panose="020F0502020204030204" pitchFamily="34" charset="0"/>
              </a:rPr>
              <a:t>Особенности ведения журнала регистрации в электронной форме:</a:t>
            </a:r>
          </a:p>
          <a:p>
            <a:pPr eaLnBrk="1" hangingPunct="1">
              <a:spcBef>
                <a:spcPct val="0"/>
              </a:spcBef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cs typeface="Calibri" panose="020F0502020204030204" pitchFamily="34" charset="0"/>
              </a:rPr>
              <a:t>Ведение журнала в соответствии с законодательством РФ об информации,  информационных технологиях и о защите информации,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sz="1800" dirty="0">
                <a:cs typeface="Calibri" panose="020F0502020204030204" pitchFamily="34" charset="0"/>
              </a:rPr>
              <a:t>запись в журналах регистрации каждой проведенной операции  заверяется </a:t>
            </a:r>
            <a:r>
              <a:rPr lang="ru-RU" altLang="ru-RU" sz="1800" b="1" dirty="0">
                <a:cs typeface="Calibri" panose="020F0502020204030204" pitchFamily="34" charset="0"/>
              </a:rPr>
              <a:t>усиленной квалифицированной электронной подписью </a:t>
            </a:r>
            <a:r>
              <a:rPr lang="ru-RU" altLang="ru-RU" sz="1800" dirty="0">
                <a:cs typeface="Calibri" panose="020F0502020204030204" pitchFamily="34" charset="0"/>
              </a:rPr>
              <a:t>лица,  ответственного за их ведение и хранение, с указанием фамилии и  инициалов.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ru-RU" altLang="ru-RU" sz="1800" dirty="0">
                <a:cs typeface="Calibri" panose="020F0502020204030204" pitchFamily="34" charset="0"/>
              </a:rPr>
              <a:t>исправления в журналах регистрации заверяются </a:t>
            </a:r>
            <a:r>
              <a:rPr lang="ru-RU" altLang="ru-RU" sz="1800" b="1" dirty="0">
                <a:cs typeface="Calibri" panose="020F0502020204030204" pitchFamily="34" charset="0"/>
              </a:rPr>
              <a:t>усиленной  квалифицированной электронной подписью, </a:t>
            </a:r>
            <a:r>
              <a:rPr lang="ru-RU" altLang="ru-RU" sz="1800" dirty="0">
                <a:cs typeface="Calibri" panose="020F0502020204030204" pitchFamily="34" charset="0"/>
              </a:rPr>
              <a:t>ответственного лица.</a:t>
            </a:r>
            <a:endParaRPr lang="en-US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US" altLang="ru-RU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US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ru-RU" altLang="ru-RU" sz="1800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39E0B5F-41F2-8B85-7963-BE7338F4ADF8}"/>
              </a:ext>
            </a:extLst>
          </p:cNvPr>
          <p:cNvSpPr txBox="1"/>
          <p:nvPr/>
        </p:nvSpPr>
        <p:spPr>
          <a:xfrm>
            <a:off x="3486150" y="6391275"/>
            <a:ext cx="8672513" cy="187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100" dirty="0">
                <a:latin typeface="Calibri"/>
                <a:cs typeface="Calibri"/>
              </a:rPr>
              <a:t>Постановление Правительства РФ от 28 октября 2021 г. № 1846 "О представлении сведений о деятельности, связанной с </a:t>
            </a:r>
            <a:r>
              <a:rPr sz="1100" spc="-5" dirty="0">
                <a:latin typeface="Calibri"/>
                <a:cs typeface="Calibri"/>
              </a:rPr>
              <a:t>оборотом</a:t>
            </a:r>
            <a:r>
              <a:rPr sz="1100" spc="-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прекурсоров</a:t>
            </a:r>
          </a:p>
        </p:txBody>
      </p:sp>
    </p:spTree>
    <p:extLst>
      <p:ext uri="{BB962C8B-B14F-4D97-AF65-F5344CB8AC3E}">
        <p14:creationId xmlns:p14="http://schemas.microsoft.com/office/powerpoint/2010/main" val="3783967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B0A98B-DD70-0F07-09FE-6A85EC579EB5}"/>
              </a:ext>
            </a:extLst>
          </p:cNvPr>
          <p:cNvSpPr txBox="1">
            <a:spLocks/>
          </p:cNvSpPr>
          <p:nvPr/>
        </p:nvSpPr>
        <p:spPr>
          <a:xfrm>
            <a:off x="2619745" y="944678"/>
            <a:ext cx="9563377" cy="14684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0"/>
              </a:spcBef>
              <a:defRPr/>
            </a:pPr>
            <a:r>
              <a:rPr lang="ru-RU" sz="2800" dirty="0">
                <a:latin typeface="+mn-lt"/>
              </a:rPr>
              <a:t>Перечень прекурсоров для </a:t>
            </a:r>
            <a:r>
              <a:rPr lang="ru-RU" sz="2800" spc="-5" dirty="0">
                <a:latin typeface="+mn-lt"/>
              </a:rPr>
              <a:t>упрощенного порядка</a:t>
            </a:r>
            <a:r>
              <a:rPr lang="ru-RU" sz="2800" spc="-105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регистрации:</a:t>
            </a:r>
            <a:br>
              <a:rPr lang="ru-RU" sz="2800" dirty="0">
                <a:latin typeface="+mn-lt"/>
              </a:rPr>
            </a:br>
            <a:br>
              <a:rPr lang="ru-RU" dirty="0">
                <a:latin typeface="+mn-lt"/>
                <a:cs typeface="Times New Roman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FDF39-2577-C2DC-75D1-81894C1FEBAC}"/>
              </a:ext>
            </a:extLst>
          </p:cNvPr>
          <p:cNvSpPr txBox="1"/>
          <p:nvPr/>
        </p:nvSpPr>
        <p:spPr>
          <a:xfrm>
            <a:off x="3047260" y="2973993"/>
            <a:ext cx="6094520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355" indent="-2876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—"/>
              <a:tabLst>
                <a:tab pos="300990" algn="l"/>
              </a:tabLst>
              <a:defRPr/>
            </a:pPr>
            <a:r>
              <a:rPr lang="ru-RU" sz="1600" dirty="0" err="1">
                <a:latin typeface="Century Gothic" panose="020B0502020202020204" pitchFamily="34" charset="0"/>
                <a:cs typeface="Calibri"/>
              </a:rPr>
              <a:t>метилакрилат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 в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концентрации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15 %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или </a:t>
            </a:r>
            <a:r>
              <a:rPr lang="ru-RU" sz="1600" spc="-10" dirty="0">
                <a:latin typeface="Century Gothic" panose="020B0502020202020204" pitchFamily="34" charset="0"/>
                <a:cs typeface="Calibri"/>
              </a:rPr>
              <a:t>более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или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метилметакрилат в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концентрации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15</a:t>
            </a:r>
            <a:r>
              <a:rPr lang="ru-RU" sz="1600" spc="-9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%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или </a:t>
            </a:r>
            <a:r>
              <a:rPr lang="ru-RU" sz="1600" spc="-10" dirty="0">
                <a:latin typeface="Century Gothic" panose="020B0502020202020204" pitchFamily="34" charset="0"/>
                <a:cs typeface="Calibri"/>
              </a:rPr>
              <a:t>более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массой, не превышающей 100</a:t>
            </a:r>
            <a:r>
              <a:rPr lang="ru-RU" sz="1600" spc="-12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spc="-35" dirty="0">
                <a:latin typeface="Century Gothic" panose="020B0502020202020204" pitchFamily="34" charset="0"/>
                <a:cs typeface="Calibri"/>
              </a:rPr>
              <a:t>кг.</a:t>
            </a:r>
            <a:endParaRPr lang="en-US" sz="1600" spc="-35" dirty="0">
              <a:latin typeface="Century Gothic" panose="020B0502020202020204" pitchFamily="34" charset="0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spc="-35" dirty="0">
              <a:latin typeface="Century Gothic" panose="020B0502020202020204" pitchFamily="34" charset="0"/>
              <a:cs typeface="Calibri"/>
            </a:endParaRPr>
          </a:p>
          <a:p>
            <a:pPr marL="429895" indent="-342900" eaLnBrk="1" fontAlgn="auto" hangingPunct="1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429895" algn="l"/>
                <a:tab pos="430530" algn="l"/>
              </a:tabLst>
              <a:defRPr/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запись в журнале регистрации </a:t>
            </a:r>
            <a:r>
              <a:rPr lang="ru-RU" sz="1600" b="1" dirty="0">
                <a:latin typeface="Century Gothic" panose="020B0502020202020204" pitchFamily="34" charset="0"/>
                <a:cs typeface="Calibri"/>
              </a:rPr>
              <a:t>о суммарном </a:t>
            </a:r>
            <a:r>
              <a:rPr lang="ru-RU" sz="1600" b="1" spc="-5" dirty="0">
                <a:latin typeface="Century Gothic" panose="020B0502020202020204" pitchFamily="34" charset="0"/>
                <a:cs typeface="Calibri"/>
              </a:rPr>
              <a:t>количестве</a:t>
            </a:r>
            <a:r>
              <a:rPr lang="ru-RU" sz="1600" b="1" spc="-13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отпущенных,</a:t>
            </a:r>
            <a:endParaRPr lang="ru-RU" sz="1600" dirty="0">
              <a:latin typeface="Century Gothic" panose="020B0502020202020204" pitchFamily="34" charset="0"/>
              <a:cs typeface="Calibri"/>
            </a:endParaRPr>
          </a:p>
          <a:p>
            <a:pPr marL="429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реализованных,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приобретенных или использованных указанных</a:t>
            </a:r>
            <a:r>
              <a:rPr lang="ru-RU" sz="1600" spc="3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веществ</a:t>
            </a:r>
            <a:endParaRPr lang="ru-RU" sz="1600" dirty="0">
              <a:latin typeface="Century Gothic" panose="020B0502020202020204" pitchFamily="34" charset="0"/>
              <a:cs typeface="Calibri"/>
            </a:endParaRPr>
          </a:p>
          <a:p>
            <a:pPr marL="42989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29895" algn="l"/>
                <a:tab pos="430530" algn="l"/>
              </a:tabLst>
              <a:defRPr/>
            </a:pPr>
            <a:r>
              <a:rPr lang="ru-RU" sz="1600" b="1" spc="-10" dirty="0">
                <a:latin typeface="Century Gothic" panose="020B0502020202020204" pitchFamily="34" charset="0"/>
                <a:cs typeface="Calibri"/>
              </a:rPr>
              <a:t>ежемесячно</a:t>
            </a:r>
            <a:r>
              <a:rPr lang="ru-RU" sz="1600" spc="-10" dirty="0">
                <a:latin typeface="Century Gothic" panose="020B0502020202020204" pitchFamily="34" charset="0"/>
                <a:cs typeface="Calibri"/>
              </a:rPr>
              <a:t>,</a:t>
            </a:r>
            <a:endParaRPr lang="ru-RU" sz="1600" dirty="0">
              <a:latin typeface="Century Gothic" panose="020B0502020202020204" pitchFamily="34" charset="0"/>
              <a:cs typeface="Calibri"/>
            </a:endParaRPr>
          </a:p>
          <a:p>
            <a:pPr marL="42989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29895" algn="l"/>
                <a:tab pos="430530" algn="l"/>
              </a:tabLst>
              <a:defRPr/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без </a:t>
            </a:r>
            <a:r>
              <a:rPr lang="ru-RU" sz="1600" spc="-5" dirty="0">
                <a:latin typeface="Century Gothic" panose="020B0502020202020204" pitchFamily="34" charset="0"/>
                <a:cs typeface="Calibri"/>
              </a:rPr>
              <a:t>документального </a:t>
            </a:r>
            <a:r>
              <a:rPr lang="ru-RU" sz="1600" spc="-10" dirty="0">
                <a:latin typeface="Century Gothic" panose="020B0502020202020204" pitchFamily="34" charset="0"/>
                <a:cs typeface="Calibri"/>
              </a:rPr>
              <a:t>подтверждения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совершения </a:t>
            </a:r>
            <a:r>
              <a:rPr lang="ru-RU" sz="1600" spc="-10" dirty="0">
                <a:latin typeface="Century Gothic" panose="020B0502020202020204" pitchFamily="34" charset="0"/>
                <a:cs typeface="Calibri"/>
              </a:rPr>
              <a:t>каждой</a:t>
            </a:r>
            <a:r>
              <a:rPr lang="ru-RU" sz="1600" spc="-9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операции.</a:t>
            </a:r>
          </a:p>
          <a:p>
            <a:pPr marL="42989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29895" algn="l"/>
                <a:tab pos="430530" algn="l"/>
              </a:tabLst>
              <a:defRPr/>
            </a:pPr>
            <a:endParaRPr lang="ru-RU" sz="1600" dirty="0">
              <a:latin typeface="Century Gothic" panose="020B0502020202020204" pitchFamily="34" charset="0"/>
              <a:cs typeface="Calibri"/>
            </a:endParaRPr>
          </a:p>
          <a:p>
            <a:pPr marL="42989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29895" algn="l"/>
                <a:tab pos="430530" algn="l"/>
              </a:tabLst>
              <a:defRPr/>
            </a:pPr>
            <a:r>
              <a:rPr lang="ru-RU" sz="1600" dirty="0">
                <a:latin typeface="Century Gothic" panose="020B0502020202020204" pitchFamily="34" charset="0"/>
              </a:rPr>
              <a:t>При этом Правилами ведения журналов не запрещается ведение учета операций с прекурсорами в общем порядке</a:t>
            </a:r>
            <a:endParaRPr lang="ru-RU" sz="1600" dirty="0"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821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A0D3B-76BB-F0E9-1CDD-E2B0CEF5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706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журнала регистрации операций с прекурсорами НС и</a:t>
            </a:r>
            <a:r>
              <a:rPr lang="ru-RU" spc="-60" dirty="0"/>
              <a:t> </a:t>
            </a:r>
            <a:r>
              <a:rPr lang="ru-RU" dirty="0"/>
              <a:t>ПВ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33AAAD9-885D-C2BF-50D6-D66A92F594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863" y="1757779"/>
            <a:ext cx="8709626" cy="46607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4D47DEE-750E-909A-81C1-189BED75FA5D}"/>
              </a:ext>
            </a:extLst>
          </p:cNvPr>
          <p:cNvSpPr txBox="1"/>
          <p:nvPr/>
        </p:nvSpPr>
        <p:spPr>
          <a:xfrm>
            <a:off x="9245448" y="1464816"/>
            <a:ext cx="286369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Изменения,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внесенные</a:t>
            </a:r>
            <a:endParaRPr sz="2000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постановлением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№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1846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6D487B3-37FC-6A95-2DDE-6328A167FB2F}"/>
              </a:ext>
            </a:extLst>
          </p:cNvPr>
          <p:cNvSpPr txBox="1"/>
          <p:nvPr/>
        </p:nvSpPr>
        <p:spPr>
          <a:xfrm>
            <a:off x="9222774" y="2473346"/>
            <a:ext cx="2863694" cy="616194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wrap="square" lIns="0" tIns="635" rIns="0" bIns="0">
            <a:spAutoFit/>
          </a:bodyPr>
          <a:lstStyle/>
          <a:p>
            <a:pPr marL="7874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2000" dirty="0">
                <a:latin typeface="Calibri"/>
                <a:cs typeface="Calibri"/>
              </a:rPr>
              <a:t>"Остаток на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первый</a:t>
            </a:r>
          </a:p>
          <a:p>
            <a:pPr marL="78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Calibri"/>
                <a:cs typeface="Calibri"/>
              </a:rPr>
              <a:t>рабочий </a:t>
            </a:r>
            <a:r>
              <a:rPr sz="2000" spc="-10" dirty="0">
                <a:latin typeface="Calibri"/>
                <a:cs typeface="Calibri"/>
              </a:rPr>
              <a:t>день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месяца"</a:t>
            </a:r>
          </a:p>
        </p:txBody>
      </p:sp>
      <p:sp>
        <p:nvSpPr>
          <p:cNvPr id="57357" name="object 13">
            <a:extLst>
              <a:ext uri="{FF2B5EF4-FFF2-40B4-BE49-F238E27FC236}">
                <a16:creationId xmlns:a16="http://schemas.microsoft.com/office/drawing/2014/main" id="{C1713116-3C25-363E-AECD-4872F8902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020" y="3524434"/>
            <a:ext cx="2824579" cy="689932"/>
          </a:xfrm>
          <a:prstGeom prst="rect">
            <a:avLst/>
          </a:prstGeom>
          <a:noFill/>
          <a:ln w="25908">
            <a:solidFill>
              <a:srgbClr val="1F4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73660" rIns="0" bIns="0">
            <a:spAutoFit/>
          </a:bodyPr>
          <a:lstStyle>
            <a:lvl1pPr marL="7778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r>
              <a:rPr lang="ru-RU" altLang="ru-RU" sz="2000" dirty="0">
                <a:cs typeface="Calibri" panose="020F0502020204030204" pitchFamily="34" charset="0"/>
              </a:rPr>
              <a:t>"Остаток на последний  рабочий день"</a:t>
            </a:r>
          </a:p>
        </p:txBody>
      </p:sp>
      <p:sp>
        <p:nvSpPr>
          <p:cNvPr id="57358" name="object 14">
            <a:extLst>
              <a:ext uri="{FF2B5EF4-FFF2-40B4-BE49-F238E27FC236}">
                <a16:creationId xmlns:a16="http://schemas.microsoft.com/office/drawing/2014/main" id="{926A640A-203C-BA50-C809-02BCF86A0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447765"/>
            <a:ext cx="2819400" cy="943207"/>
          </a:xfrm>
          <a:prstGeom prst="rect">
            <a:avLst/>
          </a:prstGeom>
          <a:noFill/>
          <a:ln w="25908">
            <a:solidFill>
              <a:srgbClr val="385D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111125" rIns="0" bIns="0">
            <a:spAutoFit/>
          </a:bodyPr>
          <a:lstStyle>
            <a:lvl1pPr marL="7778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ru-RU" altLang="ru-RU" dirty="0">
                <a:cs typeface="Calibri" panose="020F0502020204030204" pitchFamily="34" charset="0"/>
              </a:rPr>
              <a:t>Графа 9 и 16 "Всего приход  с остатком" и "Расход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cs typeface="Calibri" panose="020F0502020204030204" pitchFamily="34" charset="0"/>
              </a:rPr>
              <a:t>за месяц всего"</a:t>
            </a:r>
          </a:p>
        </p:txBody>
      </p:sp>
      <p:sp>
        <p:nvSpPr>
          <p:cNvPr id="57360" name="object 16">
            <a:extLst>
              <a:ext uri="{FF2B5EF4-FFF2-40B4-BE49-F238E27FC236}">
                <a16:creationId xmlns:a16="http://schemas.microsoft.com/office/drawing/2014/main" id="{E03557A5-20A2-20A7-2970-CE675D4F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572591"/>
            <a:ext cx="2819399" cy="1206741"/>
          </a:xfrm>
          <a:prstGeom prst="rect">
            <a:avLst/>
          </a:prstGeom>
          <a:noFill/>
          <a:ln w="25908">
            <a:solidFill>
              <a:srgbClr val="385D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97790" rIns="0" bIns="0">
            <a:spAutoFit/>
          </a:bodyPr>
          <a:lstStyle>
            <a:lvl1pPr marL="7778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75"/>
              </a:spcBef>
            </a:pPr>
            <a:r>
              <a:rPr lang="ru-RU" altLang="ru-RU" dirty="0">
                <a:cs typeface="Calibri" panose="020F0502020204030204" pitchFamily="34" charset="0"/>
              </a:rPr>
              <a:t>Фактический остаток на  последний рабочий день  месяца (либо отметка об  инвентаризации)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330B8D-9F3A-B463-D85F-5C99EBABE71F}"/>
              </a:ext>
            </a:extLst>
          </p:cNvPr>
          <p:cNvCxnSpPr>
            <a:cxnSpLocks/>
          </p:cNvCxnSpPr>
          <p:nvPr/>
        </p:nvCxnSpPr>
        <p:spPr>
          <a:xfrm flipV="1">
            <a:off x="1012054" y="2778711"/>
            <a:ext cx="8345010" cy="27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C3B649-700E-16BC-7E78-34BDFAA42157}"/>
              </a:ext>
            </a:extLst>
          </p:cNvPr>
          <p:cNvCxnSpPr/>
          <p:nvPr/>
        </p:nvCxnSpPr>
        <p:spPr>
          <a:xfrm flipV="1">
            <a:off x="7368466" y="3906175"/>
            <a:ext cx="1988598" cy="158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D7A0C3F-C014-669B-C3B7-5FCF297C8ED6}"/>
              </a:ext>
            </a:extLst>
          </p:cNvPr>
          <p:cNvCxnSpPr>
            <a:endCxn id="57358" idx="1"/>
          </p:cNvCxnSpPr>
          <p:nvPr/>
        </p:nvCxnSpPr>
        <p:spPr>
          <a:xfrm flipV="1">
            <a:off x="3719744" y="4919369"/>
            <a:ext cx="5500456" cy="575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94108D5-5675-9F28-C960-693116292024}"/>
              </a:ext>
            </a:extLst>
          </p:cNvPr>
          <p:cNvCxnSpPr>
            <a:endCxn id="57358" idx="1"/>
          </p:cNvCxnSpPr>
          <p:nvPr/>
        </p:nvCxnSpPr>
        <p:spPr>
          <a:xfrm flipV="1">
            <a:off x="6862439" y="4919369"/>
            <a:ext cx="2357761" cy="575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89E0980-FFC9-430D-436D-D17E77D5E4B2}"/>
              </a:ext>
            </a:extLst>
          </p:cNvPr>
          <p:cNvCxnSpPr/>
          <p:nvPr/>
        </p:nvCxnSpPr>
        <p:spPr>
          <a:xfrm>
            <a:off x="8247355" y="5495278"/>
            <a:ext cx="1109709" cy="45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06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445F-7DB9-5BD9-6A97-E393FA28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5" dirty="0">
                <a:latin typeface="Arial"/>
                <a:cs typeface="Arial"/>
              </a:rPr>
              <a:t>Хранение	</a:t>
            </a:r>
            <a:r>
              <a:rPr lang="ru-RU" sz="3600" dirty="0">
                <a:latin typeface="Arial"/>
                <a:cs typeface="Arial"/>
              </a:rPr>
              <a:t>прекурсоров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EA55F-1366-6C87-CE6D-ED635AAD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00"/>
              </a:spcBef>
            </a:pPr>
            <a:r>
              <a:rPr lang="ru-RU" altLang="ru-RU" sz="1800" b="1" i="1" dirty="0">
                <a:solidFill>
                  <a:srgbClr val="0070C0"/>
                </a:solidFill>
                <a:latin typeface="Arial" panose="020B0604020202020204" pitchFamily="34" charset="0"/>
              </a:rPr>
              <a:t>Прекурсоры  таблицы II списка IV,	не являющиеся ЛС</a:t>
            </a: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Новое Постановление Правительства РФ от 15.10.2021 N 1752 "Об утверждении Правил  производства, переработки, хранения, реализации, приобретения, использования,  перевозки и уничтожения прекурсоров наркотических средств и психотропных веществ, и  признании утратившими силу постановления Правительства Российской Федерации от 18  августа 2010 г. N 640 и отдельных положений некоторых актов Правительства Российской  Федерации" (действует с 1 марта 2022 года)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(вместо Постановления Правительства РФ от 18 августа 2010 г. N 640)</a:t>
            </a:r>
            <a:endParaRPr lang="ru-RU" altLang="ru-RU" sz="18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31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C3B97-04E3-161E-FBB4-77C1480E9DE0}"/>
              </a:ext>
            </a:extLst>
          </p:cNvPr>
          <p:cNvSpPr txBox="1"/>
          <p:nvPr/>
        </p:nvSpPr>
        <p:spPr>
          <a:xfrm>
            <a:off x="1510425" y="489411"/>
            <a:ext cx="10203401" cy="610167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00"/>
              </a:spcBef>
            </a:pPr>
            <a:r>
              <a:rPr lang="ru-RU" alt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Прекурсоры таблицы II списка IV,	не являющиеся </a:t>
            </a:r>
            <a:r>
              <a:rPr lang="ru-RU" altLang="ru-RU" sz="16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лек.средствами</a:t>
            </a:r>
            <a:r>
              <a:rPr lang="ru-RU" alt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alt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хранение</a:t>
            </a:r>
            <a:endParaRPr lang="ru-RU" alt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Постановление Правительства РФ от 15.10.2021 N 1752 "Об утверждении Правил</a:t>
            </a:r>
            <a:endParaRPr lang="ru-RU" alt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производства, переработки, хранения, реализации, приобретения, использования,  перевозки и уничтожения прекурсоров наркотических средств и психотропных веществ, и  признании утратившими силу постановления Правительства Российской Федерации от 18  августа 2010 г. N 640 и…. " (действует с 1 марта 2022 года) (п.п.4-5, 7-8, 10)</a:t>
            </a:r>
            <a:endParaRPr lang="ru-RU" alt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 Настоящие Правила не распространяются на  производство, переработку, хранение, реализацию, приобретение,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использование</a:t>
            </a:r>
            <a:r>
              <a:rPr lang="ru-RU" altLang="ru-RU" sz="1600" dirty="0">
                <a:latin typeface="Arial" panose="020B0604020202020204" pitchFamily="34" charset="0"/>
              </a:rPr>
              <a:t>, перевозку и уничтожение прекурсоров наркотических средств и психотропных веществ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b="1" dirty="0">
                <a:solidFill>
                  <a:srgbClr val="FF0000"/>
                </a:solidFill>
              </a:rPr>
              <a:t>зарегистрированных в качестве лекарственных средств.</a:t>
            </a: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Юридические лица и ИП принимают меры для обеспечения безопасности такой деятельности и исключения доступа к прекурсорам посторонних лиц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Прекурсоры, не соответствующие требованиям технической документации, подлежат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переработке или уничтожению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</a:rPr>
              <a:t> Хранение прекурсоров осуществляется в металлическом шкафу (сейфе) или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изолированном помещении, которые после окончания рабочего дня запираются на ключ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и опечатываются (опломбировываются)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</a:rPr>
              <a:t>Юридические лица и ИП, осуществляющие приобретение прекурсоров для производственных нужд, в течение 10 дней после приобретения прекурсоров уведомляют территориальные органы Министерства внутренних дел РФ о количестве приобретенных прекурсоров, необходимых для обеспечения производственных нужд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1385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AAEF1-97AF-1B3D-0AD5-271EEB5A4925}"/>
              </a:ext>
            </a:extLst>
          </p:cNvPr>
          <p:cNvSpPr txBox="1"/>
          <p:nvPr/>
        </p:nvSpPr>
        <p:spPr>
          <a:xfrm>
            <a:off x="1669002" y="807867"/>
            <a:ext cx="10522998" cy="454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88"/>
              </a:spcBef>
            </a:pPr>
            <a:r>
              <a:rPr lang="ru-RU" altLang="ru-RU" sz="1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Прекурсоры таблицы II списка IV,	не являющиеся </a:t>
            </a:r>
            <a:r>
              <a:rPr lang="ru-RU" altLang="ru-RU" sz="16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лек.средствами</a:t>
            </a:r>
            <a:r>
              <a:rPr lang="ru-RU" altLang="ru-RU" sz="1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endParaRPr lang="ru-RU" alt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хранение (продолжение)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Постановление Правительства РФ от 15.10.2021 N 1752 "Об утверждении Правил  производства, переработки, хранения, реализации, приобретения, использования,</a:t>
            </a:r>
            <a:endParaRPr lang="ru-RU" alt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перевозки и уничтожения прекурсоров наркотических средств и психотропных веществ, и  признании утратившими силу постановления Правительства Российской Федерации от 18  августа 2010 г. N 640 и…. " (действует с 1 марта 2022 года) (п.п.4-5, 7-8, 10)</a:t>
            </a:r>
            <a:endParaRPr lang="ru-RU" alt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6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Century Gothic" panose="020B0502020202020204" pitchFamily="34" charset="0"/>
              </a:rPr>
              <a:t> Руководителем юридического лица или уполномоченным им должностным лицом,  индивидуальным предпринимателем назначаются лица, ответственные за хранение  прекурсоров (для прекурсоров, внесенных в </a:t>
            </a:r>
            <a:r>
              <a:rPr lang="ru-RU" altLang="ru-RU" sz="1600" b="1" dirty="0" err="1">
                <a:latin typeface="Century Gothic" panose="020B0502020202020204" pitchFamily="34" charset="0"/>
              </a:rPr>
              <a:t>таблицeу</a:t>
            </a:r>
            <a:r>
              <a:rPr lang="ru-RU" altLang="ru-RU" sz="1600" b="1" dirty="0">
                <a:latin typeface="Century Gothic" panose="020B0502020202020204" pitchFamily="34" charset="0"/>
              </a:rPr>
              <a:t> I перечня, - из числа лиц,</a:t>
            </a:r>
            <a:endParaRPr lang="ru-RU" altLang="ru-RU" sz="16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latin typeface="Century Gothic" panose="020B0502020202020204" pitchFamily="34" charset="0"/>
              </a:rPr>
              <a:t>допущенных к работе с прекурсорами), устанавливается порядок хранения ключей от</a:t>
            </a:r>
            <a:endParaRPr lang="ru-RU" altLang="ru-RU" sz="16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>
                <a:latin typeface="Century Gothic" panose="020B0502020202020204" pitchFamily="34" charset="0"/>
              </a:rPr>
              <a:t>помещений, а также печатей (пломбировочных устройств)</a:t>
            </a:r>
            <a:endParaRPr lang="ru-RU" altLang="ru-RU" sz="16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6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 typeface="Microsoft Sans Serif" panose="020B0604020202020204" pitchFamily="34" charset="0"/>
              <a:buChar char="•"/>
            </a:pPr>
            <a:r>
              <a:rPr lang="ru-RU" altLang="ru-RU" sz="1600" b="1" dirty="0">
                <a:latin typeface="Century Gothic" panose="020B0502020202020204" pitchFamily="34" charset="0"/>
              </a:rPr>
              <a:t> Юридические лица и ИП могут хранить и использовать прекурсоры в количестве, не  превышающем их производственных нужд, которые определяются в порядке,  установленном п.9 ст.30 ФЗ "О наркотических средствах и психотропных веществах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5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500D6-1C7A-E384-360F-8E2F4D32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Нормативные документы, регламентирующие хранение лекарственных препаратов </a:t>
            </a:r>
            <a:br>
              <a:rPr lang="ru-RU" sz="2000" dirty="0"/>
            </a:br>
            <a:r>
              <a:rPr lang="ru-RU" sz="2000" b="1" dirty="0"/>
              <a:t>Приказ МЗ России от 31.08.2016 N 646н "Об утверждении Правил надлежащей практики хранения и перевозки ЛП для медицинского применения 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DF726-7B6C-FFA9-98A3-15D98B68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343705"/>
            <a:ext cx="8911687" cy="408372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Устанавливает требования к условиям хранения и перевозки лекарственных препаратов</a:t>
            </a:r>
          </a:p>
          <a:p>
            <a:r>
              <a:rPr lang="ru-RU" dirty="0"/>
              <a:t> Распространяется на </a:t>
            </a:r>
          </a:p>
          <a:p>
            <a:pPr marL="0" indent="0">
              <a:buNone/>
            </a:pPr>
            <a:r>
              <a:rPr lang="ru-RU" dirty="0"/>
              <a:t>•производителей лекарственных препаратов, </a:t>
            </a:r>
          </a:p>
          <a:p>
            <a:pPr marL="0" indent="0">
              <a:buNone/>
            </a:pPr>
            <a:r>
              <a:rPr lang="ru-RU" dirty="0"/>
              <a:t>•организации оптовой торговли лекарственными препаратами, </a:t>
            </a:r>
          </a:p>
          <a:p>
            <a:pPr marL="0" indent="0">
              <a:buNone/>
            </a:pPr>
            <a:r>
              <a:rPr lang="ru-RU" dirty="0"/>
              <a:t>•аптечные организации, </a:t>
            </a:r>
          </a:p>
          <a:p>
            <a:pPr marL="0" indent="0">
              <a:buNone/>
            </a:pPr>
            <a:r>
              <a:rPr lang="ru-RU" dirty="0"/>
              <a:t>•индивидуальных предпринимателей, имеющих лицензию на фармацевтическую деятельность, </a:t>
            </a:r>
          </a:p>
          <a:p>
            <a:pPr marL="0" indent="0">
              <a:buNone/>
            </a:pPr>
            <a:r>
              <a:rPr lang="ru-RU" dirty="0"/>
              <a:t>•</a:t>
            </a:r>
            <a:r>
              <a:rPr lang="ru-RU" b="1" dirty="0"/>
              <a:t>медицинские организации </a:t>
            </a:r>
            <a:r>
              <a:rPr lang="ru-RU" dirty="0"/>
              <a:t>и их обособленные подразделения (амбулатории, фельдшерские и фельдшерско-акушерские пункты, центры (отделения) общей врачебной (семейной) практики), расположенные в сельских населенных пунктах, в которых отсутствуют аптечные организации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Соблюдение Правил… является лицензионным требованием (Постановление Правительства РФ № 547)</a:t>
            </a:r>
          </a:p>
        </p:txBody>
      </p:sp>
    </p:spTree>
    <p:extLst>
      <p:ext uri="{BB962C8B-B14F-4D97-AF65-F5344CB8AC3E}">
        <p14:creationId xmlns:p14="http://schemas.microsoft.com/office/powerpoint/2010/main" val="818876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DC9C7-9A18-6935-3418-A9E3FE17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Уничтожение прекурсоров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313F8-1EEB-462E-F8B1-3F898E9E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Прекурсоры с истекшим сроком годности, подвергшиеся химическому или физическому воздействию, следствием которого стала их непригодность, исключающая возможность восстановления или переработки, прекурсоры, срок годности которых установить не представляется возможным , подлежат изъятию из обращения и последующему уничтожению в полном объеме.</a:t>
            </a:r>
          </a:p>
          <a:p>
            <a:r>
              <a:rPr lang="ru-RU" sz="1200" dirty="0"/>
              <a:t>В решении об уничтожении прекурсоров указываются их наименование и вес, а также причины уничтожения.</a:t>
            </a:r>
          </a:p>
          <a:p>
            <a:r>
              <a:rPr lang="ru-RU" sz="1200" dirty="0"/>
              <a:t>Уничтожение осуществляется с соблюдением требований законодательства РФ об охране окружающей среды и проводится в присутствии комиссии по уничтожению прекурсоров, создаваемой </a:t>
            </a:r>
            <a:r>
              <a:rPr lang="ru-RU" sz="1200" dirty="0" err="1"/>
              <a:t>юр.лицом</a:t>
            </a:r>
            <a:r>
              <a:rPr lang="ru-RU" sz="1200" dirty="0"/>
              <a:t>(ИП).</a:t>
            </a:r>
          </a:p>
          <a:p>
            <a:r>
              <a:rPr lang="ru-RU" sz="1200" dirty="0"/>
              <a:t>При уничтожении прекурсоров комиссией по уничтожению прекурсоров составляется акт, который подписывается членами комиссии и скрепляется печатью при ее наличии. В акте указываются:</a:t>
            </a:r>
          </a:p>
          <a:p>
            <a:r>
              <a:rPr lang="ru-RU" sz="1200" dirty="0"/>
              <a:t>-дата и место уничтожения прекурсоров;</a:t>
            </a:r>
          </a:p>
          <a:p>
            <a:r>
              <a:rPr lang="ru-RU" sz="1200" dirty="0"/>
              <a:t>-место работы, должности, фамилии, имена, отчества (при наличии) лиц, принимавших участие в уничтожении прекурсоров;</a:t>
            </a:r>
          </a:p>
          <a:p>
            <a:r>
              <a:rPr lang="ru-RU" sz="1200" dirty="0"/>
              <a:t>-сведения о наименовании и о количестве уничтожаемых прекурсоров, а также о таре или об упаковке, в которой они хранились;</a:t>
            </a:r>
          </a:p>
          <a:p>
            <a:r>
              <a:rPr lang="ru-RU" sz="1200" dirty="0"/>
              <a:t>-основание для уничтожения прекурсоров;</a:t>
            </a:r>
          </a:p>
          <a:p>
            <a:r>
              <a:rPr lang="ru-RU" sz="1200" dirty="0"/>
              <a:t>-способ уничтожения прекурсоров.</a:t>
            </a:r>
          </a:p>
        </p:txBody>
      </p:sp>
    </p:spTree>
    <p:extLst>
      <p:ext uri="{BB962C8B-B14F-4D97-AF65-F5344CB8AC3E}">
        <p14:creationId xmlns:p14="http://schemas.microsoft.com/office/powerpoint/2010/main" val="608133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6311-B80F-F508-B0E5-3C04BAB7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105636"/>
            <a:ext cx="8911687" cy="3129093"/>
          </a:xfrm>
        </p:spPr>
        <p:txBody>
          <a:bodyPr>
            <a:normAutofit/>
          </a:bodyPr>
          <a:lstStyle/>
          <a:p>
            <a:r>
              <a:rPr lang="ru-RU" sz="48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6888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0ECD-4326-0F18-A524-A57B9BA1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Нормативные документы, регламентирующие хранение лекарственных препаратов </a:t>
            </a:r>
            <a:br>
              <a:rPr lang="ru-RU" sz="2000" dirty="0"/>
            </a:br>
            <a:r>
              <a:rPr lang="ru-RU" sz="2000" b="1" dirty="0"/>
              <a:t>Постановление Правительства РФ от 30.04.2022 N 809 «О хранении НС, ПВ и их прекурсоров" (вместе с "Правилами хранения наркотических средств, психотропных веществ и их прекурсоров")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2A74E-96F9-39E4-9240-B40B6AF87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445" y="2530136"/>
            <a:ext cx="8779167" cy="4136994"/>
          </a:xfrm>
        </p:spPr>
        <p:txBody>
          <a:bodyPr>
            <a:normAutofit/>
          </a:bodyPr>
          <a:lstStyle/>
          <a:p>
            <a:r>
              <a:rPr lang="ru-RU" sz="2400" dirty="0"/>
              <a:t>Правила </a:t>
            </a:r>
            <a:r>
              <a:rPr lang="ru-RU" sz="2400" b="1" dirty="0"/>
              <a:t>устанавливают</a:t>
            </a:r>
            <a:r>
              <a:rPr lang="ru-RU" sz="2400" dirty="0"/>
              <a:t> порядок хранения подлежащих контролю наркотических средств, психотропных веществ и их прекурсоров (списки II, III и IV), а также НС, ПВ и их прекурсоров, оборот которых запрещен (список I), перечня наркотических средств, психотропных веществ и их прекурсоров.</a:t>
            </a:r>
          </a:p>
        </p:txBody>
      </p:sp>
    </p:spTree>
    <p:extLst>
      <p:ext uri="{BB962C8B-B14F-4D97-AF65-F5344CB8AC3E}">
        <p14:creationId xmlns:p14="http://schemas.microsoft.com/office/powerpoint/2010/main" val="254574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A049-31E5-34FC-0FBF-C7F26BCD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26" y="153594"/>
            <a:ext cx="8771049" cy="793184"/>
          </a:xfrm>
        </p:spPr>
        <p:txBody>
          <a:bodyPr>
            <a:noAutofit/>
          </a:bodyPr>
          <a:lstStyle/>
          <a:p>
            <a:r>
              <a:rPr lang="ru-RU" sz="2400" dirty="0"/>
              <a:t>Нормативные документы, регламентирующие хранение лекарственных препаратов </a:t>
            </a:r>
            <a:br>
              <a:rPr lang="ru-RU" sz="2400" dirty="0"/>
            </a:br>
            <a:r>
              <a:rPr lang="ru-RU" sz="2400" b="1" dirty="0"/>
              <a:t>Общая фармакопейная статья "ОФС.1.1.0010.18. Фармакопейная статья. Хранение лекарственных средств"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FA380-8B57-F192-D8F0-9213257E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Устанавливает </a:t>
            </a:r>
            <a:r>
              <a:rPr lang="ru-RU" dirty="0"/>
              <a:t>общие требования к хранению фармацевтических субстанций, вспомогательных веществ и лекарственных препаратов </a:t>
            </a:r>
          </a:p>
          <a:p>
            <a:pPr marL="0" indent="0">
              <a:buNone/>
            </a:pPr>
            <a:r>
              <a:rPr lang="ru-RU" b="1" dirty="0"/>
              <a:t>Распространяется</a:t>
            </a:r>
            <a:r>
              <a:rPr lang="ru-RU" dirty="0"/>
              <a:t> на все организации, в которых имеет место хранение лекарственных средств, с учетом вида деятельности организации. </a:t>
            </a:r>
          </a:p>
          <a:p>
            <a:pPr marL="0" indent="0">
              <a:buNone/>
            </a:pPr>
            <a:r>
              <a:rPr lang="ru-RU" dirty="0"/>
              <a:t>• Общие требования к помещениям для хранения лекарственных средств и организации их хранения </a:t>
            </a:r>
          </a:p>
          <a:p>
            <a:pPr marL="0" indent="0">
              <a:buNone/>
            </a:pPr>
            <a:r>
              <a:rPr lang="ru-RU" dirty="0"/>
              <a:t>• Особенности хранения отдельных групп лекарственных средств </a:t>
            </a: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id="{CB33C7F8-2126-44E6-67C6-C55FC3E8B47A}"/>
              </a:ext>
            </a:extLst>
          </p:cNvPr>
          <p:cNvSpPr/>
          <p:nvPr/>
        </p:nvSpPr>
        <p:spPr>
          <a:xfrm>
            <a:off x="2038350" y="1257300"/>
            <a:ext cx="550862" cy="138112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4C3FDA7A-059E-BD7A-1A4F-5D33088D498B}"/>
              </a:ext>
            </a:extLst>
          </p:cNvPr>
          <p:cNvSpPr/>
          <p:nvPr/>
        </p:nvSpPr>
        <p:spPr>
          <a:xfrm>
            <a:off x="2060464" y="3009900"/>
            <a:ext cx="550862" cy="120967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13DDB-8DA1-38E0-7590-212A0AB5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81808"/>
            <a:ext cx="9231727" cy="2292627"/>
          </a:xfrm>
        </p:spPr>
        <p:txBody>
          <a:bodyPr>
            <a:normAutofit fontScale="90000"/>
          </a:bodyPr>
          <a:lstStyle/>
          <a:p>
            <a:r>
              <a:rPr lang="ru-RU" dirty="0"/>
              <a:t>Хранение – процесс хранения лекарственных средств до момента их использования в пределах установленного срока годности, являющийся составной частью обращения лекарственных средств.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27E04E-0ACA-8E6A-DAA2-51ED024C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599" y="5314122"/>
            <a:ext cx="5777949" cy="1918252"/>
          </a:xfrm>
        </p:spPr>
        <p:txBody>
          <a:bodyPr>
            <a:normAutofit/>
          </a:bodyPr>
          <a:lstStyle/>
          <a:p>
            <a:r>
              <a:rPr lang="ru-RU" dirty="0"/>
              <a:t>Общая фармакопейная статья "ОФС.1.1.0010.18. Фармакопейная статья. Хранение лекарственных средств"</a:t>
            </a:r>
          </a:p>
        </p:txBody>
      </p:sp>
    </p:spTree>
    <p:extLst>
      <p:ext uri="{BB962C8B-B14F-4D97-AF65-F5344CB8AC3E}">
        <p14:creationId xmlns:p14="http://schemas.microsoft.com/office/powerpoint/2010/main" val="21498576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1276</TotalTime>
  <Words>5565</Words>
  <Application>Microsoft Office PowerPoint</Application>
  <PresentationFormat>Широкоэкранный</PresentationFormat>
  <Paragraphs>289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Calibri</vt:lpstr>
      <vt:lpstr>Century Gothic</vt:lpstr>
      <vt:lpstr>Microsoft New Tai Lue</vt:lpstr>
      <vt:lpstr>Microsoft Sans Serif</vt:lpstr>
      <vt:lpstr>Times New Roman</vt:lpstr>
      <vt:lpstr>Wingdings</vt:lpstr>
      <vt:lpstr>Wingdings 3</vt:lpstr>
      <vt:lpstr>Легкий дым</vt:lpstr>
      <vt:lpstr> Хранение лекарственных средств и медицинских изделий.   Учет и списание этилового спирта.    Изменения приказов по обращению с прекурсорами наркотических средств и психотропных веществ.    Подготовила зав.медицинским складом ГБУЗ «СОКСП» Аретменева Т.А.                                           15.11.2024 г.</vt:lpstr>
      <vt:lpstr>Документы, регламентирующие хранение лекарственных препаратов для медицинского применения </vt:lpstr>
      <vt:lpstr>Нормативные документы, регламентирующие хранение лекарственных препаратов</vt:lpstr>
      <vt:lpstr>Нормативные документы, регламентирующие хранение лекарственных препаратов</vt:lpstr>
      <vt:lpstr>Нормативные документы, регламентирующие хранение лекарственных препаратов  Приказ Минздравсоцразвития РФ от 23.08.2010 N 706н "Об утверждении Правил хранения лекарственных средств"</vt:lpstr>
      <vt:lpstr>Нормативные документы, регламентирующие хранение лекарственных препаратов  Приказ МЗ России от 31.08.2016 N 646н "Об утверждении Правил надлежащей практики хранения и перевозки ЛП для медицинского применения "</vt:lpstr>
      <vt:lpstr>Нормативные документы, регламентирующие хранение лекарственных препаратов  Постановление Правительства РФ от 30.04.2022 N 809 «О хранении НС, ПВ и их прекурсоров" (вместе с "Правилами хранения наркотических средств, психотропных веществ и их прекурсоров") </vt:lpstr>
      <vt:lpstr>Нормативные документы, регламентирующие хранение лекарственных препаратов  Общая фармакопейная статья "ОФС.1.1.0010.18. Фармакопейная статья. Хранение лекарственных средств"</vt:lpstr>
      <vt:lpstr>Хранение – процесс хранения лекарственных средств до момента их использования в пределах установленного срока годности, являющийся составной частью обращения лекарственных средств. </vt:lpstr>
      <vt:lpstr>Презентация PowerPoint</vt:lpstr>
      <vt:lpstr>Презентация PowerPoint</vt:lpstr>
      <vt:lpstr>Факторы, влияющие на качество ЛП</vt:lpstr>
      <vt:lpstr>Помещения для хранения лекарственных препаратов</vt:lpstr>
      <vt:lpstr>Презентация PowerPoint</vt:lpstr>
      <vt:lpstr>Презентация PowerPoint</vt:lpstr>
      <vt:lpstr>Презентация PowerPoint</vt:lpstr>
      <vt:lpstr>Отделка помещений В данном случае и ГФ XIV, и приказы №706н и №646н требуют, чтобы внутренняя поверхность стен и потолков была гладкая и допускала возможность влажной уборки, а согласно приказу №646н, процедуры по уборке помещений (зон) для хранения лекарственных препаратов проводятся в соответствии со стандартными операционными процедурами.  </vt:lpstr>
      <vt:lpstr>Стеллажи (шкафы)  И ГФ XIV, и приказы №706н и №646н говорят, что стеллажи, шкафы должны быть идентифицированы/маркированы, а также стеллажи, шкафы и другое оборудование должно быть установлено таким образом, чтобы обеспечить доступ к лекарственным средствам, свободный проход персонала, доступность погрузочно-разгрузочных работ (в случае необходимости), доступность оборудования, стен, пола помещения для уборки.   ГФ XIV и приказ №646н также не допускают размещение лекарственных средств на полу без поддона.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на упаковке лекарственного средства в качестве условий хранения указано «Не требует специальных условий хранения», подразумевается температура от 15 до 25 °С, без требований к свето- и влагозащитной упаковке. Формулировка «Не замораживать» означает температуру не ниже +2°С, если иное не указано в фармакопейной статье или нормативной документации.  </vt:lpstr>
      <vt:lpstr>Презентация PowerPoint</vt:lpstr>
      <vt:lpstr>Презентация PowerPoint</vt:lpstr>
      <vt:lpstr>Законодательное регулирование порядка обращения и  хранения ЛС и ИМН, подлежащих предметно-количественному учету</vt:lpstr>
      <vt:lpstr>Законодательное регулирование порядка обращения и  хранения ЛС и ИМН, подлежащих предметно-количественному учету</vt:lpstr>
      <vt:lpstr>Законодательное регулирование порядка обращения и  хранения ЛС и ИМН, подлежащих предметно-количественному учету   </vt:lpstr>
      <vt:lpstr>Предметно-количественный учет лекарственных средств</vt:lpstr>
      <vt:lpstr>Группы лекарственных средств (подконтрольные ЛС)  в зависимости от установленных мер контроля в РФ </vt:lpstr>
      <vt:lpstr>Презентация PowerPoint</vt:lpstr>
      <vt:lpstr>Презентация PowerPoint</vt:lpstr>
      <vt:lpstr>Презентация PowerPoint</vt:lpstr>
      <vt:lpstr>Требования к ведению журналов</vt:lpstr>
      <vt:lpstr>Требования к ведению журналов</vt:lpstr>
      <vt:lpstr>Требования к ведению журналов</vt:lpstr>
      <vt:lpstr>Презентация PowerPoint</vt:lpstr>
      <vt:lpstr> Хранение лекарственных средств осуществляется в упаковке (потребительской, групповой), соответствующей требованиям нормативной документации на это лекарственное средство(ОФС.1.1.0010.15) </vt:lpstr>
      <vt:lpstr>Презентация PowerPoint</vt:lpstr>
      <vt:lpstr>Постановление Правительства РФ от 30.06.1998 N 681 (ред. от 24.01.2022) "Об утверждении перечня наркотических средств, психотропных веществ и их прекурсоров, подлежащих контролю в Российской Федерации“ Список IV</vt:lpstr>
      <vt:lpstr> Список прекурсоров, оборот которых в РФ ограничен и в отношении которых устанавливаются меры контроля в соответствии с законодательством РФ и  международными договорами РФ (Список IV), включает:</vt:lpstr>
      <vt:lpstr>Учет прекурсоров</vt:lpstr>
      <vt:lpstr>Регистрация операций, связанных с обращением прекурсоров</vt:lpstr>
      <vt:lpstr>Постановление Правительства РФ от 28.10.2021 N 1846 "О представлении сведений о деятельности, связанной с оборотом прекурсоров наркотических средств и психотропных веществ, и регистрации операций, связанных с их оборотом ..."</vt:lpstr>
      <vt:lpstr>Регистрация операций, связанных с обращением прекурсоров</vt:lpstr>
      <vt:lpstr>Регистрация операций, связанных с обращением прекурсоров</vt:lpstr>
      <vt:lpstr>Регистрация операций, связанных с обращением прекурсоров</vt:lpstr>
      <vt:lpstr>Регистрация операций, связанных с обращением прекурсоров</vt:lpstr>
      <vt:lpstr>Презентация PowerPoint</vt:lpstr>
      <vt:lpstr>Форма журнала регистрации операций с прекурсорами НС и ПВ</vt:lpstr>
      <vt:lpstr>Хранение прекурсоров</vt:lpstr>
      <vt:lpstr>Презентация PowerPoint</vt:lpstr>
      <vt:lpstr>Презентация PowerPoint</vt:lpstr>
      <vt:lpstr>Уничтожение прекурсоров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Т.А. Аретменева</dc:creator>
  <cp:lastModifiedBy>Т.А. Аретменева</cp:lastModifiedBy>
  <cp:revision>86</cp:revision>
  <dcterms:created xsi:type="dcterms:W3CDTF">2024-11-07T10:43:56Z</dcterms:created>
  <dcterms:modified xsi:type="dcterms:W3CDTF">2024-11-15T06:04:09Z</dcterms:modified>
</cp:coreProperties>
</file>