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7" r:id="rId8"/>
    <p:sldId id="271" r:id="rId9"/>
    <p:sldId id="272" r:id="rId10"/>
    <p:sldId id="284" r:id="rId11"/>
    <p:sldId id="286" r:id="rId12"/>
    <p:sldId id="285" r:id="rId13"/>
    <p:sldId id="287" r:id="rId14"/>
    <p:sldId id="273" r:id="rId15"/>
    <p:sldId id="280" r:id="rId16"/>
    <p:sldId id="288" r:id="rId17"/>
    <p:sldId id="29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279" r:id="rId29"/>
    <p:sldId id="300" r:id="rId30"/>
    <p:sldId id="301" r:id="rId31"/>
    <p:sldId id="302" r:id="rId32"/>
    <p:sldId id="304" r:id="rId33"/>
    <p:sldId id="30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4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1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3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0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2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6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5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5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3650-FE6D-46C6-8E47-6AF07823513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66E4-DD86-434D-9A25-ED9DFF6C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68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1glms.ru/#/document/97/86949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1glms.ru/#/document/97/86949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glms.ru/#/document/97/518143/dfasv90ay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glms.ru/#/document/97/518143/dfas3pmikp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glms.ru/#/document/16/137715/dfasy1003d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1glms.ru/#/document/99/57366014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glms.ru/#/document/97/51814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Организация и проведение микробиологического мониторинга  в МО, новые методические рекомендации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589240"/>
            <a:ext cx="5616624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Старшая медицинская сестра ГБУЗ СОКСП  Натариус Ю.Л.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Где проводить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Notarius\Desktop\4105606_954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835" y="1600200"/>
            <a:ext cx="31953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Приложение №3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Класс частоты помещения: Это помещения классов чистоты А и Б – с асептическим и особым режимом работы. (стр75-77)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Воздушная среда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П- 3536 Взятие проб с поверхностей различных объектов  осуществляют методом смывов (не менее 5 смывов в одном помещении), проб воздуха- аспирационным методом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5" y="1600200"/>
            <a:ext cx="3777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14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МУК 4.2.2942-11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3. Методы санитарно-бактериологических исследований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3.1</a:t>
            </a:r>
            <a:r>
              <a:rPr lang="ru-RU" dirty="0">
                <a:solidFill>
                  <a:schemeClr val="bg1"/>
                </a:solidFill>
              </a:rPr>
              <a:t>. Исследования бактериальной обсемененности воздушной среды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63" y="1600200"/>
            <a:ext cx="31024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15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Аспиратор ПУ-1Б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0E1D17"/>
                </a:solidFill>
                <a:latin typeface="Open Sans"/>
              </a:rPr>
              <a:t>Аспиратор ПУ-1Б </a:t>
            </a:r>
            <a:r>
              <a:rPr lang="ru-RU" sz="1400" dirty="0">
                <a:solidFill>
                  <a:srgbClr val="0E1D17"/>
                </a:solidFill>
                <a:latin typeface="Open Sans"/>
              </a:rPr>
              <a:t>предназначен для автоматического отбора проб биологических аэрозолей при проведении санитарного контроля воздуха различных помещений и атмосферного воздуха.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0E1D17"/>
                </a:solidFill>
                <a:latin typeface="Open Sans"/>
              </a:rPr>
              <a:t>Аспиратор ПУ-1Б</a:t>
            </a:r>
            <a:r>
              <a:rPr lang="ru-RU" sz="1400" dirty="0">
                <a:solidFill>
                  <a:srgbClr val="0E1D17"/>
                </a:solidFill>
                <a:latin typeface="Open Sans"/>
              </a:rPr>
              <a:t> обеспечивает отбор проб аэрозолей на плотную питательную </a:t>
            </a:r>
            <a:r>
              <a:rPr lang="ru-RU" sz="1400" dirty="0" smtClean="0">
                <a:solidFill>
                  <a:srgbClr val="0E1D17"/>
                </a:solidFill>
                <a:latin typeface="Open Sans"/>
              </a:rPr>
              <a:t>среду импакционным </a:t>
            </a:r>
            <a:r>
              <a:rPr lang="ru-RU" sz="1400" dirty="0">
                <a:solidFill>
                  <a:srgbClr val="0E1D17"/>
                </a:solidFill>
                <a:latin typeface="Open Sans"/>
              </a:rPr>
              <a:t>осаждением </a:t>
            </a:r>
            <a:r>
              <a:rPr lang="ru-RU" sz="1400" dirty="0" smtClean="0">
                <a:solidFill>
                  <a:srgbClr val="0E1D17"/>
                </a:solidFill>
                <a:latin typeface="Open Sans"/>
              </a:rPr>
              <a:t>(объёмы </a:t>
            </a:r>
            <a:r>
              <a:rPr lang="ru-RU" sz="1400" dirty="0">
                <a:solidFill>
                  <a:srgbClr val="0E1D17"/>
                </a:solidFill>
                <a:latin typeface="Open Sans"/>
              </a:rPr>
              <a:t>от 50 до 1000 л, чашки Петри 90 и 100 мм).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ru-RU" sz="1400" dirty="0">
                <a:solidFill>
                  <a:srgbClr val="0E1D17"/>
                </a:solidFill>
                <a:latin typeface="Open Sans"/>
              </a:rPr>
              <a:t>Отобранные пробы анализируются в лабораторных условиях с применением стандартных методик.</a:t>
            </a:r>
          </a:p>
          <a:p>
            <a:pPr>
              <a:lnSpc>
                <a:spcPct val="150000"/>
              </a:lnSpc>
            </a:pPr>
            <a:endParaRPr lang="ru-RU" sz="1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81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Периодичность контроля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580216"/>
              </p:ext>
            </p:extLst>
          </p:nvPr>
        </p:nvGraphicFramePr>
        <p:xfrm>
          <a:off x="539552" y="1484784"/>
          <a:ext cx="8064895" cy="5096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3298"/>
                <a:gridCol w="2148729"/>
                <a:gridCol w="2016434"/>
                <a:gridCol w="2016434"/>
              </a:tblGrid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контроля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контроля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контроля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Нормативная документация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241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поверхности медицинское оборудование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профилактической дезинфекции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реже 1 раз в 6 месяцев (не менее 5 смывов в одном помещении)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3.386-21 п.3533,п.3536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241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 медицинского персонала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мероприятий по гигиене рук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реже 1 раз в 6 месяцев (не менее 5 смывов в одном помещении)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3.386-21 п.3533,п.3536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Одежда медперсонала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качества стирки белья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реже 2 раз в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СанПиН3.3686-21 п.4124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3535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Изделия медицинского назначения. Перевязочный материал и т.д.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стерильности ИМН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реже 1 раза в полгода, в соответствии с правилами внутреннего распорядка (локальными нормативными актами) или СОП кратность может быть увеличена (1 раз в месяц или 1 раз в квартал)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3.386-21 п.3633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60" marR="4526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01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33" y="1601369"/>
            <a:ext cx="310313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Перечень </a:t>
            </a:r>
            <a:r>
              <a:rPr lang="ru-RU" dirty="0">
                <a:solidFill>
                  <a:schemeClr val="bg1"/>
                </a:solidFill>
              </a:rPr>
              <a:t>объектов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Ориентировочный перечень объектов, с которых нужно брать смывы для контроля микробной обсемененности, есть в </a:t>
            </a:r>
            <a:r>
              <a:rPr lang="ru-RU" u="sng" dirty="0">
                <a:solidFill>
                  <a:schemeClr val="bg1"/>
                </a:solidFill>
                <a:hlinkClick r:id="rId4"/>
              </a:rPr>
              <a:t>МУК 4.2.2942-11</a:t>
            </a:r>
            <a:r>
              <a:rPr lang="ru-RU" dirty="0">
                <a:solidFill>
                  <a:schemeClr val="bg1"/>
                </a:solidFill>
              </a:rPr>
              <a:t>. На его основе совместно с эпидемиологом и старшими медсестрами выделите в каждом помещении объекты, у которых высок риск передачи возбудителей ИСМП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95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Объекты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Поверхности, мебель, </a:t>
            </a:r>
            <a:r>
              <a:rPr lang="ru-RU" dirty="0" smtClean="0">
                <a:solidFill>
                  <a:schemeClr val="bg1"/>
                </a:solidFill>
              </a:rPr>
              <a:t>оборудование: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санитарно-техническое оборудование,</a:t>
            </a:r>
          </a:p>
          <a:p>
            <a:r>
              <a:rPr lang="ru-RU" dirty="0">
                <a:solidFill>
                  <a:schemeClr val="bg1"/>
                </a:solidFill>
              </a:rPr>
              <a:t>раковины,</a:t>
            </a:r>
          </a:p>
          <a:p>
            <a:r>
              <a:rPr lang="ru-RU" dirty="0">
                <a:solidFill>
                  <a:schemeClr val="bg1"/>
                </a:solidFill>
              </a:rPr>
              <a:t>смесители раковин,</a:t>
            </a:r>
          </a:p>
          <a:p>
            <a:r>
              <a:rPr lang="ru-RU" dirty="0">
                <a:solidFill>
                  <a:schemeClr val="bg1"/>
                </a:solidFill>
              </a:rPr>
              <a:t>сливные сифоны.</a:t>
            </a:r>
          </a:p>
        </p:txBody>
      </p:sp>
      <p:pic>
        <p:nvPicPr>
          <p:cNvPr id="5123" name="Picture 3" descr="C:\Users\Notarius\Desktop\Посев-микроорганизмов-на-питательную-среду-и-определение-чувствительности-к-антибиотика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6085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1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0000"/>
                </a:solidFill>
                <a:latin typeface="Tahoma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ahoma"/>
              </a:rPr>
            </a:br>
            <a:r>
              <a:rPr lang="ru-RU" sz="2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"МР 4.2.0220-20. 4.2. Методы контроля. Биологические и микробиологические факторы. Методы санитарно-бактериологического исследования микробной обсемененности объектов внешней среды. Методические рекомендации" (утв. Главным государственным санитарным врачом РФ 04.12.2020) 	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II. ОТБОР ПРОБ С ОБЪЕКТОВ ВНЕШНЕЙ СРЕДЫ ДЛЯ ПРОВЕДЕНИЯ 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ИССЛЕДОВАНИЯ НА МИКРОБНУЮ ОБСЕМЕНЕННОСТЬ 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2.1. Отбор проб с поверхностей различных объектов осуществляют методом смывов.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2.2. Для контроля микробной обсемененности и эффективности санитарной обработки смывы с объектов окружающей среды проводят до начала работы, либо во время производственного процесса после проведения надлежащей обработки поверхности. В случае необходимости выявления источника обсеменения при установленной микробной контаминации отбор производят с необработанных поверхностей.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65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Какие условия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35894" y="1600200"/>
            <a:ext cx="5050905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помещении, которое нужно проверить, надо взять не менее пяти смывов с разных точек. Можно брать больше, особенно в режимных кабинетах.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Смывы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микробиологические показатели проводите минимум через 30 минут после уборки. Окна и двери при этом должны быть закрыты.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с поверхностей различных объектов берут методом смывов. Если берете смывы с мелких предметов, делать это надо со всей поверхности. Если поверхность предмета большая, проводите смывы в нескольких местах. Общая площадь поверхности, с которой брали смыв, должна быть примерно 100 см2 Смывы берите в стерильные пробирки с 2 мл стерильной 0,1 % пептонной воды с добавлением нейтрализаторов дезинфицирующих средств. В пробирки вмонтированы стерильные ватные тампоны. До отбора образцов тампон не должен касаться жидкости, а перед взятием покачайте пробирку, смачивая тампон. Смывы надо брать влажным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тампоном.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Notarius\Desktop\13cd4025bd02b1a9e41b358b84ce63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000"/>
            <a:ext cx="3456383" cy="44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8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СаНПиН</a:t>
            </a:r>
            <a:r>
              <a:rPr lang="ru-RU" dirty="0">
                <a:solidFill>
                  <a:schemeClr val="bg1"/>
                </a:solidFill>
              </a:rPr>
              <a:t> 3.3686-21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П- 3537 В плановом порядке исследования проводят на санитарно- показательную микрофлору- стафилококки, бактерии группы кишечной палочки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6" y="1601369"/>
            <a:ext cx="3779848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71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3490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СанПин 3.3686-21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(п. 3533, 3536, 3537, 4124, 125, 3633)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 2.1.3678-20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МР 3.1.0346-24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МУ4.2.2039-05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МУК 4.2.2942-11                               (в мед. организациях)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Нормативные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9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СаНПиН</a:t>
            </a:r>
            <a:r>
              <a:rPr lang="ru-RU" dirty="0">
                <a:solidFill>
                  <a:schemeClr val="bg1"/>
                </a:solidFill>
              </a:rPr>
              <a:t> 3.3686-21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П-3633</a:t>
            </a:r>
            <a:r>
              <a:rPr lang="ru-RU" dirty="0">
                <a:solidFill>
                  <a:schemeClr val="bg1"/>
                </a:solidFill>
              </a:rPr>
              <a:t>. Кратность контроля стерильности изделий медицинского назначения - не реже 1 раза в полгода. В соответствии с правилами внутреннего распорядка (локальными нормативными актами) или СОП кратность может быть увеличена (1 раз в месяц или 1 раз в квартал).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6" y="1601369"/>
            <a:ext cx="3779848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550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Изделия медицинского назначения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Медизделия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</a:rPr>
              <a:t>хирургические и терапевтические инструменты, в том числе вращающиеся;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слюноотсосы</a:t>
            </a:r>
            <a:r>
              <a:rPr lang="ru-RU" dirty="0">
                <a:solidFill>
                  <a:schemeClr val="bg1"/>
                </a:solidFill>
              </a:rPr>
              <a:t>, ретракторы, роторасширители, зеркала и т.п.</a:t>
            </a:r>
          </a:p>
        </p:txBody>
      </p:sp>
      <p:pic>
        <p:nvPicPr>
          <p:cNvPr id="9218" name="Picture 2" descr="C:\Users\Notarius\Desktop\autoclave-servic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0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4 Правила отбора проб для стерильности изделий медицинского назначения в лечебных организациях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4.2. Все изделия медицинского назначения, подлежащие контролю,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направляют в микробиологическую лабораторию в упаковке, в которой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осуществляли их стерилизацию, дополнительно заворачивают в стерильную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простыню или помещают в стерильную наволочку.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Контроль стерильности проводят путем прямого посева (</a:t>
            </a:r>
            <a:r>
              <a:rPr lang="ru-RU" dirty="0">
                <a:solidFill>
                  <a:schemeClr val="bg1"/>
                </a:solidFill>
              </a:rPr>
              <a:t>погружения) отдельных деталей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(разъемные изделия)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изделий </a:t>
            </a:r>
            <a:r>
              <a:rPr lang="ru-RU" dirty="0">
                <a:solidFill>
                  <a:schemeClr val="bg1"/>
                </a:solidFill>
              </a:rPr>
              <a:t>целиком (при их небольших </a:t>
            </a:r>
            <a:r>
              <a:rPr lang="ru-RU" dirty="0" smtClean="0">
                <a:solidFill>
                  <a:schemeClr val="bg1"/>
                </a:solidFill>
              </a:rPr>
              <a:t>размерах перевязочного </a:t>
            </a:r>
            <a:r>
              <a:rPr lang="ru-RU" dirty="0">
                <a:solidFill>
                  <a:schemeClr val="bg1"/>
                </a:solidFill>
              </a:rPr>
              <a:t>материала и т. </a:t>
            </a:r>
            <a:r>
              <a:rPr lang="ru-RU" dirty="0" smtClean="0">
                <a:solidFill>
                  <a:schemeClr val="bg1"/>
                </a:solidFill>
              </a:rPr>
              <a:t>п. При </a:t>
            </a:r>
            <a:r>
              <a:rPr lang="ru-RU" dirty="0">
                <a:solidFill>
                  <a:schemeClr val="bg1"/>
                </a:solidFill>
              </a:rPr>
              <a:t>проверке стерильности более крупных изделий проводят отбор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проб методом смывов с различных участков поверхности изделий: с помощью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стерильного пинцета (корнцанга) каждый участок тщательно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протирают марлевой салфеткой (размер салфетки 5 x 5 см), увлажненной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стерильной питьевой водой. Каждую салфетку помещают в отдельную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пробирку (колбу, флакон) </a:t>
            </a:r>
            <a:r>
              <a:rPr lang="ru-RU" dirty="0" smtClean="0">
                <a:solidFill>
                  <a:schemeClr val="bg1"/>
                </a:solidFill>
              </a:rPr>
              <a:t>с питательной </a:t>
            </a:r>
            <a:r>
              <a:rPr lang="ru-RU" dirty="0">
                <a:solidFill>
                  <a:schemeClr val="bg1"/>
                </a:solidFill>
              </a:rPr>
              <a:t>средой.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33" y="1601369"/>
            <a:ext cx="310313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82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СаНПиН</a:t>
            </a:r>
            <a:r>
              <a:rPr lang="ru-RU" dirty="0">
                <a:solidFill>
                  <a:schemeClr val="bg1"/>
                </a:solidFill>
              </a:rPr>
              <a:t> 3.3686-21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П-3533…..  Приоритетным </a:t>
            </a:r>
            <a:r>
              <a:rPr lang="ru-RU" dirty="0">
                <a:solidFill>
                  <a:schemeClr val="bg1"/>
                </a:solidFill>
              </a:rPr>
              <a:t>следует считать контроль качества обработки рук медицинского </a:t>
            </a:r>
            <a:r>
              <a:rPr lang="ru-RU" dirty="0" smtClean="0">
                <a:solidFill>
                  <a:schemeClr val="bg1"/>
                </a:solidFill>
              </a:rPr>
              <a:t>персонала.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6" y="1601369"/>
            <a:ext cx="3779848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52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 рук медработников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Проверять нужно руки всех медицинских работников: врачей,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медсестер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санитарок. Смывы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берите с чистых рук до выполнения каких-либо процедур. Чтобы взять смывы с рук медработников, протрите тампоном ладони обеих рук. Надо провести не менее пяти раз по каждой ладони и пальцам, потом протереть между пальцами, ногти 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под ногтевые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пространства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u="sng" dirty="0">
                <a:solidFill>
                  <a:schemeClr val="bg1"/>
                </a:solidFill>
                <a:hlinkClick r:id="rId3"/>
              </a:rPr>
              <a:t> МУК 4.2.2942-11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п-5</a:t>
            </a:r>
            <a:endParaRPr lang="ru-RU" dirty="0"/>
          </a:p>
        </p:txBody>
      </p:sp>
      <p:pic>
        <p:nvPicPr>
          <p:cNvPr id="10243" name="Picture 3" descr="C:\Users\Notarius\Desktop\bs0004zv.jpg.640x480_q75_up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90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 перчаток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С каких перчаток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Проверяйте только стерильные перчатки. Достаточно проверить одну-две пары, поскольку каждая пара в заводской упаковке и не </a:t>
            </a:r>
            <a:r>
              <a:rPr lang="ru-RU" dirty="0" err="1">
                <a:solidFill>
                  <a:schemeClr val="bg1"/>
                </a:solidFill>
              </a:rPr>
              <a:t>контаминируется</a:t>
            </a:r>
            <a:r>
              <a:rPr lang="ru-RU" dirty="0">
                <a:solidFill>
                  <a:schemeClr val="bg1"/>
                </a:solidFill>
              </a:rPr>
              <a:t> ничем в </a:t>
            </a:r>
            <a:r>
              <a:rPr lang="ru-RU" dirty="0" err="1">
                <a:solidFill>
                  <a:schemeClr val="bg1"/>
                </a:solidFill>
              </a:rPr>
              <a:t>медорганизации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Вскрывайте упаковку сразу перед взятием смывов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Как </a:t>
            </a:r>
            <a:r>
              <a:rPr lang="ru-RU" b="1" dirty="0">
                <a:solidFill>
                  <a:schemeClr val="bg1"/>
                </a:solidFill>
              </a:rPr>
              <a:t>брать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Для взятия смывов с перчаток протрите не меньше пяти раз каждую. Смывы берите только с наружной стороны ладонной поверхности перчатки.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17227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584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СаНПиН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3.3686-21                                    Смывы с белья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П-4124</a:t>
            </a:r>
            <a:r>
              <a:rPr lang="ru-RU" dirty="0">
                <a:solidFill>
                  <a:schemeClr val="bg1"/>
                </a:solidFill>
              </a:rPr>
              <a:t>. При стирке белья должны быть обеспечены дезинфекция, должное качество стирки и микробиологическая чистота. Микробиологическая чистота белья определяется отсутствием санитарно-показательной микрофлоры (бактерии группы кишечной палочки - БГКП, золотистый стафилококк) в смывах с чистого белья, проводимых в рамках производственного контроля не реже 2 раз в год, по эпидемиологическим показаниям и в ходе контрольных (надзорных) мероприятий.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6" y="1601369"/>
            <a:ext cx="3779848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93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"МР 4.2.0220-20. 4.2. Методы контроля. Биологические и микробиологические факторы. Методы санитарно-бактериологического ...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Смывы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 санитарной одежды отбирают с помощью тампонов с четырех участков, каждый из которых должен быть не менее 25 см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а именно нижняя часть каждого рукава и две площадки с верхней и средней частей передних пол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одежды.</a:t>
            </a:r>
            <a:endParaRPr lang="ru-RU" dirty="0"/>
          </a:p>
        </p:txBody>
      </p:sp>
      <p:pic>
        <p:nvPicPr>
          <p:cNvPr id="12290" name="Picture 2" descr="C:\Users\Notarius\Desktop\1cnmlp0ps1c5btu28vm0g1ae5zdzyccu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01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Бактериологический контроль стерилизаторов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ru-RU" dirty="0" err="1" smtClean="0">
                <a:solidFill>
                  <a:schemeClr val="bg1"/>
                </a:solidFill>
              </a:rPr>
              <a:t>СаНПиН</a:t>
            </a:r>
            <a:r>
              <a:rPr lang="ru-RU" dirty="0" smtClean="0">
                <a:solidFill>
                  <a:schemeClr val="bg1"/>
                </a:solidFill>
              </a:rPr>
              <a:t> 3.3686-21 п125(51) </a:t>
            </a:r>
            <a:r>
              <a:rPr lang="ru-RU" dirty="0" smtClean="0">
                <a:solidFill>
                  <a:srgbClr val="000000"/>
                </a:solidFill>
              </a:rPr>
              <a:t>стерилизаторы </a:t>
            </a:r>
            <a:r>
              <a:rPr lang="ru-RU" dirty="0">
                <a:solidFill>
                  <a:srgbClr val="000000"/>
                </a:solidFill>
              </a:rPr>
              <a:t>подлежат бактериологическому контролю после их установки (ремонта), а также в ходе эксплуатации не реже двух раз в год в рамках производственного </a:t>
            </a:r>
            <a:r>
              <a:rPr lang="ru-RU" dirty="0" smtClean="0">
                <a:solidFill>
                  <a:srgbClr val="000000"/>
                </a:solidFill>
              </a:rPr>
              <a:t>контроля.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3314" name="Picture 2" descr="C:\Users\Notarius\Desktop\autokla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4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СаНПиН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3.3686-21 п-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3628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Контроль работы стерилизаторов проводят физическим, химическим и бактериологическим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методами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-физическим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 использованием контрольно-измерительных приборов;</a:t>
            </a:r>
            <a:endParaRPr lang="ru-RU" sz="3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-химическим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 использованием химических индикаторов;</a:t>
            </a:r>
            <a:endParaRPr lang="ru-RU" sz="3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-бактериологическим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 использованием биологических индикаторов.</a:t>
            </a:r>
            <a:endParaRPr lang="ru-RU" sz="3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3629. Стерилизаторы подлежат бактериологическому контролю после их установки (ремонта), а также в ходе эксплуатации не реже двух раз в год в порядке производственного контроля.</a:t>
            </a:r>
            <a:endParaRPr lang="ru-RU" sz="3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3633. Кратность контроля стерильности изделий медицинского назначения - не реже 1 раза в полгода. В соответствии с правилами внутреннего распорядка (локальными нормативными актами) или СОП кратность может быть увеличена (1 раз в месяц или 1 раз в квартал).</a:t>
            </a: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3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Микробиологический мониторинг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Является важнейшей составляющей эпидемиологического надзора за ИСМП, позволяющей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проводить раннюю диагностику ИСМП, осуществлять слежение за динамикой эпидемического процесса, факторами и условиями, влияющими на его распространение, анализ и обобщение полученной информации для разработки научно обоснованной системы профилактических и противоэпидемических мероприятий.</a:t>
            </a:r>
          </a:p>
        </p:txBody>
      </p:sp>
      <p:pic>
        <p:nvPicPr>
          <p:cNvPr id="1026" name="Picture 2" descr="C:\Users\Notarius\Desktop\yeterlilik-te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8887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16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"МР 3.1.0346-24. 3.1.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Дополнительно 1 раз в 6 месяцев выборочно проводятся процедуры индикации и разрушения (деструкции) матрикса биопленок с последующим выявлением свободноживущих микроорганизмов в соответствии с санитарно-эпидемиологическими требованиями  а также методическим документами </a:t>
            </a:r>
            <a:endParaRPr lang="ru-RU" sz="4400" dirty="0">
              <a:solidFill>
                <a:srgbClr val="000000"/>
              </a:solidFill>
              <a:latin typeface="Tahoma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Пункт 3534 СанПиН 3.3686-21. </a:t>
            </a:r>
            <a:endParaRPr lang="ru-RU" sz="4400" dirty="0">
              <a:solidFill>
                <a:srgbClr val="000000"/>
              </a:solidFill>
              <a:latin typeface="Tahoma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336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"МР 3.1.0346-24. 3.1.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отбор проб смывов осуществляется с объектов внешней (больничной) среды, имеющих высокое эпидемиологическое значение (контактные поверхности, предметы, контактирующие с больными, руки и специальная (рабочая) одежда персонала, медицинские изделия, включая дозаторы для жидкого мыла и антисептиков), а также отбор проб рабочих растворов дезинфицирующих средств и кожных антисептиков; </a:t>
            </a:r>
            <a:endParaRPr lang="ru-RU" sz="4400" dirty="0">
              <a:solidFill>
                <a:srgbClr val="000000"/>
              </a:solidFill>
              <a:latin typeface="Tahoma"/>
              <a:ea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u="sng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ru-RU" sz="3600" u="sng" dirty="0">
                <a:solidFill>
                  <a:srgbClr val="000000"/>
                </a:solidFill>
                <a:latin typeface="Arial"/>
                <a:ea typeface="Calibri"/>
              </a:rPr>
              <a:t>отбор проб осуществляется в процессе работы структурного подразделения и не равнозначен отбору проб по контролю качества проведенной дезинфекции, который выполняется после проведения дезинфекционных мероприятий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endParaRPr lang="ru-RU" sz="3600" dirty="0">
              <a:solidFill>
                <a:srgbClr val="000000"/>
              </a:solidFill>
              <a:latin typeface="Tahoma"/>
              <a:ea typeface="Calibri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213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обязательно проводить исследования на наличие ESCAPE-патогенов появилось впервые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ESCAPE-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патогены – группа условно-патогенных микроорганизмов, включающая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Enterococcus, Staphylococcus aureus, Acinetobacter spp., Pseudomonas aeruginosa, Clostridium difficile,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представители семейства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Enterobacterales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(Escherichia coli,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Klebsiella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pneumoniae, Enterobacter spp., Proteus spp.).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Это возбудители с высоким эпидемическим потенциалом формирования госпитальных штаммов и они практически устойчивы к действию многих антибиотиков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136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file:///C:/Users/Notarius/Desktop/i%20(1).webp"/>
          <p:cNvSpPr>
            <a:spLocks noChangeAspect="1" noChangeArrowheads="1"/>
          </p:cNvSpPr>
          <p:nvPr/>
        </p:nvSpPr>
        <p:spPr bwMode="auto">
          <a:xfrm>
            <a:off x="155575" y="-4237038"/>
            <a:ext cx="11772900" cy="88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file:///C:/Users/Notarius/Desktop/i%20(1).webp"/>
          <p:cNvSpPr>
            <a:spLocks noChangeAspect="1" noChangeArrowheads="1"/>
          </p:cNvSpPr>
          <p:nvPr/>
        </p:nvSpPr>
        <p:spPr bwMode="auto">
          <a:xfrm>
            <a:off x="307975" y="-4084638"/>
            <a:ext cx="11772900" cy="88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file:///C:/Users/Notarius/Desktop/i%20(1).webp"/>
          <p:cNvSpPr>
            <a:spLocks noChangeAspect="1" noChangeArrowheads="1"/>
          </p:cNvSpPr>
          <p:nvPr/>
        </p:nvSpPr>
        <p:spPr bwMode="auto">
          <a:xfrm>
            <a:off x="460375" y="-3932238"/>
            <a:ext cx="11772900" cy="88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18"/>
            <a:ext cx="9144000" cy="683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9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Микробиологический мониторинг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Для микробиологического мониторинга можно привлечь стороннюю специализированную организацию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Организация должна быть аккредитована в области санитарно-эпидемиологической экспертизы (</a:t>
            </a:r>
            <a:r>
              <a:rPr lang="ru-RU" u="sng" dirty="0">
                <a:solidFill>
                  <a:schemeClr val="bg1"/>
                </a:solidFill>
                <a:hlinkClick r:id="rId3"/>
              </a:rPr>
              <a:t>п. 3.4</a:t>
            </a:r>
            <a:r>
              <a:rPr lang="ru-RU" dirty="0">
                <a:solidFill>
                  <a:schemeClr val="bg1"/>
                </a:solidFill>
              </a:rPr>
              <a:t> МР 3.1.0346-24). В этом случае отбор, транспортировку, анализ проб и выдачу заключения будет выполнять компания, с которой заключен договор. Одобряет эту компанию главврач, он может выбрать ее сам или поручить это эпидемиологу или главной медсестре.</a:t>
            </a:r>
          </a:p>
        </p:txBody>
      </p:sp>
    </p:spTree>
    <p:extLst>
      <p:ext uri="{BB962C8B-B14F-4D97-AF65-F5344CB8AC3E}">
        <p14:creationId xmlns:p14="http://schemas.microsoft.com/office/powerpoint/2010/main" val="146742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Микробиологический мониторинг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Главная медсестра отвечает за отбор проб. Совместно с эпидемиологом нужно разработать СОП или алгоритм по взятию биологического материала от пациентов и сотрудников, обучить подчиненных работать по нему (</a:t>
            </a:r>
            <a:r>
              <a:rPr lang="ru-RU" u="sng" dirty="0">
                <a:solidFill>
                  <a:schemeClr val="bg1"/>
                </a:solidFill>
                <a:hlinkClick r:id="rId3"/>
              </a:rPr>
              <a:t>п. 3.6</a:t>
            </a:r>
            <a:r>
              <a:rPr lang="ru-RU" dirty="0">
                <a:solidFill>
                  <a:schemeClr val="bg1"/>
                </a:solidFill>
              </a:rPr>
              <a:t> МР 3.1.0346-24). Главный врач может поручить также мониторинг объектов больничной среды. Для этого понадобится определить объекты, разработать СОП по взятию смывов и обучить по нему старших медсестер.</a:t>
            </a:r>
          </a:p>
          <a:p>
            <a:r>
              <a:rPr lang="ru-RU" dirty="0">
                <a:solidFill>
                  <a:schemeClr val="bg1"/>
                </a:solidFill>
              </a:rPr>
              <a:t>Созовите собрание старших медсестер. Сообщите им, как часто по графику в их отделениях будет проводиться микробиологический мониторинг. Совместно с ними </a:t>
            </a:r>
            <a:r>
              <a:rPr lang="ru-RU" u="sng" dirty="0">
                <a:solidFill>
                  <a:schemeClr val="bg1"/>
                </a:solidFill>
                <a:hlinkClick r:id="rId4"/>
              </a:rPr>
              <a:t>определите точки отбора проб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Выполнять отбор проб могут старшие медсестры, главная медсестра или помощник врача-эпидемиолога – в зависимости от того, кому поручит задачу главврач.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3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931224" cy="11521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смывы берет сторонняя организация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Старшие </a:t>
            </a:r>
            <a:r>
              <a:rPr lang="ru-RU" dirty="0">
                <a:solidFill>
                  <a:schemeClr val="bg1"/>
                </a:solidFill>
              </a:rPr>
              <a:t>медсестры сопровождают сторонних специалистов при заборе проб 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своем отделении. Они должны к приходу сотрудников лаборатории подготовить объекты, с которых берут смывы – проконтролировать уборку и дезинфекцию помещений, подготовить утвержденный заранее с главной медсестрой список объектов, с которых надо взять пробы. В процессе они должны помогать при необходимости, например, подсказывать названия отделений и кабинетов при заполнении направлений.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54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Кратность микробиологического мониторинга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 -3533</a:t>
            </a:r>
            <a:r>
              <a:rPr lang="ru-RU" dirty="0">
                <a:solidFill>
                  <a:schemeClr val="bg1"/>
                </a:solidFill>
              </a:rPr>
              <a:t>. Санитарно-бактериологические исследования внутрибольничной среды проводят по эпидемиологическим показаниям, а также в соответствии с планом производственного контроля, утвержденным руководителем организации по каждому отделению, с кратностью, предусмотренной санитарными правилами или локальными нормативными актами, но не реже 1 раз в 6 месяцев. Объем санитарно-бактериологических исследований определяется эпидемиологической необходимостью.</a:t>
            </a:r>
          </a:p>
        </p:txBody>
      </p:sp>
      <p:pic>
        <p:nvPicPr>
          <p:cNvPr id="4098" name="Picture 2" descr="C:\Users\Notarius\Desktop\6366948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2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СаНПиН</a:t>
            </a:r>
            <a:r>
              <a:rPr lang="ru-RU" dirty="0" smtClean="0">
                <a:solidFill>
                  <a:schemeClr val="bg1"/>
                </a:solidFill>
              </a:rPr>
              <a:t> 3.3686-21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28800"/>
            <a:ext cx="3898776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П-3535</a:t>
            </a:r>
            <a:r>
              <a:rPr lang="ru-RU" dirty="0">
                <a:solidFill>
                  <a:schemeClr val="bg1"/>
                </a:solidFill>
              </a:rPr>
              <a:t>. Объектами исследования при проведении санитарно-бактериологического контроля являются:</a:t>
            </a:r>
          </a:p>
          <a:p>
            <a:r>
              <a:rPr lang="ru-RU" dirty="0">
                <a:solidFill>
                  <a:schemeClr val="bg1"/>
                </a:solidFill>
              </a:rPr>
              <a:t>воздушная среда;</a:t>
            </a:r>
          </a:p>
          <a:p>
            <a:r>
              <a:rPr lang="ru-RU" dirty="0">
                <a:solidFill>
                  <a:schemeClr val="bg1"/>
                </a:solidFill>
              </a:rPr>
              <a:t>предметы внутрибольничной среды, рабочие поверхности, медицинское </a:t>
            </a:r>
            <a:r>
              <a:rPr lang="ru-RU" dirty="0" smtClean="0">
                <a:solidFill>
                  <a:schemeClr val="bg1"/>
                </a:solidFill>
              </a:rPr>
              <a:t>оборудование,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руки персонала;</a:t>
            </a:r>
          </a:p>
          <a:p>
            <a:r>
              <a:rPr lang="ru-RU" dirty="0">
                <a:solidFill>
                  <a:schemeClr val="bg1"/>
                </a:solidFill>
              </a:rPr>
              <a:t>оборудование для стерилизации;</a:t>
            </a:r>
          </a:p>
          <a:p>
            <a:r>
              <a:rPr lang="ru-RU" dirty="0">
                <a:solidFill>
                  <a:schemeClr val="bg1"/>
                </a:solidFill>
              </a:rPr>
              <a:t>дезинфекционные камеры;</a:t>
            </a:r>
          </a:p>
          <a:p>
            <a:r>
              <a:rPr lang="ru-RU" dirty="0">
                <a:solidFill>
                  <a:schemeClr val="bg1"/>
                </a:solidFill>
              </a:rPr>
              <a:t>химические средства для дезинфекции;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белье.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Notarius\Desktop\6366948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2" y="1556793"/>
            <a:ext cx="40324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9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otarius\Desktop\2Bj8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Как часто проводить контроль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Минимальную кратность производственного контроля различных показателей определяют </a:t>
            </a:r>
            <a:r>
              <a:rPr lang="ru-RU" u="sng" dirty="0">
                <a:solidFill>
                  <a:schemeClr val="bg1"/>
                </a:solidFill>
                <a:hlinkClick r:id="rId3"/>
              </a:rPr>
              <a:t>СанПиН 3.3686-21</a:t>
            </a:r>
            <a:r>
              <a:rPr lang="ru-RU" dirty="0">
                <a:solidFill>
                  <a:schemeClr val="bg1"/>
                </a:solidFill>
              </a:rPr>
              <a:t> и </a:t>
            </a:r>
            <a:r>
              <a:rPr lang="ru-RU" u="sng" dirty="0">
                <a:solidFill>
                  <a:schemeClr val="bg1"/>
                </a:solidFill>
                <a:hlinkClick r:id="rId4"/>
              </a:rPr>
              <a:t>МР 3.1.0346-24</a:t>
            </a:r>
            <a:r>
              <a:rPr lang="ru-RU" dirty="0">
                <a:solidFill>
                  <a:schemeClr val="bg1"/>
                </a:solidFill>
              </a:rPr>
              <a:t>. В </a:t>
            </a:r>
            <a:r>
              <a:rPr lang="ru-RU" dirty="0" err="1">
                <a:solidFill>
                  <a:schemeClr val="bg1"/>
                </a:solidFill>
              </a:rPr>
              <a:t>медорганизации</a:t>
            </a:r>
            <a:r>
              <a:rPr lang="ru-RU" dirty="0">
                <a:solidFill>
                  <a:schemeClr val="bg1"/>
                </a:solidFill>
              </a:rPr>
              <a:t> можно разработать свой график и брать смывы чаще. Если получили неудовлетворительные результаты, при возникновении очага ИСМП или ухудшении </a:t>
            </a:r>
            <a:r>
              <a:rPr lang="ru-RU" dirty="0" err="1">
                <a:solidFill>
                  <a:schemeClr val="bg1"/>
                </a:solidFill>
              </a:rPr>
              <a:t>эпидобстановки</a:t>
            </a:r>
            <a:r>
              <a:rPr lang="ru-RU" dirty="0">
                <a:solidFill>
                  <a:schemeClr val="bg1"/>
                </a:solidFill>
              </a:rPr>
              <a:t>, нужно провести дополнительную дезинфекцию и взять смывы снова. График исследований нужно закрепить в плане производственного контроля по каждому отделению, утвержденном главврачом.</a:t>
            </a:r>
          </a:p>
        </p:txBody>
      </p:sp>
    </p:spTree>
    <p:extLst>
      <p:ext uri="{BB962C8B-B14F-4D97-AF65-F5344CB8AC3E}">
        <p14:creationId xmlns:p14="http://schemas.microsoft.com/office/powerpoint/2010/main" val="126651509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data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themedata</Template>
  <TotalTime>1110</TotalTime>
  <Words>1509</Words>
  <Application>Microsoft Office PowerPoint</Application>
  <PresentationFormat>Экран (4:3)</PresentationFormat>
  <Paragraphs>134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themedata</vt:lpstr>
      <vt:lpstr>Организация и проведение микробиологического мониторинга  в МО, новые методические рекомендации</vt:lpstr>
      <vt:lpstr>Нормативные документы</vt:lpstr>
      <vt:lpstr>Микробиологический мониторинг</vt:lpstr>
      <vt:lpstr>Микробиологический мониторинг</vt:lpstr>
      <vt:lpstr>Микробиологический мониторинг</vt:lpstr>
      <vt:lpstr>Если смывы берет сторонняя организация</vt:lpstr>
      <vt:lpstr>Кратность микробиологического мониторинга</vt:lpstr>
      <vt:lpstr>СаНПиН 3.3686-21</vt:lpstr>
      <vt:lpstr>Как часто проводить контроль </vt:lpstr>
      <vt:lpstr>Где проводить</vt:lpstr>
      <vt:lpstr>Воздушная среда</vt:lpstr>
      <vt:lpstr>МУК 4.2.2942-11</vt:lpstr>
      <vt:lpstr>Аспиратор ПУ-1Б</vt:lpstr>
      <vt:lpstr>Периодичность контроля</vt:lpstr>
      <vt:lpstr>Перечень объектов</vt:lpstr>
      <vt:lpstr>Объекты</vt:lpstr>
      <vt:lpstr>  "МР 4.2.0220-20. 4.2. Методы контроля. Биологические и микробиологические факторы. Методы санитарно-бактериологического исследования микробной обсемененности объектов внешней среды. Методические рекомендации" (утв. Главным государственным санитарным врачом РФ 04.12.2020)   </vt:lpstr>
      <vt:lpstr>Какие условия</vt:lpstr>
      <vt:lpstr>СаНПиН 3.3686-21</vt:lpstr>
      <vt:lpstr>СаНПиН 3.3686-21</vt:lpstr>
      <vt:lpstr>Изделия медицинского назначения</vt:lpstr>
      <vt:lpstr>П. 4 Правила отбора проб для стерильности изделий медицинского назначения в лечебных организациях </vt:lpstr>
      <vt:lpstr>СаНПиН 3.3686-21</vt:lpstr>
      <vt:lpstr>С рук медработников</vt:lpstr>
      <vt:lpstr>С перчаток</vt:lpstr>
      <vt:lpstr>СаНПиН 3.3686-21                                    Смывы с белья</vt:lpstr>
      <vt:lpstr>"МР 4.2.0220-20. 4.2. Методы контроля. Биологические и микробиологические факторы. Методы санитарно-бактериологического ...</vt:lpstr>
      <vt:lpstr>Бактериологический контроль стерилизаторов</vt:lpstr>
      <vt:lpstr>СаНПиН 3.3686-21 п-3628. Контроль работы стерилизаторов проводят физическим, химическим и бактериологическим методами </vt:lpstr>
      <vt:lpstr>"МР 3.1.0346-24. 3.1. </vt:lpstr>
      <vt:lpstr>"МР 3.1.0346-24. 3.1. </vt:lpstr>
      <vt:lpstr>Требование обязательно проводить исследования на наличие ESCAPE-патогенов появилось впервые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микробиологического мониторинга  в МО, новые методические рекомендации</dc:title>
  <dc:creator>Notarius</dc:creator>
  <cp:lastModifiedBy>Notarius</cp:lastModifiedBy>
  <cp:revision>58</cp:revision>
  <dcterms:created xsi:type="dcterms:W3CDTF">2024-10-30T06:12:53Z</dcterms:created>
  <dcterms:modified xsi:type="dcterms:W3CDTF">2024-11-06T07:28:54Z</dcterms:modified>
</cp:coreProperties>
</file>