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266" r:id="rId4"/>
    <p:sldId id="274" r:id="rId5"/>
    <p:sldId id="275" r:id="rId6"/>
    <p:sldId id="276" r:id="rId7"/>
    <p:sldId id="262" r:id="rId8"/>
    <p:sldId id="278" r:id="rId9"/>
    <p:sldId id="269" r:id="rId10"/>
    <p:sldId id="280" r:id="rId11"/>
    <p:sldId id="281" r:id="rId12"/>
    <p:sldId id="296" r:id="rId13"/>
    <p:sldId id="282" r:id="rId14"/>
    <p:sldId id="293" r:id="rId15"/>
    <p:sldId id="283" r:id="rId16"/>
    <p:sldId id="297" r:id="rId17"/>
    <p:sldId id="298" r:id="rId18"/>
    <p:sldId id="284" r:id="rId19"/>
    <p:sldId id="285" r:id="rId20"/>
    <p:sldId id="286" r:id="rId21"/>
    <p:sldId id="287" r:id="rId22"/>
    <p:sldId id="288" r:id="rId23"/>
    <p:sldId id="299" r:id="rId24"/>
    <p:sldId id="289" r:id="rId25"/>
    <p:sldId id="290" r:id="rId26"/>
    <p:sldId id="291" r:id="rId27"/>
    <p:sldId id="294" r:id="rId28"/>
    <p:sldId id="295" r:id="rId29"/>
    <p:sldId id="30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2042B-7DEB-4B3C-A30F-886A7EA321A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2A5AA-61FB-4251-8F93-CBD98573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6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2A5AA-61FB-4251-8F93-CBD985730E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2A5AA-61FB-4251-8F93-CBD985730E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2A5AA-61FB-4251-8F93-CBD985730E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1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23216"/>
            <a:ext cx="7128792" cy="22497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контроль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в медицинской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248472" cy="194421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Bahnschrift Light"/>
            </a:endParaRPr>
          </a:p>
          <a:p>
            <a:pPr lvl="0">
              <a:spcBef>
                <a:spcPts val="0"/>
              </a:spcBef>
              <a:defRPr/>
            </a:pP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Bahnschrift Light"/>
            </a:endParaRPr>
          </a:p>
          <a:p>
            <a:pPr lvl="0">
              <a:spcBef>
                <a:spcPts val="0"/>
              </a:spcBef>
              <a:defRPr/>
            </a:pP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Bahnschrift Light"/>
            </a:endParaRPr>
          </a:p>
          <a:p>
            <a:pPr lvl="0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 Light"/>
              </a:rPr>
              <a:t>Огнева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 Light"/>
              </a:rPr>
              <a:t>Наталия Олеговна,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 Light"/>
              </a:rPr>
              <a:t> </a:t>
            </a:r>
          </a:p>
          <a:p>
            <a:pPr lvl="0">
              <a:spcBef>
                <a:spcPts val="0"/>
              </a:spcBef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 Light"/>
              </a:rPr>
              <a:t>главная медицинская сестра ГБУЗ СО «Самарская стоматологическая </a:t>
            </a:r>
          </a:p>
          <a:p>
            <a:pPr lvl="0">
              <a:spcBef>
                <a:spcPts val="0"/>
              </a:spcBef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 Light"/>
              </a:rPr>
              <a:t>поликлиника № 3»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дминистратор\Downloads\логотип_page-0001-fotor-bg-remover-20231027950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594781" cy="9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Источники информации, используемые при проведении ВКК</a:t>
            </a:r>
            <a:r>
              <a:rPr lang="en-US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268759"/>
            <a:ext cx="5742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dirty="0">
                <a:solidFill>
                  <a:srgbClr val="FF0000"/>
                </a:solidFill>
              </a:rPr>
              <a:t>Документация</a:t>
            </a:r>
            <a:r>
              <a:rPr lang="ru-RU" dirty="0"/>
              <a:t>: </a:t>
            </a:r>
          </a:p>
          <a:p>
            <a:r>
              <a:rPr lang="ru-RU" dirty="0"/>
              <a:t>- нормативная – приказы главного врача, должностные инструкции, протоколы/алгоритмы и т.д.; </a:t>
            </a:r>
          </a:p>
          <a:p>
            <a:r>
              <a:rPr lang="ru-RU" dirty="0"/>
              <a:t>- медицинская – истории болезни, амбулаторные карты и т.д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>
                <a:solidFill>
                  <a:srgbClr val="FF0000"/>
                </a:solidFill>
              </a:rPr>
              <a:t>Персонал</a:t>
            </a:r>
            <a:r>
              <a:rPr lang="ru-RU" dirty="0"/>
              <a:t>, знания и мнение которого можно проверить путем опроса, тестирования.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>
                <a:solidFill>
                  <a:srgbClr val="FF0000"/>
                </a:solidFill>
              </a:rPr>
              <a:t>Пациенты </a:t>
            </a:r>
            <a:r>
              <a:rPr lang="ru-RU" dirty="0"/>
              <a:t>и члены их семей, сопровождающие, которые могут быть опрошены устно или письменно (анкетирование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dirty="0">
                <a:solidFill>
                  <a:srgbClr val="FF0000"/>
                </a:solidFill>
              </a:rPr>
              <a:t>Прямое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наблюдение</a:t>
            </a:r>
            <a:r>
              <a:rPr lang="ru-RU" dirty="0"/>
              <a:t> за процессами медицинской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7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Требования к документации для внедрения ВКК</a:t>
            </a:r>
            <a:r>
              <a:rPr lang="en-US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8263" y="1196752"/>
            <a:ext cx="36236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 типа документов: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Стандартные операционные процедуры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Клинические протоколы</a:t>
            </a:r>
          </a:p>
          <a:p>
            <a:endParaRPr lang="ru-RU" dirty="0"/>
          </a:p>
          <a:p>
            <a:r>
              <a:rPr lang="ru-RU" dirty="0" smtClean="0"/>
              <a:t>В каждом </a:t>
            </a:r>
            <a:r>
              <a:rPr lang="ru-RU" dirty="0" err="1" smtClean="0"/>
              <a:t>СОПе</a:t>
            </a:r>
            <a:r>
              <a:rPr lang="ru-RU" dirty="0" smtClean="0"/>
              <a:t> должно быть указано: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Цель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Необходимые ресурсы и технологии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Критерии оценки соблюдения СОП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algn="ctr"/>
            <a:r>
              <a:rPr lang="ru-RU" i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!!! </a:t>
            </a:r>
            <a:r>
              <a:rPr lang="ru-RU" b="1" dirty="0" smtClean="0"/>
              <a:t>Оптимальная форма –</a:t>
            </a:r>
          </a:p>
          <a:p>
            <a:pPr algn="ctr"/>
            <a:r>
              <a:rPr lang="ru-RU" b="1" dirty="0" smtClean="0"/>
              <a:t> в виде  таблиц или схем и алгоритмов с минимальным объемом текстовой части</a:t>
            </a:r>
          </a:p>
          <a:p>
            <a:pPr algn="ctr"/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320480" cy="5616624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3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Алгоритмы и инструкции в виде схем, таблиц, рисунков</a:t>
            </a:r>
            <a:r>
              <a:rPr lang="en-US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15.11.2024\ВКК и БМД материалы\algoritm-postkontaktnyh-meropriyatij-pri-avarijnyh-situaciy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0" y="1124744"/>
            <a:ext cx="5184576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15.11.2024\ВКК и БМД материалы\screen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77480"/>
            <a:ext cx="3538155" cy="30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680850"/>
            <a:ext cx="3213953" cy="240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38830"/>
            <a:ext cx="2808312" cy="275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  <a:latin typeface="Bahnschrift"/>
              </a:rPr>
              <a:t>Основные направления обеспечения качества</a:t>
            </a:r>
            <a:r>
              <a:rPr lang="ru-RU" sz="2000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dirty="0">
                <a:solidFill>
                  <a:srgbClr val="076DB5"/>
                </a:solidFill>
                <a:latin typeface="Bahnschrift"/>
              </a:rPr>
            </a:br>
            <a:r>
              <a:rPr lang="ru-RU" sz="2000" dirty="0" smtClean="0">
                <a:solidFill>
                  <a:srgbClr val="076DB5"/>
                </a:solidFill>
                <a:latin typeface="Bahnschrift"/>
              </a:rPr>
              <a:t> </a:t>
            </a: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Управление персоналом 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48478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Подбор и адаптация персонала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Оперативная работа с персоналом (обучение и развитие)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Оперативная оценка персонала (компетентность)</a:t>
            </a:r>
          </a:p>
          <a:p>
            <a:pPr marL="342900" indent="-342900">
              <a:buAutoNum type="arabicPeriod"/>
            </a:pPr>
            <a:r>
              <a:rPr lang="ru-RU" dirty="0" smtClean="0"/>
              <a:t>Организация труда, управление коммуникациями, использование системы мотивации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13" y="3387791"/>
            <a:ext cx="3653179" cy="33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  <a:latin typeface="Bahnschrift"/>
              </a:rPr>
              <a:t>Основные направления обеспечения качества</a:t>
            </a:r>
            <a:r>
              <a:rPr lang="ru-RU" sz="2000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dirty="0">
                <a:solidFill>
                  <a:srgbClr val="076DB5"/>
                </a:solidFill>
                <a:latin typeface="Bahnschrift"/>
              </a:rPr>
            </a:br>
            <a:r>
              <a:rPr lang="ru-RU" sz="2000" dirty="0" smtClean="0">
                <a:solidFill>
                  <a:srgbClr val="076DB5"/>
                </a:solidFill>
                <a:latin typeface="Bahnschrift"/>
              </a:rPr>
              <a:t> </a:t>
            </a: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Эпидемиологическая безопасность 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68759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Обеспечение активного выявления, учета и регистрации ИСМП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Выявление факторов риска возникновения ИСМП у отдельных категорий пациентов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Эпидемиологический анализ заболеваемости пациентов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Эпидемиологический анализ заболеваемости медицинского персонала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Осуществление микробиологического мониторинга за возбудителями ИСМП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Эпидемиологическая оценка лечебно-диагностического процесса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Эпидемиологическая и гигиеническая оценка больничной среды, условий пребывания пациента и медицинских работников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Оценка эффективности проведенных профилактических и противоэпидемических мероприятий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Прогнозирование эпидемической ситуации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10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FF0000"/>
                </a:solidFill>
                <a:latin typeface="Bahnschrift"/>
              </a:rPr>
              <a:t>Основные направления обеспечения качества</a:t>
            </a:r>
            <a:r>
              <a:rPr lang="ru-RU" sz="2400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400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Лекарственная безопасность 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68759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Создание и эффективная работа системы обеспечения лекарственной безопасности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Контроль качества ведения документации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Контроль всех этапов использования ЛС – хранение, назначение, дозирование, путь введения и т.д.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Обеспечение преемственности медицинской помощи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Эффективное взаимодействие врача с пациентом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8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FF0000"/>
                </a:solidFill>
                <a:latin typeface="Bahnschrift"/>
              </a:rPr>
              <a:t>Основные направления обеспечения качества</a:t>
            </a:r>
            <a:r>
              <a:rPr lang="ru-RU" sz="2400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400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Лекарственная безопасность 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19681"/>
            <a:ext cx="7488832" cy="529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FF0000"/>
                </a:solidFill>
                <a:latin typeface="Bahnschrift"/>
              </a:rPr>
              <a:t>Основные направления обеспечения качества</a:t>
            </a:r>
            <a:r>
              <a:rPr lang="ru-RU" sz="2400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400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Лекарственная безопасность 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836712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6" y="908720"/>
            <a:ext cx="7800161" cy="454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93" y="2852935"/>
            <a:ext cx="7202216" cy="400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 smtClean="0">
                <a:solidFill>
                  <a:srgbClr val="076DB5"/>
                </a:solidFill>
                <a:latin typeface="Bahnschrift"/>
              </a:rPr>
            </a:br>
            <a:r>
              <a:rPr lang="ru-RU" sz="1800" dirty="0">
                <a:solidFill>
                  <a:srgbClr val="FF0000"/>
                </a:solidFill>
                <a:latin typeface="Bahnschrift"/>
              </a:rPr>
              <a:t>Основные направления обеспечения качества</a:t>
            </a:r>
            <a:r>
              <a:rPr lang="ru-RU" sz="2000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Контроль качества и безопасности обращения медицинских изделий 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1124744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268759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Контроль всех этапов обращения медицинских изделий – хранение, применение, эксплуатация, обслуживание, поверка и </a:t>
            </a:r>
            <a:r>
              <a:rPr lang="ru-RU" sz="1400" dirty="0" err="1" smtClean="0"/>
              <a:t>тд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Безопасное использование  медицинских изделий в зависимости от степени потенциального риска (4 класса):</a:t>
            </a:r>
          </a:p>
          <a:p>
            <a:r>
              <a:rPr lang="ru-RU" sz="1400" dirty="0" smtClean="0"/>
              <a:t>       1 класс – низкая степень риска (расходные  материалы, перевязочные средства, стоматологические установки)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2а класс – средняя степень риска (пломбировочные материалы, бактерицидные облучатели)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2б класс – повышенная степень риска  (</a:t>
            </a:r>
            <a:r>
              <a:rPr lang="ru-RU" sz="1400" dirty="0" err="1" smtClean="0"/>
              <a:t>рентгенпленка</a:t>
            </a:r>
            <a:r>
              <a:rPr lang="ru-RU" sz="1400" dirty="0" smtClean="0"/>
              <a:t>, лазерные аппараты, дефибрилляторы)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3 класс – высокая степень риска (имплантаты)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330"/>
            <a:ext cx="4248472" cy="574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Уровни внутреннего контроля качества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68759"/>
            <a:ext cx="7272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Самоконтроль</a:t>
            </a:r>
          </a:p>
          <a:p>
            <a:r>
              <a:rPr lang="ru-RU" dirty="0"/>
              <a:t> </a:t>
            </a:r>
            <a:r>
              <a:rPr lang="ru-RU" dirty="0" smtClean="0"/>
              <a:t>      - выявление и устранение дефектов самим работником</a:t>
            </a:r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Первый уровень 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 - проводит ежемесячно старшая медицинская сестра каждого  среднего мед. </a:t>
            </a:r>
            <a:r>
              <a:rPr lang="ru-RU" dirty="0" smtClean="0"/>
              <a:t>работника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</a:t>
            </a:r>
            <a:endParaRPr lang="ru-RU" dirty="0"/>
          </a:p>
          <a:p>
            <a:pPr marL="342900" indent="-342900">
              <a:buAutoNum type="arabicPeriod" startAt="3"/>
            </a:pPr>
            <a:r>
              <a:rPr lang="ru-RU" b="1" dirty="0" smtClean="0">
                <a:solidFill>
                  <a:srgbClr val="FF0000"/>
                </a:solidFill>
              </a:rPr>
              <a:t>Второй уровень </a:t>
            </a:r>
          </a:p>
          <a:p>
            <a:r>
              <a:rPr lang="ru-RU" dirty="0"/>
              <a:t> </a:t>
            </a:r>
            <a:r>
              <a:rPr lang="ru-RU" dirty="0" smtClean="0"/>
              <a:t>       - проводит ежемесячно главная медицинская сестра каждой старшей </a:t>
            </a:r>
            <a:r>
              <a:rPr lang="ru-RU" dirty="0" smtClean="0"/>
              <a:t>медсестры </a:t>
            </a:r>
            <a:endParaRPr lang="ru-RU" dirty="0" smtClean="0"/>
          </a:p>
          <a:p>
            <a:r>
              <a:rPr lang="ru-RU" dirty="0" smtClean="0"/>
              <a:t>        </a:t>
            </a:r>
            <a:r>
              <a:rPr lang="ru-RU" dirty="0" smtClean="0"/>
              <a:t>- ежеквартально Отчет по организации и результатам </a:t>
            </a:r>
            <a:r>
              <a:rPr lang="ru-RU" dirty="0" smtClean="0"/>
              <a:t>ВКК</a:t>
            </a:r>
          </a:p>
          <a:p>
            <a:endParaRPr lang="ru-RU" dirty="0" smtClean="0"/>
          </a:p>
          <a:p>
            <a:pPr marL="342900" indent="-342900">
              <a:buAutoNum type="arabicPeriod" startAt="4"/>
            </a:pPr>
            <a:r>
              <a:rPr lang="ru-RU" b="1" dirty="0" smtClean="0">
                <a:solidFill>
                  <a:srgbClr val="FF0000"/>
                </a:solidFill>
              </a:rPr>
              <a:t>Третий уровень</a:t>
            </a:r>
          </a:p>
          <a:p>
            <a:r>
              <a:rPr lang="ru-RU" dirty="0" smtClean="0"/>
              <a:t>         - проводит врачебная комиссия, Совет по сестринскому делу в случаях сложных конфликтных ситуаций, принятия решений о должностном, профессиональном соответствии и др. вопросов</a:t>
            </a:r>
          </a:p>
          <a:p>
            <a:r>
              <a:rPr lang="ru-RU" dirty="0"/>
              <a:t> </a:t>
            </a:r>
            <a:r>
              <a:rPr lang="ru-RU" dirty="0" smtClean="0"/>
              <a:t>        - оформляется в форме протокола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762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5688632" cy="29523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Приказ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 31 июля 2020 г.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№ 785 н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4032448" cy="1752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Bahnschrift Light"/>
            </a:endParaRPr>
          </a:p>
          <a:p>
            <a:pPr lvl="0">
              <a:spcBef>
                <a:spcPts val="0"/>
              </a:spcBef>
              <a:defRPr/>
            </a:pP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Bahnschrift Light"/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дминистратор\Downloads\логотип_page-0001-fotor-bg-remover-20231027950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594781" cy="9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737423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1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Объемы проведения ВКК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68759"/>
            <a:ext cx="7272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Определяются приказом руководителя </a:t>
            </a:r>
          </a:p>
          <a:p>
            <a:r>
              <a:rPr lang="ru-RU" sz="2000" b="1" dirty="0" smtClean="0"/>
              <a:t>и зависят от мощности МО</a:t>
            </a:r>
          </a:p>
          <a:p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Для главной медицинской сестры  - не менее 1 экспертизы в месяц  оценки качества работы каждой старшей медсестры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Для старшей медицинской сестры – не менее 2 экспертиз в месяц  оценки качества работы каждой медсестры 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590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Плановые и внеплановые проверки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68759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Плановый аудит</a:t>
            </a:r>
          </a:p>
          <a:p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Периодичность – не реже 1 раза в квартал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Включены в годовой план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Отделения, даты, критерии – отображены в графике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Заинтересованные лица уведомляются заранее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Проверочный лист со списком контрольных вопросов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2" y="3789040"/>
            <a:ext cx="8374360" cy="23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2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Плановые и внеплановые проверки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03" y="168581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68759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Внеплановый  аудит</a:t>
            </a:r>
          </a:p>
          <a:p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Проводится при наличии отрицательной динамики качества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Проводится при поступлении жалоб граждан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Проводится во всех случаях </a:t>
            </a:r>
            <a:r>
              <a:rPr lang="ru-RU" dirty="0" smtClean="0"/>
              <a:t>ИСМП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Чек-лист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9" y="3717032"/>
            <a:ext cx="8280920" cy="245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2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Плановые и внеплановые проверки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692696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4" y="836712"/>
            <a:ext cx="650401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3767818"/>
            <a:ext cx="3819847" cy="29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9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 smtClean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ПРИКАЗ от 31 июля 2020 г. № 785н ОБ УТВЕРЖДЕНИИ ТРЕБОВАНИЙ К ОРГАНИЗАЦИИ И ПРОВЕДЕНИЮ ВНУТРЕННЕГО КОНТРОЛЯ КАЧЕСТВА И БЕЗОПАСНОСТИ МЕДИЦИНСКОЙ ДЕЯТЕЛЬНОСТИ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20311" y="1556792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268759"/>
            <a:ext cx="81369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П.17 Плановые и целевые (внеплановые) проверки, осуществляемые в рамках внутреннего контроля качества и безопасности медицинской деятельности, в зависимости от вида медицинской организации, видов, условий и форм оказания медицинской помощи, перечня работ (услуг), указанных в лицензии на осуществление медицинской деятельности, предусматривают оценку  следующих показателей: …………..  </a:t>
            </a:r>
            <a:r>
              <a:rPr lang="ru-RU" sz="2800" b="1" dirty="0" smtClean="0">
                <a:solidFill>
                  <a:srgbClr val="FF0000"/>
                </a:solidFill>
              </a:rPr>
              <a:t>37 показателей 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90" y="4149080"/>
            <a:ext cx="4070069" cy="214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3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 smtClean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ОФОРМЛЕНИЕ РЕЗУЛЬТАТА ПРОВЕРКИ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20311" y="1213061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68759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результатам проверок Службой качества составляется  план мероприятий по устранению выявленных нарушений.</a:t>
            </a:r>
          </a:p>
          <a:p>
            <a:endParaRPr lang="ru-RU" dirty="0" smtClean="0"/>
          </a:p>
          <a:p>
            <a:r>
              <a:rPr lang="ru-RU" dirty="0" smtClean="0"/>
              <a:t>1 раз в полугодие, а также по итогам года – Службой качества формируется сводный отчет, на основании которого руководитель МО, при необходимости, утверждает перечень корректирующих мер.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32178"/>
              </p:ext>
            </p:extLst>
          </p:nvPr>
        </p:nvGraphicFramePr>
        <p:xfrm>
          <a:off x="899592" y="3794564"/>
          <a:ext cx="756084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3581762868"/>
                    </a:ext>
                  </a:extLst>
                </a:gridCol>
                <a:gridCol w="1764196">
                  <a:extLst>
                    <a:ext uri="{9D8B030D-6E8A-4147-A177-3AD203B41FA5}">
                      <a16:colId xmlns="" xmlns:a16="http://schemas.microsoft.com/office/drawing/2014/main" val="2057184127"/>
                    </a:ext>
                  </a:extLst>
                </a:gridCol>
                <a:gridCol w="1890210">
                  <a:extLst>
                    <a:ext uri="{9D8B030D-6E8A-4147-A177-3AD203B41FA5}">
                      <a16:colId xmlns="" xmlns:a16="http://schemas.microsoft.com/office/drawing/2014/main" val="816761081"/>
                    </a:ext>
                  </a:extLst>
                </a:gridCol>
                <a:gridCol w="1890210">
                  <a:extLst>
                    <a:ext uri="{9D8B030D-6E8A-4147-A177-3AD203B41FA5}">
                      <a16:colId xmlns="" xmlns:a16="http://schemas.microsoft.com/office/drawing/2014/main" val="2644260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Корректирующие</a:t>
                      </a:r>
                      <a:r>
                        <a:rPr lang="ru-RU" baseline="0" dirty="0" smtClean="0"/>
                        <a:t>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Плановый срок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Ответственное лицо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478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3295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161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5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Bahnschrift"/>
              </a:rPr>
              <a:t>Учет нежелательных событий</a:t>
            </a: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  - мероприятие ВКК и БМД </a:t>
            </a:r>
            <a:br>
              <a:rPr lang="ru-RU" sz="2000" b="1" dirty="0" smtClean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764704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52737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выполнения задачи предотвращения нежелательных событий крайне важно реализовать все </a:t>
            </a:r>
            <a:r>
              <a:rPr lang="ru-RU" dirty="0"/>
              <a:t>м</a:t>
            </a:r>
            <a:r>
              <a:rPr lang="ru-RU" dirty="0" smtClean="0"/>
              <a:t>ероприятия  ВКК и БМД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Проведение проверок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Сбор статистических данных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Учет нежелательных событий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Мониторинг наличия лекарственных препаратов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Анализ информации о нежелательных реакциях при применении ЛС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Анализ информации обо всех случаях побочных действий медицинских изделий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Мониторинг наличия у медицинских работников документов об образовании и сертификата специалиста (свидетельства об аккредитации)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546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Bahnschrift"/>
              </a:rPr>
              <a:t>Журнал учета нежелательных событий</a:t>
            </a: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 smtClean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764704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5273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78436"/>
              </p:ext>
            </p:extLst>
          </p:nvPr>
        </p:nvGraphicFramePr>
        <p:xfrm>
          <a:off x="210344" y="2060848"/>
          <a:ext cx="8754144" cy="3363334"/>
        </p:xfrm>
        <a:graphic>
          <a:graphicData uri="http://schemas.openxmlformats.org/drawingml/2006/table">
            <a:tbl>
              <a:tblPr firstRow="1" bandRow="1"/>
              <a:tblGrid>
                <a:gridCol w="370384"/>
                <a:gridCol w="534888"/>
                <a:gridCol w="648072"/>
                <a:gridCol w="701130"/>
                <a:gridCol w="599824"/>
                <a:gridCol w="528441"/>
                <a:gridCol w="585444"/>
                <a:gridCol w="585444"/>
                <a:gridCol w="400053"/>
                <a:gridCol w="745671"/>
                <a:gridCol w="822545"/>
                <a:gridCol w="720080"/>
                <a:gridCol w="648072"/>
                <a:gridCol w="864096"/>
              </a:tblGrid>
              <a:tr h="343506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№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дата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ФИО пациента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Место </a:t>
                      </a: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нежела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тельно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го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события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Вид нежелательного события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Обстоятельства, при которых произошло событие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Последствия нежелательного события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Приня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тые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меры по устранению последствий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Примечания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Подпись должностного 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неотложное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состояние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или</a:t>
                      </a:r>
                      <a:r>
                        <a:rPr lang="ru-RU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травма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Связ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с мед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обо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рудованием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или мед. изделием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связанное с ЛС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Паде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ние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на территории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другое</a:t>
                      </a: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77531" marR="77531" marT="38766" marB="38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7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 smtClean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>О</a:t>
            </a: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ценка </a:t>
            </a:r>
            <a:r>
              <a:rPr lang="ru-RU" sz="2000" b="1" dirty="0">
                <a:solidFill>
                  <a:srgbClr val="076DB5"/>
                </a:solidFill>
                <a:latin typeface="Bahnschrift"/>
              </a:rPr>
              <a:t>качества </a:t>
            </a: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и </a:t>
            </a:r>
            <a:r>
              <a:rPr lang="ru-RU" sz="2000" b="1" dirty="0">
                <a:solidFill>
                  <a:srgbClr val="076DB5"/>
                </a:solidFill>
                <a:latin typeface="Bahnschrift"/>
              </a:rPr>
              <a:t>безопасности медицинской деятельности</a:t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764704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5273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89030"/>
              </p:ext>
            </p:extLst>
          </p:nvPr>
        </p:nvGraphicFramePr>
        <p:xfrm>
          <a:off x="1278178" y="1295605"/>
          <a:ext cx="6443990" cy="4590909"/>
        </p:xfrm>
        <a:graphic>
          <a:graphicData uri="http://schemas.openxmlformats.org/drawingml/2006/table">
            <a:tbl>
              <a:tblPr firstRow="1" firstCol="1" bandRow="1"/>
              <a:tblGrid>
                <a:gridCol w="557699"/>
                <a:gridCol w="2803525"/>
                <a:gridCol w="511197"/>
                <a:gridCol w="511197"/>
                <a:gridCol w="510677"/>
                <a:gridCol w="521587"/>
                <a:gridCol w="521587"/>
                <a:gridCol w="506521"/>
              </a:tblGrid>
              <a:tr h="33623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Чек-лист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4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Опрос – не менее 5 сотрудников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Наблюдение – не менее 5 сотрудников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(если один сотрудник не знает и/или не выполняет алгоритм – ответ «нет»)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структурного подразделения _____________________________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_____________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ЛА, алгоритмов, СОПов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знание ЛА, алгоритмов, СОПов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ЛА,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алгоритмов,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СОПов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Миссия ГБУЗ СО ССП № 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Этические нормы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одежды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по качеству безопасности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Порядок учета нежелательных событий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корректирующих мероприятий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 (подсчет «да» в 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184">
                <a:tc gridSpan="8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ФИО, подпись аудитора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4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07145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6864" cy="792088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>
                <a:solidFill>
                  <a:srgbClr val="076DB5"/>
                </a:solidFill>
                <a:latin typeface="Bahnschrift"/>
              </a:rPr>
              <a:t>ПЕРЕЧЕНЬ НОРМАТИВНЫХ ПРАВОВЫХ АКТОВ</a:t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>по вопросам контроля качества и безопасности медицинской деятельности</a:t>
            </a:r>
            <a:r>
              <a:rPr lang="en-US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 smtClean="0">
                <a:solidFill>
                  <a:srgbClr val="076DB5"/>
                </a:solidFill>
                <a:latin typeface="Bahnschrift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5036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Федеральный закон Российской Федерации от 21 ноября 2011 г. № 323-ФЗ «Об основах охраны здоровья граждан в Российской Федерации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Федеральный закон Российской Федерации от 29 ноября 2010 г. № 326-ФЗ «Об обязательном медицинском страховании в Российской Федерации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Федеральный закон Российской Федерации от 26 декабря 2008 г.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Закон Российской Федерации от 7 февраля 1992 г. № 2300-I «О защите прав потребителей</a:t>
            </a:r>
            <a:r>
              <a:rPr lang="ru-RU" sz="1600" dirty="0" smtClean="0"/>
              <a:t>»</a:t>
            </a:r>
          </a:p>
          <a:p>
            <a:pPr algn="just"/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Постановление Правительства Российской Федерации от 30 марта 2013 г. № 286 « О формировании независимой системы оценки качества работы организаций, оказывающих социальные услуги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Постановление Правительства Российской Федерации от 12 ноября 2012г. № 1152 «Об утверждении Положения о государственном контроле качества и безопасности медицинской деятельности»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1268760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90" y="260648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7992888" cy="864096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>
                <a:solidFill>
                  <a:srgbClr val="076DB5"/>
                </a:solidFill>
                <a:latin typeface="Bahnschrift"/>
              </a:rPr>
              <a:t>ПЕРЕЧЕНЬ НОРМАТИВНЫХ ПРАВОВЫХ АКТОВ</a:t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>по вопросам контроля качества и безопасности медицинской деятельности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Постановление </a:t>
            </a:r>
            <a:r>
              <a:rPr lang="ru-RU" sz="1600" dirty="0"/>
              <a:t>Правительства Российской Федерации от 4 октября 2012 г. № 1006 «Об утверждении Правил предоставления медицинскими организациями платных медицинских услуг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Постановление Правительства Российской Федерации от 16 апреля 2012 г. № 291 «О лицензировании медицинской деятельности (за исключением указанной деятельности, осуществляемой медицинскими организациями и другими организациями, входящими в частную систему здравоохранения, на территории инновационного центра «</a:t>
            </a:r>
            <a:r>
              <a:rPr lang="ru-RU" sz="1600" dirty="0" err="1"/>
              <a:t>Сколково</a:t>
            </a:r>
            <a:r>
              <a:rPr lang="ru-RU" sz="1600" dirty="0" smtClean="0"/>
              <a:t>»)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Постановление Правительства Российской Федерации от 30 июня 2010 г. № 489 «Об утверждении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Постановление Правительства Российской Федерации от 17 ноября 2004 г. № 646 «Об утверждении Правил внеочередного оказания медицинской помощи отдельным категориям граждан по программе государственных гарантий оказания гражданам Российской Федерации бесплатной медицинской помощи в федеральных учреждениях здравоохранения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Постановление Правительства Российской Федерации от 30 июня 2004 г. № 323 «Об утверждении Положения о Федеральной службе по надзору в сфере здравоохранения»</a:t>
            </a:r>
            <a:endParaRPr lang="ru-RU" sz="1600" dirty="0" smtClean="0"/>
          </a:p>
        </p:txBody>
      </p: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59632" y="1268760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7992888" cy="864096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>
                <a:solidFill>
                  <a:srgbClr val="076DB5"/>
                </a:solidFill>
                <a:latin typeface="Bahnschrift"/>
              </a:rPr>
              <a:t>ПЕРЕЧЕНЬ НОРМАТИВНЫХ ПРАВОВЫХ АКТОВ</a:t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>по вопросам контроля качества и безопасности медицинской деятельности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Приказ Министерства здравоохранения Российской Федерации от 28 ноября 2014 года № 787н «Об утверждении показателей, характеризующих общие критерии оценки качества оказания услуг медицинскими </a:t>
            </a:r>
            <a:r>
              <a:rPr lang="ru-RU" sz="1600" dirty="0" smtClean="0"/>
              <a:t>организациями»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Приказ Министерства здравоохранения Российской Федерации от 31 октября 2013 г.№ 810а «Об организации работы по формированию независимой системы оценки качества работы государственных (муниципальных) учреждений, оказывающих услуги сфере здравоохранения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Приказ Министерства здравоохранения Российской Федерации от 21 декабря 2012 г. № 1340н «Об утверждении порядка организации и проведения ведомственного контроля качества и безопасности медицинской деятельности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Приказ </a:t>
            </a:r>
            <a:r>
              <a:rPr lang="ru-RU" sz="1600" dirty="0"/>
              <a:t>Министерства здравоохранения и социального развития Российской Федерации от 5 мая 2012 г. № 502н «Об утверждении порядка создания и деятельности врачебной комиссии медицинской организации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Приказ Министерства здравоохранения и социального развития Российской Федерации от 26 апреля 2012 г. № 406н «Об утверждении Порядка выбора гражданином медицинской организации при оказании ему медицинской помощи в рамках программы государственных гарантий бесплатного оказания гражданам медицинской помощи»</a:t>
            </a:r>
          </a:p>
          <a:p>
            <a:pPr algn="just"/>
            <a:endParaRPr lang="ru-RU" sz="1600" dirty="0" smtClean="0"/>
          </a:p>
        </p:txBody>
      </p: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59632" y="1268760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6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7992888" cy="864096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>
                <a:solidFill>
                  <a:srgbClr val="076DB5"/>
                </a:solidFill>
                <a:latin typeface="Bahnschrift"/>
              </a:rPr>
              <a:t>ПЕРЕЧЕНЬ НОРМАТИВНЫХ ПРАВОВЫХ АКТОВ</a:t>
            </a:r>
            <a:br>
              <a:rPr lang="ru-RU" sz="2000" b="1" dirty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>
                <a:solidFill>
                  <a:srgbClr val="076DB5"/>
                </a:solidFill>
                <a:latin typeface="Bahnschrift"/>
              </a:rPr>
              <a:t>по вопросам контроля качества и безопасности медицинской деятельности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Приказ Министерства здравоохранения и социального развития Российской Федерации от 3 октября 2011 г. № 1128н «Об утверждении Административного регламента Федеральной службы по надзору в сфере здравоохранения и социального развития по исполнению государственной функции по осуществлению контроля за применением цен на лекарственные препараты, включенные в перечень жизненно необходимых и важнейших лекарственных препаратов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Приказ Министерства здравоохранения и социального развития Российской Федерации от 31.12.2006 № 905 «Об утверждении Административного регламента Федеральной службы по надзору в сфере здравоохранения и социального развития по исполнению государственной функции по осуществлению контроля за соблюдением стандартов качества медицинской помощи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Приказ Федерального фонда обязательного медицинского страхования от 1 декабря 2010 г. № 230 «Об утверждении Порядка организации и проведения контроля объемов, сроков, качества и условий предоставления медицинской помощи по обязательному медицинскому страхованию</a:t>
            </a:r>
            <a:r>
              <a:rPr lang="ru-RU" sz="1600" dirty="0" smtClean="0"/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/>
          </a:p>
        </p:txBody>
      </p: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59632" y="1268760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0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992888" cy="648071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Последовательность действий по организации ВКК и БМД</a:t>
            </a:r>
            <a:r>
              <a:rPr lang="en-US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2400" y="1268760"/>
            <a:ext cx="571193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525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Внутренний приказ и Положение по организации ВКК и БМД</a:t>
            </a:r>
          </a:p>
          <a:p>
            <a:pPr marL="342900" lvl="0" indent="-342900">
              <a:lnSpc>
                <a:spcPct val="150000"/>
              </a:lnSpc>
              <a:spcAft>
                <a:spcPts val="525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Определение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направлений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работы,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бозначение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целей и задач по каждому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направлению  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525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Планирование и реализация необходимых мероприятий для достижения (решения) поставленных целей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 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525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Определение показателей (индикаторов, критериев) достижения поставленных целей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 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525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Определение механизма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контроля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61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92888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/>
            </a:r>
            <a:br>
              <a:rPr lang="ru-RU" sz="2000" b="1" dirty="0" smtClean="0">
                <a:solidFill>
                  <a:srgbClr val="076DB5"/>
                </a:solidFill>
                <a:latin typeface="Bahnschrift"/>
              </a:rPr>
            </a:b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Основные направления </a:t>
            </a:r>
            <a:r>
              <a:rPr lang="ru-RU" sz="2000" b="1" dirty="0">
                <a:solidFill>
                  <a:srgbClr val="076DB5"/>
                </a:solidFill>
                <a:latin typeface="Bahnschrift"/>
              </a:rPr>
              <a:t>для обеспечения качества и безопасности медицинской </a:t>
            </a: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деятельности в стоматологической поликлинике</a:t>
            </a:r>
            <a:r>
              <a:rPr lang="en-US" sz="2000" b="1" dirty="0">
                <a:solidFill>
                  <a:srgbClr val="076DB5"/>
                </a:solidFill>
                <a:latin typeface="Bahnschrift"/>
              </a:rPr>
              <a:t/>
            </a:r>
            <a:br>
              <a:rPr lang="en-US" sz="2000" b="1" dirty="0">
                <a:solidFill>
                  <a:srgbClr val="076DB5"/>
                </a:solidFill>
                <a:latin typeface="Bahnschrift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1166843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6843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Управление </a:t>
            </a:r>
            <a:r>
              <a:rPr lang="ru-RU" dirty="0"/>
              <a:t>персоналом (медицинские кадры, компетентность и </a:t>
            </a:r>
            <a:r>
              <a:rPr lang="ru-RU" dirty="0" smtClean="0"/>
              <a:t>компетенции). </a:t>
            </a:r>
          </a:p>
          <a:p>
            <a:endParaRPr lang="ru-RU" dirty="0"/>
          </a:p>
          <a:p>
            <a:r>
              <a:rPr lang="ru-RU" dirty="0" smtClean="0"/>
              <a:t>Идентификация </a:t>
            </a:r>
            <a:r>
              <a:rPr lang="ru-RU" dirty="0"/>
              <a:t>личности </a:t>
            </a:r>
            <a:r>
              <a:rPr lang="ru-RU" dirty="0" smtClean="0"/>
              <a:t>пациента.</a:t>
            </a:r>
          </a:p>
          <a:p>
            <a:endParaRPr lang="ru-RU" dirty="0"/>
          </a:p>
          <a:p>
            <a:r>
              <a:rPr lang="ru-RU" dirty="0" smtClean="0"/>
              <a:t>Эпидемиологическая </a:t>
            </a:r>
            <a:r>
              <a:rPr lang="ru-RU" dirty="0"/>
              <a:t>безопасность (профилактика инфекций, связанных с </a:t>
            </a:r>
            <a:r>
              <a:rPr lang="ru-RU" dirty="0" smtClean="0"/>
              <a:t>  оказанием </a:t>
            </a:r>
            <a:r>
              <a:rPr lang="ru-RU" dirty="0"/>
              <a:t>медицинской помощи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smtClean="0"/>
              <a:t>Лекарственная безопасность. </a:t>
            </a:r>
          </a:p>
          <a:p>
            <a:endParaRPr lang="ru-RU" dirty="0"/>
          </a:p>
          <a:p>
            <a:r>
              <a:rPr lang="ru-RU" dirty="0" smtClean="0"/>
              <a:t>Контроль </a:t>
            </a:r>
            <a:r>
              <a:rPr lang="ru-RU" dirty="0"/>
              <a:t>качества и безопасности обращения медицинских </a:t>
            </a:r>
            <a:r>
              <a:rPr lang="ru-RU" dirty="0" smtClean="0"/>
              <a:t>изделий. </a:t>
            </a:r>
          </a:p>
          <a:p>
            <a:endParaRPr lang="ru-RU" dirty="0"/>
          </a:p>
          <a:p>
            <a:r>
              <a:rPr lang="ru-RU" dirty="0" smtClean="0"/>
              <a:t>Безопасность </a:t>
            </a:r>
            <a:r>
              <a:rPr lang="ru-RU" dirty="0"/>
              <a:t>среды в медицинской организации (профилактика падений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Экстренная и неотложная помощь </a:t>
            </a:r>
          </a:p>
          <a:p>
            <a:endParaRPr lang="ru-RU" dirty="0"/>
          </a:p>
          <a:p>
            <a:r>
              <a:rPr lang="ru-RU" dirty="0" smtClean="0"/>
              <a:t>Организация </a:t>
            </a:r>
            <a:r>
              <a:rPr lang="ru-RU" dirty="0"/>
              <a:t>оказания медицинской помощи на основании данных доказательной медицины. Соответствие клиническим рекомендациям (протоколам лечения).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21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59380"/>
            <a:ext cx="7776864" cy="648071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076DB5"/>
                </a:solidFill>
                <a:latin typeface="Bahnschrift"/>
              </a:rPr>
              <a:t>Рекомендации по реализации </a:t>
            </a:r>
            <a:r>
              <a:rPr lang="ru-RU" sz="2000" b="1" dirty="0" smtClean="0">
                <a:solidFill>
                  <a:srgbClr val="076DB5"/>
                </a:solidFill>
                <a:latin typeface="Bahnschrift"/>
              </a:rPr>
              <a:t>направлений – создание </a:t>
            </a:r>
            <a:r>
              <a:rPr lang="ru-RU" sz="2000" b="1" dirty="0" smtClean="0">
                <a:solidFill>
                  <a:srgbClr val="FF0000"/>
                </a:solidFill>
                <a:latin typeface="Bahnschrift"/>
              </a:rPr>
              <a:t>СЛУЖБЫ КАЧЕСТВА </a:t>
            </a:r>
            <a:r>
              <a:rPr lang="ru-RU" sz="6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6600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5" descr="C:\Users\Администратор\Downloads\rounded-in-photoretrica-fotor-bg-remover-2023102794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5" y="5909216"/>
            <a:ext cx="864096" cy="8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25">
            <a:extLst>
              <a:ext uri="{FF2B5EF4-FFF2-40B4-BE49-F238E27FC236}">
                <a16:creationId xmlns="" xmlns:a16="http://schemas.microsoft.com/office/drawing/2014/main" id="{11574E84-D971-A420-A0A4-CA012F85DA0F}"/>
              </a:ext>
            </a:extLst>
          </p:cNvPr>
          <p:cNvSpPr/>
          <p:nvPr/>
        </p:nvSpPr>
        <p:spPr>
          <a:xfrm>
            <a:off x="566906" y="1628800"/>
            <a:ext cx="2480150" cy="3113636"/>
          </a:xfrm>
          <a:prstGeom prst="roundRect">
            <a:avLst>
              <a:gd name="adj" fmla="val 4899"/>
            </a:avLst>
          </a:prstGeom>
          <a:solidFill>
            <a:srgbClr val="076DB5">
              <a:alpha val="4000"/>
            </a:srgbClr>
          </a:solidFill>
          <a:ln>
            <a:solidFill>
              <a:srgbClr val="076D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 indent="457200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Врачебная комиссия,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«Порядком создания и деятельности врачебной комиссии медицинской организации», может сама своим основным составом обеспечивать необходимую работу по всем указанным выше  направлениям, определив конкретных ответственных лиц по каждому направлению.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14">
            <a:extLst>
              <a:ext uri="{FF2B5EF4-FFF2-40B4-BE49-F238E27FC236}">
                <a16:creationId xmlns="" xmlns:a16="http://schemas.microsoft.com/office/drawing/2014/main" id="{1EDB3DB1-1DF6-CD14-E13C-B8DE1A25A281}"/>
              </a:ext>
            </a:extLst>
          </p:cNvPr>
          <p:cNvSpPr/>
          <p:nvPr/>
        </p:nvSpPr>
        <p:spPr>
          <a:xfrm>
            <a:off x="3347864" y="1643953"/>
            <a:ext cx="2592288" cy="3113637"/>
          </a:xfrm>
          <a:prstGeom prst="roundRect">
            <a:avLst>
              <a:gd name="adj" fmla="val 4899"/>
            </a:avLst>
          </a:prstGeom>
          <a:solidFill>
            <a:srgbClr val="076DB5">
              <a:alpha val="4000"/>
            </a:srgbClr>
          </a:solidFill>
          <a:ln>
            <a:solidFill>
              <a:srgbClr val="076D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450215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Работа  может быть сконцентрирована в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</a:rPr>
              <a:t>специально созданной 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Calibri"/>
              </a:rPr>
              <a:t>подкомиссии по внутреннему контролю качества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 и безопасности медицинской деятельности, также с закреплением ответственных по каждому направлению. 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0" name="Прямоугольник: скругленные углы 14">
            <a:extLst>
              <a:ext uri="{FF2B5EF4-FFF2-40B4-BE49-F238E27FC236}">
                <a16:creationId xmlns="" xmlns:a16="http://schemas.microsoft.com/office/drawing/2014/main" id="{1EDB3DB1-1DF6-CD14-E13C-B8DE1A25A281}"/>
              </a:ext>
            </a:extLst>
          </p:cNvPr>
          <p:cNvSpPr/>
          <p:nvPr/>
        </p:nvSpPr>
        <p:spPr>
          <a:xfrm>
            <a:off x="6228184" y="1628798"/>
            <a:ext cx="2675512" cy="3113637"/>
          </a:xfrm>
          <a:prstGeom prst="roundRect">
            <a:avLst>
              <a:gd name="adj" fmla="val 4899"/>
            </a:avLst>
          </a:prstGeom>
          <a:solidFill>
            <a:srgbClr val="076DB5">
              <a:alpha val="4000"/>
            </a:srgbClr>
          </a:solidFill>
          <a:ln>
            <a:solidFill>
              <a:srgbClr val="076D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450215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С учетом специфики и особенностей медицинской организации, возможно, как распределение указанных выше направлений по уже действующим подкомиссиям, так и создание новых 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Calibri"/>
              </a:rPr>
              <a:t>подкомиссий по наиболее актуальным для медицинской организации задачам,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например, по обеспечению эпидемиологической безопасности.</a:t>
            </a:r>
            <a:endParaRPr lang="ru-RU" sz="12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1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1790</Words>
  <Application>Microsoft Office PowerPoint</Application>
  <PresentationFormat>Экран (4:3)</PresentationFormat>
  <Paragraphs>322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   Внутренний контроль качества в медицинской организации</vt:lpstr>
      <vt:lpstr>Приказ  от 31 июля 2020 г.  № 785 н</vt:lpstr>
      <vt:lpstr>ПЕРЕЧЕНЬ НОРМАТИВНЫХ ПРАВОВЫХ АКТОВ по вопросам контроля качества и безопасности медицинской деятельности </vt:lpstr>
      <vt:lpstr>ПЕРЕЧЕНЬ НОРМАТИВНЫХ ПРАВОВЫХ АКТОВ по вопросам контроля качества и безопасности медицинской деятельности</vt:lpstr>
      <vt:lpstr>ПЕРЕЧЕНЬ НОРМАТИВНЫХ ПРАВОВЫХ АКТОВ по вопросам контроля качества и безопасности медицинской деятельности</vt:lpstr>
      <vt:lpstr>ПЕРЕЧЕНЬ НОРМАТИВНЫХ ПРАВОВЫХ АКТОВ по вопросам контроля качества и безопасности медицинской деятельности</vt:lpstr>
      <vt:lpstr>Последовательность действий по организации ВКК и БМД </vt:lpstr>
      <vt:lpstr> Основные направления для обеспечения качества и безопасности медицинской деятельности в стоматологической поликлинике </vt:lpstr>
      <vt:lpstr>Рекомендации по реализации направлений – создание СЛУЖБЫ КАЧЕСТВА  </vt:lpstr>
      <vt:lpstr>Источники информации, используемые при проведении ВКК </vt:lpstr>
      <vt:lpstr>Требования к документации для внедрения ВКК </vt:lpstr>
      <vt:lpstr>Алгоритмы и инструкции в виде схем, таблиц, рисунков </vt:lpstr>
      <vt:lpstr>Основные направления обеспечения качества  Управление персоналом  </vt:lpstr>
      <vt:lpstr>Основные направления обеспечения качества  Эпидемиологическая безопасность  </vt:lpstr>
      <vt:lpstr>Основные направления обеспечения качества Лекарственная безопасность  </vt:lpstr>
      <vt:lpstr>Основные направления обеспечения качества Лекарственная безопасность  </vt:lpstr>
      <vt:lpstr>Основные направления обеспечения качества Лекарственная безопасность  </vt:lpstr>
      <vt:lpstr> Основные направления обеспечения качества Контроль качества и безопасности обращения медицинских изделий  </vt:lpstr>
      <vt:lpstr>Уровни внутреннего контроля качества </vt:lpstr>
      <vt:lpstr>Объемы проведения ВКК </vt:lpstr>
      <vt:lpstr>Плановые и внеплановые проверки </vt:lpstr>
      <vt:lpstr>Плановые и внеплановые проверки </vt:lpstr>
      <vt:lpstr>Плановые и внеплановые проверки </vt:lpstr>
      <vt:lpstr>  ПРИКАЗ от 31 июля 2020 г. № 785н ОБ УТВЕРЖДЕНИИ ТРЕБОВАНИЙ К ОРГАНИЗАЦИИ И ПРОВЕДЕНИЮ ВНУТРЕННЕГО КОНТРОЛЯ КАЧЕСТВА И БЕЗОПАСНОСТИ МЕДИЦИНСКОЙ ДЕЯТЕЛЬНОСТИ </vt:lpstr>
      <vt:lpstr>  ОФОРМЛЕНИЕ РЕЗУЛЬТАТА ПРОВЕРКИ </vt:lpstr>
      <vt:lpstr>Учет нежелательных событий  - мероприятие ВКК и БМД   </vt:lpstr>
      <vt:lpstr>Журнал учета нежелательных событий  </vt:lpstr>
      <vt:lpstr> Оценка качества и безопасности медицинской деятельности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</dc:title>
  <dc:creator>Администратор</dc:creator>
  <cp:lastModifiedBy>Пользователь Windows</cp:lastModifiedBy>
  <cp:revision>119</cp:revision>
  <dcterms:created xsi:type="dcterms:W3CDTF">2023-10-27T05:20:28Z</dcterms:created>
  <dcterms:modified xsi:type="dcterms:W3CDTF">2024-11-14T06:07:54Z</dcterms:modified>
</cp:coreProperties>
</file>