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43" r:id="rId3"/>
    <p:sldId id="338" r:id="rId4"/>
    <p:sldId id="309" r:id="rId5"/>
    <p:sldId id="340" r:id="rId6"/>
    <p:sldId id="341" r:id="rId7"/>
    <p:sldId id="289" r:id="rId8"/>
    <p:sldId id="288" r:id="rId9"/>
    <p:sldId id="290" r:id="rId10"/>
    <p:sldId id="287" r:id="rId11"/>
    <p:sldId id="292" r:id="rId12"/>
    <p:sldId id="339" r:id="rId13"/>
    <p:sldId id="297" r:id="rId14"/>
    <p:sldId id="335" r:id="rId15"/>
    <p:sldId id="346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1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9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0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4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9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9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0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5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6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9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8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4A40-8D58-4FC4-82CF-8716D1DFC20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6D8-F298-4C3B-904B-F9DB0805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1" y="623452"/>
            <a:ext cx="10525991" cy="58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910"/>
            <a:ext cx="10515600" cy="935182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для контроля витальных функций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5" y="1274908"/>
            <a:ext cx="3308530" cy="34425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2098964"/>
            <a:ext cx="3023756" cy="3979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5" y="3449782"/>
            <a:ext cx="2930239" cy="3283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33" y="1274908"/>
            <a:ext cx="2903826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6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365125"/>
            <a:ext cx="5766816" cy="1325563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ДС и прочие 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3" y="1971929"/>
            <a:ext cx="435133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1" y="605544"/>
            <a:ext cx="4662054" cy="3177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0" y="4048991"/>
            <a:ext cx="3997036" cy="24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Дефибриллятор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сумка СУМ-3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91" y="1825625"/>
            <a:ext cx="3786133" cy="4351338"/>
          </a:xfrm>
        </p:spPr>
      </p:pic>
    </p:spTree>
    <p:extLst>
      <p:ext uri="{BB962C8B-B14F-4D97-AF65-F5344CB8AC3E}">
        <p14:creationId xmlns:p14="http://schemas.microsoft.com/office/powerpoint/2010/main" val="207062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4" y="296069"/>
            <a:ext cx="10515600" cy="132556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 знать ГДЕ И ЧТО лежит и КАК этим пользоваться! И УМЕТЬ ЭТО ДЕЛАТЬ!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518242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укладка с дефибриллятором находится в хирургическом кабинете, в остальных кабинетах укладки «Анафилактический шок».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18579"/>
            <a:ext cx="4003964" cy="3171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294" y="3059636"/>
            <a:ext cx="3865683" cy="30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3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045" y="2557752"/>
            <a:ext cx="4352925" cy="29717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6660" y="2591748"/>
            <a:ext cx="4352926" cy="2903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4265" y="2411413"/>
            <a:ext cx="4352927" cy="32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6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608" y="365125"/>
            <a:ext cx="793519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помощь в стоматологической практике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717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неотложной помощью подразумевают такой вид экстренной медицинской помощи, которая оказывается пациентам или персоналу, находящимся в лечебном учреждении, при возникновении симптомов, угрожающих жизни пациента и персоналу, или при резком ухудшении состояния здоровья. 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422392" cy="4807648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 РФ № 786н от 31.07.2020г. 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№919н от15.11.2012г. (анестезиология, реаниматология) 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№1183н от 30.10.2020г. «Требования к комплектации ЛП и МИ укладки для оказания первичной медико-санитарной помощи взрослым в неотложной помощи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1317 от 11.12.2020г по сестринскому делу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5" y="166254"/>
            <a:ext cx="2448793" cy="15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5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864"/>
            <a:ext cx="10515600" cy="953608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МЗ СО № 430, № 783 и МУ по НП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7" y="1210543"/>
            <a:ext cx="3877867" cy="51746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53" y="1210543"/>
            <a:ext cx="3718599" cy="517467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81" y="1210543"/>
            <a:ext cx="3881826" cy="51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5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016" y="280416"/>
            <a:ext cx="10515600" cy="68338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Нозологии по МУ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7696"/>
            <a:ext cx="10515600" cy="496214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 Обморок (синкопе) 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Коллапс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3"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Гипертонический криз 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Эпилептический (судорожный) припадок 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5"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 бронхиальной астмы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Боль в груди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Инородное тело дыхательных путей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Анафилактический шок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  Внезапная сердечная смерть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 Острое нарушение мозгового кровообращения</a:t>
            </a:r>
            <a:endParaRPr 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 </a:t>
            </a:r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Гипогликемия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4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91" y="114300"/>
            <a:ext cx="11492345" cy="893618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 укладки для оказания первичной медико-санитарной помощи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неотложных состояниях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Самарской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28.06.2022г № 430)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8991" y="1246909"/>
            <a:ext cx="11585864" cy="55071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</a:t>
            </a: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препараты: 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Epinephrini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hydrochloridi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0,1 % – 1 ml № 10 in amp.;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Эпинефрин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0,1% -1 мл №10 в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Chloropyramini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2 % – 1 ml № 10 in amp.;  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Хлорапирамин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2% - 1мл №10 в 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Prednisoloni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3 % pro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injectionibus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ml № 6 in amp.;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Преднизолон 3% -1 мл № 6 в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Furosemidi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1 % – 2 ml № 10 in amp.; 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Фуросемид 1% -2 мл №10 в 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chloridi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0,9 % – 10 ml № 20 in amp.;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Натрия хлорид 0,9% - 10мл № 20 в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chloridi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0,9 % – 200 ml № 2 in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Натрия хлорид 0,9% - 200мл № 2 во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флак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Nitroglycerini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 № 40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tab.;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0,5 мг № 40 в табл.   или 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Nitroglycerini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Spray 180 doses;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спрей 180 доз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acetylsalicylici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№ 10 in tab.;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Ацетилсалициловая кислота 0,5 № 10 в табл. 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Salbutamoli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Spray 200 doses 0,1mg/dos 12ml.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Сальбутамол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спрей 200 доз 0,1мг/доза 12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Salbutamoli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Aer. 120.5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/dos 200 doses -15 ml. 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Сальбутамол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 120.5 мкг/доза 200 доз – 15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мл)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Metoprololum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mg № 30 in tab.; 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Метопролол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мг № 30 в табл.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Moxonidine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mg № 14 in tab.; 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Моксонидин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 мг № 14 в табл.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Captopril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mg № 20 in tab.; 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Каптоприл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мг № 20 в табл.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lutio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mmonii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ustici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- 10 ml № 2 in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Аммиак  10% -10 мл № 2 во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флак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Atropini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sulfatis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0,1 % – 1 ml № 10 in amp.; 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Атропина сульфат 0,1% -1 мл № 10 в 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Amiodaroni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mg – 3 ml № 10 in amp.; 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Амиодарон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мг. -3мл № 10 в 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Urapidili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5mg/1 ml № 5 in amp.; 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Урапидил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5мг/мл № 5 в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Sol. Magnesium sulfate 25% - 10 ml № 5 in amp.;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Магния сульфат 25% -10 мл № 5 в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Ipratropii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bromidi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Phenoteroli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Berodual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N) Spray 200 doses (0,021 mg/0,05 mg) 10 ml.;  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Ипратропия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бромида+ фенотерол (</a:t>
            </a:r>
            <a:r>
              <a:rPr lang="ru-RU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Беродуал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спрей 200 доз </a:t>
            </a:r>
            <a:endParaRPr lang="ru-RU" sz="4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0,021 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мг/0,05 мг 10 мл</a:t>
            </a:r>
            <a:r>
              <a:rPr lang="ru-RU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0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3519"/>
            <a:ext cx="10515600" cy="4185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изделия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224" y="609600"/>
            <a:ext cx="11692128" cy="6092535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Стетоскоп – 1 шт.;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Аппаратура для измерения артериального давления (манжеты разного размера, детские и взрослые) – 1 шт.;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Оральные воздуховоды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№00 - 50 мм (синий)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шт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Оральные 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воздуховоды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№3 -   90 мм (желтый)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 шт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Оральные 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воздуховоды №6 - 120 мм (оранжевый) – 1 шт.; </a:t>
            </a: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для </a:t>
            </a:r>
            <a:r>
              <a:rPr lang="ru-RU" sz="48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крикоконикотомии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взрослый – 1 шт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8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крикоконикотомии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детский – 1 шт.;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для внутривенной </a:t>
            </a:r>
            <a:r>
              <a:rPr lang="ru-RU" sz="4800" b="1" spc="-2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инфузии</a:t>
            </a: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(одноразовая стерильная) – 5 шт.;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 медицинский – 2 шт.; Жгут кровоостанавливающий, 1 штука;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Роторасширитель – 1 шт.;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2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Языкодержатель</a:t>
            </a: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шт.;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 искусственного дыхания ручной детский (типа </a:t>
            </a:r>
            <a:r>
              <a:rPr lang="ru-RU" sz="4800" b="1" spc="-4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Амбу</a:t>
            </a:r>
            <a:r>
              <a:rPr lang="ru-RU" sz="48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600 мл) – 1 шт</a:t>
            </a:r>
            <a:r>
              <a:rPr lang="ru-RU" sz="4800" b="1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 </a:t>
            </a:r>
            <a:r>
              <a:rPr lang="ru-RU" sz="48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искусственного дыхания ручной взрослый (типа </a:t>
            </a:r>
            <a:r>
              <a:rPr lang="ru-RU" sz="4800" b="1" spc="-4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Амбу</a:t>
            </a:r>
            <a:r>
              <a:rPr lang="ru-RU" sz="48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1650 мл) – 1 шт.;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Игла </a:t>
            </a:r>
            <a:r>
              <a:rPr lang="ru-RU" sz="4800" b="1" spc="-2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Дюфо</a:t>
            </a: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шт.;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Катетер на игле» для пункции вены размером 14</a:t>
            </a:r>
            <a:r>
              <a:rPr lang="en-US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 шт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«Катетер на игле» для пункции вены размером 18</a:t>
            </a:r>
            <a:r>
              <a:rPr lang="en-US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 шт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«Катетер на игле» для пункции вены размером 22</a:t>
            </a:r>
            <a:r>
              <a:rPr lang="en-US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шт.;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«Катетер на игле» для пункции вены размером 26</a:t>
            </a:r>
            <a:r>
              <a:rPr lang="en-US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48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 шт.;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228600" algn="l"/>
              </a:tabLst>
            </a:pPr>
            <a:r>
              <a:rPr lang="ru-RU" sz="48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      Расходные </a:t>
            </a:r>
            <a:r>
              <a:rPr lang="ru-RU" sz="48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(лейкопластырь, марлевые тампоны);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     Салфетки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антисептические спиртовые 10 штук 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     Вата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стерильная 100 г, 1 упаковка 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     Бинт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марлевый медицинский стерильный 7 см х 10 м, 2 штуки;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     Салфетки марлевые медицинские стерильные 16х14 см № 10 , 1 упаковка;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     Шприц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одноразовый с иглой 5 мл, 5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штук;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Шприц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одноразовый с иглой 10 мл, 5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штук;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Шприц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одноразовый с иглой 20 мл, 5 штук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      Перчатки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резиновые, 5 пар;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     Средства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индивидуальной защиты при проведении ИВЛ «рот в рот»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      АНД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функцией определения ритма, должен быть оборудован регулятором дозы, снижающим подавляемую энергию до значения, более подходящего для детей  (с 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электродами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разных размеров – детские и взрослые) – 1 шт.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      Термометр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      Пакет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сбора, хранения и транспортировки медицинских отходов – 1 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7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109728"/>
            <a:ext cx="4190007" cy="2041165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изделия и лекарственное средство для проведения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коникотомии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84" y="189669"/>
            <a:ext cx="1652660" cy="19612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2400300"/>
            <a:ext cx="4173682" cy="4239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73" y="-251908"/>
            <a:ext cx="2916381" cy="3553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3155299"/>
            <a:ext cx="3523384" cy="2996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33" y="2221595"/>
            <a:ext cx="3299323" cy="2369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17" y="4869149"/>
            <a:ext cx="3565156" cy="15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0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72" y="134113"/>
            <a:ext cx="6289964" cy="1384875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и инструменты для ИВЛ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69" y="1630610"/>
            <a:ext cx="3511292" cy="27300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4" y="1620600"/>
            <a:ext cx="2698172" cy="2902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05" y="4684711"/>
            <a:ext cx="2957945" cy="1754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86" y="226561"/>
            <a:ext cx="2931968" cy="2389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71" y="3027734"/>
            <a:ext cx="2968336" cy="3044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08" y="4550003"/>
            <a:ext cx="2485782" cy="20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762"/>
            <a:ext cx="8004102" cy="110204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изделия для в/в вливаний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5" y="1551828"/>
            <a:ext cx="2899729" cy="24777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" y="4315809"/>
            <a:ext cx="3187012" cy="2359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02" y="685378"/>
            <a:ext cx="3293918" cy="2744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81" y="3698333"/>
            <a:ext cx="2769177" cy="228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90" y="1686909"/>
            <a:ext cx="2391244" cy="2011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8" y="4239135"/>
            <a:ext cx="3806629" cy="25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98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748</Words>
  <Application>Microsoft Office PowerPoint</Application>
  <PresentationFormat>Широкоэкранный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Неотложная помощь в стоматологической практике</vt:lpstr>
      <vt:lpstr>Приказы МЗ СО № 430, № 783 и МУ по НП </vt:lpstr>
      <vt:lpstr>Нозологии по МУ</vt:lpstr>
      <vt:lpstr> Комплектация укладки для оказания первичной медико-санитарной помощи  при неотложных состояниях  (приказ МЗ Самарской области от 28.06.2022г № 430)  </vt:lpstr>
      <vt:lpstr>Медицинские изделия</vt:lpstr>
      <vt:lpstr>Медицинские изделия и лекарственное средство для проведения коникотомии</vt:lpstr>
      <vt:lpstr>Приборы и инструменты для ИВЛ</vt:lpstr>
      <vt:lpstr>Медицинские изделия для в/в вливаний</vt:lpstr>
      <vt:lpstr>Приборы для контроля витальных функций</vt:lpstr>
      <vt:lpstr> ДС и прочие МИ</vt:lpstr>
      <vt:lpstr>Дефибриллятор и сумка СУМ-3</vt:lpstr>
      <vt:lpstr>Главное  знать ГДЕ И ЧТО лежит и КАК этим пользоваться! И УМЕТЬ ЭТО ДЕЛАТЬ!</vt:lpstr>
      <vt:lpstr>Тренажеры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Usre</dc:creator>
  <cp:lastModifiedBy>Usre</cp:lastModifiedBy>
  <cp:revision>138</cp:revision>
  <cp:lastPrinted>2024-09-06T06:47:28Z</cp:lastPrinted>
  <dcterms:created xsi:type="dcterms:W3CDTF">2024-07-22T10:38:39Z</dcterms:created>
  <dcterms:modified xsi:type="dcterms:W3CDTF">2024-11-18T05:28:36Z</dcterms:modified>
</cp:coreProperties>
</file>